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7" r:id="rId2"/>
    <p:sldId id="307" r:id="rId3"/>
    <p:sldId id="311" r:id="rId4"/>
    <p:sldId id="300" r:id="rId5"/>
    <p:sldId id="310" r:id="rId6"/>
    <p:sldId id="309" r:id="rId7"/>
    <p:sldId id="299" r:id="rId8"/>
    <p:sldId id="312" r:id="rId9"/>
    <p:sldId id="313" r:id="rId10"/>
    <p:sldId id="29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que Mormont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008080"/>
    <a:srgbClr val="009999"/>
    <a:srgbClr val="0C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107" d="100"/>
          <a:sy n="107" d="100"/>
        </p:scale>
        <p:origin x="-710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54383-E4C8-4700-8B82-9E293DE26F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5403C1A-1E8B-4D63-A4A6-E886C959A371}">
      <dgm:prSet phldrT="[Text]"/>
      <dgm:spPr/>
      <dgm:t>
        <a:bodyPr/>
        <a:lstStyle/>
        <a:p>
          <a:r>
            <a:rPr lang="en-GB" dirty="0"/>
            <a:t>C: medium cars</a:t>
          </a:r>
        </a:p>
      </dgm:t>
    </dgm:pt>
    <dgm:pt modelId="{02FAD668-4979-4ACA-A50D-2924024BF1A2}" type="parTrans" cxnId="{1DECAFB6-E112-4A31-A996-0178BA1A351D}">
      <dgm:prSet/>
      <dgm:spPr/>
      <dgm:t>
        <a:bodyPr/>
        <a:lstStyle/>
        <a:p>
          <a:endParaRPr lang="en-GB"/>
        </a:p>
      </dgm:t>
    </dgm:pt>
    <dgm:pt modelId="{7E7B6ED9-2F69-4DBF-82A3-3131CB2FFA99}" type="sibTrans" cxnId="{1DECAFB6-E112-4A31-A996-0178BA1A351D}">
      <dgm:prSet/>
      <dgm:spPr/>
      <dgm:t>
        <a:bodyPr/>
        <a:lstStyle/>
        <a:p>
          <a:endParaRPr lang="en-GB"/>
        </a:p>
      </dgm:t>
    </dgm:pt>
    <dgm:pt modelId="{DD885D5A-4437-4686-99FD-A86781FDC93E}">
      <dgm:prSet/>
      <dgm:spPr/>
      <dgm:t>
        <a:bodyPr/>
        <a:lstStyle/>
        <a:p>
          <a:r>
            <a:rPr lang="en-GB" dirty="0"/>
            <a:t>D: large cars</a:t>
          </a:r>
        </a:p>
      </dgm:t>
    </dgm:pt>
    <dgm:pt modelId="{C5BD99D1-740E-4F6F-B783-6B00548F1D15}" type="parTrans" cxnId="{BCBA67B1-61F3-424D-BEAC-537AB2580398}">
      <dgm:prSet/>
      <dgm:spPr/>
      <dgm:t>
        <a:bodyPr/>
        <a:lstStyle/>
        <a:p>
          <a:endParaRPr lang="en-GB"/>
        </a:p>
      </dgm:t>
    </dgm:pt>
    <dgm:pt modelId="{684E60A4-9BE2-4536-B04B-D264240A8B79}" type="sibTrans" cxnId="{BCBA67B1-61F3-424D-BEAC-537AB2580398}">
      <dgm:prSet/>
      <dgm:spPr/>
      <dgm:t>
        <a:bodyPr/>
        <a:lstStyle/>
        <a:p>
          <a:endParaRPr lang="en-GB"/>
        </a:p>
      </dgm:t>
    </dgm:pt>
    <dgm:pt modelId="{E38871B9-8B62-4D11-B527-FD6F40145066}">
      <dgm:prSet/>
      <dgm:spPr/>
      <dgm:t>
        <a:bodyPr/>
        <a:lstStyle/>
        <a:p>
          <a:r>
            <a:rPr lang="en-GB" dirty="0"/>
            <a:t>E: executive cars</a:t>
          </a:r>
        </a:p>
      </dgm:t>
    </dgm:pt>
    <dgm:pt modelId="{C2A23DBF-2139-46FB-8852-C4325C254DF2}" type="parTrans" cxnId="{FA231FFE-2493-4F2B-8325-6DCE971727B6}">
      <dgm:prSet/>
      <dgm:spPr/>
      <dgm:t>
        <a:bodyPr/>
        <a:lstStyle/>
        <a:p>
          <a:endParaRPr lang="en-GB"/>
        </a:p>
      </dgm:t>
    </dgm:pt>
    <dgm:pt modelId="{9B51C457-F031-4181-A3D8-A357B85EFE2D}" type="sibTrans" cxnId="{FA231FFE-2493-4F2B-8325-6DCE971727B6}">
      <dgm:prSet/>
      <dgm:spPr/>
      <dgm:t>
        <a:bodyPr/>
        <a:lstStyle/>
        <a:p>
          <a:endParaRPr lang="en-GB"/>
        </a:p>
      </dgm:t>
    </dgm:pt>
    <dgm:pt modelId="{550E98AB-269A-4FB6-BB72-B93788745F33}">
      <dgm:prSet/>
      <dgm:spPr/>
      <dgm:t>
        <a:bodyPr/>
        <a:lstStyle/>
        <a:p>
          <a:r>
            <a:rPr lang="en-GB" dirty="0"/>
            <a:t>F: luxury cars</a:t>
          </a:r>
        </a:p>
      </dgm:t>
    </dgm:pt>
    <dgm:pt modelId="{66A58D97-3FCE-442D-86B3-F8B62493C394}" type="parTrans" cxnId="{B62B19A1-B991-4446-8B5A-9FC5C7A3BF5A}">
      <dgm:prSet/>
      <dgm:spPr/>
      <dgm:t>
        <a:bodyPr/>
        <a:lstStyle/>
        <a:p>
          <a:endParaRPr lang="en-GB"/>
        </a:p>
      </dgm:t>
    </dgm:pt>
    <dgm:pt modelId="{411DEC1B-D415-42D1-8E6D-2EA32BEF6EF0}" type="sibTrans" cxnId="{B62B19A1-B991-4446-8B5A-9FC5C7A3BF5A}">
      <dgm:prSet/>
      <dgm:spPr/>
      <dgm:t>
        <a:bodyPr/>
        <a:lstStyle/>
        <a:p>
          <a:endParaRPr lang="en-GB"/>
        </a:p>
      </dgm:t>
    </dgm:pt>
    <dgm:pt modelId="{C558F19C-9801-403B-A994-04283C21EA1E}">
      <dgm:prSet/>
      <dgm:spPr/>
      <dgm:t>
        <a:bodyPr/>
        <a:lstStyle/>
        <a:p>
          <a:r>
            <a:rPr lang="en-GB" dirty="0"/>
            <a:t>J: sport utility cars</a:t>
          </a:r>
        </a:p>
      </dgm:t>
    </dgm:pt>
    <dgm:pt modelId="{FF96F92E-2944-47DA-9CB2-C17D31945ED5}" type="parTrans" cxnId="{3BFCB220-6E57-4325-8583-75322487AB5B}">
      <dgm:prSet/>
      <dgm:spPr/>
      <dgm:t>
        <a:bodyPr/>
        <a:lstStyle/>
        <a:p>
          <a:endParaRPr lang="en-GB"/>
        </a:p>
      </dgm:t>
    </dgm:pt>
    <dgm:pt modelId="{D19234C1-D5AA-4140-8562-D10D7705FE79}" type="sibTrans" cxnId="{3BFCB220-6E57-4325-8583-75322487AB5B}">
      <dgm:prSet/>
      <dgm:spPr/>
      <dgm:t>
        <a:bodyPr/>
        <a:lstStyle/>
        <a:p>
          <a:endParaRPr lang="en-GB"/>
        </a:p>
      </dgm:t>
    </dgm:pt>
    <dgm:pt modelId="{A208FE62-D771-42EE-B098-EA22563EC9E8}">
      <dgm:prSet/>
      <dgm:spPr/>
      <dgm:t>
        <a:bodyPr/>
        <a:lstStyle/>
        <a:p>
          <a:r>
            <a:rPr lang="en-GB" dirty="0"/>
            <a:t>M: Multi purpose cars</a:t>
          </a:r>
        </a:p>
      </dgm:t>
    </dgm:pt>
    <dgm:pt modelId="{64FDD06B-2D39-4D1B-8227-C6EEDAA349E3}" type="parTrans" cxnId="{12444E8B-ED70-4674-B821-9E531742E5F8}">
      <dgm:prSet/>
      <dgm:spPr/>
      <dgm:t>
        <a:bodyPr/>
        <a:lstStyle/>
        <a:p>
          <a:endParaRPr lang="en-GB"/>
        </a:p>
      </dgm:t>
    </dgm:pt>
    <dgm:pt modelId="{DCA7A147-590C-44B6-A66D-33DB20C96590}" type="sibTrans" cxnId="{12444E8B-ED70-4674-B821-9E531742E5F8}">
      <dgm:prSet/>
      <dgm:spPr/>
      <dgm:t>
        <a:bodyPr/>
        <a:lstStyle/>
        <a:p>
          <a:endParaRPr lang="en-GB"/>
        </a:p>
      </dgm:t>
    </dgm:pt>
    <dgm:pt modelId="{E0F4C7F7-61DC-49D6-BD42-E1DF224A67AA}">
      <dgm:prSet/>
      <dgm:spPr/>
      <dgm:t>
        <a:bodyPr/>
        <a:lstStyle/>
        <a:p>
          <a:r>
            <a:rPr lang="en-GB" dirty="0"/>
            <a:t>S: Sports cars</a:t>
          </a:r>
        </a:p>
      </dgm:t>
    </dgm:pt>
    <dgm:pt modelId="{EE28E0F7-1C6A-4880-AA71-1796EABB9763}" type="parTrans" cxnId="{6C2E11E4-BD26-441C-9C2E-ABDF1FB12F70}">
      <dgm:prSet/>
      <dgm:spPr/>
      <dgm:t>
        <a:bodyPr/>
        <a:lstStyle/>
        <a:p>
          <a:endParaRPr lang="en-GB"/>
        </a:p>
      </dgm:t>
    </dgm:pt>
    <dgm:pt modelId="{8C9A46E6-FA31-4706-A012-8D294855ACAF}" type="sibTrans" cxnId="{6C2E11E4-BD26-441C-9C2E-ABDF1FB12F70}">
      <dgm:prSet/>
      <dgm:spPr/>
      <dgm:t>
        <a:bodyPr/>
        <a:lstStyle/>
        <a:p>
          <a:endParaRPr lang="en-GB"/>
        </a:p>
      </dgm:t>
    </dgm:pt>
    <dgm:pt modelId="{0ECD9B63-0A89-414D-AD8F-E7AC63CC5E07}" type="pres">
      <dgm:prSet presAssocID="{F2954383-E4C8-4700-8B82-9E293DE26F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F4C1242-2350-434C-939E-C5CC5F670D07}" type="pres">
      <dgm:prSet presAssocID="{F2954383-E4C8-4700-8B82-9E293DE26F60}" presName="Name1" presStyleCnt="0"/>
      <dgm:spPr/>
    </dgm:pt>
    <dgm:pt modelId="{64970828-A996-4C22-AE8E-1F118B8BF028}" type="pres">
      <dgm:prSet presAssocID="{F2954383-E4C8-4700-8B82-9E293DE26F60}" presName="cycle" presStyleCnt="0"/>
      <dgm:spPr/>
    </dgm:pt>
    <dgm:pt modelId="{9C93F954-E280-4FE9-A501-5337FFBC615E}" type="pres">
      <dgm:prSet presAssocID="{F2954383-E4C8-4700-8B82-9E293DE26F60}" presName="srcNode" presStyleLbl="node1" presStyleIdx="0" presStyleCnt="7"/>
      <dgm:spPr/>
    </dgm:pt>
    <dgm:pt modelId="{CDEE6B3D-9262-4A0A-9FD1-ACF016A0BF52}" type="pres">
      <dgm:prSet presAssocID="{F2954383-E4C8-4700-8B82-9E293DE26F60}" presName="conn" presStyleLbl="parChTrans1D2" presStyleIdx="0" presStyleCnt="1"/>
      <dgm:spPr/>
      <dgm:t>
        <a:bodyPr/>
        <a:lstStyle/>
        <a:p>
          <a:endParaRPr lang="en-US"/>
        </a:p>
      </dgm:t>
    </dgm:pt>
    <dgm:pt modelId="{A921AD9C-8A17-4EFA-8AFA-F9E742376D77}" type="pres">
      <dgm:prSet presAssocID="{F2954383-E4C8-4700-8B82-9E293DE26F60}" presName="extraNode" presStyleLbl="node1" presStyleIdx="0" presStyleCnt="7"/>
      <dgm:spPr/>
    </dgm:pt>
    <dgm:pt modelId="{6EBC49CA-9C13-4CA2-A811-1068C724A203}" type="pres">
      <dgm:prSet presAssocID="{F2954383-E4C8-4700-8B82-9E293DE26F60}" presName="dstNode" presStyleLbl="node1" presStyleIdx="0" presStyleCnt="7"/>
      <dgm:spPr/>
    </dgm:pt>
    <dgm:pt modelId="{6F319B12-32AC-40A6-8319-F0C0943E631D}" type="pres">
      <dgm:prSet presAssocID="{85403C1A-1E8B-4D63-A4A6-E886C959A371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FB38E-A797-4C72-B897-7E81287488D4}" type="pres">
      <dgm:prSet presAssocID="{85403C1A-1E8B-4D63-A4A6-E886C959A371}" presName="accent_1" presStyleCnt="0"/>
      <dgm:spPr/>
    </dgm:pt>
    <dgm:pt modelId="{693163D4-7A43-4E9B-9F24-220E295EC897}" type="pres">
      <dgm:prSet presAssocID="{85403C1A-1E8B-4D63-A4A6-E886C959A371}" presName="accentRepeatNode" presStyleLbl="solidFgAcc1" presStyleIdx="0" presStyleCnt="7"/>
      <dgm:spPr/>
    </dgm:pt>
    <dgm:pt modelId="{EEBC848F-03F1-4E71-A782-06835D0937BB}" type="pres">
      <dgm:prSet presAssocID="{DD885D5A-4437-4686-99FD-A86781FDC93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240B-9B8B-4B8F-95E9-FA520129E79D}" type="pres">
      <dgm:prSet presAssocID="{DD885D5A-4437-4686-99FD-A86781FDC93E}" presName="accent_2" presStyleCnt="0"/>
      <dgm:spPr/>
    </dgm:pt>
    <dgm:pt modelId="{10D9AE9B-CB7E-4DAA-9E4A-9284B7CE9E13}" type="pres">
      <dgm:prSet presAssocID="{DD885D5A-4437-4686-99FD-A86781FDC93E}" presName="accentRepeatNode" presStyleLbl="solidFgAcc1" presStyleIdx="1" presStyleCnt="7"/>
      <dgm:spPr/>
    </dgm:pt>
    <dgm:pt modelId="{1CFD765F-2DD9-4A2F-B80F-B0982762EC45}" type="pres">
      <dgm:prSet presAssocID="{E38871B9-8B62-4D11-B527-FD6F4014506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4DC90-F8C7-462C-BE29-75CB95454DCD}" type="pres">
      <dgm:prSet presAssocID="{E38871B9-8B62-4D11-B527-FD6F40145066}" presName="accent_3" presStyleCnt="0"/>
      <dgm:spPr/>
    </dgm:pt>
    <dgm:pt modelId="{409BBF09-BE65-4186-84AB-F60322D8150D}" type="pres">
      <dgm:prSet presAssocID="{E38871B9-8B62-4D11-B527-FD6F40145066}" presName="accentRepeatNode" presStyleLbl="solidFgAcc1" presStyleIdx="2" presStyleCnt="7"/>
      <dgm:spPr/>
    </dgm:pt>
    <dgm:pt modelId="{875B0899-E834-476A-AA7E-6A18C48BC3FB}" type="pres">
      <dgm:prSet presAssocID="{550E98AB-269A-4FB6-BB72-B93788745F3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A1F5B-9C08-4D02-8F64-676F426A16DD}" type="pres">
      <dgm:prSet presAssocID="{550E98AB-269A-4FB6-BB72-B93788745F33}" presName="accent_4" presStyleCnt="0"/>
      <dgm:spPr/>
    </dgm:pt>
    <dgm:pt modelId="{A1730F34-6AC0-44DB-8A65-FBA609246436}" type="pres">
      <dgm:prSet presAssocID="{550E98AB-269A-4FB6-BB72-B93788745F33}" presName="accentRepeatNode" presStyleLbl="solidFgAcc1" presStyleIdx="3" presStyleCnt="7"/>
      <dgm:spPr/>
    </dgm:pt>
    <dgm:pt modelId="{41BAED2A-83A4-4D15-AD89-11F7BCE61D9B}" type="pres">
      <dgm:prSet presAssocID="{C558F19C-9801-403B-A994-04283C21EA1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64B65-AC76-4655-A36C-CE36C2974FB4}" type="pres">
      <dgm:prSet presAssocID="{C558F19C-9801-403B-A994-04283C21EA1E}" presName="accent_5" presStyleCnt="0"/>
      <dgm:spPr/>
    </dgm:pt>
    <dgm:pt modelId="{E111B9D3-BDA0-4B6A-B084-6393FA78301B}" type="pres">
      <dgm:prSet presAssocID="{C558F19C-9801-403B-A994-04283C21EA1E}" presName="accentRepeatNode" presStyleLbl="solidFgAcc1" presStyleIdx="4" presStyleCnt="7"/>
      <dgm:spPr/>
    </dgm:pt>
    <dgm:pt modelId="{79813898-82B5-4590-9866-50A1DF097996}" type="pres">
      <dgm:prSet presAssocID="{A208FE62-D771-42EE-B098-EA22563EC9E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A15FF-FBD0-401E-B74A-F3A6EA766D3D}" type="pres">
      <dgm:prSet presAssocID="{A208FE62-D771-42EE-B098-EA22563EC9E8}" presName="accent_6" presStyleCnt="0"/>
      <dgm:spPr/>
    </dgm:pt>
    <dgm:pt modelId="{8DF8C3A4-0A7C-4CD4-978A-ECDEF278E73B}" type="pres">
      <dgm:prSet presAssocID="{A208FE62-D771-42EE-B098-EA22563EC9E8}" presName="accentRepeatNode" presStyleLbl="solidFgAcc1" presStyleIdx="5" presStyleCnt="7"/>
      <dgm:spPr/>
    </dgm:pt>
    <dgm:pt modelId="{F9F04C58-8419-4110-A92A-790EA893ED1F}" type="pres">
      <dgm:prSet presAssocID="{E0F4C7F7-61DC-49D6-BD42-E1DF224A67A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8917B-8CBA-4C50-B590-182FBC754CE7}" type="pres">
      <dgm:prSet presAssocID="{E0F4C7F7-61DC-49D6-BD42-E1DF224A67AA}" presName="accent_7" presStyleCnt="0"/>
      <dgm:spPr/>
    </dgm:pt>
    <dgm:pt modelId="{0CE85D84-952C-469A-B024-9AA1FA1A5D63}" type="pres">
      <dgm:prSet presAssocID="{E0F4C7F7-61DC-49D6-BD42-E1DF224A67AA}" presName="accentRepeatNode" presStyleLbl="solidFgAcc1" presStyleIdx="6" presStyleCnt="7"/>
      <dgm:spPr/>
    </dgm:pt>
  </dgm:ptLst>
  <dgm:cxnLst>
    <dgm:cxn modelId="{8E4A8D05-A2F2-41A0-BFF7-AB78D3BEF9FA}" type="presOf" srcId="{85403C1A-1E8B-4D63-A4A6-E886C959A371}" destId="{6F319B12-32AC-40A6-8319-F0C0943E631D}" srcOrd="0" destOrd="0" presId="urn:microsoft.com/office/officeart/2008/layout/VerticalCurvedList"/>
    <dgm:cxn modelId="{72F31979-C3CE-4937-A2E5-FCC0798A1641}" type="presOf" srcId="{E38871B9-8B62-4D11-B527-FD6F40145066}" destId="{1CFD765F-2DD9-4A2F-B80F-B0982762EC45}" srcOrd="0" destOrd="0" presId="urn:microsoft.com/office/officeart/2008/layout/VerticalCurvedList"/>
    <dgm:cxn modelId="{E6FAF90A-83D4-480A-91EE-9F2CD8283EFA}" type="presOf" srcId="{550E98AB-269A-4FB6-BB72-B93788745F33}" destId="{875B0899-E834-476A-AA7E-6A18C48BC3FB}" srcOrd="0" destOrd="0" presId="urn:microsoft.com/office/officeart/2008/layout/VerticalCurvedList"/>
    <dgm:cxn modelId="{FA231FFE-2493-4F2B-8325-6DCE971727B6}" srcId="{F2954383-E4C8-4700-8B82-9E293DE26F60}" destId="{E38871B9-8B62-4D11-B527-FD6F40145066}" srcOrd="2" destOrd="0" parTransId="{C2A23DBF-2139-46FB-8852-C4325C254DF2}" sibTransId="{9B51C457-F031-4181-A3D8-A357B85EFE2D}"/>
    <dgm:cxn modelId="{F10CB20E-1420-4389-B370-A301A57E3DF0}" type="presOf" srcId="{DD885D5A-4437-4686-99FD-A86781FDC93E}" destId="{EEBC848F-03F1-4E71-A782-06835D0937BB}" srcOrd="0" destOrd="0" presId="urn:microsoft.com/office/officeart/2008/layout/VerticalCurvedList"/>
    <dgm:cxn modelId="{4A99EE00-586F-41C4-83AC-69602FCB2D8C}" type="presOf" srcId="{A208FE62-D771-42EE-B098-EA22563EC9E8}" destId="{79813898-82B5-4590-9866-50A1DF097996}" srcOrd="0" destOrd="0" presId="urn:microsoft.com/office/officeart/2008/layout/VerticalCurvedList"/>
    <dgm:cxn modelId="{12444E8B-ED70-4674-B821-9E531742E5F8}" srcId="{F2954383-E4C8-4700-8B82-9E293DE26F60}" destId="{A208FE62-D771-42EE-B098-EA22563EC9E8}" srcOrd="5" destOrd="0" parTransId="{64FDD06B-2D39-4D1B-8227-C6EEDAA349E3}" sibTransId="{DCA7A147-590C-44B6-A66D-33DB20C96590}"/>
    <dgm:cxn modelId="{BCBA67B1-61F3-424D-BEAC-537AB2580398}" srcId="{F2954383-E4C8-4700-8B82-9E293DE26F60}" destId="{DD885D5A-4437-4686-99FD-A86781FDC93E}" srcOrd="1" destOrd="0" parTransId="{C5BD99D1-740E-4F6F-B783-6B00548F1D15}" sibTransId="{684E60A4-9BE2-4536-B04B-D264240A8B79}"/>
    <dgm:cxn modelId="{B029EEC8-BA72-40DF-8AE2-9E98004E51E0}" type="presOf" srcId="{7E7B6ED9-2F69-4DBF-82A3-3131CB2FFA99}" destId="{CDEE6B3D-9262-4A0A-9FD1-ACF016A0BF52}" srcOrd="0" destOrd="0" presId="urn:microsoft.com/office/officeart/2008/layout/VerticalCurvedList"/>
    <dgm:cxn modelId="{1DECAFB6-E112-4A31-A996-0178BA1A351D}" srcId="{F2954383-E4C8-4700-8B82-9E293DE26F60}" destId="{85403C1A-1E8B-4D63-A4A6-E886C959A371}" srcOrd="0" destOrd="0" parTransId="{02FAD668-4979-4ACA-A50D-2924024BF1A2}" sibTransId="{7E7B6ED9-2F69-4DBF-82A3-3131CB2FFA99}"/>
    <dgm:cxn modelId="{5E25B6B4-661C-4911-8171-D42030BB9434}" type="presOf" srcId="{E0F4C7F7-61DC-49D6-BD42-E1DF224A67AA}" destId="{F9F04C58-8419-4110-A92A-790EA893ED1F}" srcOrd="0" destOrd="0" presId="urn:microsoft.com/office/officeart/2008/layout/VerticalCurvedList"/>
    <dgm:cxn modelId="{6C2E11E4-BD26-441C-9C2E-ABDF1FB12F70}" srcId="{F2954383-E4C8-4700-8B82-9E293DE26F60}" destId="{E0F4C7F7-61DC-49D6-BD42-E1DF224A67AA}" srcOrd="6" destOrd="0" parTransId="{EE28E0F7-1C6A-4880-AA71-1796EABB9763}" sibTransId="{8C9A46E6-FA31-4706-A012-8D294855ACAF}"/>
    <dgm:cxn modelId="{B62B19A1-B991-4446-8B5A-9FC5C7A3BF5A}" srcId="{F2954383-E4C8-4700-8B82-9E293DE26F60}" destId="{550E98AB-269A-4FB6-BB72-B93788745F33}" srcOrd="3" destOrd="0" parTransId="{66A58D97-3FCE-442D-86B3-F8B62493C394}" sibTransId="{411DEC1B-D415-42D1-8E6D-2EA32BEF6EF0}"/>
    <dgm:cxn modelId="{E7709C71-3825-454F-AF67-813B446AFA61}" type="presOf" srcId="{C558F19C-9801-403B-A994-04283C21EA1E}" destId="{41BAED2A-83A4-4D15-AD89-11F7BCE61D9B}" srcOrd="0" destOrd="0" presId="urn:microsoft.com/office/officeart/2008/layout/VerticalCurvedList"/>
    <dgm:cxn modelId="{14B6A50F-DB50-4E97-8E8B-C9E3FF2FBBB8}" type="presOf" srcId="{F2954383-E4C8-4700-8B82-9E293DE26F60}" destId="{0ECD9B63-0A89-414D-AD8F-E7AC63CC5E07}" srcOrd="0" destOrd="0" presId="urn:microsoft.com/office/officeart/2008/layout/VerticalCurvedList"/>
    <dgm:cxn modelId="{3BFCB220-6E57-4325-8583-75322487AB5B}" srcId="{F2954383-E4C8-4700-8B82-9E293DE26F60}" destId="{C558F19C-9801-403B-A994-04283C21EA1E}" srcOrd="4" destOrd="0" parTransId="{FF96F92E-2944-47DA-9CB2-C17D31945ED5}" sibTransId="{D19234C1-D5AA-4140-8562-D10D7705FE79}"/>
    <dgm:cxn modelId="{55AD885A-79F5-47C8-A4E1-6241AA878C00}" type="presParOf" srcId="{0ECD9B63-0A89-414D-AD8F-E7AC63CC5E07}" destId="{5F4C1242-2350-434C-939E-C5CC5F670D07}" srcOrd="0" destOrd="0" presId="urn:microsoft.com/office/officeart/2008/layout/VerticalCurvedList"/>
    <dgm:cxn modelId="{F7023EDA-BED4-4D84-931B-71FDE08DD67C}" type="presParOf" srcId="{5F4C1242-2350-434C-939E-C5CC5F670D07}" destId="{64970828-A996-4C22-AE8E-1F118B8BF028}" srcOrd="0" destOrd="0" presId="urn:microsoft.com/office/officeart/2008/layout/VerticalCurvedList"/>
    <dgm:cxn modelId="{19162632-4B78-4989-9204-7FC3B5349942}" type="presParOf" srcId="{64970828-A996-4C22-AE8E-1F118B8BF028}" destId="{9C93F954-E280-4FE9-A501-5337FFBC615E}" srcOrd="0" destOrd="0" presId="urn:microsoft.com/office/officeart/2008/layout/VerticalCurvedList"/>
    <dgm:cxn modelId="{0DBF2350-598F-4D33-B79F-7834860F5168}" type="presParOf" srcId="{64970828-A996-4C22-AE8E-1F118B8BF028}" destId="{CDEE6B3D-9262-4A0A-9FD1-ACF016A0BF52}" srcOrd="1" destOrd="0" presId="urn:microsoft.com/office/officeart/2008/layout/VerticalCurvedList"/>
    <dgm:cxn modelId="{CCA1A495-D7C8-482C-B900-C8BABD2D893A}" type="presParOf" srcId="{64970828-A996-4C22-AE8E-1F118B8BF028}" destId="{A921AD9C-8A17-4EFA-8AFA-F9E742376D77}" srcOrd="2" destOrd="0" presId="urn:microsoft.com/office/officeart/2008/layout/VerticalCurvedList"/>
    <dgm:cxn modelId="{FC9035D8-21B7-4F20-A724-80A48BAD9817}" type="presParOf" srcId="{64970828-A996-4C22-AE8E-1F118B8BF028}" destId="{6EBC49CA-9C13-4CA2-A811-1068C724A203}" srcOrd="3" destOrd="0" presId="urn:microsoft.com/office/officeart/2008/layout/VerticalCurvedList"/>
    <dgm:cxn modelId="{BE127226-AAE1-47E2-B047-C9FB4A95EE8D}" type="presParOf" srcId="{5F4C1242-2350-434C-939E-C5CC5F670D07}" destId="{6F319B12-32AC-40A6-8319-F0C0943E631D}" srcOrd="1" destOrd="0" presId="urn:microsoft.com/office/officeart/2008/layout/VerticalCurvedList"/>
    <dgm:cxn modelId="{D8E7BEC4-1230-4873-8D03-C948424EEDFA}" type="presParOf" srcId="{5F4C1242-2350-434C-939E-C5CC5F670D07}" destId="{04BFB38E-A797-4C72-B897-7E81287488D4}" srcOrd="2" destOrd="0" presId="urn:microsoft.com/office/officeart/2008/layout/VerticalCurvedList"/>
    <dgm:cxn modelId="{19E222CB-B3C5-44C4-9C0A-FC1321EECCD5}" type="presParOf" srcId="{04BFB38E-A797-4C72-B897-7E81287488D4}" destId="{693163D4-7A43-4E9B-9F24-220E295EC897}" srcOrd="0" destOrd="0" presId="urn:microsoft.com/office/officeart/2008/layout/VerticalCurvedList"/>
    <dgm:cxn modelId="{CB5105E0-A74B-4E25-847E-A94AC2F6AC77}" type="presParOf" srcId="{5F4C1242-2350-434C-939E-C5CC5F670D07}" destId="{EEBC848F-03F1-4E71-A782-06835D0937BB}" srcOrd="3" destOrd="0" presId="urn:microsoft.com/office/officeart/2008/layout/VerticalCurvedList"/>
    <dgm:cxn modelId="{E007ABC3-B9EE-4D63-8E59-59532CCF8762}" type="presParOf" srcId="{5F4C1242-2350-434C-939E-C5CC5F670D07}" destId="{F7F6240B-9B8B-4B8F-95E9-FA520129E79D}" srcOrd="4" destOrd="0" presId="urn:microsoft.com/office/officeart/2008/layout/VerticalCurvedList"/>
    <dgm:cxn modelId="{2A184B0F-D044-453A-8482-FB546411BA51}" type="presParOf" srcId="{F7F6240B-9B8B-4B8F-95E9-FA520129E79D}" destId="{10D9AE9B-CB7E-4DAA-9E4A-9284B7CE9E13}" srcOrd="0" destOrd="0" presId="urn:microsoft.com/office/officeart/2008/layout/VerticalCurvedList"/>
    <dgm:cxn modelId="{BB9ED5F9-1086-4951-A55B-7D3D9A58BA43}" type="presParOf" srcId="{5F4C1242-2350-434C-939E-C5CC5F670D07}" destId="{1CFD765F-2DD9-4A2F-B80F-B0982762EC45}" srcOrd="5" destOrd="0" presId="urn:microsoft.com/office/officeart/2008/layout/VerticalCurvedList"/>
    <dgm:cxn modelId="{5A9A11FB-D620-485C-A879-40AD639A641A}" type="presParOf" srcId="{5F4C1242-2350-434C-939E-C5CC5F670D07}" destId="{2C24DC90-F8C7-462C-BE29-75CB95454DCD}" srcOrd="6" destOrd="0" presId="urn:microsoft.com/office/officeart/2008/layout/VerticalCurvedList"/>
    <dgm:cxn modelId="{3901C0B7-E536-45F0-9F14-BF069A55BA60}" type="presParOf" srcId="{2C24DC90-F8C7-462C-BE29-75CB95454DCD}" destId="{409BBF09-BE65-4186-84AB-F60322D8150D}" srcOrd="0" destOrd="0" presId="urn:microsoft.com/office/officeart/2008/layout/VerticalCurvedList"/>
    <dgm:cxn modelId="{328B838B-79AD-493B-BD6E-E0631A29BCEA}" type="presParOf" srcId="{5F4C1242-2350-434C-939E-C5CC5F670D07}" destId="{875B0899-E834-476A-AA7E-6A18C48BC3FB}" srcOrd="7" destOrd="0" presId="urn:microsoft.com/office/officeart/2008/layout/VerticalCurvedList"/>
    <dgm:cxn modelId="{3B0CFB14-0D7F-41A8-8EDB-90203C152948}" type="presParOf" srcId="{5F4C1242-2350-434C-939E-C5CC5F670D07}" destId="{70EA1F5B-9C08-4D02-8F64-676F426A16DD}" srcOrd="8" destOrd="0" presId="urn:microsoft.com/office/officeart/2008/layout/VerticalCurvedList"/>
    <dgm:cxn modelId="{717D5E5F-613A-4F2F-B412-57396AD9B88B}" type="presParOf" srcId="{70EA1F5B-9C08-4D02-8F64-676F426A16DD}" destId="{A1730F34-6AC0-44DB-8A65-FBA609246436}" srcOrd="0" destOrd="0" presId="urn:microsoft.com/office/officeart/2008/layout/VerticalCurvedList"/>
    <dgm:cxn modelId="{EC22D469-829F-4C0D-9974-200E812B2800}" type="presParOf" srcId="{5F4C1242-2350-434C-939E-C5CC5F670D07}" destId="{41BAED2A-83A4-4D15-AD89-11F7BCE61D9B}" srcOrd="9" destOrd="0" presId="urn:microsoft.com/office/officeart/2008/layout/VerticalCurvedList"/>
    <dgm:cxn modelId="{8A7203DB-2E49-40F7-B69F-BF5CC72ADDE7}" type="presParOf" srcId="{5F4C1242-2350-434C-939E-C5CC5F670D07}" destId="{30B64B65-AC76-4655-A36C-CE36C2974FB4}" srcOrd="10" destOrd="0" presId="urn:microsoft.com/office/officeart/2008/layout/VerticalCurvedList"/>
    <dgm:cxn modelId="{D6BF54CA-FC94-4DF7-9882-CB98CD7AE16C}" type="presParOf" srcId="{30B64B65-AC76-4655-A36C-CE36C2974FB4}" destId="{E111B9D3-BDA0-4B6A-B084-6393FA78301B}" srcOrd="0" destOrd="0" presId="urn:microsoft.com/office/officeart/2008/layout/VerticalCurvedList"/>
    <dgm:cxn modelId="{04276FF7-434A-4DB4-924E-8985A208894B}" type="presParOf" srcId="{5F4C1242-2350-434C-939E-C5CC5F670D07}" destId="{79813898-82B5-4590-9866-50A1DF097996}" srcOrd="11" destOrd="0" presId="urn:microsoft.com/office/officeart/2008/layout/VerticalCurvedList"/>
    <dgm:cxn modelId="{B8D9E509-123F-4FF0-BDCF-510750288F78}" type="presParOf" srcId="{5F4C1242-2350-434C-939E-C5CC5F670D07}" destId="{B38A15FF-FBD0-401E-B74A-F3A6EA766D3D}" srcOrd="12" destOrd="0" presId="urn:microsoft.com/office/officeart/2008/layout/VerticalCurvedList"/>
    <dgm:cxn modelId="{4FFC1D12-7EB7-4B5A-9BC4-8E8A22B11CA0}" type="presParOf" srcId="{B38A15FF-FBD0-401E-B74A-F3A6EA766D3D}" destId="{8DF8C3A4-0A7C-4CD4-978A-ECDEF278E73B}" srcOrd="0" destOrd="0" presId="urn:microsoft.com/office/officeart/2008/layout/VerticalCurvedList"/>
    <dgm:cxn modelId="{AEFBEB85-F5C3-49B3-B210-35A0FC223234}" type="presParOf" srcId="{5F4C1242-2350-434C-939E-C5CC5F670D07}" destId="{F9F04C58-8419-4110-A92A-790EA893ED1F}" srcOrd="13" destOrd="0" presId="urn:microsoft.com/office/officeart/2008/layout/VerticalCurvedList"/>
    <dgm:cxn modelId="{586576B3-7713-4E3A-81D7-25EC49A81D55}" type="presParOf" srcId="{5F4C1242-2350-434C-939E-C5CC5F670D07}" destId="{1958917B-8CBA-4C50-B590-182FBC754CE7}" srcOrd="14" destOrd="0" presId="urn:microsoft.com/office/officeart/2008/layout/VerticalCurvedList"/>
    <dgm:cxn modelId="{CCAB9F08-6570-47A8-8192-E9AA46185B23}" type="presParOf" srcId="{1958917B-8CBA-4C50-B590-182FBC754CE7}" destId="{0CE85D84-952C-469A-B024-9AA1FA1A5D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E6B3D-9262-4A0A-9FD1-ACF016A0BF52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19B12-32AC-40A6-8319-F0C0943E631D}">
      <dsp:nvSpPr>
        <dsp:cNvPr id="0" name=""/>
        <dsp:cNvSpPr/>
      </dsp:nvSpPr>
      <dsp:spPr>
        <a:xfrm>
          <a:off x="247893" y="160400"/>
          <a:ext cx="303718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C: medium cars</a:t>
          </a:r>
        </a:p>
      </dsp:txBody>
      <dsp:txXfrm>
        <a:off x="247893" y="160400"/>
        <a:ext cx="3037188" cy="320660"/>
      </dsp:txXfrm>
    </dsp:sp>
    <dsp:sp modelId="{693163D4-7A43-4E9B-9F24-220E295EC897}">
      <dsp:nvSpPr>
        <dsp:cNvPr id="0" name=""/>
        <dsp:cNvSpPr/>
      </dsp:nvSpPr>
      <dsp:spPr>
        <a:xfrm>
          <a:off x="47480" y="12031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C848F-03F1-4E71-A782-06835D0937BB}">
      <dsp:nvSpPr>
        <dsp:cNvPr id="0" name=""/>
        <dsp:cNvSpPr/>
      </dsp:nvSpPr>
      <dsp:spPr>
        <a:xfrm>
          <a:off x="538280" y="641673"/>
          <a:ext cx="2746801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D: large cars</a:t>
          </a:r>
        </a:p>
      </dsp:txBody>
      <dsp:txXfrm>
        <a:off x="538280" y="641673"/>
        <a:ext cx="2746801" cy="320660"/>
      </dsp:txXfrm>
    </dsp:sp>
    <dsp:sp modelId="{10D9AE9B-CB7E-4DAA-9E4A-9284B7CE9E13}">
      <dsp:nvSpPr>
        <dsp:cNvPr id="0" name=""/>
        <dsp:cNvSpPr/>
      </dsp:nvSpPr>
      <dsp:spPr>
        <a:xfrm>
          <a:off x="337867" y="60159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D765F-2DD9-4A2F-B80F-B0982762EC45}">
      <dsp:nvSpPr>
        <dsp:cNvPr id="0" name=""/>
        <dsp:cNvSpPr/>
      </dsp:nvSpPr>
      <dsp:spPr>
        <a:xfrm>
          <a:off x="697410" y="1122593"/>
          <a:ext cx="2587671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E: executive cars</a:t>
          </a:r>
        </a:p>
      </dsp:txBody>
      <dsp:txXfrm>
        <a:off x="697410" y="1122593"/>
        <a:ext cx="2587671" cy="320660"/>
      </dsp:txXfrm>
    </dsp:sp>
    <dsp:sp modelId="{409BBF09-BE65-4186-84AB-F60322D8150D}">
      <dsp:nvSpPr>
        <dsp:cNvPr id="0" name=""/>
        <dsp:cNvSpPr/>
      </dsp:nvSpPr>
      <dsp:spPr>
        <a:xfrm>
          <a:off x="496997" y="1082510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B0899-E834-476A-AA7E-6A18C48BC3FB}">
      <dsp:nvSpPr>
        <dsp:cNvPr id="0" name=""/>
        <dsp:cNvSpPr/>
      </dsp:nvSpPr>
      <dsp:spPr>
        <a:xfrm>
          <a:off x="748219" y="1603865"/>
          <a:ext cx="2536862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F: luxury cars</a:t>
          </a:r>
        </a:p>
      </dsp:txBody>
      <dsp:txXfrm>
        <a:off x="748219" y="1603865"/>
        <a:ext cx="2536862" cy="320660"/>
      </dsp:txXfrm>
    </dsp:sp>
    <dsp:sp modelId="{A1730F34-6AC0-44DB-8A65-FBA609246436}">
      <dsp:nvSpPr>
        <dsp:cNvPr id="0" name=""/>
        <dsp:cNvSpPr/>
      </dsp:nvSpPr>
      <dsp:spPr>
        <a:xfrm>
          <a:off x="547806" y="1563783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AED2A-83A4-4D15-AD89-11F7BCE61D9B}">
      <dsp:nvSpPr>
        <dsp:cNvPr id="0" name=""/>
        <dsp:cNvSpPr/>
      </dsp:nvSpPr>
      <dsp:spPr>
        <a:xfrm>
          <a:off x="697410" y="2085138"/>
          <a:ext cx="2587671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J: sport utility cars</a:t>
          </a:r>
        </a:p>
      </dsp:txBody>
      <dsp:txXfrm>
        <a:off x="697410" y="2085138"/>
        <a:ext cx="2587671" cy="320660"/>
      </dsp:txXfrm>
    </dsp:sp>
    <dsp:sp modelId="{E111B9D3-BDA0-4B6A-B084-6393FA78301B}">
      <dsp:nvSpPr>
        <dsp:cNvPr id="0" name=""/>
        <dsp:cNvSpPr/>
      </dsp:nvSpPr>
      <dsp:spPr>
        <a:xfrm>
          <a:off x="496997" y="2045056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13898-82B5-4590-9866-50A1DF097996}">
      <dsp:nvSpPr>
        <dsp:cNvPr id="0" name=""/>
        <dsp:cNvSpPr/>
      </dsp:nvSpPr>
      <dsp:spPr>
        <a:xfrm>
          <a:off x="538280" y="2566058"/>
          <a:ext cx="2746801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M: Multi purpose cars</a:t>
          </a:r>
        </a:p>
      </dsp:txBody>
      <dsp:txXfrm>
        <a:off x="538280" y="2566058"/>
        <a:ext cx="2746801" cy="320660"/>
      </dsp:txXfrm>
    </dsp:sp>
    <dsp:sp modelId="{8DF8C3A4-0A7C-4CD4-978A-ECDEF278E73B}">
      <dsp:nvSpPr>
        <dsp:cNvPr id="0" name=""/>
        <dsp:cNvSpPr/>
      </dsp:nvSpPr>
      <dsp:spPr>
        <a:xfrm>
          <a:off x="337867" y="2525975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04C58-8419-4110-A92A-790EA893ED1F}">
      <dsp:nvSpPr>
        <dsp:cNvPr id="0" name=""/>
        <dsp:cNvSpPr/>
      </dsp:nvSpPr>
      <dsp:spPr>
        <a:xfrm>
          <a:off x="247893" y="3047331"/>
          <a:ext cx="3037188" cy="320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5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S: Sports cars</a:t>
          </a:r>
        </a:p>
      </dsp:txBody>
      <dsp:txXfrm>
        <a:off x="247893" y="3047331"/>
        <a:ext cx="3037188" cy="320660"/>
      </dsp:txXfrm>
    </dsp:sp>
    <dsp:sp modelId="{0CE85D84-952C-469A-B024-9AA1FA1A5D63}">
      <dsp:nvSpPr>
        <dsp:cNvPr id="0" name=""/>
        <dsp:cNvSpPr/>
      </dsp:nvSpPr>
      <dsp:spPr>
        <a:xfrm>
          <a:off x="47480" y="3007248"/>
          <a:ext cx="400825" cy="400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CF285-65CD-4235-A166-E135AE1A5558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E21B1-362E-4F63-8DC1-F6021C5388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9FDCA-82FD-47F4-8731-7A5E3FE7427C}" type="datetimeFigureOut">
              <a:rPr lang="en-GB" smtClean="0"/>
              <a:pPr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091BB-0885-4D5D-8A97-8013748950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91BB-0885-4D5D-8A97-8013748950C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3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91BB-0885-4D5D-8A97-8013748950C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nip Single Corner Rectangle 3"/>
          <p:cNvSpPr/>
          <p:nvPr userDrawn="1"/>
        </p:nvSpPr>
        <p:spPr>
          <a:xfrm>
            <a:off x="179512" y="195486"/>
            <a:ext cx="8784976" cy="4752528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15" descr="logoEtrto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4" y="329704"/>
            <a:ext cx="15684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2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846"/>
            <a:ext cx="8928992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599017"/>
            <a:ext cx="8928992" cy="401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018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19429"/>
            <a:ext cx="5334000" cy="42672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1100" y="1879600"/>
            <a:ext cx="3683000" cy="1930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61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8"/>
          <p:cNvCxnSpPr/>
          <p:nvPr userDrawn="1"/>
        </p:nvCxnSpPr>
        <p:spPr>
          <a:xfrm>
            <a:off x="1043608" y="4941094"/>
            <a:ext cx="7948001" cy="0"/>
          </a:xfrm>
          <a:prstGeom prst="line">
            <a:avLst/>
          </a:prstGeom>
          <a:ln w="5080" cap="sq">
            <a:solidFill>
              <a:schemeClr val="accent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Grp="1" noChangeArrowheads="1"/>
          </p:cNvSpPr>
          <p:nvPr userDrawn="1"/>
        </p:nvSpPr>
        <p:spPr bwMode="auto">
          <a:xfrm>
            <a:off x="8328036" y="4981594"/>
            <a:ext cx="663575" cy="1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"/>
              </a:spcBef>
              <a:defRPr/>
            </a:pPr>
            <a:fld id="{3ECE5C8C-2374-41BE-BCE8-44016C4F79CC}" type="slidenum">
              <a:rPr lang="en-US" altLang="ja-JP" sz="11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>
                <a:spcBef>
                  <a:spcPct val="5000"/>
                </a:spcBef>
                <a:defRPr/>
              </a:pPr>
              <a:t>‹#›</a:t>
            </a:fld>
            <a:r>
              <a:rPr lang="en-US" altLang="ja-JP" sz="11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/ 7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370137" y="4931569"/>
            <a:ext cx="493688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7911" tIns="38956" rIns="77911" bIns="38956"/>
          <a:lstStyle/>
          <a:p>
            <a:r>
              <a:rPr kumimoji="1" lang="en-US" altLang="ja-JP" sz="11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	    	September 13</a:t>
            </a:r>
            <a:r>
              <a:rPr kumimoji="1" lang="en-US" altLang="ja-JP" sz="1100" baseline="300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</a:t>
            </a:r>
            <a:r>
              <a:rPr kumimoji="1" lang="en-US" altLang="ja-JP" sz="11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, 2018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33360" y="411510"/>
            <a:ext cx="889635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0" y="4679513"/>
            <a:ext cx="111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ETRTO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microsoft.com/office/2007/relationships/hdphoto" Target="../media/hdphoto8.wdp"/><Relationship Id="rId4" Type="http://schemas.openxmlformats.org/officeDocument/2006/relationships/diagramLayout" Target="../diagrams/layout1.xml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27" y="2337723"/>
            <a:ext cx="707212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ETRTO proposal for UN R30 &amp; 64 amendments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Extended Mobility Tyres</a:t>
            </a:r>
          </a:p>
          <a:p>
            <a:pPr algn="ctr"/>
            <a:endParaRPr lang="en-US" sz="24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Sept 2018 </a:t>
            </a:r>
            <a:r>
              <a:rPr lang="en-US" sz="2400" b="1" dirty="0" err="1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GRBP</a:t>
            </a:r>
            <a:r>
              <a:rPr lang="en-US" sz="2400" b="1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Supporting material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1E62677-599A-4E2B-A999-84040D32B8A7}"/>
              </a:ext>
            </a:extLst>
          </p:cNvPr>
          <p:cNvSpPr txBox="1"/>
          <p:nvPr/>
        </p:nvSpPr>
        <p:spPr>
          <a:xfrm>
            <a:off x="5148064" y="48351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Informal </a:t>
            </a:r>
            <a:r>
              <a:rPr lang="fr-BE"/>
              <a:t>Document </a:t>
            </a:r>
            <a:r>
              <a:rPr lang="fr-BE" smtClean="0"/>
              <a:t>GRB-68-14</a:t>
            </a:r>
            <a:endParaRPr lang="fr-BE" dirty="0"/>
          </a:p>
          <a:p>
            <a:r>
              <a:rPr lang="fr-BE" dirty="0"/>
              <a:t>Agenda item 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53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" y="373410"/>
            <a:ext cx="8829700" cy="44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894661" y="3509963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840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68879" y="1009177"/>
            <a:ext cx="3495609" cy="257068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/>
          </a:p>
          <a:p>
            <a:r>
              <a:rPr lang="en-US" sz="1600" b="1" dirty="0"/>
              <a:t>“RF”</a:t>
            </a:r>
            <a:r>
              <a:rPr lang="en-US" sz="1600" dirty="0"/>
              <a:t> TYRES rarely adopted, not constituting a representative use case.</a:t>
            </a:r>
          </a:p>
          <a:p>
            <a:endParaRPr lang="en-US" sz="1600" dirty="0"/>
          </a:p>
          <a:p>
            <a:r>
              <a:rPr lang="en-US" sz="1600" dirty="0"/>
              <a:t>Millions of </a:t>
            </a:r>
            <a:r>
              <a:rPr lang="en-US" sz="1600" dirty="0" err="1"/>
              <a:t>tyres</a:t>
            </a:r>
            <a:r>
              <a:rPr lang="en-US" sz="1600" dirty="0"/>
              <a:t> providing flat running mode capability (at least 80 km @ 80 km/h) are on the market and not regulated regarding their flat running mode performance.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009177"/>
            <a:ext cx="2705034" cy="25706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/>
          </a:p>
          <a:p>
            <a:r>
              <a:rPr lang="en-US" sz="1600" b="1" dirty="0"/>
              <a:t>“RF”</a:t>
            </a:r>
            <a:r>
              <a:rPr lang="en-US" sz="1600" dirty="0"/>
              <a:t> TYRES regulated  focusing essentially on flat running mode performance (zero inflation pressure)</a:t>
            </a:r>
          </a:p>
          <a:p>
            <a:endParaRPr lang="en-US" sz="1600" dirty="0"/>
          </a:p>
          <a:p>
            <a:r>
              <a:rPr lang="en-US" sz="1600" b="1" dirty="0"/>
              <a:t>“NOISE/WET </a:t>
            </a:r>
            <a:r>
              <a:rPr lang="en-US" sz="1600" b="1" dirty="0">
                <a:solidFill>
                  <a:schemeClr val="tx1"/>
                </a:solidFill>
              </a:rPr>
              <a:t>GRIP/RR</a:t>
            </a:r>
            <a:r>
              <a:rPr lang="en-US" sz="1600" b="1" dirty="0"/>
              <a:t>”</a:t>
            </a:r>
            <a:r>
              <a:rPr lang="en-US" sz="1600" dirty="0"/>
              <a:t> have been regulated </a:t>
            </a:r>
            <a:r>
              <a:rPr lang="en-US" sz="1600" dirty="0">
                <a:solidFill>
                  <a:schemeClr val="tx1"/>
                </a:solidFill>
              </a:rPr>
              <a:t>afterwards together with other tyre characteristics.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REGULATE EMT 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79512" y="699542"/>
            <a:ext cx="2705034" cy="576064"/>
          </a:xfrm>
          <a:prstGeom prst="roundRect">
            <a:avLst>
              <a:gd name="adj" fmla="val 223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REGULATORY PICTURE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468879" y="699542"/>
            <a:ext cx="3495609" cy="576064"/>
          </a:xfrm>
          <a:prstGeom prst="roundRect">
            <a:avLst>
              <a:gd name="adj" fmla="val 22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REAL WORLD APPLICATION</a:t>
            </a:r>
            <a:endParaRPr lang="en-GB" b="1" dirty="0"/>
          </a:p>
        </p:txBody>
      </p:sp>
      <p:pic>
        <p:nvPicPr>
          <p:cNvPr id="6" name="Picture 5" descr="Risultati immagini per boundary clipart 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12" y="1203597"/>
            <a:ext cx="2265031" cy="22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512" y="3651870"/>
            <a:ext cx="8784976" cy="1097875"/>
          </a:xfrm>
          <a:prstGeom prst="roundRect">
            <a:avLst>
              <a:gd name="adj" fmla="val 900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/>
              <a:t>WHY TO REGULATE EMT?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To specify a minimum deflated performance requirement that </a:t>
            </a:r>
            <a:r>
              <a:rPr lang="en-US" sz="1600" dirty="0" err="1"/>
              <a:t>tyres</a:t>
            </a:r>
            <a:r>
              <a:rPr lang="en-US" sz="1600" dirty="0"/>
              <a:t> declared as EMT have to meet</a:t>
            </a:r>
            <a:endParaRPr lang="en-GB" sz="1600" dirty="0"/>
          </a:p>
          <a:p>
            <a:pPr marL="342900" lvl="0" indent="-3429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 consider EMT as a safety asset for current vehicles and forthcoming autonomous ones.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1096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TO AMEND RF?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555526"/>
            <a:ext cx="8928992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RATIONALE TO INTRODUCE A NEW DEFINITION: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Because RF and EMT have two different structure identification: RF vs. R;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</a:t>
            </a:r>
            <a:r>
              <a:rPr lang="en-US" sz="2000" dirty="0">
                <a:sym typeface="Wingdings" panose="05000000000000000000" pitchFamily="2" charset="2"/>
              </a:rPr>
              <a:t>o prevent market confusion, while ensuring a clear regulatory framework.</a:t>
            </a:r>
            <a:endParaRPr lang="en-US" sz="2000" dirty="0"/>
          </a:p>
        </p:txBody>
      </p:sp>
      <p:sp>
        <p:nvSpPr>
          <p:cNvPr id="32" name="Freeform 31"/>
          <p:cNvSpPr/>
          <p:nvPr/>
        </p:nvSpPr>
        <p:spPr>
          <a:xfrm>
            <a:off x="998458" y="4323536"/>
            <a:ext cx="7822014" cy="543110"/>
          </a:xfrm>
          <a:custGeom>
            <a:avLst/>
            <a:gdLst>
              <a:gd name="connsiteX0" fmla="*/ 0 w 7822014"/>
              <a:gd name="connsiteY0" fmla="*/ 54311 h 543110"/>
              <a:gd name="connsiteX1" fmla="*/ 54311 w 7822014"/>
              <a:gd name="connsiteY1" fmla="*/ 0 h 543110"/>
              <a:gd name="connsiteX2" fmla="*/ 7767703 w 7822014"/>
              <a:gd name="connsiteY2" fmla="*/ 0 h 543110"/>
              <a:gd name="connsiteX3" fmla="*/ 7822014 w 7822014"/>
              <a:gd name="connsiteY3" fmla="*/ 54311 h 543110"/>
              <a:gd name="connsiteX4" fmla="*/ 7822014 w 7822014"/>
              <a:gd name="connsiteY4" fmla="*/ 488799 h 543110"/>
              <a:gd name="connsiteX5" fmla="*/ 7767703 w 7822014"/>
              <a:gd name="connsiteY5" fmla="*/ 543110 h 543110"/>
              <a:gd name="connsiteX6" fmla="*/ 54311 w 7822014"/>
              <a:gd name="connsiteY6" fmla="*/ 543110 h 543110"/>
              <a:gd name="connsiteX7" fmla="*/ 0 w 7822014"/>
              <a:gd name="connsiteY7" fmla="*/ 488799 h 543110"/>
              <a:gd name="connsiteX8" fmla="*/ 0 w 7822014"/>
              <a:gd name="connsiteY8" fmla="*/ 54311 h 5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014" h="543110">
                <a:moveTo>
                  <a:pt x="0" y="54311"/>
                </a:moveTo>
                <a:cubicBezTo>
                  <a:pt x="0" y="24316"/>
                  <a:pt x="24316" y="0"/>
                  <a:pt x="54311" y="0"/>
                </a:cubicBezTo>
                <a:lnTo>
                  <a:pt x="7767703" y="0"/>
                </a:lnTo>
                <a:cubicBezTo>
                  <a:pt x="7797698" y="0"/>
                  <a:pt x="7822014" y="24316"/>
                  <a:pt x="7822014" y="54311"/>
                </a:cubicBezTo>
                <a:lnTo>
                  <a:pt x="7822014" y="488799"/>
                </a:lnTo>
                <a:cubicBezTo>
                  <a:pt x="7822014" y="518794"/>
                  <a:pt x="7797698" y="543110"/>
                  <a:pt x="7767703" y="543110"/>
                </a:cubicBezTo>
                <a:lnTo>
                  <a:pt x="54311" y="543110"/>
                </a:lnTo>
                <a:cubicBezTo>
                  <a:pt x="24316" y="543110"/>
                  <a:pt x="0" y="518794"/>
                  <a:pt x="0" y="488799"/>
                </a:cubicBezTo>
                <a:lnTo>
                  <a:pt x="0" y="5431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561053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/>
              <a:t>TEST</a:t>
            </a:r>
            <a:endParaRPr lang="en-GB" sz="1900" b="1" kern="1200" dirty="0"/>
          </a:p>
        </p:txBody>
      </p:sp>
      <p:sp>
        <p:nvSpPr>
          <p:cNvPr id="36" name="Freeform 35"/>
          <p:cNvSpPr/>
          <p:nvPr/>
        </p:nvSpPr>
        <p:spPr>
          <a:xfrm>
            <a:off x="998458" y="3689907"/>
            <a:ext cx="7822014" cy="543110"/>
          </a:xfrm>
          <a:custGeom>
            <a:avLst/>
            <a:gdLst>
              <a:gd name="connsiteX0" fmla="*/ 0 w 7822014"/>
              <a:gd name="connsiteY0" fmla="*/ 54311 h 543110"/>
              <a:gd name="connsiteX1" fmla="*/ 54311 w 7822014"/>
              <a:gd name="connsiteY1" fmla="*/ 0 h 543110"/>
              <a:gd name="connsiteX2" fmla="*/ 7767703 w 7822014"/>
              <a:gd name="connsiteY2" fmla="*/ 0 h 543110"/>
              <a:gd name="connsiteX3" fmla="*/ 7822014 w 7822014"/>
              <a:gd name="connsiteY3" fmla="*/ 54311 h 543110"/>
              <a:gd name="connsiteX4" fmla="*/ 7822014 w 7822014"/>
              <a:gd name="connsiteY4" fmla="*/ 488799 h 543110"/>
              <a:gd name="connsiteX5" fmla="*/ 7767703 w 7822014"/>
              <a:gd name="connsiteY5" fmla="*/ 543110 h 543110"/>
              <a:gd name="connsiteX6" fmla="*/ 54311 w 7822014"/>
              <a:gd name="connsiteY6" fmla="*/ 543110 h 543110"/>
              <a:gd name="connsiteX7" fmla="*/ 0 w 7822014"/>
              <a:gd name="connsiteY7" fmla="*/ 488799 h 543110"/>
              <a:gd name="connsiteX8" fmla="*/ 0 w 7822014"/>
              <a:gd name="connsiteY8" fmla="*/ 54311 h 5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014" h="543110">
                <a:moveTo>
                  <a:pt x="0" y="54311"/>
                </a:moveTo>
                <a:cubicBezTo>
                  <a:pt x="0" y="24316"/>
                  <a:pt x="24316" y="0"/>
                  <a:pt x="54311" y="0"/>
                </a:cubicBezTo>
                <a:lnTo>
                  <a:pt x="7767703" y="0"/>
                </a:lnTo>
                <a:cubicBezTo>
                  <a:pt x="7797698" y="0"/>
                  <a:pt x="7822014" y="24316"/>
                  <a:pt x="7822014" y="54311"/>
                </a:cubicBezTo>
                <a:lnTo>
                  <a:pt x="7822014" y="488799"/>
                </a:lnTo>
                <a:cubicBezTo>
                  <a:pt x="7822014" y="518794"/>
                  <a:pt x="7797698" y="543110"/>
                  <a:pt x="7767703" y="543110"/>
                </a:cubicBezTo>
                <a:lnTo>
                  <a:pt x="54311" y="543110"/>
                </a:lnTo>
                <a:cubicBezTo>
                  <a:pt x="24316" y="543110"/>
                  <a:pt x="0" y="518794"/>
                  <a:pt x="0" y="488799"/>
                </a:cubicBezTo>
                <a:lnTo>
                  <a:pt x="0" y="5431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561053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/>
              <a:t>MARKING</a:t>
            </a:r>
            <a:endParaRPr lang="en-GB" sz="1900" b="1" kern="1200" dirty="0"/>
          </a:p>
        </p:txBody>
      </p:sp>
      <p:sp>
        <p:nvSpPr>
          <p:cNvPr id="37" name="Freeform 36"/>
          <p:cNvSpPr/>
          <p:nvPr/>
        </p:nvSpPr>
        <p:spPr>
          <a:xfrm>
            <a:off x="998458" y="3056278"/>
            <a:ext cx="7822014" cy="543110"/>
          </a:xfrm>
          <a:custGeom>
            <a:avLst/>
            <a:gdLst>
              <a:gd name="connsiteX0" fmla="*/ 0 w 7822014"/>
              <a:gd name="connsiteY0" fmla="*/ 54311 h 543110"/>
              <a:gd name="connsiteX1" fmla="*/ 54311 w 7822014"/>
              <a:gd name="connsiteY1" fmla="*/ 0 h 543110"/>
              <a:gd name="connsiteX2" fmla="*/ 7767703 w 7822014"/>
              <a:gd name="connsiteY2" fmla="*/ 0 h 543110"/>
              <a:gd name="connsiteX3" fmla="*/ 7822014 w 7822014"/>
              <a:gd name="connsiteY3" fmla="*/ 54311 h 543110"/>
              <a:gd name="connsiteX4" fmla="*/ 7822014 w 7822014"/>
              <a:gd name="connsiteY4" fmla="*/ 488799 h 543110"/>
              <a:gd name="connsiteX5" fmla="*/ 7767703 w 7822014"/>
              <a:gd name="connsiteY5" fmla="*/ 543110 h 543110"/>
              <a:gd name="connsiteX6" fmla="*/ 54311 w 7822014"/>
              <a:gd name="connsiteY6" fmla="*/ 543110 h 543110"/>
              <a:gd name="connsiteX7" fmla="*/ 0 w 7822014"/>
              <a:gd name="connsiteY7" fmla="*/ 488799 h 543110"/>
              <a:gd name="connsiteX8" fmla="*/ 0 w 7822014"/>
              <a:gd name="connsiteY8" fmla="*/ 54311 h 5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014" h="543110">
                <a:moveTo>
                  <a:pt x="0" y="54311"/>
                </a:moveTo>
                <a:cubicBezTo>
                  <a:pt x="0" y="24316"/>
                  <a:pt x="24316" y="0"/>
                  <a:pt x="54311" y="0"/>
                </a:cubicBezTo>
                <a:lnTo>
                  <a:pt x="7767703" y="0"/>
                </a:lnTo>
                <a:cubicBezTo>
                  <a:pt x="7797698" y="0"/>
                  <a:pt x="7822014" y="24316"/>
                  <a:pt x="7822014" y="54311"/>
                </a:cubicBezTo>
                <a:lnTo>
                  <a:pt x="7822014" y="488799"/>
                </a:lnTo>
                <a:cubicBezTo>
                  <a:pt x="7822014" y="518794"/>
                  <a:pt x="7797698" y="543110"/>
                  <a:pt x="7767703" y="543110"/>
                </a:cubicBezTo>
                <a:lnTo>
                  <a:pt x="54311" y="543110"/>
                </a:lnTo>
                <a:cubicBezTo>
                  <a:pt x="24316" y="543110"/>
                  <a:pt x="0" y="518794"/>
                  <a:pt x="0" y="488799"/>
                </a:cubicBezTo>
                <a:lnTo>
                  <a:pt x="0" y="5431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561053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/>
              <a:t>STRUCTURE</a:t>
            </a:r>
            <a:endParaRPr lang="en-GB" sz="1900" b="1" kern="1200" dirty="0"/>
          </a:p>
        </p:txBody>
      </p:sp>
      <p:sp>
        <p:nvSpPr>
          <p:cNvPr id="38" name="Freeform 37"/>
          <p:cNvSpPr/>
          <p:nvPr/>
        </p:nvSpPr>
        <p:spPr>
          <a:xfrm>
            <a:off x="998458" y="2422649"/>
            <a:ext cx="7822014" cy="543110"/>
          </a:xfrm>
          <a:custGeom>
            <a:avLst/>
            <a:gdLst>
              <a:gd name="connsiteX0" fmla="*/ 0 w 7822014"/>
              <a:gd name="connsiteY0" fmla="*/ 54311 h 543110"/>
              <a:gd name="connsiteX1" fmla="*/ 54311 w 7822014"/>
              <a:gd name="connsiteY1" fmla="*/ 0 h 543110"/>
              <a:gd name="connsiteX2" fmla="*/ 7767703 w 7822014"/>
              <a:gd name="connsiteY2" fmla="*/ 0 h 543110"/>
              <a:gd name="connsiteX3" fmla="*/ 7822014 w 7822014"/>
              <a:gd name="connsiteY3" fmla="*/ 54311 h 543110"/>
              <a:gd name="connsiteX4" fmla="*/ 7822014 w 7822014"/>
              <a:gd name="connsiteY4" fmla="*/ 488799 h 543110"/>
              <a:gd name="connsiteX5" fmla="*/ 7767703 w 7822014"/>
              <a:gd name="connsiteY5" fmla="*/ 543110 h 543110"/>
              <a:gd name="connsiteX6" fmla="*/ 54311 w 7822014"/>
              <a:gd name="connsiteY6" fmla="*/ 543110 h 543110"/>
              <a:gd name="connsiteX7" fmla="*/ 0 w 7822014"/>
              <a:gd name="connsiteY7" fmla="*/ 488799 h 543110"/>
              <a:gd name="connsiteX8" fmla="*/ 0 w 7822014"/>
              <a:gd name="connsiteY8" fmla="*/ 54311 h 5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014" h="543110">
                <a:moveTo>
                  <a:pt x="0" y="54311"/>
                </a:moveTo>
                <a:cubicBezTo>
                  <a:pt x="0" y="24316"/>
                  <a:pt x="24316" y="0"/>
                  <a:pt x="54311" y="0"/>
                </a:cubicBezTo>
                <a:lnTo>
                  <a:pt x="7767703" y="0"/>
                </a:lnTo>
                <a:cubicBezTo>
                  <a:pt x="7797698" y="0"/>
                  <a:pt x="7822014" y="24316"/>
                  <a:pt x="7822014" y="54311"/>
                </a:cubicBezTo>
                <a:lnTo>
                  <a:pt x="7822014" y="488799"/>
                </a:lnTo>
                <a:cubicBezTo>
                  <a:pt x="7822014" y="518794"/>
                  <a:pt x="7797698" y="543110"/>
                  <a:pt x="7767703" y="543110"/>
                </a:cubicBezTo>
                <a:lnTo>
                  <a:pt x="54311" y="543110"/>
                </a:lnTo>
                <a:cubicBezTo>
                  <a:pt x="24316" y="543110"/>
                  <a:pt x="0" y="518794"/>
                  <a:pt x="0" y="488799"/>
                </a:cubicBezTo>
                <a:lnTo>
                  <a:pt x="0" y="5431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561053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/>
              <a:t>PRODUCT</a:t>
            </a:r>
            <a:endParaRPr lang="en-GB" sz="1900" b="1" kern="1200" dirty="0"/>
          </a:p>
        </p:txBody>
      </p:sp>
      <p:sp>
        <p:nvSpPr>
          <p:cNvPr id="39" name="Freeform 38"/>
          <p:cNvSpPr/>
          <p:nvPr/>
        </p:nvSpPr>
        <p:spPr>
          <a:xfrm>
            <a:off x="998458" y="1789020"/>
            <a:ext cx="7822014" cy="543110"/>
          </a:xfrm>
          <a:custGeom>
            <a:avLst/>
            <a:gdLst>
              <a:gd name="connsiteX0" fmla="*/ 0 w 7822014"/>
              <a:gd name="connsiteY0" fmla="*/ 54311 h 543110"/>
              <a:gd name="connsiteX1" fmla="*/ 54311 w 7822014"/>
              <a:gd name="connsiteY1" fmla="*/ 0 h 543110"/>
              <a:gd name="connsiteX2" fmla="*/ 7767703 w 7822014"/>
              <a:gd name="connsiteY2" fmla="*/ 0 h 543110"/>
              <a:gd name="connsiteX3" fmla="*/ 7822014 w 7822014"/>
              <a:gd name="connsiteY3" fmla="*/ 54311 h 543110"/>
              <a:gd name="connsiteX4" fmla="*/ 7822014 w 7822014"/>
              <a:gd name="connsiteY4" fmla="*/ 488799 h 543110"/>
              <a:gd name="connsiteX5" fmla="*/ 7767703 w 7822014"/>
              <a:gd name="connsiteY5" fmla="*/ 543110 h 543110"/>
              <a:gd name="connsiteX6" fmla="*/ 54311 w 7822014"/>
              <a:gd name="connsiteY6" fmla="*/ 543110 h 543110"/>
              <a:gd name="connsiteX7" fmla="*/ 0 w 7822014"/>
              <a:gd name="connsiteY7" fmla="*/ 488799 h 543110"/>
              <a:gd name="connsiteX8" fmla="*/ 0 w 7822014"/>
              <a:gd name="connsiteY8" fmla="*/ 54311 h 54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2014" h="543110">
                <a:moveTo>
                  <a:pt x="0" y="54311"/>
                </a:moveTo>
                <a:cubicBezTo>
                  <a:pt x="0" y="24316"/>
                  <a:pt x="24316" y="0"/>
                  <a:pt x="54311" y="0"/>
                </a:cubicBezTo>
                <a:lnTo>
                  <a:pt x="7767703" y="0"/>
                </a:lnTo>
                <a:cubicBezTo>
                  <a:pt x="7797698" y="0"/>
                  <a:pt x="7822014" y="24316"/>
                  <a:pt x="7822014" y="54311"/>
                </a:cubicBezTo>
                <a:lnTo>
                  <a:pt x="7822014" y="488799"/>
                </a:lnTo>
                <a:cubicBezTo>
                  <a:pt x="7822014" y="518794"/>
                  <a:pt x="7797698" y="543110"/>
                  <a:pt x="7767703" y="543110"/>
                </a:cubicBezTo>
                <a:lnTo>
                  <a:pt x="54311" y="543110"/>
                </a:lnTo>
                <a:cubicBezTo>
                  <a:pt x="24316" y="543110"/>
                  <a:pt x="0" y="518794"/>
                  <a:pt x="0" y="488799"/>
                </a:cubicBezTo>
                <a:lnTo>
                  <a:pt x="0" y="54311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8" tIns="135128" rIns="5610538" bIns="13512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b="1" kern="1200" dirty="0"/>
              <a:t>REQUIREMENT</a:t>
            </a:r>
            <a:endParaRPr lang="en-GB" sz="1900" b="1" kern="1200" dirty="0"/>
          </a:p>
        </p:txBody>
      </p:sp>
      <p:sp>
        <p:nvSpPr>
          <p:cNvPr id="40" name="Freeform 39"/>
          <p:cNvSpPr/>
          <p:nvPr/>
        </p:nvSpPr>
        <p:spPr>
          <a:xfrm>
            <a:off x="3993291" y="1834280"/>
            <a:ext cx="3119466" cy="452592"/>
          </a:xfrm>
          <a:custGeom>
            <a:avLst/>
            <a:gdLst>
              <a:gd name="connsiteX0" fmla="*/ 0 w 2578071"/>
              <a:gd name="connsiteY0" fmla="*/ 45259 h 452592"/>
              <a:gd name="connsiteX1" fmla="*/ 45259 w 2578071"/>
              <a:gd name="connsiteY1" fmla="*/ 0 h 452592"/>
              <a:gd name="connsiteX2" fmla="*/ 2532812 w 2578071"/>
              <a:gd name="connsiteY2" fmla="*/ 0 h 452592"/>
              <a:gd name="connsiteX3" fmla="*/ 2578071 w 2578071"/>
              <a:gd name="connsiteY3" fmla="*/ 45259 h 452592"/>
              <a:gd name="connsiteX4" fmla="*/ 2578071 w 2578071"/>
              <a:gd name="connsiteY4" fmla="*/ 407333 h 452592"/>
              <a:gd name="connsiteX5" fmla="*/ 2532812 w 2578071"/>
              <a:gd name="connsiteY5" fmla="*/ 452592 h 452592"/>
              <a:gd name="connsiteX6" fmla="*/ 45259 w 2578071"/>
              <a:gd name="connsiteY6" fmla="*/ 452592 h 452592"/>
              <a:gd name="connsiteX7" fmla="*/ 0 w 2578071"/>
              <a:gd name="connsiteY7" fmla="*/ 407333 h 452592"/>
              <a:gd name="connsiteX8" fmla="*/ 0 w 2578071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8071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2532812" y="0"/>
                </a:lnTo>
                <a:cubicBezTo>
                  <a:pt x="2557808" y="0"/>
                  <a:pt x="2578071" y="20263"/>
                  <a:pt x="2578071" y="45259"/>
                </a:cubicBezTo>
                <a:lnTo>
                  <a:pt x="2578071" y="407333"/>
                </a:lnTo>
                <a:cubicBezTo>
                  <a:pt x="2578071" y="432329"/>
                  <a:pt x="2557808" y="452592"/>
                  <a:pt x="2532812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At least 80 km @ 80 km/h</a:t>
            </a:r>
            <a:endParaRPr lang="en-GB" sz="2000" b="1" kern="1200" dirty="0"/>
          </a:p>
        </p:txBody>
      </p:sp>
      <p:sp>
        <p:nvSpPr>
          <p:cNvPr id="41" name="Freeform 40"/>
          <p:cNvSpPr/>
          <p:nvPr/>
        </p:nvSpPr>
        <p:spPr>
          <a:xfrm>
            <a:off x="4723563" y="2286872"/>
            <a:ext cx="829462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29462" y="0"/>
                </a:moveTo>
                <a:lnTo>
                  <a:pt x="829462" y="90518"/>
                </a:lnTo>
                <a:lnTo>
                  <a:pt x="0" y="90518"/>
                </a:lnTo>
                <a:lnTo>
                  <a:pt x="0" y="18103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reeform 41"/>
          <p:cNvSpPr/>
          <p:nvPr/>
        </p:nvSpPr>
        <p:spPr>
          <a:xfrm>
            <a:off x="3995934" y="2467908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RF</a:t>
            </a:r>
            <a:endParaRPr lang="en-GB" sz="2000" b="1" kern="1200" dirty="0"/>
          </a:p>
        </p:txBody>
      </p:sp>
      <p:sp>
        <p:nvSpPr>
          <p:cNvPr id="43" name="Freeform 42"/>
          <p:cNvSpPr/>
          <p:nvPr/>
        </p:nvSpPr>
        <p:spPr>
          <a:xfrm>
            <a:off x="4677843" y="2920501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 43"/>
          <p:cNvSpPr/>
          <p:nvPr/>
        </p:nvSpPr>
        <p:spPr>
          <a:xfrm>
            <a:off x="3995934" y="3101537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RUN FLAT</a:t>
            </a:r>
            <a:endParaRPr lang="en-GB" sz="2000" b="1" kern="1200" dirty="0"/>
          </a:p>
        </p:txBody>
      </p:sp>
      <p:sp>
        <p:nvSpPr>
          <p:cNvPr id="45" name="Freeform 44"/>
          <p:cNvSpPr/>
          <p:nvPr/>
        </p:nvSpPr>
        <p:spPr>
          <a:xfrm>
            <a:off x="4677843" y="3554130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 45"/>
          <p:cNvSpPr/>
          <p:nvPr/>
        </p:nvSpPr>
        <p:spPr>
          <a:xfrm>
            <a:off x="3995934" y="3735166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“SNAIL”</a:t>
            </a:r>
            <a:endParaRPr lang="en-GB" sz="2000" b="1" kern="1200" dirty="0"/>
          </a:p>
        </p:txBody>
      </p:sp>
      <p:sp>
        <p:nvSpPr>
          <p:cNvPr id="47" name="Freeform 46"/>
          <p:cNvSpPr/>
          <p:nvPr/>
        </p:nvSpPr>
        <p:spPr>
          <a:xfrm>
            <a:off x="4677843" y="4187759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 47"/>
          <p:cNvSpPr/>
          <p:nvPr/>
        </p:nvSpPr>
        <p:spPr>
          <a:xfrm>
            <a:off x="3995934" y="4368795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ANNEX 7 §3</a:t>
            </a:r>
            <a:endParaRPr lang="en-GB" sz="2000" b="1" kern="1200" dirty="0"/>
          </a:p>
        </p:txBody>
      </p:sp>
      <p:sp>
        <p:nvSpPr>
          <p:cNvPr id="49" name="Freeform 48"/>
          <p:cNvSpPr/>
          <p:nvPr/>
        </p:nvSpPr>
        <p:spPr>
          <a:xfrm>
            <a:off x="5553025" y="2286872"/>
            <a:ext cx="829462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0518"/>
                </a:lnTo>
                <a:lnTo>
                  <a:pt x="829462" y="90518"/>
                </a:lnTo>
                <a:lnTo>
                  <a:pt x="829462" y="18103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 49"/>
          <p:cNvSpPr/>
          <p:nvPr/>
        </p:nvSpPr>
        <p:spPr>
          <a:xfrm>
            <a:off x="5654858" y="2467908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EMT</a:t>
            </a:r>
            <a:endParaRPr lang="en-GB" sz="2000" b="1" kern="1200" dirty="0"/>
          </a:p>
        </p:txBody>
      </p:sp>
      <p:sp>
        <p:nvSpPr>
          <p:cNvPr id="51" name="Freeform 50"/>
          <p:cNvSpPr/>
          <p:nvPr/>
        </p:nvSpPr>
        <p:spPr>
          <a:xfrm>
            <a:off x="6336767" y="2920501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Freeform 51"/>
          <p:cNvSpPr/>
          <p:nvPr/>
        </p:nvSpPr>
        <p:spPr>
          <a:xfrm>
            <a:off x="5654858" y="3101537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RADIAL</a:t>
            </a:r>
            <a:endParaRPr lang="en-GB" sz="2000" b="1" kern="1200" dirty="0"/>
          </a:p>
        </p:txBody>
      </p:sp>
      <p:sp>
        <p:nvSpPr>
          <p:cNvPr id="53" name="Freeform 52"/>
          <p:cNvSpPr/>
          <p:nvPr/>
        </p:nvSpPr>
        <p:spPr>
          <a:xfrm>
            <a:off x="6336767" y="3554130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Freeform 53"/>
          <p:cNvSpPr/>
          <p:nvPr/>
        </p:nvSpPr>
        <p:spPr>
          <a:xfrm>
            <a:off x="5654858" y="3735166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“SWIRL”</a:t>
            </a:r>
            <a:endParaRPr lang="en-GB" sz="2000" b="1" kern="1200" dirty="0"/>
          </a:p>
        </p:txBody>
      </p:sp>
      <p:sp>
        <p:nvSpPr>
          <p:cNvPr id="55" name="Freeform 54"/>
          <p:cNvSpPr/>
          <p:nvPr/>
        </p:nvSpPr>
        <p:spPr>
          <a:xfrm>
            <a:off x="6336767" y="4187759"/>
            <a:ext cx="91440" cy="181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81036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reeform 55"/>
          <p:cNvSpPr/>
          <p:nvPr/>
        </p:nvSpPr>
        <p:spPr>
          <a:xfrm>
            <a:off x="5654858" y="4368795"/>
            <a:ext cx="1455257" cy="452592"/>
          </a:xfrm>
          <a:custGeom>
            <a:avLst/>
            <a:gdLst>
              <a:gd name="connsiteX0" fmla="*/ 0 w 1455257"/>
              <a:gd name="connsiteY0" fmla="*/ 45259 h 452592"/>
              <a:gd name="connsiteX1" fmla="*/ 45259 w 1455257"/>
              <a:gd name="connsiteY1" fmla="*/ 0 h 452592"/>
              <a:gd name="connsiteX2" fmla="*/ 1409998 w 1455257"/>
              <a:gd name="connsiteY2" fmla="*/ 0 h 452592"/>
              <a:gd name="connsiteX3" fmla="*/ 1455257 w 1455257"/>
              <a:gd name="connsiteY3" fmla="*/ 45259 h 452592"/>
              <a:gd name="connsiteX4" fmla="*/ 1455257 w 1455257"/>
              <a:gd name="connsiteY4" fmla="*/ 407333 h 452592"/>
              <a:gd name="connsiteX5" fmla="*/ 1409998 w 1455257"/>
              <a:gd name="connsiteY5" fmla="*/ 452592 h 452592"/>
              <a:gd name="connsiteX6" fmla="*/ 45259 w 1455257"/>
              <a:gd name="connsiteY6" fmla="*/ 452592 h 452592"/>
              <a:gd name="connsiteX7" fmla="*/ 0 w 1455257"/>
              <a:gd name="connsiteY7" fmla="*/ 407333 h 452592"/>
              <a:gd name="connsiteX8" fmla="*/ 0 w 1455257"/>
              <a:gd name="connsiteY8" fmla="*/ 45259 h 45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5257" h="452592">
                <a:moveTo>
                  <a:pt x="0" y="45259"/>
                </a:moveTo>
                <a:cubicBezTo>
                  <a:pt x="0" y="20263"/>
                  <a:pt x="20263" y="0"/>
                  <a:pt x="45259" y="0"/>
                </a:cubicBezTo>
                <a:lnTo>
                  <a:pt x="1409998" y="0"/>
                </a:lnTo>
                <a:cubicBezTo>
                  <a:pt x="1434994" y="0"/>
                  <a:pt x="1455257" y="20263"/>
                  <a:pt x="1455257" y="45259"/>
                </a:cubicBezTo>
                <a:lnTo>
                  <a:pt x="1455257" y="407333"/>
                </a:lnTo>
                <a:cubicBezTo>
                  <a:pt x="1455257" y="432329"/>
                  <a:pt x="1434994" y="452592"/>
                  <a:pt x="1409998" y="452592"/>
                </a:cubicBezTo>
                <a:lnTo>
                  <a:pt x="45259" y="452592"/>
                </a:lnTo>
                <a:cubicBezTo>
                  <a:pt x="20263" y="452592"/>
                  <a:pt x="0" y="432329"/>
                  <a:pt x="0" y="407333"/>
                </a:cubicBezTo>
                <a:lnTo>
                  <a:pt x="0" y="4525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456" tIns="89456" rIns="89456" bIns="894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/>
              <a:t>ANNEX 7 §4</a:t>
            </a:r>
            <a:endParaRPr lang="en-GB" sz="2000" b="1" kern="1200" dirty="0"/>
          </a:p>
        </p:txBody>
      </p:sp>
      <p:pic>
        <p:nvPicPr>
          <p:cNvPr id="1027" name="Picture 3" descr="C:\Users\riccardo.giovannotti\Documents\Work\ISOTC31SC3WG19\Misc\symbol registration\symbols-files\ISO_16992_002C_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96" y="3727306"/>
            <a:ext cx="535596" cy="4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iccardo.giovannotti\Documents\Work\ISOTC31SC3WG19\Misc\symbol registration\symbols-files\ISO 16992_001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3727306"/>
            <a:ext cx="1120140" cy="4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53437" y="3132574"/>
            <a:ext cx="14424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205/55</a:t>
            </a:r>
            <a:r>
              <a:rPr lang="en-US" b="1" dirty="0"/>
              <a:t>RF</a:t>
            </a:r>
            <a:r>
              <a:rPr lang="en-US" dirty="0"/>
              <a:t>16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092280" y="3132574"/>
            <a:ext cx="14424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205/55</a:t>
            </a:r>
            <a:r>
              <a:rPr lang="en-US" b="1" dirty="0"/>
              <a:t>R</a:t>
            </a:r>
            <a:r>
              <a:rPr lang="en-US" dirty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0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4" y="2369609"/>
            <a:ext cx="4675131" cy="20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vs. EMT: REAL WORLD TARGETS &amp; PERFORMANCES EVOLUTION</a:t>
            </a:r>
            <a:endParaRPr lang="en-GB" dirty="0"/>
          </a:p>
        </p:txBody>
      </p:sp>
      <p:sp>
        <p:nvSpPr>
          <p:cNvPr id="80" name="Rectangle 79"/>
          <p:cNvSpPr/>
          <p:nvPr/>
        </p:nvSpPr>
        <p:spPr bwMode="auto">
          <a:xfrm>
            <a:off x="107504" y="2394871"/>
            <a:ext cx="4253860" cy="1676572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endParaRPr kumimoji="1" lang="en-US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88691" y="3845183"/>
            <a:ext cx="777698" cy="338544"/>
          </a:xfrm>
          <a:prstGeom prst="rect">
            <a:avLst/>
          </a:prstGeom>
          <a:solidFill>
            <a:srgbClr val="FF00FF"/>
          </a:solidFill>
        </p:spPr>
        <p:txBody>
          <a:bodyPr wrap="square" lIns="0" tIns="45715" rIns="0" bIns="45715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-38% RR</a:t>
            </a:r>
          </a:p>
        </p:txBody>
      </p:sp>
      <p:sp>
        <p:nvSpPr>
          <p:cNvPr id="89" name="Rounded Rectangle 88"/>
          <p:cNvSpPr/>
          <p:nvPr/>
        </p:nvSpPr>
        <p:spPr bwMode="auto">
          <a:xfrm>
            <a:off x="8506941" y="3266812"/>
            <a:ext cx="520620" cy="578372"/>
          </a:xfrm>
          <a:prstGeom prst="roundRect">
            <a:avLst/>
          </a:prstGeom>
          <a:noFill/>
          <a:ln w="28575" cap="flat" cmpd="sng" algn="ctr">
            <a:solidFill>
              <a:srgbClr val="6600CC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endParaRPr kumimoji="1" lang="en-US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21677" y="2456926"/>
            <a:ext cx="1346056" cy="584765"/>
          </a:xfrm>
          <a:prstGeom prst="rect">
            <a:avLst/>
          </a:prstGeom>
          <a:solidFill>
            <a:schemeClr val="bg1"/>
          </a:solidFill>
          <a:ln w="28575">
            <a:solidFill>
              <a:srgbClr val="BBE0E3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n-US" sz="1600" b="1" dirty="0">
                <a:latin typeface="Calibri" pitchFamily="34" charset="0"/>
                <a:cs typeface="Calibri" pitchFamily="34" charset="0"/>
              </a:rPr>
              <a:t>80 km on vehicle kept</a:t>
            </a:r>
          </a:p>
        </p:txBody>
      </p:sp>
      <p:cxnSp>
        <p:nvCxnSpPr>
          <p:cNvPr id="92" name="Straight Arrow Connector 91"/>
          <p:cNvCxnSpPr>
            <a:stCxn id="91" idx="2"/>
            <a:endCxn id="89" idx="0"/>
          </p:cNvCxnSpPr>
          <p:nvPr/>
        </p:nvCxnSpPr>
        <p:spPr>
          <a:xfrm>
            <a:off x="8294705" y="3041691"/>
            <a:ext cx="472546" cy="2251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2225593"/>
            <a:ext cx="244510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en-US" sz="1600" b="1" dirty="0"/>
              <a:t>EMT additional capabilities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0004" y="2513625"/>
            <a:ext cx="4191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buFontTx/>
              <a:buChar char="-"/>
            </a:pPr>
            <a:r>
              <a:rPr lang="en-US" sz="1400" b="1" dirty="0"/>
              <a:t>Rolling resistance improvement</a:t>
            </a:r>
            <a:br>
              <a:rPr lang="en-US" sz="1400" b="1" dirty="0"/>
            </a:br>
            <a:r>
              <a:rPr lang="en-US" sz="1400" dirty="0">
                <a:sym typeface="Wingdings" panose="05000000000000000000" pitchFamily="2" charset="2"/>
              </a:rPr>
              <a:t>Fuel consumption / CO</a:t>
            </a:r>
            <a:r>
              <a:rPr lang="en-US" sz="1400" baseline="-25000" dirty="0">
                <a:sym typeface="Wingdings" panose="05000000000000000000" pitchFamily="2" charset="2"/>
              </a:rPr>
              <a:t>2</a:t>
            </a:r>
            <a:r>
              <a:rPr lang="en-US" sz="1400" dirty="0">
                <a:sym typeface="Wingdings" panose="05000000000000000000" pitchFamily="2" charset="2"/>
              </a:rPr>
              <a:t> reduction.</a:t>
            </a:r>
          </a:p>
          <a:p>
            <a:pPr marL="87313" indent="-87313">
              <a:buFontTx/>
              <a:buChar char="-"/>
            </a:pPr>
            <a:r>
              <a:rPr lang="en-US" sz="1400" b="1" dirty="0">
                <a:sym typeface="Wingdings" panose="05000000000000000000" pitchFamily="2" charset="2"/>
              </a:rPr>
              <a:t>Weight and stiffness improvement</a:t>
            </a:r>
            <a:br>
              <a:rPr lang="en-US" sz="1400" b="1" dirty="0"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better </a:t>
            </a:r>
            <a:r>
              <a:rPr lang="en-US" sz="1400" dirty="0" err="1">
                <a:sym typeface="Wingdings" panose="05000000000000000000" pitchFamily="2" charset="2"/>
              </a:rPr>
              <a:t>NVH</a:t>
            </a:r>
            <a:r>
              <a:rPr lang="en-US" sz="1400" dirty="0">
                <a:sym typeface="Wingdings" panose="05000000000000000000" pitchFamily="2" charset="2"/>
              </a:rPr>
              <a:t> (comfort, acoustics).</a:t>
            </a:r>
          </a:p>
          <a:p>
            <a:pPr marL="87313" indent="-87313">
              <a:buFontTx/>
              <a:buChar char="-"/>
            </a:pPr>
            <a:r>
              <a:rPr lang="en-US" sz="1400" b="1" dirty="0">
                <a:sym typeface="Wingdings" panose="05000000000000000000" pitchFamily="2" charset="2"/>
              </a:rPr>
              <a:t>Chassis loads reduction</a:t>
            </a:r>
            <a:br>
              <a:rPr lang="en-US" sz="1400" b="1" dirty="0">
                <a:sym typeface="Wingdings" panose="05000000000000000000" pitchFamily="2" charset="2"/>
              </a:rPr>
            </a:br>
            <a:r>
              <a:rPr lang="en-US" sz="1400" dirty="0">
                <a:sym typeface="Wingdings" panose="05000000000000000000" pitchFamily="2" charset="2"/>
              </a:rPr>
              <a:t>safety enabler (reduced inertia for impact &amp; braking)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052362" y="3845183"/>
            <a:ext cx="1138629" cy="352419"/>
          </a:xfrm>
          <a:prstGeom prst="rect">
            <a:avLst/>
          </a:prstGeom>
          <a:solidFill>
            <a:srgbClr val="FF00FF"/>
          </a:solidFill>
        </p:spPr>
        <p:txBody>
          <a:bodyPr wrap="square" lIns="0" tIns="45715" rIns="0" bIns="45715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-13% Weight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07504" y="4242222"/>
            <a:ext cx="8928992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b="1" dirty="0"/>
              <a:t>Customers Feedback: </a:t>
            </a:r>
            <a:r>
              <a:rPr lang="en-GB" sz="1400" dirty="0"/>
              <a:t>Since 2009 more than 7 million vehicles had been sold worldwide fitting EMT, without reported issue on flat running mode performance.</a:t>
            </a:r>
          </a:p>
        </p:txBody>
      </p:sp>
      <p:sp>
        <p:nvSpPr>
          <p:cNvPr id="24" name="Notched Right Arrow 23"/>
          <p:cNvSpPr/>
          <p:nvPr/>
        </p:nvSpPr>
        <p:spPr>
          <a:xfrm>
            <a:off x="204064" y="287026"/>
            <a:ext cx="8832432" cy="956816"/>
          </a:xfrm>
          <a:prstGeom prst="notched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2313278" y="642628"/>
            <a:ext cx="6003138" cy="26138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2006  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					</a:t>
            </a:r>
            <a:r>
              <a:rPr lang="en-US" b="1" dirty="0">
                <a:solidFill>
                  <a:schemeClr val="tx1"/>
                </a:solidFill>
              </a:rPr>
              <a:t> TODAY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6563" y="1142473"/>
            <a:ext cx="3693173" cy="1091237"/>
          </a:xfrm>
          <a:prstGeom prst="roundRect">
            <a:avLst>
              <a:gd name="adj" fmla="val 99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marL="182563" indent="-182563">
              <a:buFontTx/>
              <a:buChar char="-"/>
            </a:pPr>
            <a:r>
              <a:rPr lang="en-US" sz="1400" dirty="0"/>
              <a:t>ISO 16992:2005 &amp; UN R30 requirement set on limited real world experience</a:t>
            </a:r>
          </a:p>
          <a:p>
            <a:pPr marL="182563" indent="-182563">
              <a:buFontTx/>
              <a:buChar char="-"/>
            </a:pPr>
            <a:r>
              <a:rPr lang="en-US" sz="1400" dirty="0"/>
              <a:t>Initial target on vehicle above 200 km</a:t>
            </a:r>
          </a:p>
          <a:p>
            <a:pPr marL="182563" indent="-182563">
              <a:buFontTx/>
              <a:buChar char="-"/>
            </a:pPr>
            <a:r>
              <a:rPr lang="en-US" sz="1400" dirty="0"/>
              <a:t>RF </a:t>
            </a:r>
            <a:r>
              <a:rPr lang="en-US" sz="1400" dirty="0" err="1"/>
              <a:t>tyres</a:t>
            </a:r>
            <a:r>
              <a:rPr lang="en-US" sz="1400" dirty="0"/>
              <a:t> focusing more on flat performance than e.g. comfort and rolling resistance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7544" y="642628"/>
            <a:ext cx="1306458" cy="2613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2005-2006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29" idx="2"/>
          </p:cNvCxnSpPr>
          <p:nvPr/>
        </p:nvCxnSpPr>
        <p:spPr>
          <a:xfrm>
            <a:off x="1120773" y="904017"/>
            <a:ext cx="0" cy="24957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57675" y="904017"/>
            <a:ext cx="0" cy="1285857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644008" y="1153590"/>
            <a:ext cx="4392488" cy="1080120"/>
          </a:xfrm>
          <a:prstGeom prst="roundRect">
            <a:avLst>
              <a:gd name="adj" fmla="val 9984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marL="182563" indent="-182563">
              <a:buFontTx/>
              <a:buChar char="-"/>
            </a:pPr>
            <a:r>
              <a:rPr lang="en-US" sz="1400" dirty="0"/>
              <a:t>Actual target on vehicle in line with 80 km @ 80 km/h</a:t>
            </a:r>
          </a:p>
          <a:p>
            <a:pPr marL="182563" indent="-182563">
              <a:buFontTx/>
              <a:buChar char="-"/>
            </a:pPr>
            <a:r>
              <a:rPr lang="en-US" sz="1400" dirty="0"/>
              <a:t>ISO 16992:2018 with the addition of a more realistic test (reduced load and temperature) following real world experience and better understanding of indoor failure mode compared to the road test.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5084" y="1432040"/>
            <a:ext cx="63256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vs.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8" name="TextBox 2057"/>
          <p:cNvSpPr txBox="1"/>
          <p:nvPr/>
        </p:nvSpPr>
        <p:spPr>
          <a:xfrm>
            <a:off x="4539805" y="2433831"/>
            <a:ext cx="305653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 anchor="ctr">
            <a:spAutoFit/>
          </a:bodyPr>
          <a:lstStyle/>
          <a:p>
            <a:r>
              <a:rPr lang="en-US" sz="1600" b="1" dirty="0"/>
              <a:t>Performance evolution RF vs. EMT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3700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9" grpId="0" animBg="1"/>
      <p:bldP spid="91" grpId="0" animBg="1"/>
      <p:bldP spid="5" grpId="0" animBg="1"/>
      <p:bldP spid="7" grpId="0"/>
      <p:bldP spid="4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5035034"/>
              </p:ext>
            </p:extLst>
          </p:nvPr>
        </p:nvGraphicFramePr>
        <p:xfrm>
          <a:off x="3287073" y="843558"/>
          <a:ext cx="3331809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6" name="Picture 12" descr="Image result for bmw x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6667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48" y="2067694"/>
            <a:ext cx="1791848" cy="134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 PERFORMANCE EVIDENCE ON VEHICLE</a:t>
            </a:r>
            <a:endParaRPr lang="en-GB" dirty="0"/>
          </a:p>
        </p:txBody>
      </p:sp>
      <p:pic>
        <p:nvPicPr>
          <p:cNvPr id="1032" name="Picture 8" descr="Image result for bmw series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12" y="3507854"/>
            <a:ext cx="1655383" cy="10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itroen C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82" y="874110"/>
            <a:ext cx="1939115" cy="10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vw golf vi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568" y1="65000" x2="20432" y2="58241"/>
                        <a14:foregroundMark x1="10679" y1="61759" x2="18951" y2="59815"/>
                        <a14:foregroundMark x1="30741" y1="57593" x2="46975" y2="44074"/>
                        <a14:foregroundMark x1="29630" y1="56389" x2="40741" y2="48241"/>
                        <a14:foregroundMark x1="47654" y1="44444" x2="80062" y2="46204"/>
                        <a14:foregroundMark x1="62099" y1="44074" x2="64074" y2="44074"/>
                        <a14:foregroundMark x1="80370" y1="49167" x2="85988" y2="59167"/>
                        <a14:foregroundMark x1="9815" y1="67778" x2="9815" y2="67778"/>
                        <a14:backgroundMark x1="10988" y1="62037" x2="10988" y2="62037"/>
                        <a14:backgroundMark x1="11420" y1="61944" x2="11420" y2="61944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9" y="783223"/>
            <a:ext cx="1782350" cy="11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vw tigu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7000" y1="52300" x2="32200" y2="41000"/>
                        <a14:foregroundMark x1="10333" y1="49900" x2="20867" y2="47400"/>
                        <a14:foregroundMark x1="12400" y1="48400" x2="22067" y2="44800"/>
                        <a14:foregroundMark x1="6933" y1="51800" x2="11733" y2="47700"/>
                        <a14:foregroundMark x1="8667" y1="49900" x2="8667" y2="49900"/>
                        <a14:foregroundMark x1="8133" y1="50200" x2="8133" y2="50200"/>
                        <a14:foregroundMark x1="9133" y1="49300" x2="9133" y2="49300"/>
                        <a14:foregroundMark x1="32733" y1="38700" x2="32733" y2="38700"/>
                        <a14:foregroundMark x1="30933" y1="40600" x2="30933" y2="40600"/>
                        <a14:foregroundMark x1="35933" y1="35700" x2="35933" y2="35700"/>
                        <a14:foregroundMark x1="33667" y1="37800" x2="46000" y2="30100"/>
                        <a14:foregroundMark x1="43400" y1="31100" x2="43400" y2="31100"/>
                        <a14:foregroundMark x1="52267" y1="29200" x2="58067" y2="28000"/>
                        <a14:foregroundMark x1="36800" y1="35100" x2="40200" y2="32600"/>
                        <a14:foregroundMark x1="42200" y1="31500" x2="46267" y2="29800"/>
                        <a14:foregroundMark x1="77600" y1="28900" x2="80067" y2="29400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94" y="2787774"/>
            <a:ext cx="1759018" cy="11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347864" y="551539"/>
            <a:ext cx="5688632" cy="364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ACTUAL EMT ON M1 SEGMENTS = 80 x 80 ON VEHICLE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180143" y="4266175"/>
            <a:ext cx="8856353" cy="483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WIDE RANGE OF TYRE SIZES AND VEHICLE TYPES COVERED TO DEVELOP THE NEW EMT TEST METHOD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1050" name="Picture 26" descr="Image result for audi a4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26" y="1458461"/>
            <a:ext cx="2089257" cy="1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1C13004-8273-4EA9-A036-D5F185C0A7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143" y="435753"/>
            <a:ext cx="2752544" cy="39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43808" y="4039263"/>
            <a:ext cx="445480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Amendments to implement EMT beside RF</a:t>
            </a:r>
            <a:endParaRPr lang="en-GB" b="1" strike="sngStrike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9136" y="1889597"/>
            <a:ext cx="2731016" cy="1906290"/>
          </a:xfrm>
          <a:prstGeom prst="roundRect">
            <a:avLst>
              <a:gd name="adj" fmla="val 58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REGULATE EMT?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0" y="2427734"/>
            <a:ext cx="1239241" cy="97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riccardo.giovannotti\Documents\Work\ISOTC31SC3WG19\Misc\FDIS-preparation\Figure2-c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1993"/>
            <a:ext cx="1070426" cy="10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7504" y="1635646"/>
            <a:ext cx="2880320" cy="2160241"/>
          </a:xfrm>
          <a:prstGeom prst="roundRect">
            <a:avLst>
              <a:gd name="adj" fmla="val 42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715963"/>
            <a:r>
              <a:rPr lang="en-GB" sz="1500" b="1" dirty="0"/>
              <a:t>DEFINITION</a:t>
            </a:r>
          </a:p>
          <a:p>
            <a:r>
              <a:rPr lang="en-GB" sz="1500" b="1" dirty="0"/>
              <a:t>2.9. </a:t>
            </a:r>
            <a:r>
              <a:rPr lang="en-US" sz="1500" b="1" dirty="0"/>
              <a:t>"</a:t>
            </a:r>
            <a:r>
              <a:rPr lang="en-US" sz="1500" b="1" i="1" dirty="0"/>
              <a:t>Extended Mobility Tyre (EMT)</a:t>
            </a:r>
            <a:r>
              <a:rPr lang="en-US" sz="1500" b="1" dirty="0"/>
              <a:t>" </a:t>
            </a:r>
            <a:r>
              <a:rPr lang="en-US" sz="1500" dirty="0"/>
              <a:t>describes a tyre with a radial structure allowing the tyre, […] to provide the vehicle with the basic tyre functions at a speed of 80 km/h and a distance of 80 km when operating in flat tyre running mode.</a:t>
            </a:r>
            <a:endParaRPr lang="en-GB" sz="1500" dirty="0"/>
          </a:p>
        </p:txBody>
      </p:sp>
      <p:sp>
        <p:nvSpPr>
          <p:cNvPr id="8" name="Rounded Rectangle 7"/>
          <p:cNvSpPr/>
          <p:nvPr/>
        </p:nvSpPr>
        <p:spPr>
          <a:xfrm>
            <a:off x="6156176" y="1621798"/>
            <a:ext cx="2880320" cy="2174088"/>
          </a:xfrm>
          <a:prstGeom prst="roundRect">
            <a:avLst>
              <a:gd name="adj" fmla="val 6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b="1" dirty="0">
                <a:solidFill>
                  <a:schemeClr val="tx1"/>
                </a:solidFill>
              </a:rPr>
              <a:t>ANNEX 7 -  TEST</a:t>
            </a:r>
          </a:p>
          <a:p>
            <a:r>
              <a:rPr lang="en-GB" sz="1500" b="1" dirty="0">
                <a:solidFill>
                  <a:schemeClr val="tx1"/>
                </a:solidFill>
              </a:rPr>
              <a:t>4. Procedure to assess the "flat tyre running mode" of "extended mobility tyres“</a:t>
            </a:r>
          </a:p>
          <a:p>
            <a:endParaRPr lang="en-US" sz="1500" b="1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chemeClr val="tx1"/>
                </a:solidFill>
              </a:rPr>
              <a:t>High quality procedure, including test at zero pressure with clear and detailed requirements 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1621798"/>
            <a:ext cx="2736304" cy="733628"/>
          </a:xfrm>
          <a:prstGeom prst="roundRect">
            <a:avLst>
              <a:gd name="adj" fmla="val 1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tx1"/>
                </a:solidFill>
              </a:rPr>
              <a:t>MARKING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3.1.15 </a:t>
            </a:r>
            <a:r>
              <a:rPr lang="en-GB" sz="1500" b="1" dirty="0"/>
              <a:t>The symbol below for EMT</a:t>
            </a:r>
            <a:endParaRPr lang="en-GB" sz="1500" b="1" dirty="0">
              <a:solidFill>
                <a:schemeClr val="tx1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7504" y="539750"/>
            <a:ext cx="8928992" cy="1023888"/>
          </a:xfrm>
          <a:custGeom>
            <a:avLst/>
            <a:gdLst>
              <a:gd name="connsiteX0" fmla="*/ 0 w 8928992"/>
              <a:gd name="connsiteY0" fmla="*/ 1311920 h 1311920"/>
              <a:gd name="connsiteX1" fmla="*/ 4464490 w 8928992"/>
              <a:gd name="connsiteY1" fmla="*/ 0 h 1311920"/>
              <a:gd name="connsiteX2" fmla="*/ 4464502 w 8928992"/>
              <a:gd name="connsiteY2" fmla="*/ 0 h 1311920"/>
              <a:gd name="connsiteX3" fmla="*/ 8928992 w 8928992"/>
              <a:gd name="connsiteY3" fmla="*/ 1311920 h 1311920"/>
              <a:gd name="connsiteX4" fmla="*/ 0 w 8928992"/>
              <a:gd name="connsiteY4" fmla="*/ 1311920 h 131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8992" h="1311920">
                <a:moveTo>
                  <a:pt x="0" y="1311920"/>
                </a:moveTo>
                <a:lnTo>
                  <a:pt x="4464490" y="0"/>
                </a:lnTo>
                <a:lnTo>
                  <a:pt x="4464502" y="0"/>
                </a:lnTo>
                <a:lnTo>
                  <a:pt x="8928992" y="1311920"/>
                </a:lnTo>
                <a:lnTo>
                  <a:pt x="0" y="13119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/>
              <a:t>3-PILLARS</a:t>
            </a:r>
            <a:br>
              <a:rPr lang="en-US" sz="2400" b="1" kern="1200" dirty="0"/>
            </a:br>
            <a:r>
              <a:rPr lang="en-US" sz="2000" b="1" kern="1200" dirty="0"/>
              <a:t>FOR CONSISTENCY IN THE REGULATION</a:t>
            </a:r>
            <a:br>
              <a:rPr lang="en-US" sz="2000" b="1" kern="1200" dirty="0"/>
            </a:br>
            <a:r>
              <a:rPr lang="en-US" sz="2000" b="1" kern="1200" dirty="0"/>
              <a:t>&amp; CLEAR REQUIREMENTS SETTING</a:t>
            </a:r>
            <a:endParaRPr lang="en-GB" sz="2000" b="1" kern="1200" dirty="0"/>
          </a:p>
        </p:txBody>
      </p:sp>
      <p:sp>
        <p:nvSpPr>
          <p:cNvPr id="10" name="Flowchart: Multidocument 9"/>
          <p:cNvSpPr/>
          <p:nvPr/>
        </p:nvSpPr>
        <p:spPr>
          <a:xfrm>
            <a:off x="107504" y="506884"/>
            <a:ext cx="1224136" cy="792088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/>
              <a:t>UN R30</a:t>
            </a:r>
            <a:endParaRPr lang="en-GB" sz="2400" b="1" dirty="0"/>
          </a:p>
        </p:txBody>
      </p:sp>
      <p:sp>
        <p:nvSpPr>
          <p:cNvPr id="12" name="Flowchart: Multidocument 11"/>
          <p:cNvSpPr/>
          <p:nvPr/>
        </p:nvSpPr>
        <p:spPr>
          <a:xfrm>
            <a:off x="107504" y="3939902"/>
            <a:ext cx="1224136" cy="792088"/>
          </a:xfrm>
          <a:prstGeom prst="flowChartMulti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 R64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>
          <a:xfrm>
            <a:off x="5724128" y="3329938"/>
            <a:ext cx="3291242" cy="597286"/>
          </a:xfrm>
          <a:prstGeom prst="roundRect">
            <a:avLst>
              <a:gd name="adj" fmla="val 704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07505" y="3329938"/>
            <a:ext cx="5472607" cy="597286"/>
          </a:xfrm>
          <a:prstGeom prst="roundRect">
            <a:avLst>
              <a:gd name="adj" fmla="val 70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DOES IT WORK?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07505" y="1693719"/>
            <a:ext cx="5472607" cy="1572792"/>
          </a:xfrm>
          <a:prstGeom prst="roundRect">
            <a:avLst>
              <a:gd name="adj" fmla="val 704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SIDE ROAD RISK</a:t>
            </a:r>
            <a:endParaRPr lang="en-GB" sz="1400" b="1" dirty="0"/>
          </a:p>
        </p:txBody>
      </p:sp>
      <p:sp>
        <p:nvSpPr>
          <p:cNvPr id="103" name="Rounded Rectangle 102"/>
          <p:cNvSpPr/>
          <p:nvPr/>
        </p:nvSpPr>
        <p:spPr>
          <a:xfrm>
            <a:off x="107504" y="890633"/>
            <a:ext cx="8907338" cy="334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SOLUTION</a:t>
            </a:r>
            <a:endParaRPr lang="en-GB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OVERVIEW: EMT BESIDE RF </a:t>
            </a:r>
          </a:p>
        </p:txBody>
      </p:sp>
      <p:sp>
        <p:nvSpPr>
          <p:cNvPr id="6" name="Textfeld 12"/>
          <p:cNvSpPr txBox="1"/>
          <p:nvPr/>
        </p:nvSpPr>
        <p:spPr>
          <a:xfrm>
            <a:off x="3831254" y="418793"/>
            <a:ext cx="1208878" cy="2238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Solution</a:t>
            </a:r>
          </a:p>
        </p:txBody>
      </p:sp>
      <p:sp>
        <p:nvSpPr>
          <p:cNvPr id="11" name="Textfeld 6"/>
          <p:cNvSpPr txBox="1"/>
          <p:nvPr/>
        </p:nvSpPr>
        <p:spPr>
          <a:xfrm>
            <a:off x="1544549" y="1253877"/>
            <a:ext cx="11855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/>
              <a:t>Search the spare tyre</a:t>
            </a:r>
          </a:p>
        </p:txBody>
      </p:sp>
      <p:sp>
        <p:nvSpPr>
          <p:cNvPr id="12" name="Textfeld 7"/>
          <p:cNvSpPr txBox="1"/>
          <p:nvPr/>
        </p:nvSpPr>
        <p:spPr>
          <a:xfrm>
            <a:off x="1544549" y="1735220"/>
            <a:ext cx="1185536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Lift the vehicle</a:t>
            </a:r>
          </a:p>
        </p:txBody>
      </p:sp>
      <p:sp>
        <p:nvSpPr>
          <p:cNvPr id="13" name="Textfeld 13"/>
          <p:cNvSpPr txBox="1"/>
          <p:nvPr/>
        </p:nvSpPr>
        <p:spPr>
          <a:xfrm>
            <a:off x="1544549" y="2431973"/>
            <a:ext cx="1185536" cy="324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Mount the spare tyre</a:t>
            </a:r>
          </a:p>
        </p:txBody>
      </p:sp>
      <p:sp>
        <p:nvSpPr>
          <p:cNvPr id="14" name="Textfeld 14"/>
          <p:cNvSpPr txBox="1"/>
          <p:nvPr/>
        </p:nvSpPr>
        <p:spPr>
          <a:xfrm>
            <a:off x="1544549" y="2859889"/>
            <a:ext cx="1185536" cy="352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Put the damaged tyre back in the car</a:t>
            </a:r>
          </a:p>
        </p:txBody>
      </p:sp>
      <p:sp>
        <p:nvSpPr>
          <p:cNvPr id="15" name="Textfeld 15"/>
          <p:cNvSpPr txBox="1"/>
          <p:nvPr/>
        </p:nvSpPr>
        <p:spPr>
          <a:xfrm>
            <a:off x="1544549" y="2011515"/>
            <a:ext cx="11855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Dismount  the damaged/deflated tyre</a:t>
            </a:r>
          </a:p>
        </p:txBody>
      </p:sp>
      <p:sp>
        <p:nvSpPr>
          <p:cNvPr id="16" name="Textfeld 16"/>
          <p:cNvSpPr txBox="1"/>
          <p:nvPr/>
        </p:nvSpPr>
        <p:spPr>
          <a:xfrm>
            <a:off x="1544549" y="3375767"/>
            <a:ext cx="1185536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/>
              <a:t>restart driving</a:t>
            </a:r>
          </a:p>
          <a:p>
            <a:pPr algn="ctr"/>
            <a:r>
              <a:rPr lang="en-US" sz="900" dirty="0"/>
              <a:t>If spare not underinflated</a:t>
            </a:r>
          </a:p>
        </p:txBody>
      </p:sp>
      <p:sp>
        <p:nvSpPr>
          <p:cNvPr id="10" name="Textfeld 39"/>
          <p:cNvSpPr txBox="1"/>
          <p:nvPr/>
        </p:nvSpPr>
        <p:spPr>
          <a:xfrm>
            <a:off x="1544549" y="933319"/>
            <a:ext cx="118553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1050" b="1" dirty="0">
                <a:latin typeface="+mn-lt"/>
              </a:rPr>
              <a:t>Spare Tyre</a:t>
            </a:r>
          </a:p>
        </p:txBody>
      </p:sp>
      <p:sp>
        <p:nvSpPr>
          <p:cNvPr id="17" name="Textfeld 17"/>
          <p:cNvSpPr txBox="1"/>
          <p:nvPr/>
        </p:nvSpPr>
        <p:spPr>
          <a:xfrm>
            <a:off x="2886567" y="1253877"/>
            <a:ext cx="11855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Search the emergency wheel</a:t>
            </a:r>
          </a:p>
        </p:txBody>
      </p:sp>
      <p:sp>
        <p:nvSpPr>
          <p:cNvPr id="18" name="Textfeld 18"/>
          <p:cNvSpPr txBox="1"/>
          <p:nvPr/>
        </p:nvSpPr>
        <p:spPr>
          <a:xfrm>
            <a:off x="2886567" y="1746343"/>
            <a:ext cx="1185535" cy="2197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Lift the vehicle</a:t>
            </a:r>
          </a:p>
        </p:txBody>
      </p:sp>
      <p:sp>
        <p:nvSpPr>
          <p:cNvPr id="19" name="Textfeld 19"/>
          <p:cNvSpPr txBox="1"/>
          <p:nvPr/>
        </p:nvSpPr>
        <p:spPr>
          <a:xfrm>
            <a:off x="2886567" y="2431974"/>
            <a:ext cx="1185535" cy="324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Mount the emergency wheel</a:t>
            </a:r>
          </a:p>
        </p:txBody>
      </p:sp>
      <p:sp>
        <p:nvSpPr>
          <p:cNvPr id="20" name="Textfeld 20"/>
          <p:cNvSpPr txBox="1"/>
          <p:nvPr/>
        </p:nvSpPr>
        <p:spPr>
          <a:xfrm>
            <a:off x="2886567" y="2864064"/>
            <a:ext cx="1185535" cy="349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Put the damaged tyre back in the car</a:t>
            </a:r>
          </a:p>
        </p:txBody>
      </p:sp>
      <p:sp>
        <p:nvSpPr>
          <p:cNvPr id="21" name="Textfeld 21"/>
          <p:cNvSpPr txBox="1"/>
          <p:nvPr/>
        </p:nvSpPr>
        <p:spPr>
          <a:xfrm>
            <a:off x="2886567" y="2011515"/>
            <a:ext cx="11855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Dismount  the damaged/deflated tyre</a:t>
            </a:r>
          </a:p>
        </p:txBody>
      </p:sp>
      <p:sp>
        <p:nvSpPr>
          <p:cNvPr id="22" name="Textfeld 22"/>
          <p:cNvSpPr txBox="1"/>
          <p:nvPr/>
        </p:nvSpPr>
        <p:spPr>
          <a:xfrm>
            <a:off x="2886567" y="3375767"/>
            <a:ext cx="1185535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/>
              <a:t>restart driving @ limited speed</a:t>
            </a:r>
          </a:p>
          <a:p>
            <a:pPr algn="ctr"/>
            <a:r>
              <a:rPr lang="en-US" sz="900" dirty="0"/>
              <a:t>If not underinflated</a:t>
            </a:r>
          </a:p>
        </p:txBody>
      </p:sp>
      <p:sp>
        <p:nvSpPr>
          <p:cNvPr id="23" name="Textfeld 40"/>
          <p:cNvSpPr txBox="1"/>
          <p:nvPr/>
        </p:nvSpPr>
        <p:spPr>
          <a:xfrm>
            <a:off x="2886567" y="933319"/>
            <a:ext cx="118553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latin typeface="+mn-lt"/>
              </a:rPr>
              <a:t>Temporary spare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4322569" y="1253878"/>
            <a:ext cx="11855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/>
              <a:t>Search the tyre repair kit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322569" y="1735221"/>
            <a:ext cx="118553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Connect the repair kit</a:t>
            </a:r>
          </a:p>
        </p:txBody>
      </p:sp>
      <p:sp>
        <p:nvSpPr>
          <p:cNvPr id="26" name="Textfeld 26"/>
          <p:cNvSpPr txBox="1"/>
          <p:nvPr/>
        </p:nvSpPr>
        <p:spPr>
          <a:xfrm>
            <a:off x="4322569" y="2864008"/>
            <a:ext cx="1185534" cy="348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Put the tyre repair kit back in the car</a:t>
            </a:r>
          </a:p>
        </p:txBody>
      </p:sp>
      <p:sp>
        <p:nvSpPr>
          <p:cNvPr id="27" name="Textfeld 29"/>
          <p:cNvSpPr txBox="1"/>
          <p:nvPr/>
        </p:nvSpPr>
        <p:spPr>
          <a:xfrm>
            <a:off x="4322569" y="2011515"/>
            <a:ext cx="118553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Able to use the tyre repair kit??? </a:t>
            </a:r>
          </a:p>
        </p:txBody>
      </p:sp>
      <p:sp>
        <p:nvSpPr>
          <p:cNvPr id="28" name="Textfeld 30"/>
          <p:cNvSpPr txBox="1"/>
          <p:nvPr/>
        </p:nvSpPr>
        <p:spPr>
          <a:xfrm>
            <a:off x="4322569" y="2431973"/>
            <a:ext cx="1185534" cy="3245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Remove the tyre repair kit </a:t>
            </a:r>
          </a:p>
        </p:txBody>
      </p:sp>
      <p:sp>
        <p:nvSpPr>
          <p:cNvPr id="29" name="Textfeld 31"/>
          <p:cNvSpPr txBox="1"/>
          <p:nvPr/>
        </p:nvSpPr>
        <p:spPr>
          <a:xfrm>
            <a:off x="4322569" y="3375766"/>
            <a:ext cx="1185534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/>
              <a:t>Restart driving with limited speed if able to use the kit</a:t>
            </a:r>
          </a:p>
        </p:txBody>
      </p:sp>
      <p:sp>
        <p:nvSpPr>
          <p:cNvPr id="30" name="Textfeld 41"/>
          <p:cNvSpPr txBox="1"/>
          <p:nvPr/>
        </p:nvSpPr>
        <p:spPr>
          <a:xfrm>
            <a:off x="4322568" y="933319"/>
            <a:ext cx="1185535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latin typeface="+mn-lt"/>
              </a:rPr>
              <a:t>Tyre repair Kit</a:t>
            </a:r>
          </a:p>
        </p:txBody>
      </p:sp>
      <p:sp>
        <p:nvSpPr>
          <p:cNvPr id="32" name="Textfeld 42"/>
          <p:cNvSpPr txBox="1"/>
          <p:nvPr/>
        </p:nvSpPr>
        <p:spPr>
          <a:xfrm>
            <a:off x="5771098" y="933319"/>
            <a:ext cx="1176008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latin typeface="+mn-lt"/>
              </a:rPr>
              <a:t>„RF“ tyre</a:t>
            </a:r>
          </a:p>
        </p:txBody>
      </p:sp>
      <p:sp>
        <p:nvSpPr>
          <p:cNvPr id="34" name="Textfeld 43"/>
          <p:cNvSpPr txBox="1"/>
          <p:nvPr/>
        </p:nvSpPr>
        <p:spPr>
          <a:xfrm>
            <a:off x="7067241" y="933319"/>
            <a:ext cx="1182087" cy="2308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+mn-lt"/>
              </a:rPr>
              <a:t>EMT</a:t>
            </a:r>
          </a:p>
        </p:txBody>
      </p:sp>
      <p:cxnSp>
        <p:nvCxnSpPr>
          <p:cNvPr id="35" name="Gewinkelte Verbindung 55"/>
          <p:cNvCxnSpPr>
            <a:stCxn id="6" idx="2"/>
            <a:endCxn id="10" idx="0"/>
          </p:cNvCxnSpPr>
          <p:nvPr/>
        </p:nvCxnSpPr>
        <p:spPr>
          <a:xfrm rot="5400000">
            <a:off x="3141161" y="-361214"/>
            <a:ext cx="290689" cy="229837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 Verbindung 57"/>
          <p:cNvCxnSpPr>
            <a:stCxn id="6" idx="2"/>
            <a:endCxn id="23" idx="0"/>
          </p:cNvCxnSpPr>
          <p:nvPr/>
        </p:nvCxnSpPr>
        <p:spPr>
          <a:xfrm rot="5400000">
            <a:off x="3812170" y="309795"/>
            <a:ext cx="290689" cy="95635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59"/>
          <p:cNvCxnSpPr>
            <a:stCxn id="6" idx="2"/>
            <a:endCxn id="32" idx="0"/>
          </p:cNvCxnSpPr>
          <p:nvPr/>
        </p:nvCxnSpPr>
        <p:spPr>
          <a:xfrm rot="16200000" flipH="1">
            <a:off x="5252053" y="-173731"/>
            <a:ext cx="290689" cy="19234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61"/>
          <p:cNvCxnSpPr>
            <a:stCxn id="6" idx="2"/>
            <a:endCxn id="34" idx="0"/>
          </p:cNvCxnSpPr>
          <p:nvPr/>
        </p:nvCxnSpPr>
        <p:spPr>
          <a:xfrm rot="16200000" flipH="1">
            <a:off x="5901645" y="-823322"/>
            <a:ext cx="290689" cy="32225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62"/>
          <p:cNvCxnSpPr>
            <a:stCxn id="6" idx="2"/>
            <a:endCxn id="30" idx="0"/>
          </p:cNvCxnSpPr>
          <p:nvPr/>
        </p:nvCxnSpPr>
        <p:spPr>
          <a:xfrm rot="16200000" flipH="1">
            <a:off x="4530170" y="548152"/>
            <a:ext cx="290689" cy="4796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33"/>
          <p:cNvSpPr txBox="1"/>
          <p:nvPr/>
        </p:nvSpPr>
        <p:spPr>
          <a:xfrm>
            <a:off x="5771098" y="3376735"/>
            <a:ext cx="1176008" cy="5068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Keep driving with max 80 km/h speed for at least 80 km</a:t>
            </a:r>
          </a:p>
        </p:txBody>
      </p:sp>
      <p:sp>
        <p:nvSpPr>
          <p:cNvPr id="65" name="Textfeld 33"/>
          <p:cNvSpPr txBox="1"/>
          <p:nvPr/>
        </p:nvSpPr>
        <p:spPr>
          <a:xfrm>
            <a:off x="7068558" y="3376735"/>
            <a:ext cx="1176008" cy="5068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900" dirty="0">
                <a:latin typeface="+mn-lt"/>
              </a:rPr>
              <a:t>Keep driving with </a:t>
            </a:r>
            <a:r>
              <a:rPr lang="en-US" sz="900" dirty="0"/>
              <a:t>max 80 km/h</a:t>
            </a:r>
            <a:r>
              <a:rPr lang="en-US" sz="900" dirty="0">
                <a:latin typeface="+mn-lt"/>
              </a:rPr>
              <a:t> speed for at least 80 km</a:t>
            </a:r>
          </a:p>
        </p:txBody>
      </p:sp>
      <p:cxnSp>
        <p:nvCxnSpPr>
          <p:cNvPr id="68" name="Straight Connector 67"/>
          <p:cNvCxnSpPr>
            <a:stCxn id="32" idx="2"/>
            <a:endCxn id="62" idx="0"/>
          </p:cNvCxnSpPr>
          <p:nvPr/>
        </p:nvCxnSpPr>
        <p:spPr>
          <a:xfrm>
            <a:off x="6359102" y="1187235"/>
            <a:ext cx="0" cy="2189500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4" idx="2"/>
            <a:endCxn id="65" idx="0"/>
          </p:cNvCxnSpPr>
          <p:nvPr/>
        </p:nvCxnSpPr>
        <p:spPr>
          <a:xfrm flipH="1">
            <a:off x="7656562" y="1164151"/>
            <a:ext cx="1723" cy="2212584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68" y="3246110"/>
            <a:ext cx="711774" cy="711774"/>
          </a:xfrm>
          <a:prstGeom prst="rect">
            <a:avLst/>
          </a:prstGeom>
        </p:spPr>
      </p:pic>
      <p:pic>
        <p:nvPicPr>
          <p:cNvPr id="97" name="Picture 6" descr="C:\Users\riccardo.giovannotti\Documents\Work\ProjectManagement\How-to-Handle-Incident-Investig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11" y="1192231"/>
            <a:ext cx="535445" cy="5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45782" y="4227644"/>
            <a:ext cx="3290714" cy="31452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RF TO BE KEPT BESIDE EMT</a:t>
            </a:r>
            <a:endParaRPr lang="en-GB" b="1" dirty="0"/>
          </a:p>
        </p:txBody>
      </p:sp>
      <p:sp>
        <p:nvSpPr>
          <p:cNvPr id="50" name="Textfeld 43"/>
          <p:cNvSpPr txBox="1"/>
          <p:nvPr/>
        </p:nvSpPr>
        <p:spPr>
          <a:xfrm>
            <a:off x="7120980" y="1344537"/>
            <a:ext cx="118208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(non regulated)</a:t>
            </a:r>
          </a:p>
        </p:txBody>
      </p:sp>
    </p:spTree>
    <p:extLst>
      <p:ext uri="{BB962C8B-B14F-4D97-AF65-F5344CB8AC3E}">
        <p14:creationId xmlns:p14="http://schemas.microsoft.com/office/powerpoint/2010/main" val="34876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6" grpId="0" animBg="1"/>
      <p:bldP spid="16" grpId="0" animBg="1"/>
      <p:bldP spid="22" grpId="0" animBg="1"/>
      <p:bldP spid="29" grpId="0" animBg="1"/>
      <p:bldP spid="62" grpId="0" animBg="1"/>
      <p:bldP spid="6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851920" y="1059582"/>
            <a:ext cx="5162190" cy="3024336"/>
            <a:chOff x="2483768" y="1203598"/>
            <a:chExt cx="6530342" cy="3219822"/>
          </a:xfrm>
        </p:grpSpPr>
        <p:pic>
          <p:nvPicPr>
            <p:cNvPr id="2050" name="Picture 2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203598"/>
              <a:ext cx="6530342" cy="32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ight Triangle 3"/>
            <p:cNvSpPr/>
            <p:nvPr/>
          </p:nvSpPr>
          <p:spPr>
            <a:xfrm rot="5400000">
              <a:off x="3538153" y="149213"/>
              <a:ext cx="3219822" cy="532859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83518"/>
            <a:ext cx="8906606" cy="3600401"/>
          </a:xfrm>
        </p:spPr>
        <p:txBody>
          <a:bodyPr/>
          <a:lstStyle/>
          <a:p>
            <a:r>
              <a:rPr lang="en-US" sz="2200" dirty="0"/>
              <a:t>It is raining and an L5 full automated vehicle is on the highway fast lane</a:t>
            </a:r>
          </a:p>
          <a:p>
            <a:r>
              <a:rPr lang="en-US" sz="2200" dirty="0"/>
              <a:t>One tyre has got a puncture,</a:t>
            </a:r>
          </a:p>
          <a:p>
            <a:pPr lvl="1"/>
            <a:r>
              <a:rPr lang="en-US" sz="2000" dirty="0"/>
              <a:t>the Tyre Pressure Monitoring System detects </a:t>
            </a:r>
            <a:r>
              <a:rPr lang="en-US" sz="2000" dirty="0" err="1"/>
              <a:t>underinflation</a:t>
            </a:r>
            <a:endParaRPr lang="en-US" sz="2000" dirty="0"/>
          </a:p>
          <a:p>
            <a:pPr lvl="1"/>
            <a:r>
              <a:rPr lang="en-US" sz="2000" dirty="0"/>
              <a:t>The ECU is notified by the TPMS</a:t>
            </a:r>
          </a:p>
          <a:p>
            <a:pPr lvl="1"/>
            <a:r>
              <a:rPr lang="en-US" sz="2000" dirty="0"/>
              <a:t>The ECU is aware the tyre is an EMT</a:t>
            </a:r>
          </a:p>
          <a:p>
            <a:pPr lvl="1"/>
            <a:r>
              <a:rPr lang="en-US" sz="2000" dirty="0"/>
              <a:t>The vehicle safely reduce the speed,</a:t>
            </a:r>
            <a:br>
              <a:rPr lang="en-US" sz="2000" dirty="0"/>
            </a:br>
            <a:r>
              <a:rPr lang="en-US" sz="2000" dirty="0"/>
              <a:t>safely moves to the exit line</a:t>
            </a:r>
            <a:br>
              <a:rPr lang="en-US" sz="2000" dirty="0"/>
            </a:br>
            <a:r>
              <a:rPr lang="en-US" sz="2000" dirty="0"/>
              <a:t>and reaches a maintenance area</a:t>
            </a:r>
            <a:br>
              <a:rPr lang="en-US" sz="2000" dirty="0"/>
            </a:br>
            <a:r>
              <a:rPr lang="en-US" sz="2000" dirty="0"/>
              <a:t>where the tyre is checked</a:t>
            </a:r>
            <a:br>
              <a:rPr lang="en-US" sz="2000" dirty="0"/>
            </a:br>
            <a:r>
              <a:rPr lang="en-US" sz="2000" dirty="0"/>
              <a:t>and/or repaired</a:t>
            </a:r>
          </a:p>
        </p:txBody>
      </p:sp>
      <p:sp>
        <p:nvSpPr>
          <p:cNvPr id="6" name="Oval 5"/>
          <p:cNvSpPr/>
          <p:nvPr/>
        </p:nvSpPr>
        <p:spPr>
          <a:xfrm>
            <a:off x="7141210" y="2079215"/>
            <a:ext cx="527134" cy="348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451353" y="1275606"/>
            <a:ext cx="1009079" cy="947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4932040" y="2427734"/>
            <a:ext cx="2736304" cy="1944216"/>
          </a:xfrm>
          <a:prstGeom prst="parallelogram">
            <a:avLst>
              <a:gd name="adj" fmla="val 89874"/>
            </a:avLst>
          </a:prstGeom>
          <a:gradFill>
            <a:gsLst>
              <a:gs pos="0">
                <a:schemeClr val="accent2">
                  <a:tint val="50000"/>
                  <a:satMod val="300000"/>
                  <a:alpha val="14000"/>
                </a:schemeClr>
              </a:gs>
              <a:gs pos="35000">
                <a:schemeClr val="accent2">
                  <a:tint val="37000"/>
                  <a:satMod val="300000"/>
                  <a:alpha val="15000"/>
                </a:schemeClr>
              </a:gs>
              <a:gs pos="100000">
                <a:schemeClr val="accent2">
                  <a:tint val="15000"/>
                  <a:satMod val="350000"/>
                  <a:alpha val="25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179512" y="4057505"/>
            <a:ext cx="8784976" cy="749864"/>
          </a:xfrm>
          <a:prstGeom prst="roundRect">
            <a:avLst>
              <a:gd name="adj" fmla="val 90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EMT will be an additional asset for Automated Vehicles</a:t>
            </a:r>
          </a:p>
        </p:txBody>
      </p:sp>
    </p:spTree>
    <p:extLst>
      <p:ext uri="{BB962C8B-B14F-4D97-AF65-F5344CB8AC3E}">
        <p14:creationId xmlns:p14="http://schemas.microsoft.com/office/powerpoint/2010/main" val="21246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E26AFE7-CC0B-4B36-91F3-7CA808D7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CONCLUSION and RECOMMENDATIONS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DFD1413-D564-424F-BF8D-09001936C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89511"/>
            <a:ext cx="8928992" cy="4015315"/>
          </a:xfrm>
        </p:spPr>
        <p:txBody>
          <a:bodyPr/>
          <a:lstStyle/>
          <a:p>
            <a:r>
              <a:rPr lang="fr-BE" sz="2000" b="1" dirty="0"/>
              <a:t>EMT </a:t>
            </a:r>
            <a:r>
              <a:rPr lang="fr-BE" sz="2000" b="1" dirty="0" err="1"/>
              <a:t>is</a:t>
            </a:r>
            <a:r>
              <a:rPr lang="fr-BE" sz="2000" b="1" dirty="0"/>
              <a:t> a </a:t>
            </a:r>
            <a:r>
              <a:rPr lang="fr-BE" sz="2000" b="1" dirty="0" err="1"/>
              <a:t>safety</a:t>
            </a:r>
            <a:r>
              <a:rPr lang="fr-BE" sz="2000" b="1" dirty="0"/>
              <a:t> asset and </a:t>
            </a:r>
            <a:r>
              <a:rPr lang="fr-BE" sz="2000" b="1" dirty="0" err="1"/>
              <a:t>needs</a:t>
            </a:r>
            <a:r>
              <a:rPr lang="fr-BE" sz="2000" b="1" dirty="0"/>
              <a:t> to </a:t>
            </a:r>
            <a:r>
              <a:rPr lang="fr-BE" sz="2000" b="1" dirty="0" err="1"/>
              <a:t>be</a:t>
            </a:r>
            <a:r>
              <a:rPr lang="fr-BE" sz="2000" b="1" dirty="0"/>
              <a:t> </a:t>
            </a:r>
            <a:r>
              <a:rPr lang="fr-BE" sz="2000" b="1" dirty="0" err="1"/>
              <a:t>regulated</a:t>
            </a:r>
            <a:r>
              <a:rPr lang="fr-BE" sz="2000" b="1" dirty="0"/>
              <a:t> to </a:t>
            </a:r>
            <a:r>
              <a:rPr lang="fr-BE" sz="2000" b="1" dirty="0" err="1"/>
              <a:t>ensure</a:t>
            </a:r>
            <a:r>
              <a:rPr lang="fr-BE" sz="2000" b="1" dirty="0"/>
              <a:t> a minimum flat running mode performance.</a:t>
            </a:r>
          </a:p>
          <a:p>
            <a:r>
              <a:rPr lang="fr-BE" sz="2000" b="1" dirty="0"/>
              <a:t>The proposal </a:t>
            </a:r>
            <a:r>
              <a:rPr lang="fr-BE" sz="2000" b="1" dirty="0" err="1"/>
              <a:t>while</a:t>
            </a:r>
            <a:r>
              <a:rPr lang="fr-BE" sz="2000" b="1" dirty="0"/>
              <a:t> </a:t>
            </a:r>
            <a:r>
              <a:rPr lang="fr-BE" sz="2000" b="1" dirty="0" err="1"/>
              <a:t>addressing</a:t>
            </a:r>
            <a:r>
              <a:rPr lang="fr-BE" sz="2000" b="1" dirty="0"/>
              <a:t> </a:t>
            </a:r>
            <a:r>
              <a:rPr lang="fr-BE" sz="2000" b="1" dirty="0" err="1"/>
              <a:t>this</a:t>
            </a:r>
            <a:r>
              <a:rPr lang="fr-BE" sz="2000" b="1" dirty="0"/>
              <a:t> </a:t>
            </a:r>
            <a:r>
              <a:rPr lang="fr-BE" sz="2000" b="1" dirty="0" err="1"/>
              <a:t>need</a:t>
            </a:r>
            <a:r>
              <a:rPr lang="fr-BE" sz="2000" b="1" dirty="0"/>
              <a:t> </a:t>
            </a:r>
            <a:r>
              <a:rPr lang="fr-BE" sz="2000" b="1" dirty="0" err="1"/>
              <a:t>is</a:t>
            </a:r>
            <a:r>
              <a:rPr lang="fr-BE" sz="2000" b="1" dirty="0"/>
              <a:t> </a:t>
            </a:r>
            <a:r>
              <a:rPr lang="fr-BE" sz="2000" b="1" dirty="0" err="1"/>
              <a:t>aligned</a:t>
            </a:r>
            <a:r>
              <a:rPr lang="fr-BE" sz="2000" b="1" dirty="0"/>
              <a:t> with</a:t>
            </a:r>
            <a:r>
              <a:rPr lang="en-US" sz="2000" b="1" dirty="0"/>
              <a:t> harmonized regulations regarding road safety and environmental protection </a:t>
            </a:r>
            <a:r>
              <a:rPr lang="fr-BE" sz="2000" b="1" dirty="0"/>
              <a:t>(RR, </a:t>
            </a:r>
            <a:r>
              <a:rPr lang="fr-BE" sz="2000" b="1" dirty="0" err="1"/>
              <a:t>Weight</a:t>
            </a:r>
            <a:r>
              <a:rPr lang="fr-BE" sz="2000" b="1" dirty="0"/>
              <a:t>) </a:t>
            </a:r>
          </a:p>
          <a:p>
            <a:r>
              <a:rPr lang="fr-BE" sz="2000" b="1" dirty="0"/>
              <a:t>The millions of tyres meeting the </a:t>
            </a:r>
            <a:r>
              <a:rPr lang="fr-BE" sz="2000" b="1" dirty="0" err="1"/>
              <a:t>proposed</a:t>
            </a:r>
            <a:r>
              <a:rPr lang="fr-BE" sz="2000" b="1" dirty="0"/>
              <a:t> EMT </a:t>
            </a:r>
            <a:r>
              <a:rPr lang="fr-BE" sz="2000" b="1" dirty="0" err="1"/>
              <a:t>requirements</a:t>
            </a:r>
            <a:r>
              <a:rPr lang="fr-BE" sz="2000" b="1" dirty="0"/>
              <a:t> </a:t>
            </a:r>
            <a:r>
              <a:rPr lang="fr-BE" sz="2000" b="1" dirty="0" err="1"/>
              <a:t>perform</a:t>
            </a:r>
            <a:r>
              <a:rPr lang="fr-BE" sz="2000" b="1" dirty="0"/>
              <a:t> </a:t>
            </a:r>
            <a:r>
              <a:rPr lang="fr-BE" sz="2000" b="1" dirty="0" err="1"/>
              <a:t>satisfactorily</a:t>
            </a:r>
            <a:r>
              <a:rPr lang="fr-BE" sz="2000" b="1" dirty="0"/>
              <a:t> on the </a:t>
            </a:r>
            <a:r>
              <a:rPr lang="fr-BE" sz="2000" b="1" dirty="0" err="1"/>
              <a:t>market</a:t>
            </a:r>
            <a:endParaRPr lang="fr-BE" sz="2000" b="1" dirty="0"/>
          </a:p>
          <a:p>
            <a:endParaRPr lang="fr-BE" sz="2000" b="1" dirty="0"/>
          </a:p>
          <a:p>
            <a:pPr marL="0" indent="0">
              <a:buNone/>
            </a:pPr>
            <a:r>
              <a:rPr lang="fr-BE" sz="2000" b="1" dirty="0"/>
              <a:t>ETRTO </a:t>
            </a:r>
            <a:r>
              <a:rPr lang="fr-BE" sz="2000" b="1" dirty="0" err="1"/>
              <a:t>recommends</a:t>
            </a:r>
            <a:r>
              <a:rPr lang="fr-BE" sz="2000" b="1" dirty="0"/>
              <a:t> the GRBP to </a:t>
            </a:r>
            <a:r>
              <a:rPr lang="fr-BE" sz="2000" b="1" dirty="0" err="1"/>
              <a:t>consider</a:t>
            </a:r>
            <a:r>
              <a:rPr lang="fr-BE" sz="2000" b="1" dirty="0"/>
              <a:t> for adoption the </a:t>
            </a:r>
            <a:r>
              <a:rPr lang="fr-BE" sz="2000" b="1" dirty="0" err="1"/>
              <a:t>working</a:t>
            </a:r>
            <a:r>
              <a:rPr lang="fr-BE" sz="2000" b="1" dirty="0"/>
              <a:t> documents </a:t>
            </a:r>
            <a:r>
              <a:rPr lang="fr-FR" sz="2000" b="1" dirty="0"/>
              <a:t>ECE/TRANS/WP.29/GRVA/2018/6 and ECE/TRANS/WP.29/GRVA/2018/7</a:t>
            </a:r>
            <a:endParaRPr lang="fr-BE" sz="2000" b="1" dirty="0"/>
          </a:p>
          <a:p>
            <a:pPr marL="0" indent="0">
              <a:buNone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058431290"/>
      </p:ext>
    </p:extLst>
  </p:cSld>
  <p:clrMapOvr>
    <a:masterClrMapping/>
  </p:clrMapOvr>
</p:sld>
</file>

<file path=ppt/theme/theme1.xml><?xml version="1.0" encoding="utf-8"?>
<a:theme xmlns:a="http://schemas.openxmlformats.org/drawingml/2006/main" name="1_BSEMEA-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838</Words>
  <Application>Microsoft Office PowerPoint</Application>
  <PresentationFormat>On-screen Show (16:9)</PresentationFormat>
  <Paragraphs>132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1_BSEMEA-RG</vt:lpstr>
      <vt:lpstr>PowerPoint Presentation</vt:lpstr>
      <vt:lpstr>WHY TO REGULATE EMT ?</vt:lpstr>
      <vt:lpstr>WHY NOT JUST TO AMEND RF?</vt:lpstr>
      <vt:lpstr>RF vs. EMT: REAL WORLD TARGETS &amp; PERFORMANCES EVOLUTION</vt:lpstr>
      <vt:lpstr>EMT PERFORMANCE EVIDENCE ON VEHICLE</vt:lpstr>
      <vt:lpstr>HOW TO REGULATE EMT?</vt:lpstr>
      <vt:lpstr>BIG PICTURE OVERVIEW: EMT BESIDE RF </vt:lpstr>
      <vt:lpstr>VISION</vt:lpstr>
      <vt:lpstr>CONCLUSION and RECOMMENDATIONS</vt:lpstr>
      <vt:lpstr>PowerPoint Presentation</vt:lpstr>
    </vt:vector>
  </TitlesOfParts>
  <Company>Bridgestone Europe NV/SA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GIOVANNOTTI Riccardo</dc:creator>
  <cp:lastModifiedBy>Konstantin Glukhenkiy</cp:lastModifiedBy>
  <cp:revision>337</cp:revision>
  <dcterms:created xsi:type="dcterms:W3CDTF">2017-08-18T12:54:42Z</dcterms:created>
  <dcterms:modified xsi:type="dcterms:W3CDTF">2018-09-12T07:17:50Z</dcterms:modified>
</cp:coreProperties>
</file>