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7" r:id="rId2"/>
    <p:sldId id="292" r:id="rId3"/>
    <p:sldId id="296" r:id="rId4"/>
    <p:sldId id="293" r:id="rId5"/>
    <p:sldId id="294" r:id="rId6"/>
    <p:sldId id="272" r:id="rId7"/>
    <p:sldId id="284" r:id="rId8"/>
    <p:sldId id="285" r:id="rId9"/>
    <p:sldId id="286" r:id="rId10"/>
    <p:sldId id="287" r:id="rId11"/>
    <p:sldId id="263" r:id="rId12"/>
    <p:sldId id="28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660"/>
  </p:normalViewPr>
  <p:slideViewPr>
    <p:cSldViewPr>
      <p:cViewPr varScale="1">
        <p:scale>
          <a:sx n="80" d="100"/>
          <a:sy n="80" d="100"/>
        </p:scale>
        <p:origin x="-802" y="-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F0832-CD3B-4DBE-82D7-324C874305A0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D9A5-0192-4D27-8809-6443E60CE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5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9" descr="speaking bubbl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051" y="1541464"/>
            <a:ext cx="4207933" cy="299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10" descr="logo rai niet de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1784" y="347663"/>
            <a:ext cx="3158067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2876557" y="4786322"/>
            <a:ext cx="7219971" cy="192882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000" baseline="0">
                <a:solidFill>
                  <a:srgbClr val="0084A9"/>
                </a:solidFill>
                <a:latin typeface="Gill Sans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Titel 30 </a:t>
            </a:r>
            <a:r>
              <a:rPr lang="nl-NL" dirty="0" err="1"/>
              <a:t>pnt</a:t>
            </a:r>
            <a:r>
              <a:rPr lang="nl-NL" dirty="0"/>
              <a:t>, ondertitel 18 </a:t>
            </a:r>
            <a:r>
              <a:rPr lang="nl-NL" dirty="0" err="1"/>
              <a:t>pnt</a:t>
            </a:r>
            <a:r>
              <a:rPr lang="nl-NL" dirty="0"/>
              <a:t>, plaats en datum 14 </a:t>
            </a:r>
            <a:r>
              <a:rPr lang="nl-NL" dirty="0" err="1"/>
              <a:t>pnt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524232" y="2214554"/>
            <a:ext cx="3619525" cy="1857388"/>
          </a:xfrm>
        </p:spPr>
        <p:txBody>
          <a:bodyPr>
            <a:normAutofit/>
          </a:bodyPr>
          <a:lstStyle>
            <a:lvl1pPr algn="l" defTabSz="247650">
              <a:defRPr sz="3200" baseline="0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 dirty="0"/>
              <a:t>Korte tekst over de presentatie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793C7-31A1-43E7-9CC2-3C0BF43FF3F3}" type="datetime1">
              <a:rPr lang="nl-NL" smtClean="0"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191779" y="274639"/>
            <a:ext cx="1390621" cy="5851525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9105925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5CFA76-6733-4E2E-A91D-D4F4D101E263}" type="datetime1">
              <a:rPr lang="nl-NL" smtClean="0"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19336" y="6400798"/>
            <a:ext cx="2461683" cy="365125"/>
          </a:xfrm>
        </p:spPr>
        <p:txBody>
          <a:bodyPr/>
          <a:lstStyle>
            <a:lvl1pPr>
              <a:defRPr sz="1600"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r>
              <a:rPr lang="nl-NL" dirty="0"/>
              <a:t>/12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000" b="1" cap="all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0084A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048501" y="6357939"/>
            <a:ext cx="1200151" cy="365125"/>
          </a:xfrm>
        </p:spPr>
        <p:txBody>
          <a:bodyPr/>
          <a:lstStyle>
            <a:lvl1pPr algn="l">
              <a:defRPr sz="1000" smtClean="0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fld id="{92BF0329-15CC-4C89-BC94-57E86E02164D}" type="datetime1">
              <a:rPr lang="nl-NL" smtClean="0"/>
              <a:t>18-9-2018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5429251" y="6357939"/>
            <a:ext cx="1428749" cy="365125"/>
          </a:xfrm>
        </p:spPr>
        <p:txBody>
          <a:bodyPr/>
          <a:lstStyle>
            <a:lvl1pPr algn="ctr">
              <a:defRPr sz="1000" dirty="0" smtClean="0">
                <a:solidFill>
                  <a:srgbClr val="0084A9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77251" y="6357939"/>
            <a:ext cx="2461683" cy="365125"/>
          </a:xfrm>
        </p:spPr>
        <p:txBody>
          <a:bodyPr/>
          <a:lstStyle>
            <a:lvl1pPr algn="l">
              <a:defRPr sz="1000" dirty="0" smtClean="0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E8AD45-C1B6-4574-831A-E31FA4A20F3B}" type="datetime1">
              <a:rPr lang="nl-NL" smtClean="0"/>
              <a:t>18-9-2018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4A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1E075-A040-4C6B-B5FE-F2228AD6A3DD}" type="datetime1">
              <a:rPr lang="nl-NL" smtClean="0"/>
              <a:t>18-9-2018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64109-8F17-4D05-BCA2-CD93AD8F1AF9}" type="datetime1">
              <a:rPr lang="nl-NL" smtClean="0"/>
              <a:t>18-9-2018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8FAC4-678F-4D40-94AF-BB5B916FCC39}" type="datetime1">
              <a:rPr lang="nl-NL" smtClean="0"/>
              <a:t>18-9-2018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D7F513-79A0-45D6-99F8-C04BCE8F97C2}" type="datetime1">
              <a:rPr lang="nl-NL" smtClean="0"/>
              <a:t>18-9-2018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0084A9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D3D3B-875C-48CE-ACAD-D1A2FA17E7F3}" type="datetime1">
              <a:rPr lang="nl-NL" smtClean="0"/>
              <a:t>18-9-2018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7" descr="achtergrond 01.ai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94267" y="274639"/>
            <a:ext cx="1088813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Koptekst 28 pt bold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endParaRPr lang="nl-NL"/>
          </a:p>
        </p:txBody>
      </p:sp>
      <p:pic>
        <p:nvPicPr>
          <p:cNvPr id="1029" name="Afbeelding 8" descr="logo rai niet def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38934" y="6027738"/>
            <a:ext cx="869951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429251" y="6356351"/>
            <a:ext cx="14287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0084A9"/>
                </a:solidFill>
                <a:latin typeface="Gill Sans"/>
                <a:cs typeface="Gill Sans"/>
              </a:defRPr>
            </a:lvl1pPr>
          </a:lstStyle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48501" y="6356351"/>
            <a:ext cx="1200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rgbClr val="0084A9"/>
                </a:solidFill>
                <a:latin typeface="Gill Sans MT" pitchFamily="34" charset="0"/>
              </a:defRPr>
            </a:lvl1pPr>
          </a:lstStyle>
          <a:p>
            <a:fld id="{62E134C2-72BF-4EB3-BE4D-97FA4EA383CB}" type="datetime1">
              <a:rPr lang="nl-NL" smtClean="0"/>
              <a:t>18-9-2018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77251" y="6356351"/>
            <a:ext cx="246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rgbClr val="0084A9"/>
                </a:solidFill>
                <a:latin typeface="Gill Sans MT" pitchFamily="34" charset="0"/>
                <a:cs typeface="Gill Sans"/>
              </a:defRPr>
            </a:lvl1pPr>
          </a:lstStyle>
          <a:p>
            <a:fld id="{EBE114C0-C92E-4078-B1F1-68783870111F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84A9"/>
          </a:solidFill>
          <a:latin typeface="Gill Sans MT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84A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84A9"/>
        </a:buClr>
        <a:buFont typeface="Arial" pitchFamily="34" charset="0"/>
        <a:buChar char="•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84A9"/>
        </a:buClr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4A9"/>
        </a:buClr>
        <a:buFont typeface="Wingdings" pitchFamily="2" charset="2"/>
        <a:buChar char="§"/>
        <a:defRPr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4A9"/>
        </a:buClr>
        <a:buFont typeface="Wingdings" pitchFamily="2" charset="2"/>
        <a:buChar char="v"/>
        <a:defRPr sz="16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88900" indent="-4603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5.pn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7.pn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ek.cemafroid.f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://noiseabatementsociety.com/campaigns/nas-pie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575720" y="1340768"/>
            <a:ext cx="8208912" cy="185738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84A9"/>
                </a:solidFill>
                <a:latin typeface="Gill Sans MT" pitchFamily="34" charset="0"/>
                <a:ea typeface="+mj-ea"/>
                <a:cs typeface="+mj-cs"/>
              </a:rPr>
              <a:t>Information on the 2018 update of “PIEK”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84A9"/>
              </a:solidFill>
              <a:latin typeface="Gill Sans MT" pitchFamily="34" charset="0"/>
              <a:ea typeface="+mj-ea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latin typeface="Gill Sans MT" pitchFamily="34" charset="0"/>
                <a:ea typeface="+mj-ea"/>
                <a:cs typeface="+mj-cs"/>
              </a:rPr>
              <a:t>the national regulation in the Netherlands</a:t>
            </a:r>
            <a:br>
              <a:rPr lang="en-US" sz="2400" b="1" dirty="0">
                <a:latin typeface="Gill Sans MT" pitchFamily="34" charset="0"/>
                <a:ea typeface="+mj-ea"/>
                <a:cs typeface="+mj-cs"/>
              </a:rPr>
            </a:br>
            <a:r>
              <a:rPr lang="en-US" sz="2400" b="1" dirty="0">
                <a:latin typeface="Gill Sans MT" pitchFamily="34" charset="0"/>
                <a:ea typeface="+mj-ea"/>
                <a:cs typeface="+mj-cs"/>
              </a:rPr>
              <a:t>on delivery noise of trucks  </a:t>
            </a:r>
            <a:endParaRPr lang="nl-NL" sz="2400" b="1" dirty="0"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3575720" y="4365104"/>
            <a:ext cx="6768752" cy="1928826"/>
          </a:xfrm>
          <a:prstGeom prst="rect">
            <a:avLst/>
          </a:prstGeom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Presentation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for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GRBP September 2018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Introducing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informal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document GRB-68-10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Under Agenda item 10.  “Exchange of information on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national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and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international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requirements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on </a:t>
            </a:r>
            <a:r>
              <a:rPr lang="nl-NL" sz="2000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noise</a:t>
            </a: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levels”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endParaRPr lang="nl-NL" sz="2000" dirty="0">
              <a:solidFill>
                <a:schemeClr val="bg1">
                  <a:lumMod val="50000"/>
                </a:schemeClr>
              </a:solidFill>
              <a:latin typeface="Gill Sans MT" pitchFamily="34" charset="0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Remco Tekstra (PIEK-Keur)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84A9"/>
              </a:buClr>
              <a:defRPr/>
            </a:pPr>
            <a:r>
              <a:rPr lang="nl-NL" sz="2000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Erik de Graaff (M+P)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="" xmlns:a16="http://schemas.microsoft.com/office/drawing/2014/main" id="{23BD0CB5-0B82-4181-8A87-2D39BA41207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424" y="1557089"/>
            <a:ext cx="2201349" cy="1857388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FD1E0946-4DD5-4176-92FC-189F5BD10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9600" y="278219"/>
            <a:ext cx="37582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Transmitted by the expert from </a:t>
            </a:r>
            <a:r>
              <a:rPr lang="en-TT" altLang="zh-CN" sz="1200" dirty="0" smtClean="0"/>
              <a:t>the Netherlands</a:t>
            </a:r>
            <a:endParaRPr lang="en-US" altLang="zh-CN" sz="1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8189259" y="232052"/>
            <a:ext cx="3052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/>
            <a:r>
              <a:rPr lang="en-TT" altLang="zh-CN" sz="1200" dirty="0"/>
              <a:t>Informal document </a:t>
            </a:r>
            <a:r>
              <a:rPr lang="en-TT" altLang="zh-CN" sz="1200" dirty="0" smtClean="0"/>
              <a:t>GRB-68-28</a:t>
            </a:r>
            <a:endParaRPr lang="en-US" altLang="zh-CN" sz="1200" dirty="0"/>
          </a:p>
          <a:p>
            <a:pPr eaLnBrk="1" hangingPunct="1"/>
            <a:r>
              <a:rPr lang="en-TT" altLang="zh-CN" sz="1200" dirty="0"/>
              <a:t>(68</a:t>
            </a:r>
            <a:r>
              <a:rPr lang="en-TT" altLang="zh-CN" sz="1200" baseline="30000" dirty="0"/>
              <a:t>th</a:t>
            </a:r>
            <a:r>
              <a:rPr lang="en-TT" altLang="zh-CN" sz="1200" dirty="0"/>
              <a:t> GRB, 12-14 </a:t>
            </a:r>
            <a:r>
              <a:rPr lang="en-US" altLang="zh-CN" sz="1200" dirty="0"/>
              <a:t>September </a:t>
            </a:r>
            <a:r>
              <a:rPr lang="en-TT" altLang="zh-CN" sz="1200" dirty="0"/>
              <a:t>2018,</a:t>
            </a:r>
          </a:p>
          <a:p>
            <a:pPr eaLnBrk="1" hangingPunct="1"/>
            <a:r>
              <a:rPr lang="en-TT" altLang="zh-CN" sz="1200" dirty="0"/>
              <a:t> agenda </a:t>
            </a:r>
            <a:r>
              <a:rPr lang="en-TT" altLang="zh-CN" sz="1200" dirty="0" smtClean="0"/>
              <a:t>item </a:t>
            </a:r>
            <a:r>
              <a:rPr lang="en-TT" altLang="zh-CN" sz="1200" dirty="0" smtClean="0"/>
              <a:t>10)</a:t>
            </a:r>
            <a:r>
              <a:rPr lang="en-US" altLang="zh-CN" sz="1200" dirty="0" smtClean="0"/>
              <a:t> </a:t>
            </a:r>
            <a:endParaRPr lang="en-US" altLang="zh-CN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2BCA929-032E-453E-8B23-6F7CD9A6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and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903F2990-6451-40CA-AFFF-843796F5F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proposal 2018 still to be confirmed by PIEK-</a:t>
            </a:r>
            <a:r>
              <a:rPr lang="en-US" dirty="0" err="1"/>
              <a:t>Keur</a:t>
            </a:r>
            <a:r>
              <a:rPr lang="en-US" dirty="0"/>
              <a:t> board</a:t>
            </a:r>
          </a:p>
          <a:p>
            <a:pPr lvl="1"/>
            <a:r>
              <a:rPr lang="en-US" dirty="0"/>
              <a:t>After consultation of the committee of experts</a:t>
            </a:r>
          </a:p>
          <a:p>
            <a:pPr lvl="1"/>
            <a:r>
              <a:rPr lang="en-US" dirty="0"/>
              <a:t>Expected: end of September 2018</a:t>
            </a:r>
          </a:p>
          <a:p>
            <a:pPr lvl="1"/>
            <a:endParaRPr lang="en-US" dirty="0"/>
          </a:p>
          <a:p>
            <a:r>
              <a:rPr lang="en-US" dirty="0"/>
              <a:t>New procedures applicable as from January 2019</a:t>
            </a:r>
          </a:p>
          <a:p>
            <a:endParaRPr lang="en-US" dirty="0"/>
          </a:p>
          <a:p>
            <a:r>
              <a:rPr lang="en-US" dirty="0"/>
              <a:t>It remains a national Netherlands procedure and document</a:t>
            </a:r>
          </a:p>
          <a:p>
            <a:pPr lvl="1"/>
            <a:r>
              <a:rPr lang="en-US" dirty="0"/>
              <a:t>But feedback from any expert or body is always welcome</a:t>
            </a:r>
          </a:p>
          <a:p>
            <a:pPr lvl="1"/>
            <a:endParaRPr lang="en-US" dirty="0"/>
          </a:p>
          <a:p>
            <a:r>
              <a:rPr lang="en-US" dirty="0"/>
              <a:t>Future developments in GRBP will be followed closely</a:t>
            </a:r>
          </a:p>
          <a:p>
            <a:pPr lvl="1"/>
            <a:r>
              <a:rPr lang="en-US" dirty="0"/>
              <a:t>And, if applicable, incorporated in following version of the PIEK protocol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040901BD-39FE-401B-9259-1E5F89794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16B657A6-45DC-4EF7-8263-006A765516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9443E8C5-851C-4E43-85B6-B48D7D3A3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10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5237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7D3F828-A024-4E03-B67A-76B7BAEAF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to GRBP experts (especially truck manufacturers)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A141EC99-BA33-4FE2-9DA6-9CCA877D0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term:</a:t>
            </a:r>
          </a:p>
          <a:p>
            <a:pPr lvl="1"/>
            <a:r>
              <a:rPr lang="en-US" dirty="0"/>
              <a:t>If you have any feedback on this 2018 proposal for update, please hand them over to your Netherlands representative in the PIEK-</a:t>
            </a:r>
            <a:r>
              <a:rPr lang="en-US" dirty="0" err="1"/>
              <a:t>keur</a:t>
            </a:r>
            <a:r>
              <a:rPr lang="en-US" dirty="0"/>
              <a:t> expert group</a:t>
            </a:r>
          </a:p>
          <a:p>
            <a:pPr lvl="1"/>
            <a:r>
              <a:rPr lang="en-US" dirty="0"/>
              <a:t>Deadline: 30 September</a:t>
            </a:r>
          </a:p>
          <a:p>
            <a:r>
              <a:rPr lang="en-US" dirty="0"/>
              <a:t>Long term:</a:t>
            </a:r>
          </a:p>
          <a:p>
            <a:pPr lvl="1"/>
            <a:r>
              <a:rPr lang="en-US" dirty="0"/>
              <a:t>Consider introducing delivery noise standards in GRB</a:t>
            </a:r>
          </a:p>
          <a:p>
            <a:pPr lvl="1"/>
            <a:r>
              <a:rPr lang="en-US" dirty="0"/>
              <a:t>Consider PIEK-</a:t>
            </a:r>
            <a:r>
              <a:rPr lang="en-US" dirty="0" err="1"/>
              <a:t>keur</a:t>
            </a:r>
            <a:r>
              <a:rPr lang="en-US" dirty="0"/>
              <a:t> system as an example or starting point</a:t>
            </a:r>
          </a:p>
          <a:p>
            <a:pPr lvl="1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C7D1C933-5733-41E2-ACB4-CA54A9AC2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91707AA7-AFE7-4067-AF58-9E5E435ECA5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97499DE4-6F02-46D7-9CD3-BE0A1354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11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2880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1AF561F-4AC1-4E6A-BB8D-505F6077F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720321"/>
            <a:ext cx="10888133" cy="725487"/>
          </a:xfrm>
        </p:spPr>
        <p:txBody>
          <a:bodyPr/>
          <a:lstStyle/>
          <a:p>
            <a:pPr algn="ctr"/>
            <a:r>
              <a:rPr lang="en-US" dirty="0"/>
              <a:t>Thank you for your attention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D8ED1056-8E19-48DE-A568-DB7284E8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A46E1813-7B83-4ED6-B6F5-975415D12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E7649F27-AF74-461A-97D7-169C4F206FC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4B9FFBD0-6147-4F31-B962-3E143254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12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273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7FED88-CA65-4459-A3F8-2A0E42D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share this information with GRB?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4C8A1B-47A8-48BC-BE04-BE3F3811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parties in GRB are using the PIEK measurement method as a test institute</a:t>
            </a:r>
          </a:p>
          <a:p>
            <a:endParaRPr lang="en-US" dirty="0"/>
          </a:p>
          <a:p>
            <a:r>
              <a:rPr lang="en-US" dirty="0"/>
              <a:t>Some parties (truck manufacturers) are applying for a PIEK certificate</a:t>
            </a:r>
          </a:p>
          <a:p>
            <a:endParaRPr lang="en-US" dirty="0"/>
          </a:p>
          <a:p>
            <a:r>
              <a:rPr lang="en-US" dirty="0"/>
              <a:t>Delivery noise is on the long list of GRB and GRB may wish to take note what is going on in the Netherlands</a:t>
            </a:r>
          </a:p>
          <a:p>
            <a:pPr lvl="1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9B713053-726A-4606-8A27-CCAFF7AFA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D1D047F5-5B1D-45A5-BD04-2403D2BD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69D6D568-A01E-4B8F-AE49-5BA1DCC517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8" name="Tijdelijke aanduiding voor dianummer 7">
            <a:extLst>
              <a:ext uri="{FF2B5EF4-FFF2-40B4-BE49-F238E27FC236}">
                <a16:creationId xmlns="" xmlns:a16="http://schemas.microsoft.com/office/drawing/2014/main" id="{81B53A0F-0D29-45AE-8514-32106FB7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2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98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7FED88-CA65-4459-A3F8-2A0E42D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PIEK?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4C8A1B-47A8-48BC-BE04-BE3F3811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national regulation in the Netherlands on maximum allowable Peak noise </a:t>
            </a:r>
            <a:r>
              <a:rPr lang="en-US" dirty="0" err="1"/>
              <a:t>immission</a:t>
            </a:r>
            <a:r>
              <a:rPr lang="en-US" dirty="0"/>
              <a:t> levels during loading and unloading of delivery trucks</a:t>
            </a:r>
          </a:p>
          <a:p>
            <a:pPr lvl="1"/>
            <a:r>
              <a:rPr lang="en-US" dirty="0"/>
              <a:t>Day: no limit</a:t>
            </a:r>
          </a:p>
          <a:p>
            <a:pPr lvl="1"/>
            <a:r>
              <a:rPr lang="en-US" dirty="0"/>
              <a:t>Evening: limit 65 dB(A)</a:t>
            </a:r>
          </a:p>
          <a:p>
            <a:pPr lvl="1"/>
            <a:r>
              <a:rPr lang="en-US" dirty="0"/>
              <a:t>Night: limit 60 dB(A)</a:t>
            </a:r>
          </a:p>
          <a:p>
            <a:endParaRPr lang="en-US" dirty="0"/>
          </a:p>
          <a:p>
            <a:r>
              <a:rPr lang="en-US" dirty="0"/>
              <a:t>Problem-owner is the shop/supermarket:</a:t>
            </a:r>
          </a:p>
          <a:p>
            <a:pPr lvl="1"/>
            <a:r>
              <a:rPr lang="en-US" dirty="0"/>
              <a:t>delivery is forbidden during evening/night, unless noise limits are satisfied</a:t>
            </a:r>
          </a:p>
          <a:p>
            <a:endParaRPr lang="en-US" dirty="0"/>
          </a:p>
          <a:p>
            <a:r>
              <a:rPr lang="en-US" dirty="0" err="1"/>
              <a:t>Immision</a:t>
            </a:r>
            <a:r>
              <a:rPr lang="en-US" dirty="0"/>
              <a:t>: Evaluation point is closest home around the shop</a:t>
            </a:r>
          </a:p>
          <a:p>
            <a:pPr lvl="1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9B713053-726A-4606-8A27-CCAFF7AFA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D1D047F5-5B1D-45A5-BD04-2403D2BDD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69D6D568-A01E-4B8F-AE49-5BA1DCC5176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8" name="Tijdelijke aanduiding voor dianummer 7">
            <a:extLst>
              <a:ext uri="{FF2B5EF4-FFF2-40B4-BE49-F238E27FC236}">
                <a16:creationId xmlns="" xmlns:a16="http://schemas.microsoft.com/office/drawing/2014/main" id="{60D6DEBA-C2B9-42A1-892C-4178727C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3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512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7FED88-CA65-4459-A3F8-2A0E42D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PIEK?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4C8A1B-47A8-48BC-BE04-BE3F3811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Huge interest of the branch and widely supported:</a:t>
            </a:r>
          </a:p>
          <a:p>
            <a:pPr lvl="1"/>
            <a:r>
              <a:rPr lang="en-US" dirty="0"/>
              <a:t>Most supermarkets set requirements towards their transport companies</a:t>
            </a:r>
          </a:p>
          <a:p>
            <a:pPr lvl="1"/>
            <a:r>
              <a:rPr lang="en-US" dirty="0"/>
              <a:t>Evening/night delivery has major benefits with respect to</a:t>
            </a:r>
          </a:p>
          <a:p>
            <a:pPr lvl="1"/>
            <a:r>
              <a:rPr lang="en-US" dirty="0"/>
              <a:t>Cost (time, fuel consumption),</a:t>
            </a:r>
          </a:p>
          <a:p>
            <a:pPr lvl="1"/>
            <a:r>
              <a:rPr lang="en-US" dirty="0"/>
              <a:t>CO2/tail pipe emission,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 err="1"/>
              <a:t>Liveability</a:t>
            </a:r>
            <a:r>
              <a:rPr lang="en-US" dirty="0"/>
              <a:t> of urban </a:t>
            </a:r>
            <a:r>
              <a:rPr lang="en-US" dirty="0" err="1"/>
              <a:t>centres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force since 1998, certification-scheme introduced in 2004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BB69B6AE-38F6-4AE4-AF02-1E36672DE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F304A804-9A0E-4BDF-9592-D99E6D9A9D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FF4BFD3D-5777-4CBA-AA1B-A057353EE11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28448" y="2489380"/>
            <a:ext cx="1742771" cy="30016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Tijdelijke aanduiding voor dianummer 7">
            <a:extLst>
              <a:ext uri="{FF2B5EF4-FFF2-40B4-BE49-F238E27FC236}">
                <a16:creationId xmlns="" xmlns:a16="http://schemas.microsoft.com/office/drawing/2014/main" id="{D3F927CA-6FB5-4557-B46A-83E7AC24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4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39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474DF9E-0425-45B8-A7ED-CD7C4AD3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PIEK certification work?</a:t>
            </a:r>
            <a:endParaRPr lang="en-GB" sz="2600" i="1" dirty="0">
              <a:solidFill>
                <a:srgbClr val="1D419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77504EA-B428-4A66-AA63-3D9389716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0126"/>
            <a:ext cx="10972800" cy="33452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Immission</a:t>
            </a:r>
            <a:r>
              <a:rPr lang="en-US" dirty="0"/>
              <a:t> levels are translated to 60/65 dB(A) emission levels on 7,5 m</a:t>
            </a:r>
          </a:p>
          <a:p>
            <a:r>
              <a:rPr lang="en-US" dirty="0"/>
              <a:t>Driveline noise for truck is exempted: Limit for “Quiet Truck” = 72 dB(A)</a:t>
            </a:r>
          </a:p>
          <a:p>
            <a:r>
              <a:rPr lang="en-US" dirty="0"/>
              <a:t>Measurement methods agreed for a variety of products (trucks, body/coachwork, truck refrigeration units, pallet trucks, dolly’s etc.)</a:t>
            </a:r>
          </a:p>
          <a:p>
            <a:r>
              <a:rPr lang="en-US" dirty="0" err="1"/>
              <a:t>Stichting</a:t>
            </a:r>
            <a:r>
              <a:rPr lang="en-US" dirty="0"/>
              <a:t> PIEK-</a:t>
            </a:r>
            <a:r>
              <a:rPr lang="en-US" dirty="0" err="1"/>
              <a:t>Keur</a:t>
            </a:r>
            <a:r>
              <a:rPr lang="en-US" dirty="0"/>
              <a:t> grants certificates; approved products are entered in online register</a:t>
            </a:r>
          </a:p>
          <a:p>
            <a:r>
              <a:rPr lang="en-US" dirty="0"/>
              <a:t>Approved products are granted night time delivery status</a:t>
            </a:r>
          </a:p>
          <a:p>
            <a:r>
              <a:rPr lang="en-US" dirty="0"/>
              <a:t>Individual products receive stickers</a:t>
            </a:r>
          </a:p>
          <a:p>
            <a:endParaRPr lang="en-US" dirty="0"/>
          </a:p>
          <a:p>
            <a:r>
              <a:rPr lang="en-US" dirty="0"/>
              <a:t>http://www.piek-international.com/english/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90101161-8996-4D5F-BD62-8D3E2C66D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="" xmlns:a16="http://schemas.microsoft.com/office/drawing/2014/main" id="{C5CF7637-6F3C-4D98-AD64-F6C540625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422" y="3321429"/>
            <a:ext cx="5476643" cy="332225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DA06F7F0-17EE-4CE2-A6D6-7638E85C8C1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800979D9-EB90-4E25-898D-63D70D51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5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32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PIEK </a:t>
            </a:r>
            <a:r>
              <a:rPr lang="nl-NL" dirty="0" err="1"/>
              <a:t>products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 rot="183076">
            <a:off x="2298644" y="4926508"/>
            <a:ext cx="2630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latin typeface="Bradley Hand ITC" pitchFamily="66" charset="0"/>
              </a:rPr>
              <a:t>Stille</a:t>
            </a:r>
            <a:r>
              <a:rPr lang="en-GB" sz="2000" b="1" dirty="0">
                <a:latin typeface="Bradley Hand ITC" pitchFamily="66" charset="0"/>
              </a:rPr>
              <a:t> </a:t>
            </a:r>
            <a:r>
              <a:rPr lang="en-GB" sz="2000" b="1" dirty="0" err="1">
                <a:latin typeface="Bradley Hand ITC" pitchFamily="66" charset="0"/>
              </a:rPr>
              <a:t>componenten</a:t>
            </a:r>
            <a:endParaRPr lang="en-GB" sz="2000" b="1" dirty="0">
              <a:latin typeface="Bradley Hand ITC" pitchFamily="66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36852" y="1316688"/>
            <a:ext cx="1674935" cy="19970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9973" y="1316250"/>
            <a:ext cx="4776691" cy="3179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16" y="3459960"/>
            <a:ext cx="4108171" cy="3081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9973" y="4725144"/>
            <a:ext cx="2571246" cy="1815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9405" y="4719938"/>
            <a:ext cx="1913557" cy="18211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4837" y="1854491"/>
            <a:ext cx="2196008" cy="14592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6A542BE1-C675-42F1-91AF-8E612BCF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6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786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50752E76-AB7E-43E4-A0E4-47345B05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A474DF9E-0425-45B8-A7ED-CD7C4AD3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versus international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77504EA-B428-4A66-AA63-3D9389716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PIEK system adopted in Belgium (Flemish law)</a:t>
            </a:r>
          </a:p>
          <a:p>
            <a:r>
              <a:rPr lang="en-US" dirty="0"/>
              <a:t>Preparations going on in Denmark</a:t>
            </a:r>
          </a:p>
          <a:p>
            <a:r>
              <a:rPr lang="en-US" dirty="0"/>
              <a:t>Various EU cities have adopted PIEK system on a voluntary base</a:t>
            </a:r>
          </a:p>
          <a:p>
            <a:r>
              <a:rPr lang="en-US" dirty="0"/>
              <a:t>Recognized and adopted by various international parties</a:t>
            </a:r>
          </a:p>
          <a:p>
            <a:pPr lvl="1"/>
            <a:r>
              <a:rPr lang="en-US" dirty="0">
                <a:hlinkClick r:id="rId3"/>
              </a:rPr>
              <a:t>http://piek.cemafroid.fr 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http://noiseabatementsociety.com/campaigns/nas-piek/</a:t>
            </a:r>
            <a:endParaRPr lang="en-US" dirty="0"/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Many international companies have applied products</a:t>
            </a:r>
          </a:p>
          <a:p>
            <a:pPr lvl="1"/>
            <a:r>
              <a:rPr lang="en-US" dirty="0"/>
              <a:t>Including most EU truck manufacturers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4693B432-18DF-4A17-86B5-9BA6AB663CF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8408" y="1401600"/>
            <a:ext cx="2063552" cy="29233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7ABDE78B-7FB4-4A91-86EB-7E14242F69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1545" y="4581128"/>
            <a:ext cx="3570415" cy="2002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Tijdelijke aanduiding voor dianummer 7">
            <a:extLst>
              <a:ext uri="{FF2B5EF4-FFF2-40B4-BE49-F238E27FC236}">
                <a16:creationId xmlns="" xmlns:a16="http://schemas.microsoft.com/office/drawing/2014/main" id="{C6D011C3-E7EA-4BC1-AFC8-CEBBA2E2B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7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84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7FED88-CA65-4459-A3F8-2A0E42DF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going to change in the 2018 version?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4C8A1B-47A8-48BC-BE04-BE3F3811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80066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Procedure update for the whole document</a:t>
            </a:r>
          </a:p>
          <a:p>
            <a:pPr lvl="1"/>
            <a:r>
              <a:rPr lang="en-US" dirty="0"/>
              <a:t>Clarification of general requirements, like applicable test methods, product family, COP etcetera’s </a:t>
            </a:r>
          </a:p>
          <a:p>
            <a:pPr lvl="1"/>
            <a:r>
              <a:rPr lang="en-US" dirty="0"/>
              <a:t>Clarification of general requirements on measuring conditions and equipment</a:t>
            </a:r>
          </a:p>
          <a:p>
            <a:endParaRPr lang="en-US" dirty="0"/>
          </a:p>
          <a:p>
            <a:r>
              <a:rPr lang="en-US" dirty="0"/>
              <a:t>Test method update for Quiet Truck</a:t>
            </a:r>
          </a:p>
          <a:p>
            <a:pPr lvl="1"/>
            <a:r>
              <a:rPr lang="en-US" dirty="0"/>
              <a:t>Clarify and repair ambiguities in the old text</a:t>
            </a:r>
          </a:p>
          <a:p>
            <a:pPr lvl="1"/>
            <a:r>
              <a:rPr lang="en-US" dirty="0"/>
              <a:t>Update to satisfy the latest stage of technology</a:t>
            </a:r>
          </a:p>
          <a:p>
            <a:pPr lvl="1"/>
            <a:r>
              <a:rPr lang="en-US" dirty="0"/>
              <a:t>Remove superfluous test methods (e.g. double tested noise sources)</a:t>
            </a:r>
          </a:p>
          <a:p>
            <a:pPr lvl="2"/>
            <a:r>
              <a:rPr lang="en-US" dirty="0"/>
              <a:t>and keep only the most representative and most demanding method</a:t>
            </a:r>
          </a:p>
          <a:p>
            <a:pPr lvl="1"/>
            <a:r>
              <a:rPr lang="en-US" dirty="0"/>
              <a:t>Use where possible the ECE R51 systematics and/or test methods</a:t>
            </a:r>
          </a:p>
          <a:p>
            <a:pPr lvl="1"/>
            <a:endParaRPr lang="en-US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6A7B0231-DC5D-45EF-A582-AD8D028A5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DEAE81CE-F93F-47E2-8399-50EBDDF0C36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DEB5E56B-750F-403A-94D3-0A24E20B094E}"/>
              </a:ext>
            </a:extLst>
          </p:cNvPr>
          <p:cNvSpPr txBox="1"/>
          <p:nvPr/>
        </p:nvSpPr>
        <p:spPr>
          <a:xfrm>
            <a:off x="8472264" y="1000126"/>
            <a:ext cx="3719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See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text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proposal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in GRB-68-10</a:t>
            </a:r>
          </a:p>
          <a:p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Changes are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marked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 in </a:t>
            </a:r>
            <a:r>
              <a:rPr lang="nl-NL" dirty="0" err="1">
                <a:solidFill>
                  <a:schemeClr val="bg1">
                    <a:lumMod val="50000"/>
                  </a:schemeClr>
                </a:solidFill>
                <a:latin typeface="Gill Sans MT" pitchFamily="34" charset="0"/>
              </a:rPr>
              <a:t>yellow</a:t>
            </a:r>
            <a:endParaRPr lang="nl-NL" dirty="0">
              <a:solidFill>
                <a:schemeClr val="bg1">
                  <a:lumMod val="50000"/>
                </a:schemeClr>
              </a:solidFill>
              <a:latin typeface="Gill Sans MT" pitchFamily="34" charset="0"/>
            </a:endParaRPr>
          </a:p>
          <a:p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="" xmlns:a16="http://schemas.microsoft.com/office/drawing/2014/main" id="{AA748700-FB1D-48E5-97D0-38A0A9B7ADF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9711" y="1582298"/>
            <a:ext cx="2690116" cy="4167042"/>
          </a:xfrm>
          <a:prstGeom prst="rect">
            <a:avLst/>
          </a:prstGeom>
        </p:spPr>
      </p:pic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1C24110E-AAE5-403C-9EA2-F59DA354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8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38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7FED88-CA65-4459-A3F8-2A0E42DFC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267" y="274639"/>
            <a:ext cx="10888133" cy="1138137"/>
          </a:xfrm>
        </p:spPr>
        <p:txBody>
          <a:bodyPr>
            <a:normAutofit/>
          </a:bodyPr>
          <a:lstStyle/>
          <a:p>
            <a:r>
              <a:rPr lang="en-US" dirty="0"/>
              <a:t>What is going to change in the 2018 version?</a:t>
            </a:r>
            <a:br>
              <a:rPr lang="en-US" dirty="0"/>
            </a:br>
            <a:r>
              <a:rPr lang="en-US" sz="2400" dirty="0"/>
              <a:t>Measurement methods for Quiet Truck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5B4C8A1B-47A8-48BC-BE04-BE3F3811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6915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Still in place:</a:t>
            </a:r>
          </a:p>
          <a:p>
            <a:pPr lvl="1"/>
            <a:r>
              <a:rPr lang="en-US" dirty="0"/>
              <a:t>acceleration 0-20 km/h; but procedure slightly changed</a:t>
            </a:r>
          </a:p>
          <a:p>
            <a:pPr lvl="1"/>
            <a:r>
              <a:rPr lang="en-US" dirty="0"/>
              <a:t>Compressed air noise; but adopted to ECE R51 procedure</a:t>
            </a:r>
          </a:p>
          <a:p>
            <a:pPr lvl="1"/>
            <a:r>
              <a:rPr lang="en-US" dirty="0"/>
              <a:t>Reversing alarm and blind spot warning (awaiting progress in GRB IG)</a:t>
            </a:r>
          </a:p>
          <a:p>
            <a:endParaRPr lang="en-US" dirty="0"/>
          </a:p>
          <a:p>
            <a:r>
              <a:rPr lang="en-US" dirty="0"/>
              <a:t>Withdrawn:</a:t>
            </a:r>
          </a:p>
          <a:p>
            <a:pPr lvl="1"/>
            <a:r>
              <a:rPr lang="en-US" dirty="0"/>
              <a:t>Backwards driving 3 km/h</a:t>
            </a:r>
          </a:p>
          <a:p>
            <a:pPr lvl="1"/>
            <a:r>
              <a:rPr lang="en-US" dirty="0"/>
              <a:t>Cruise by 20 km/h</a:t>
            </a:r>
          </a:p>
          <a:p>
            <a:pPr lvl="1"/>
            <a:r>
              <a:rPr lang="en-US" dirty="0"/>
              <a:t>Braking 20-0 km/h</a:t>
            </a:r>
          </a:p>
          <a:p>
            <a:endParaRPr lang="en-US" dirty="0"/>
          </a:p>
          <a:p>
            <a:r>
              <a:rPr lang="en-US" dirty="0"/>
              <a:t>Added:</a:t>
            </a:r>
          </a:p>
          <a:p>
            <a:pPr lvl="1"/>
            <a:r>
              <a:rPr lang="en-US" dirty="0"/>
              <a:t>Pass by noise conform ECE R51 </a:t>
            </a:r>
          </a:p>
          <a:p>
            <a:pPr lvl="2"/>
            <a:r>
              <a:rPr lang="en-US" dirty="0"/>
              <a:t>@35 km/h, but PIEK mode engaged</a:t>
            </a:r>
          </a:p>
          <a:p>
            <a:pPr lvl="2"/>
            <a:r>
              <a:rPr lang="en-US" dirty="0"/>
              <a:t>Obliged, but only informative, not normative</a:t>
            </a:r>
          </a:p>
          <a:p>
            <a:pPr lvl="1"/>
            <a:r>
              <a:rPr lang="en-US" dirty="0"/>
              <a:t>Closing doors</a:t>
            </a:r>
          </a:p>
          <a:p>
            <a:pPr lvl="2"/>
            <a:r>
              <a:rPr lang="en-US" dirty="0"/>
              <a:t>Obliged, but only informative, not normative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3087E996-479B-4528-A049-2D218EC4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5" y="5619750"/>
            <a:ext cx="1571625" cy="12382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D287D028-8DA8-4698-9398-6A9728370FB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0496" y="5877272"/>
            <a:ext cx="1313969" cy="1108661"/>
          </a:xfrm>
          <a:prstGeom prst="rect">
            <a:avLst/>
          </a:prstGeom>
        </p:spPr>
      </p:pic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7AF412F3-AEB5-42D9-BC13-39C806C0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14C0-C92E-4078-B1F1-68783870111F}" type="slidenum">
              <a:rPr lang="nl-NL" smtClean="0"/>
              <a:pPr/>
              <a:t>9</a:t>
            </a:fld>
            <a:r>
              <a:rPr lang="nl-NL"/>
              <a:t>/12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8635448"/>
      </p:ext>
    </p:extLst>
  </p:cSld>
  <p:clrMapOvr>
    <a:masterClrMapping/>
  </p:clrMapOvr>
</p:sld>
</file>

<file path=ppt/theme/theme1.xml><?xml version="1.0" encoding="utf-8"?>
<a:theme xmlns:a="http://schemas.openxmlformats.org/drawingml/2006/main" name="RAI Vereniging witte achtergrond">
  <a:themeElements>
    <a:clrScheme name="RAI Vereniging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84A9"/>
      </a:hlink>
      <a:folHlink>
        <a:srgbClr val="0084A9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 Vereniging witte achtergrond</Template>
  <TotalTime>2049</TotalTime>
  <Words>744</Words>
  <Application>Microsoft Office PowerPoint</Application>
  <PresentationFormat>Custom</PresentationFormat>
  <Paragraphs>123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RAI Vereniging witte achtergrond</vt:lpstr>
      <vt:lpstr>PowerPoint Presentation</vt:lpstr>
      <vt:lpstr>Why do we share this information with GRB?</vt:lpstr>
      <vt:lpstr>What is PIEK?</vt:lpstr>
      <vt:lpstr>What is PIEK?</vt:lpstr>
      <vt:lpstr>How does PIEK certification work?</vt:lpstr>
      <vt:lpstr>PIEK products</vt:lpstr>
      <vt:lpstr>National versus international</vt:lpstr>
      <vt:lpstr>What is going to change in the 2018 version?</vt:lpstr>
      <vt:lpstr>What is going to change in the 2018 version? Measurement methods for Quiet Truck</vt:lpstr>
      <vt:lpstr>Procedure and Planning</vt:lpstr>
      <vt:lpstr>Questions to GRBP experts (especially truck manufacturers)</vt:lpstr>
      <vt:lpstr>Thank you for your attention</vt:lpstr>
    </vt:vector>
  </TitlesOfParts>
  <Company>RDC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PIEK-Keur: gegarandeerd stil</dc:title>
  <dc:creator>Tekstra, R.J.</dc:creator>
  <cp:lastModifiedBy>Konstantin Glukhenkiy</cp:lastModifiedBy>
  <cp:revision>60</cp:revision>
  <dcterms:created xsi:type="dcterms:W3CDTF">2011-10-26T14:56:00Z</dcterms:created>
  <dcterms:modified xsi:type="dcterms:W3CDTF">2018-09-18T14:34:57Z</dcterms:modified>
</cp:coreProperties>
</file>