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9" r:id="rId2"/>
    <p:sldId id="385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87" r:id="rId11"/>
    <p:sldId id="388" r:id="rId12"/>
    <p:sldId id="374" r:id="rId13"/>
    <p:sldId id="377" r:id="rId14"/>
    <p:sldId id="380" r:id="rId15"/>
  </p:sldIdLst>
  <p:sldSz cx="9144000" cy="6858000" type="screen4x3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G250517" initials="RG250517" lastIdx="5" clrIdx="0"/>
  <p:cmAuthor id="1" name="YvdS (OICA)" initials="YVDS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2D5EC1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16" autoAdjust="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681345"/>
            <a:ext cx="5438774" cy="44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3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5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6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o.Marotta@ec.europa.eu" TargetMode="External"/><Relationship Id="rId2" Type="http://schemas.openxmlformats.org/officeDocument/2006/relationships/hyperlink" Target="mailto:rgardner@trl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632700" cy="460809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2000" dirty="0"/>
              <a:t>Transposition </a:t>
            </a:r>
            <a:r>
              <a:rPr lang="en-GB" sz="2000" dirty="0" smtClean="0"/>
              <a:t>of GTR15 (WLTP) </a:t>
            </a:r>
            <a:br>
              <a:rPr lang="en-GB" sz="2000" dirty="0" smtClean="0"/>
            </a:br>
            <a:r>
              <a:rPr lang="en-GB" sz="2000" dirty="0" smtClean="0"/>
              <a:t>into</a:t>
            </a:r>
            <a:br>
              <a:rPr lang="en-GB" sz="2000" dirty="0" smtClean="0"/>
            </a:br>
            <a:r>
              <a:rPr lang="en-GB" sz="2000" dirty="0" smtClean="0"/>
              <a:t>UN Regulations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Update </a:t>
            </a:r>
            <a:r>
              <a:rPr lang="en-GB" sz="2000" dirty="0" smtClean="0"/>
              <a:t>for </a:t>
            </a:r>
            <a:r>
              <a:rPr lang="en-GB" sz="2000" dirty="0" err="1" smtClean="0"/>
              <a:t>GRPE</a:t>
            </a:r>
            <a:r>
              <a:rPr lang="en-GB" sz="2000" dirty="0" smtClean="0"/>
              <a:t> from </a:t>
            </a:r>
            <a:r>
              <a:rPr lang="en-GB" sz="2000" dirty="0"/>
              <a:t>WLTP Transposition Task </a:t>
            </a:r>
            <a:r>
              <a:rPr lang="en-GB" sz="2000" dirty="0" smtClean="0"/>
              <a:t>Force</a:t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January 2018</a:t>
            </a:r>
            <a:br>
              <a:rPr lang="en-GB" sz="20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C8A5-1DCC-439D-B9E4-0340F48E6F2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5724128" y="260648"/>
            <a:ext cx="3218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kumimoji="0"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GRPE-76-</a:t>
            </a:r>
            <a:r>
              <a:rPr kumimoji="0" lang="en-GB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kumimoji="0" lang="en-US" sz="1200" b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</a:t>
            </a: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9-12 </a:t>
            </a:r>
            <a:r>
              <a:rPr kumimoji="0" lang="en-US" sz="1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January 2018</a:t>
            </a:r>
            <a:endParaRPr kumimoji="0" lang="en-US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 item 3(b)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76064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Principle of Transposition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352928" cy="4876651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1600" b="0" dirty="0" smtClean="0">
                <a:solidFill>
                  <a:srgbClr val="002060"/>
                </a:solidFill>
              </a:rPr>
              <a:t>Three different approaches to transposition have been considered by the Task Force (see WLTP-20-04e and </a:t>
            </a:r>
            <a:r>
              <a:rPr lang="en-US" sz="1600" dirty="0" smtClean="0">
                <a:solidFill>
                  <a:srgbClr val="002060"/>
                </a:solidFill>
              </a:rPr>
              <a:t>IWVTA-25-11 </a:t>
            </a:r>
            <a:r>
              <a:rPr lang="en-US" sz="1600" b="0" dirty="0" smtClean="0">
                <a:solidFill>
                  <a:srgbClr val="002060"/>
                </a:solidFill>
              </a:rPr>
              <a:t>for details)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Approach </a:t>
            </a:r>
            <a:r>
              <a:rPr lang="en-US" sz="1400" dirty="0">
                <a:solidFill>
                  <a:srgbClr val="002060"/>
                </a:solidFill>
              </a:rPr>
              <a:t>1: Traditional approach to avoid “options</a:t>
            </a:r>
            <a:r>
              <a:rPr lang="en-US" sz="1400" dirty="0" smtClean="0">
                <a:solidFill>
                  <a:srgbClr val="002060"/>
                </a:solidFill>
              </a:rPr>
              <a:t>”. Faithful </a:t>
            </a:r>
            <a:r>
              <a:rPr lang="en-US" sz="1400" dirty="0">
                <a:solidFill>
                  <a:srgbClr val="002060"/>
                </a:solidFill>
              </a:rPr>
              <a:t>to the </a:t>
            </a:r>
            <a:r>
              <a:rPr lang="en-US" sz="1400" dirty="0" smtClean="0">
                <a:solidFill>
                  <a:srgbClr val="002060"/>
                </a:solidFill>
              </a:rPr>
              <a:t>1958 Agreement.</a:t>
            </a:r>
          </a:p>
          <a:p>
            <a:pPr lvl="1" algn="just">
              <a:spcAft>
                <a:spcPts val="400"/>
              </a:spcAft>
            </a:pPr>
            <a:r>
              <a:rPr lang="en-US" sz="1100" dirty="0" smtClean="0">
                <a:solidFill>
                  <a:srgbClr val="002060"/>
                </a:solidFill>
              </a:rPr>
              <a:t>UN </a:t>
            </a:r>
            <a:r>
              <a:rPr lang="en-US" sz="1100" dirty="0">
                <a:solidFill>
                  <a:srgbClr val="002060"/>
                </a:solidFill>
              </a:rPr>
              <a:t>R.00 covers regional level </a:t>
            </a:r>
            <a:r>
              <a:rPr lang="en-US" sz="1100" dirty="0" smtClean="0">
                <a:solidFill>
                  <a:srgbClr val="002060"/>
                </a:solidFill>
              </a:rPr>
              <a:t>1a; UN </a:t>
            </a:r>
            <a:r>
              <a:rPr lang="en-US" sz="1100" dirty="0">
                <a:solidFill>
                  <a:srgbClr val="002060"/>
                </a:solidFill>
              </a:rPr>
              <a:t>R.01 covers regional level </a:t>
            </a:r>
            <a:r>
              <a:rPr lang="en-US" sz="1100" dirty="0" smtClean="0">
                <a:solidFill>
                  <a:srgbClr val="002060"/>
                </a:solidFill>
              </a:rPr>
              <a:t>1b; UN </a:t>
            </a:r>
            <a:r>
              <a:rPr lang="en-US" sz="1100" dirty="0">
                <a:solidFill>
                  <a:srgbClr val="002060"/>
                </a:solidFill>
              </a:rPr>
              <a:t>R.02 covers top level </a:t>
            </a:r>
          </a:p>
          <a:p>
            <a:pPr lvl="1" algn="just">
              <a:spcAft>
                <a:spcPts val="400"/>
              </a:spcAft>
            </a:pPr>
            <a:r>
              <a:rPr lang="en-US" sz="1200" b="0" dirty="0">
                <a:solidFill>
                  <a:srgbClr val="002060"/>
                </a:solidFill>
              </a:rPr>
              <a:t>Amendments to regional levels </a:t>
            </a:r>
            <a:r>
              <a:rPr lang="en-US" sz="1200" b="0" dirty="0" smtClean="0">
                <a:solidFill>
                  <a:srgbClr val="002060"/>
                </a:solidFill>
              </a:rPr>
              <a:t>through either supplements or series of amendments</a:t>
            </a:r>
            <a:endParaRPr lang="en-US" sz="1200" b="0" dirty="0">
              <a:solidFill>
                <a:srgbClr val="002060"/>
              </a:solidFill>
            </a:endParaRPr>
          </a:p>
          <a:p>
            <a:pPr lvl="1" algn="just">
              <a:spcAft>
                <a:spcPts val="400"/>
              </a:spcAft>
            </a:pPr>
            <a:r>
              <a:rPr lang="en-US" sz="1200" b="0" dirty="0">
                <a:solidFill>
                  <a:srgbClr val="002060"/>
                </a:solidFill>
              </a:rPr>
              <a:t>Pro: Fully in line with the new 1958 Agreement</a:t>
            </a:r>
          </a:p>
          <a:p>
            <a:pPr lvl="1" algn="just">
              <a:spcAft>
                <a:spcPts val="400"/>
              </a:spcAft>
            </a:pPr>
            <a:r>
              <a:rPr lang="en-US" sz="1200" b="0" dirty="0">
                <a:solidFill>
                  <a:srgbClr val="002060"/>
                </a:solidFill>
              </a:rPr>
              <a:t>Cons: Long lead in time (18 months) before all levels are in force + High administrative burden.</a:t>
            </a:r>
          </a:p>
          <a:p>
            <a:pPr lvl="1" algn="just">
              <a:spcAft>
                <a:spcPts val="600"/>
              </a:spcAft>
            </a:pPr>
            <a:r>
              <a:rPr lang="en-US" sz="1200" b="0" dirty="0">
                <a:solidFill>
                  <a:srgbClr val="002060"/>
                </a:solidFill>
              </a:rPr>
              <a:t>Solution(?): If Legal Office OLA were to accept simultaneous notification and entry into force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Approach 2</a:t>
            </a:r>
            <a:r>
              <a:rPr lang="en-US" sz="1400" dirty="0">
                <a:solidFill>
                  <a:srgbClr val="002060"/>
                </a:solidFill>
              </a:rPr>
              <a:t>: ‘Untraditional approach’ - to speed up process</a:t>
            </a:r>
          </a:p>
          <a:p>
            <a:pPr lvl="1" algn="just">
              <a:spcAft>
                <a:spcPts val="400"/>
              </a:spcAft>
            </a:pPr>
            <a:r>
              <a:rPr lang="en-US" sz="1100" dirty="0" smtClean="0">
                <a:solidFill>
                  <a:srgbClr val="002060"/>
                </a:solidFill>
              </a:rPr>
              <a:t>UN R.00 covers all regional levels 1a, 1b; UN R.01 covers top level 2</a:t>
            </a:r>
          </a:p>
          <a:p>
            <a:pPr lvl="1" algn="just">
              <a:spcAft>
                <a:spcPts val="400"/>
              </a:spcAft>
            </a:pPr>
            <a:r>
              <a:rPr lang="en-US" sz="1200" b="0" dirty="0" smtClean="0">
                <a:solidFill>
                  <a:srgbClr val="002060"/>
                </a:solidFill>
              </a:rPr>
              <a:t>Amendments </a:t>
            </a:r>
            <a:r>
              <a:rPr lang="en-US" sz="1200" b="0" dirty="0">
                <a:solidFill>
                  <a:srgbClr val="002060"/>
                </a:solidFill>
              </a:rPr>
              <a:t>to regional levels through either supplements or series of amendments </a:t>
            </a:r>
            <a:endParaRPr lang="en-US" sz="1200" b="0" dirty="0" smtClean="0">
              <a:solidFill>
                <a:srgbClr val="002060"/>
              </a:solidFill>
            </a:endParaRPr>
          </a:p>
          <a:p>
            <a:pPr lvl="1" algn="just">
              <a:spcAft>
                <a:spcPts val="400"/>
              </a:spcAft>
            </a:pPr>
            <a:r>
              <a:rPr lang="en-US" sz="1200" b="0" dirty="0" smtClean="0">
                <a:solidFill>
                  <a:srgbClr val="002060"/>
                </a:solidFill>
              </a:rPr>
              <a:t>Pro: Shorter lead in time and reduced adminstrative burden compare to Approach 1.</a:t>
            </a:r>
          </a:p>
          <a:p>
            <a:pPr lvl="1" algn="just">
              <a:spcAft>
                <a:spcPts val="600"/>
              </a:spcAft>
            </a:pPr>
            <a:r>
              <a:rPr lang="en-US" sz="1200" b="0" dirty="0" smtClean="0">
                <a:solidFill>
                  <a:srgbClr val="002060"/>
                </a:solidFill>
              </a:rPr>
              <a:t>Con: Could become complicated (potentially unworkable?) after rounds of </a:t>
            </a:r>
            <a:r>
              <a:rPr lang="en-US" sz="1200" b="0" dirty="0">
                <a:solidFill>
                  <a:srgbClr val="002060"/>
                </a:solidFill>
              </a:rPr>
              <a:t>amendments are made; also, the base version UN R.00 would contain options at choice of CPs</a:t>
            </a:r>
            <a:r>
              <a:rPr lang="en-US" sz="1200" b="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Approach 3: Untraditional approach using two sets of special provisions</a:t>
            </a:r>
          </a:p>
          <a:p>
            <a:pPr lvl="1" algn="just">
              <a:spcAft>
                <a:spcPts val="400"/>
              </a:spcAft>
            </a:pPr>
            <a:r>
              <a:rPr lang="en-US" sz="1100" dirty="0">
                <a:solidFill>
                  <a:srgbClr val="002060"/>
                </a:solidFill>
              </a:rPr>
              <a:t>UN R.00 covers all </a:t>
            </a:r>
            <a:r>
              <a:rPr lang="en-US" sz="1100" dirty="0" smtClean="0">
                <a:solidFill>
                  <a:srgbClr val="002060"/>
                </a:solidFill>
              </a:rPr>
              <a:t>levels (top </a:t>
            </a:r>
            <a:r>
              <a:rPr lang="en-US" sz="1100" dirty="0">
                <a:solidFill>
                  <a:srgbClr val="002060"/>
                </a:solidFill>
              </a:rPr>
              <a:t>level 2 as well as the regional levels 1a, 1b, </a:t>
            </a:r>
            <a:r>
              <a:rPr lang="en-US" sz="1100" dirty="0" smtClean="0">
                <a:solidFill>
                  <a:srgbClr val="002060"/>
                </a:solidFill>
              </a:rPr>
              <a:t>…)</a:t>
            </a:r>
          </a:p>
          <a:p>
            <a:pPr lvl="1" algn="just">
              <a:spcAft>
                <a:spcPts val="600"/>
              </a:spcAft>
            </a:pPr>
            <a:r>
              <a:rPr lang="en-US" sz="1200" b="0" dirty="0">
                <a:solidFill>
                  <a:srgbClr val="002060"/>
                </a:solidFill>
              </a:rPr>
              <a:t>Pro: </a:t>
            </a:r>
            <a:r>
              <a:rPr lang="en-US" sz="1200" b="0" dirty="0" smtClean="0">
                <a:solidFill>
                  <a:srgbClr val="002060"/>
                </a:solidFill>
              </a:rPr>
              <a:t>Shortest </a:t>
            </a:r>
            <a:r>
              <a:rPr lang="en-US" sz="1200" b="0" dirty="0">
                <a:solidFill>
                  <a:srgbClr val="002060"/>
                </a:solidFill>
              </a:rPr>
              <a:t>lead in </a:t>
            </a:r>
            <a:r>
              <a:rPr lang="en-US" sz="1200" b="0" dirty="0" smtClean="0">
                <a:solidFill>
                  <a:srgbClr val="002060"/>
                </a:solidFill>
              </a:rPr>
              <a:t>time. </a:t>
            </a:r>
            <a:r>
              <a:rPr lang="en-US" sz="1200" b="0" dirty="0">
                <a:solidFill>
                  <a:srgbClr val="002060"/>
                </a:solidFill>
              </a:rPr>
              <a:t>Con: against the spirit of the 58 </a:t>
            </a:r>
            <a:r>
              <a:rPr lang="en-US" sz="1200" b="0" dirty="0" smtClean="0">
                <a:solidFill>
                  <a:srgbClr val="002060"/>
                </a:solidFill>
              </a:rPr>
              <a:t>Agreement.</a:t>
            </a:r>
            <a:endParaRPr lang="en-US" sz="1200" dirty="0">
              <a:solidFill>
                <a:srgbClr val="00206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sz="1600" b="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5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Approach</a:t>
            </a:r>
            <a:r>
              <a:rPr lang="fr-BE" sz="2400" dirty="0" smtClean="0">
                <a:solidFill>
                  <a:srgbClr val="002060"/>
                </a:solidFill>
              </a:rPr>
              <a:t> 1 timing issue  - </a:t>
            </a:r>
            <a:r>
              <a:rPr lang="en-GB" sz="2400" dirty="0" smtClean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848872" cy="482453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Where: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UN </a:t>
            </a:r>
            <a:r>
              <a:rPr lang="en-US" sz="1600" dirty="0">
                <a:solidFill>
                  <a:srgbClr val="002060"/>
                </a:solidFill>
              </a:rPr>
              <a:t>R “WLTP” 00 series (regional level 1a for EU)</a:t>
            </a:r>
            <a:endParaRPr lang="en-GB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UN </a:t>
            </a:r>
            <a:r>
              <a:rPr lang="en-US" sz="1600" dirty="0">
                <a:solidFill>
                  <a:srgbClr val="002060"/>
                </a:solidFill>
              </a:rPr>
              <a:t>R “WLTP” 01 series (regional level 1b for Japan)</a:t>
            </a:r>
            <a:endParaRPr lang="en-GB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UN </a:t>
            </a:r>
            <a:r>
              <a:rPr lang="en-US" sz="1600" dirty="0">
                <a:solidFill>
                  <a:srgbClr val="002060"/>
                </a:solidFill>
              </a:rPr>
              <a:t>R “WLTP” 02 series (top level 2)</a:t>
            </a:r>
            <a:endParaRPr lang="en-GB" sz="1600" dirty="0">
              <a:solidFill>
                <a:srgbClr val="002060"/>
              </a:solidFill>
            </a:endParaRP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In the case that requirements </a:t>
            </a:r>
            <a:r>
              <a:rPr lang="en-US" sz="1600" dirty="0">
                <a:solidFill>
                  <a:srgbClr val="002060"/>
                </a:solidFill>
              </a:rPr>
              <a:t>for both regional levels 1a and 1b are strengthened, it will take 18 months + 3</a:t>
            </a:r>
            <a:r>
              <a:rPr lang="el-GR" sz="1600" dirty="0" smtClean="0">
                <a:solidFill>
                  <a:srgbClr val="002060"/>
                </a:solidFill>
              </a:rPr>
              <a:t>α</a:t>
            </a:r>
            <a:r>
              <a:rPr lang="en-GB" sz="1600" dirty="0" smtClean="0">
                <a:solidFill>
                  <a:srgbClr val="FF0000"/>
                </a:solidFill>
              </a:rPr>
              <a:t>*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to amend UN R “WLTP” consisting of three consecutive versions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54696"/>
              </p:ext>
            </p:extLst>
          </p:nvPr>
        </p:nvGraphicFramePr>
        <p:xfrm>
          <a:off x="1332779" y="4725144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Three versions of amendment proposal are simultaneously adopted by WP.29/AC.1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Entry into force of 03 series (regional level 1a) of UN R “WLTP”.03 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Entry into force of 04 series (regional level 1b) of UN R “WLTP” UNR.04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Entry into force of 05 series (top level 2) of UN R “WLTP”.05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26077"/>
            <a:ext cx="12017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26932"/>
            <a:ext cx="12017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14" y="4426079"/>
            <a:ext cx="12017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149080"/>
            <a:ext cx="1201737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6 months + </a:t>
            </a:r>
            <a:r>
              <a:rPr lang="el-GR" sz="1200" b="0" dirty="0">
                <a:solidFill>
                  <a:schemeClr val="tx1"/>
                </a:solidFill>
              </a:rPr>
              <a:t>α</a:t>
            </a:r>
            <a:endParaRPr lang="en-GB" sz="1200" b="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1" y="4149078"/>
            <a:ext cx="1201737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6 months + </a:t>
            </a:r>
            <a:r>
              <a:rPr lang="el-GR" sz="1200" b="0" dirty="0">
                <a:solidFill>
                  <a:schemeClr val="tx1"/>
                </a:solidFill>
              </a:rPr>
              <a:t>α</a:t>
            </a:r>
            <a:endParaRPr lang="en-GB" sz="1200" b="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9515" y="4149080"/>
            <a:ext cx="1201737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1200" b="0" dirty="0" smtClean="0">
                <a:solidFill>
                  <a:schemeClr val="tx1"/>
                </a:solidFill>
              </a:rPr>
              <a:t>6 months + </a:t>
            </a:r>
            <a:r>
              <a:rPr lang="el-GR" sz="1200" b="0" dirty="0">
                <a:solidFill>
                  <a:schemeClr val="tx1"/>
                </a:solidFill>
              </a:rPr>
              <a:t>α</a:t>
            </a:r>
            <a:endParaRPr lang="en-GB" sz="1200" b="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0932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rgbClr val="FF0000"/>
                </a:solidFill>
              </a:rPr>
              <a:t>*</a:t>
            </a:r>
            <a:r>
              <a:rPr lang="en-GB" sz="1400" b="0" dirty="0" smtClean="0">
                <a:solidFill>
                  <a:srgbClr val="0F5494"/>
                </a:solidFill>
              </a:rPr>
              <a:t> “</a:t>
            </a:r>
            <a:r>
              <a:rPr lang="el-GR" sz="1400" b="0" dirty="0" smtClean="0">
                <a:solidFill>
                  <a:srgbClr val="0F5494"/>
                </a:solidFill>
              </a:rPr>
              <a:t>α</a:t>
            </a:r>
            <a:r>
              <a:rPr lang="en-GB" sz="1400" b="0" dirty="0" smtClean="0">
                <a:solidFill>
                  <a:srgbClr val="0F5494"/>
                </a:solidFill>
              </a:rPr>
              <a:t>” represents  an administrative period of time before the 6 month period - which may be shorter under </a:t>
            </a:r>
            <a:r>
              <a:rPr lang="en-US" sz="1400" b="0" dirty="0" smtClean="0">
                <a:solidFill>
                  <a:srgbClr val="0F5494"/>
                </a:solidFill>
              </a:rPr>
              <a:t>Rev.3 </a:t>
            </a:r>
            <a:r>
              <a:rPr lang="en-US" sz="1400" b="0" dirty="0">
                <a:solidFill>
                  <a:srgbClr val="0F5494"/>
                </a:solidFill>
              </a:rPr>
              <a:t>of the </a:t>
            </a:r>
            <a:r>
              <a:rPr lang="en-US" sz="1400" b="0" dirty="0" smtClean="0">
                <a:solidFill>
                  <a:srgbClr val="0F5494"/>
                </a:solidFill>
              </a:rPr>
              <a:t>1958 Agreement </a:t>
            </a:r>
            <a:r>
              <a:rPr lang="en-GB" sz="1400" b="0" dirty="0" smtClean="0">
                <a:solidFill>
                  <a:srgbClr val="0F5494"/>
                </a:solidFill>
              </a:rPr>
              <a:t>than under Rev.2.</a:t>
            </a:r>
          </a:p>
        </p:txBody>
      </p:sp>
    </p:spTree>
    <p:extLst>
      <p:ext uri="{BB962C8B-B14F-4D97-AF65-F5344CB8AC3E}">
        <p14:creationId xmlns:p14="http://schemas.microsoft.com/office/powerpoint/2010/main" val="7842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576064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IWVTA #25 – November 2017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352928" cy="4536504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1600" b="0" dirty="0" smtClean="0">
                <a:solidFill>
                  <a:srgbClr val="002060"/>
                </a:solidFill>
              </a:rPr>
              <a:t>The three different approaches were presented to IWVTA #25 to seek guidance on the best approach to use (IWVTA-25-11). 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All 3 approaches were presented but it was made clear that the Transposition Task Force did </a:t>
            </a:r>
            <a:r>
              <a:rPr lang="en-US" sz="1400" dirty="0">
                <a:solidFill>
                  <a:srgbClr val="002060"/>
                </a:solidFill>
              </a:rPr>
              <a:t>not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consider Approach 3 to be an acceptable </a:t>
            </a:r>
            <a:r>
              <a:rPr lang="en-US" sz="1400" dirty="0" smtClean="0">
                <a:solidFill>
                  <a:srgbClr val="002060"/>
                </a:solidFill>
              </a:rPr>
              <a:t>approach to take further.</a:t>
            </a:r>
            <a:endParaRPr lang="en-US" sz="1400" dirty="0">
              <a:solidFill>
                <a:srgbClr val="002060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en-US" sz="1400" b="0" dirty="0">
                <a:solidFill>
                  <a:srgbClr val="002060"/>
                </a:solidFill>
                <a:ea typeface="+mn-ea"/>
                <a:cs typeface="+mn-cs"/>
              </a:rPr>
              <a:t>IWVTA </a:t>
            </a:r>
            <a:r>
              <a:rPr lang="en-US" sz="1400" b="0" dirty="0" smtClean="0">
                <a:solidFill>
                  <a:srgbClr val="002060"/>
                </a:solidFill>
                <a:ea typeface="+mn-ea"/>
                <a:cs typeface="+mn-cs"/>
              </a:rPr>
              <a:t>#25 agreed </a:t>
            </a:r>
            <a:r>
              <a:rPr lang="en-US" sz="1400" b="0" dirty="0">
                <a:solidFill>
                  <a:srgbClr val="002060"/>
                </a:solidFill>
                <a:ea typeface="+mn-ea"/>
                <a:cs typeface="+mn-cs"/>
              </a:rPr>
              <a:t>with </a:t>
            </a:r>
            <a:r>
              <a:rPr lang="en-US" sz="1400" b="0" dirty="0" smtClean="0">
                <a:solidFill>
                  <a:srgbClr val="002060"/>
                </a:solidFill>
                <a:ea typeface="+mn-ea"/>
                <a:cs typeface="+mn-cs"/>
              </a:rPr>
              <a:t>this </a:t>
            </a:r>
            <a:r>
              <a:rPr lang="en-US" sz="1400" b="0" dirty="0">
                <a:solidFill>
                  <a:srgbClr val="002060"/>
                </a:solidFill>
                <a:ea typeface="+mn-ea"/>
                <a:cs typeface="+mn-cs"/>
              </a:rPr>
              <a:t>conclusion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The </a:t>
            </a:r>
            <a:r>
              <a:rPr lang="en-US" sz="1400" dirty="0">
                <a:solidFill>
                  <a:srgbClr val="002060"/>
                </a:solidFill>
              </a:rPr>
              <a:t>UNECE secretariat were doubtful that OLA would agree to a shortening of the timescales </a:t>
            </a:r>
            <a:r>
              <a:rPr lang="en-US" sz="1400" dirty="0" smtClean="0">
                <a:solidFill>
                  <a:srgbClr val="002060"/>
                </a:solidFill>
              </a:rPr>
              <a:t>– needed </a:t>
            </a:r>
            <a:r>
              <a:rPr lang="en-US" sz="1400" dirty="0">
                <a:solidFill>
                  <a:srgbClr val="002060"/>
                </a:solidFill>
              </a:rPr>
              <a:t>to overcome the 18 month lead in time issue for Approach </a:t>
            </a:r>
            <a:r>
              <a:rPr lang="en-US" sz="1400" dirty="0" smtClean="0">
                <a:solidFill>
                  <a:srgbClr val="002060"/>
                </a:solidFill>
              </a:rPr>
              <a:t>1.</a:t>
            </a:r>
            <a:endParaRPr lang="en-US" sz="140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Given </a:t>
            </a:r>
            <a:r>
              <a:rPr lang="en-US" sz="1400" dirty="0">
                <a:solidFill>
                  <a:srgbClr val="002060"/>
                </a:solidFill>
              </a:rPr>
              <a:t>the longer timescales and the additional administrative burden of Approach 1 compared to Approach 2, the UNECE secretariat recommended that Approach 2 should be followed initially (with the appropriate Introductory Provisions) – with the option to switch to Approach 1 if necessary should Approach 2 become too </a:t>
            </a:r>
            <a:r>
              <a:rPr lang="en-US" sz="1400" dirty="0" smtClean="0">
                <a:solidFill>
                  <a:srgbClr val="002060"/>
                </a:solidFill>
              </a:rPr>
              <a:t>complex </a:t>
            </a:r>
            <a:r>
              <a:rPr lang="en-US" sz="1400" dirty="0">
                <a:solidFill>
                  <a:srgbClr val="002060"/>
                </a:solidFill>
              </a:rPr>
              <a:t>and too difficult from an administrative point of view.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The </a:t>
            </a:r>
            <a:r>
              <a:rPr lang="en-US" sz="1400" dirty="0">
                <a:solidFill>
                  <a:srgbClr val="002060"/>
                </a:solidFill>
              </a:rPr>
              <a:t>IWVTA </a:t>
            </a:r>
            <a:r>
              <a:rPr lang="en-US" sz="1400" dirty="0" smtClean="0">
                <a:solidFill>
                  <a:srgbClr val="002060"/>
                </a:solidFill>
              </a:rPr>
              <a:t>#25 </a:t>
            </a:r>
            <a:r>
              <a:rPr lang="en-US" sz="1400" dirty="0">
                <a:solidFill>
                  <a:srgbClr val="002060"/>
                </a:solidFill>
              </a:rPr>
              <a:t>did not provide a </a:t>
            </a:r>
            <a:r>
              <a:rPr lang="en-US" sz="1400" dirty="0" smtClean="0">
                <a:solidFill>
                  <a:srgbClr val="002060"/>
                </a:solidFill>
              </a:rPr>
              <a:t>recommendation </a:t>
            </a:r>
            <a:r>
              <a:rPr lang="en-US" sz="1400" dirty="0">
                <a:solidFill>
                  <a:srgbClr val="002060"/>
                </a:solidFill>
              </a:rPr>
              <a:t>as to </a:t>
            </a:r>
            <a:r>
              <a:rPr lang="en-US" sz="1400" dirty="0" smtClean="0">
                <a:solidFill>
                  <a:srgbClr val="002060"/>
                </a:solidFill>
              </a:rPr>
              <a:t>whether Approach 1 or Approach 2 would </a:t>
            </a:r>
            <a:r>
              <a:rPr lang="en-US" sz="1400" dirty="0">
                <a:solidFill>
                  <a:srgbClr val="002060"/>
                </a:solidFill>
              </a:rPr>
              <a:t>be </a:t>
            </a:r>
            <a:r>
              <a:rPr lang="en-US" sz="1400" dirty="0" smtClean="0">
                <a:solidFill>
                  <a:srgbClr val="002060"/>
                </a:solidFill>
              </a:rPr>
              <a:t>preferred.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7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712968" cy="576064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Next steps</a:t>
            </a:r>
            <a:endParaRPr lang="en-US" sz="24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064896" cy="4536504"/>
          </a:xfrm>
        </p:spPr>
        <p:txBody>
          <a:bodyPr/>
          <a:lstStyle/>
          <a:p>
            <a:pPr marL="342900" lvl="2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Make a request to OLA </a:t>
            </a:r>
            <a:r>
              <a:rPr lang="en-US" sz="1600" dirty="0">
                <a:solidFill>
                  <a:srgbClr val="002060"/>
                </a:solidFill>
                <a:ea typeface="+mn-ea"/>
                <a:cs typeface="+mn-cs"/>
              </a:rPr>
              <a:t>to accept simultaneous notification and entry into </a:t>
            </a:r>
            <a:r>
              <a:rPr lang="en-US" sz="1600" dirty="0" smtClean="0">
                <a:solidFill>
                  <a:srgbClr val="002060"/>
                </a:solidFill>
                <a:ea typeface="+mn-ea"/>
                <a:cs typeface="+mn-cs"/>
              </a:rPr>
              <a:t>force of the three levels under Approach 1</a:t>
            </a:r>
          </a:p>
          <a:p>
            <a:pPr marL="800100" lvl="3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See Appendix 1 for initial draft of request.</a:t>
            </a:r>
          </a:p>
          <a:p>
            <a:pPr marL="800100" lvl="3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Advice will be provided by UNECE Secretariat as to the most effective way to make the request – based on their previous experience.</a:t>
            </a:r>
          </a:p>
          <a:p>
            <a:pPr marL="342900" lvl="2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Confirm approach for transposition (i.e. Approach 1 or 2)</a:t>
            </a:r>
            <a:endParaRPr lang="en-GB" sz="16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2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Finalise </a:t>
            </a:r>
            <a:r>
              <a:rPr lang="en-GB" sz="1600" dirty="0">
                <a:solidFill>
                  <a:srgbClr val="002060"/>
                </a:solidFill>
                <a:ea typeface="+mn-ea"/>
                <a:cs typeface="+mn-cs"/>
              </a:rPr>
              <a:t>structures 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for </a:t>
            </a:r>
            <a:r>
              <a:rPr lang="en-GB" sz="1600" dirty="0">
                <a:solidFill>
                  <a:srgbClr val="002060"/>
                </a:solidFill>
                <a:ea typeface="+mn-ea"/>
                <a:cs typeface="+mn-cs"/>
              </a:rPr>
              <a:t>UNR WLTP (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Levels </a:t>
            </a:r>
            <a:r>
              <a:rPr lang="en-GB" sz="1600" dirty="0">
                <a:solidFill>
                  <a:srgbClr val="002060"/>
                </a:solidFill>
                <a:ea typeface="+mn-ea"/>
                <a:cs typeface="+mn-cs"/>
              </a:rPr>
              <a:t>1 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&amp; 2</a:t>
            </a:r>
            <a:r>
              <a:rPr lang="en-GB" sz="1600" dirty="0">
                <a:solidFill>
                  <a:srgbClr val="002060"/>
                </a:solidFill>
                <a:ea typeface="+mn-ea"/>
                <a:cs typeface="+mn-cs"/>
              </a:rPr>
              <a:t>) and UNR 83 08 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series</a:t>
            </a:r>
          </a:p>
          <a:p>
            <a:pPr marL="342900" lvl="2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Agree </a:t>
            </a:r>
            <a:r>
              <a:rPr lang="en-GB" sz="1600" dirty="0">
                <a:solidFill>
                  <a:srgbClr val="002060"/>
                </a:solidFill>
                <a:ea typeface="+mn-ea"/>
                <a:cs typeface="+mn-cs"/>
              </a:rPr>
              <a:t>details for </a:t>
            </a:r>
            <a:r>
              <a:rPr lang="en-GB" sz="1600" dirty="0">
                <a:solidFill>
                  <a:srgbClr val="002060"/>
                </a:solidFill>
              </a:rPr>
              <a:t>stringency 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levels (</a:t>
            </a:r>
            <a:r>
              <a:rPr lang="en-GB" sz="1600" dirty="0">
                <a:solidFill>
                  <a:srgbClr val="002060"/>
                </a:solidFill>
                <a:ea typeface="+mn-ea"/>
                <a:cs typeface="+mn-cs"/>
              </a:rPr>
              <a:t>e.g. 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reference fuels)</a:t>
            </a:r>
          </a:p>
          <a:p>
            <a:pPr marL="800100" lvl="3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Diesel </a:t>
            </a:r>
            <a:r>
              <a:rPr lang="en-GB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reference fuel study underway</a:t>
            </a:r>
            <a:r>
              <a:rPr lang="en-GB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Petrol </a:t>
            </a:r>
            <a:r>
              <a:rPr lang="en-GB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reference </a:t>
            </a:r>
            <a:r>
              <a:rPr lang="en-GB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fuel </a:t>
            </a:r>
            <a:r>
              <a:rPr lang="en-GB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study to commence Spring 2018</a:t>
            </a:r>
            <a:r>
              <a:rPr lang="en-GB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lvl="2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Develop detailed regulatory texts</a:t>
            </a:r>
          </a:p>
          <a:p>
            <a:pPr marL="342900" lvl="2" indent="-342900" algn="just"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Plan is to have an Informal UNR WLTP for 78</a:t>
            </a:r>
            <a:r>
              <a:rPr lang="en-GB" sz="1600" baseline="30000" dirty="0" smtClean="0">
                <a:solidFill>
                  <a:srgbClr val="002060"/>
                </a:solidFill>
                <a:ea typeface="+mn-ea"/>
                <a:cs typeface="+mn-cs"/>
              </a:rPr>
              <a:t>th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 GRPE January 2019 and a Working Document for 79</a:t>
            </a:r>
            <a:r>
              <a:rPr lang="en-GB" sz="1600" baseline="30000" dirty="0" smtClean="0">
                <a:solidFill>
                  <a:srgbClr val="002060"/>
                </a:solidFill>
                <a:ea typeface="+mn-ea"/>
                <a:cs typeface="+mn-cs"/>
              </a:rPr>
              <a:t>th</a:t>
            </a:r>
            <a:r>
              <a:rPr lang="en-GB" sz="1600" dirty="0" smtClean="0">
                <a:solidFill>
                  <a:srgbClr val="002060"/>
                </a:solidFill>
                <a:ea typeface="+mn-ea"/>
                <a:cs typeface="+mn-cs"/>
              </a:rPr>
              <a:t> GRPE June 2019.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888432"/>
          </a:xfrm>
        </p:spPr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sz="2000" u="sng" dirty="0" smtClean="0">
                <a:solidFill>
                  <a:srgbClr val="002060"/>
                </a:solidFill>
              </a:rPr>
              <a:t>Contact </a:t>
            </a:r>
            <a:r>
              <a:rPr lang="sv-SE" sz="2000" u="sng" dirty="0">
                <a:solidFill>
                  <a:srgbClr val="002060"/>
                </a:solidFill>
              </a:rPr>
              <a:t>information</a:t>
            </a:r>
          </a:p>
          <a:p>
            <a:pPr algn="ctr" eaLnBrk="1" hangingPunct="1">
              <a:buFontTx/>
              <a:buNone/>
            </a:pPr>
            <a:r>
              <a:rPr lang="sv-SE" sz="2000" dirty="0" smtClean="0">
                <a:solidFill>
                  <a:srgbClr val="002060"/>
                </a:solidFill>
              </a:rPr>
              <a:t>Rob Gardner, </a:t>
            </a:r>
            <a:r>
              <a:rPr lang="sv-SE" sz="2000" dirty="0">
                <a:solidFill>
                  <a:srgbClr val="002060"/>
                </a:solidFill>
              </a:rPr>
              <a:t>TRL </a:t>
            </a:r>
            <a:r>
              <a:rPr lang="sv-SE" sz="2000" dirty="0" smtClean="0">
                <a:solidFill>
                  <a:srgbClr val="002060"/>
                </a:solidFill>
              </a:rPr>
              <a:t>Ltd on </a:t>
            </a:r>
            <a:r>
              <a:rPr lang="sv-SE" sz="2000" dirty="0">
                <a:solidFill>
                  <a:srgbClr val="002060"/>
                </a:solidFill>
              </a:rPr>
              <a:t>behalf of the European </a:t>
            </a:r>
            <a:r>
              <a:rPr lang="sv-SE" sz="2000" dirty="0" smtClean="0">
                <a:solidFill>
                  <a:srgbClr val="002060"/>
                </a:solidFill>
              </a:rPr>
              <a:t>Commission (Task Force Leader)</a:t>
            </a:r>
            <a:endParaRPr lang="sv-SE" sz="2000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sv-SE" sz="2000" dirty="0">
                <a:hlinkClick r:id="rId2"/>
              </a:rPr>
              <a:t>rgardner@trl.co.uk</a:t>
            </a:r>
            <a:endParaRPr lang="sv-SE" sz="2000" dirty="0"/>
          </a:p>
          <a:p>
            <a:pPr algn="ctr" eaLnBrk="1" hangingPunct="1">
              <a:buFontTx/>
              <a:buNone/>
            </a:pPr>
            <a:endParaRPr lang="sv-SE" sz="2000" dirty="0" smtClean="0"/>
          </a:p>
          <a:p>
            <a:pPr algn="ctr" eaLnBrk="1" hangingPunct="1">
              <a:buFontTx/>
              <a:buNone/>
            </a:pPr>
            <a:r>
              <a:rPr lang="sv-SE" sz="2000" dirty="0" smtClean="0">
                <a:solidFill>
                  <a:srgbClr val="002060"/>
                </a:solidFill>
              </a:rPr>
              <a:t>Alessandro </a:t>
            </a:r>
            <a:r>
              <a:rPr lang="sv-SE" sz="2000" dirty="0">
                <a:solidFill>
                  <a:srgbClr val="002060"/>
                </a:solidFill>
              </a:rPr>
              <a:t>Marotta, European Commission</a:t>
            </a:r>
          </a:p>
          <a:p>
            <a:pPr algn="ctr" eaLnBrk="1" hangingPunct="1">
              <a:buFontTx/>
              <a:buNone/>
            </a:pPr>
            <a:r>
              <a:rPr lang="sv-SE" sz="2000" dirty="0">
                <a:hlinkClick r:id="rId3"/>
              </a:rPr>
              <a:t>Alessandro.Marotta@ec.europa.eu</a:t>
            </a:r>
            <a:endParaRPr lang="sv-SE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pPr algn="ctr"/>
            <a:r>
              <a:rPr lang="fr-BE" sz="2400" dirty="0" smtClean="0">
                <a:solidFill>
                  <a:srgbClr val="002060"/>
                </a:solidFill>
              </a:rPr>
              <a:t>Background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848872" cy="48245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2060"/>
                </a:solidFill>
              </a:rPr>
              <a:t>Transpose </a:t>
            </a:r>
            <a:r>
              <a:rPr lang="en-US" sz="1600" dirty="0" smtClean="0">
                <a:solidFill>
                  <a:srgbClr val="002060"/>
                </a:solidFill>
              </a:rPr>
              <a:t>GTR15 WLTP into a </a:t>
            </a:r>
            <a:r>
              <a:rPr lang="en-US" sz="1600" dirty="0">
                <a:solidFill>
                  <a:srgbClr val="002060"/>
                </a:solidFill>
              </a:rPr>
              <a:t>new ‘UNR WLTP’ regulation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0" dirty="0" smtClean="0">
                <a:solidFill>
                  <a:srgbClr val="002060"/>
                </a:solidFill>
              </a:rPr>
              <a:t>Level 2 to contain </a:t>
            </a:r>
            <a:r>
              <a:rPr lang="en-US" sz="1400" b="0" dirty="0">
                <a:solidFill>
                  <a:srgbClr val="002060"/>
                </a:solidFill>
              </a:rPr>
              <a:t>most stringent </a:t>
            </a:r>
            <a:r>
              <a:rPr lang="en-US" sz="1400" b="0" dirty="0" smtClean="0">
                <a:solidFill>
                  <a:srgbClr val="002060"/>
                </a:solidFill>
              </a:rPr>
              <a:t>requirements </a:t>
            </a:r>
            <a:r>
              <a:rPr lang="en-US" sz="1400" b="0" dirty="0">
                <a:solidFill>
                  <a:srgbClr val="002060"/>
                </a:solidFill>
              </a:rPr>
              <a:t>from across all regions</a:t>
            </a:r>
            <a:endParaRPr lang="en-US" sz="1100" b="0" dirty="0">
              <a:solidFill>
                <a:srgbClr val="002060"/>
              </a:solidFill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rgbClr val="002060"/>
                </a:solidFill>
              </a:rPr>
              <a:t>Subject to full mutual recognition: TA shall be accepted by all </a:t>
            </a:r>
            <a:r>
              <a:rPr lang="en-US" sz="1400" b="0" dirty="0" smtClean="0">
                <a:solidFill>
                  <a:srgbClr val="002060"/>
                </a:solidFill>
              </a:rPr>
              <a:t>CPs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Regional levels (Level 1a, 1b etc. ) to contain regional </a:t>
            </a:r>
            <a:r>
              <a:rPr lang="en-US" sz="1400" dirty="0" smtClean="0">
                <a:solidFill>
                  <a:srgbClr val="002060"/>
                </a:solidFill>
              </a:rPr>
              <a:t>requirements</a:t>
            </a:r>
            <a:endParaRPr lang="en-US" sz="1400" dirty="0">
              <a:solidFill>
                <a:srgbClr val="002060"/>
              </a:solidFill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rgbClr val="002060"/>
                </a:solidFill>
              </a:rPr>
              <a:t>Optional acceptance by other </a:t>
            </a:r>
            <a:r>
              <a:rPr lang="en-US" sz="1400" b="0" dirty="0" smtClean="0">
                <a:solidFill>
                  <a:srgbClr val="002060"/>
                </a:solidFill>
              </a:rPr>
              <a:t>CPs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rgbClr val="002060"/>
                </a:solidFill>
              </a:rPr>
              <a:t>EU and Japan </a:t>
            </a:r>
            <a:r>
              <a:rPr lang="en-US" sz="1400" b="0" dirty="0" smtClean="0">
                <a:solidFill>
                  <a:srgbClr val="002060"/>
                </a:solidFill>
              </a:rPr>
              <a:t>are the </a:t>
            </a:r>
            <a:r>
              <a:rPr lang="en-US" sz="1400" b="0" dirty="0">
                <a:solidFill>
                  <a:srgbClr val="002060"/>
                </a:solidFill>
              </a:rPr>
              <a:t>two regions to register an interest </a:t>
            </a:r>
            <a:r>
              <a:rPr lang="en-US" sz="1400" b="0" dirty="0" smtClean="0">
                <a:solidFill>
                  <a:srgbClr val="002060"/>
                </a:solidFill>
              </a:rPr>
              <a:t>so far – </a:t>
            </a:r>
            <a:r>
              <a:rPr lang="en-US" sz="1400" b="0" dirty="0">
                <a:solidFill>
                  <a:srgbClr val="002060"/>
                </a:solidFill>
              </a:rPr>
              <a:t>other CPs are </a:t>
            </a:r>
            <a:r>
              <a:rPr lang="en-US" sz="1400" b="0" dirty="0" smtClean="0">
                <a:solidFill>
                  <a:srgbClr val="002060"/>
                </a:solidFill>
              </a:rPr>
              <a:t>invited to join</a:t>
            </a:r>
            <a:endParaRPr lang="en-US" sz="1400" b="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New UNR WLTP to only include elements developed and agreed by WLTP IWG (i.e. would not include the EU ATCT test)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UNR </a:t>
            </a:r>
            <a:r>
              <a:rPr lang="en-US" sz="1400" dirty="0">
                <a:solidFill>
                  <a:srgbClr val="002060"/>
                </a:solidFill>
              </a:rPr>
              <a:t>WLTP to be ‘accompanied by’ a UNR83 08 series that covers all the </a:t>
            </a:r>
            <a:r>
              <a:rPr lang="en-US" sz="1400" dirty="0" smtClean="0">
                <a:solidFill>
                  <a:srgbClr val="002060"/>
                </a:solidFill>
              </a:rPr>
              <a:t>requirements of UNR83 07 series not covered by new UNR WLTP (e.g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smtClean="0">
                <a:solidFill>
                  <a:srgbClr val="002060"/>
                </a:solidFill>
              </a:rPr>
              <a:t>OBD, Low temperature test etc.)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02060"/>
                </a:solidFill>
              </a:rPr>
              <a:t>Introduce at same time as UNR WLTP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02060"/>
                </a:solidFill>
              </a:rPr>
              <a:t>As and when GTR15 and UNR WLTP add new tests (e.g. Durability) ‘UNR 83 08 series’ will ‘shrink’ in content.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0" dirty="0" smtClean="0">
                <a:solidFill>
                  <a:srgbClr val="002060"/>
                </a:solidFill>
              </a:rPr>
              <a:t>EU </a:t>
            </a:r>
            <a:r>
              <a:rPr lang="en-US" sz="1400" b="0" dirty="0">
                <a:solidFill>
                  <a:srgbClr val="002060"/>
                </a:solidFill>
              </a:rPr>
              <a:t>would be a CP to UNR No. 83 and UNR WLTP. Japan would be a CP to just </a:t>
            </a:r>
            <a:r>
              <a:rPr lang="en-US" sz="1400" b="0" dirty="0" err="1">
                <a:solidFill>
                  <a:srgbClr val="002060"/>
                </a:solidFill>
              </a:rPr>
              <a:t>UNR</a:t>
            </a:r>
            <a:r>
              <a:rPr lang="en-US" sz="1400" b="0" dirty="0">
                <a:solidFill>
                  <a:srgbClr val="002060"/>
                </a:solidFill>
              </a:rPr>
              <a:t> </a:t>
            </a:r>
            <a:r>
              <a:rPr lang="en-US" sz="1400" b="0" dirty="0" err="1" smtClean="0">
                <a:solidFill>
                  <a:srgbClr val="002060"/>
                </a:solidFill>
              </a:rPr>
              <a:t>WLTP</a:t>
            </a:r>
            <a:endParaRPr lang="en-US" sz="1400" b="0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0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53" y="1340768"/>
            <a:ext cx="8784976" cy="432048"/>
          </a:xfrm>
        </p:spPr>
        <p:txBody>
          <a:bodyPr/>
          <a:lstStyle/>
          <a:p>
            <a:pPr marL="0" indent="0" algn="ctr"/>
            <a:r>
              <a:rPr lang="en-GB" sz="2400" dirty="0" smtClean="0"/>
              <a:t>Schematic of proposed transposition route</a:t>
            </a:r>
            <a:endParaRPr lang="en-GB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3" y="5111639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*</a:t>
            </a:r>
            <a:r>
              <a:rPr lang="en-GB" sz="1200" b="0" dirty="0" smtClean="0">
                <a:solidFill>
                  <a:srgbClr val="FF0000"/>
                </a:solidFill>
              </a:rPr>
              <a:t> Where other tests refer to the Type I test (NEDC) it will be necessary to say (where appropriate) that this should be seen to be the WLTP Type 1 test  (over a certain transition period in some cases)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3706" y="1994570"/>
            <a:ext cx="3511041" cy="2808312"/>
          </a:xfrm>
          <a:prstGeom prst="roundRect">
            <a:avLst/>
          </a:prstGeom>
          <a:pattFill prst="pct5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600"/>
              </a:spcBef>
              <a:spcAft>
                <a:spcPts val="600"/>
              </a:spcAft>
            </a:pPr>
            <a:endParaRPr lang="en-US" sz="1400" b="0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400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190" y="1994570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F5494"/>
                </a:solidFill>
              </a:rPr>
              <a:t>UNR WLTP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3398726"/>
            <a:ext cx="1358044" cy="1164765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Level 1a (Europe) – including </a:t>
            </a:r>
            <a:r>
              <a:rPr lang="en-GB" sz="1400" b="0" dirty="0" smtClean="0">
                <a:solidFill>
                  <a:srgbClr val="FFC000"/>
                </a:solidFill>
              </a:rPr>
              <a:t>Type 1 and Type 4 tests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6426" y="1946116"/>
            <a:ext cx="3511041" cy="4867260"/>
          </a:xfrm>
          <a:prstGeom prst="roundRect">
            <a:avLst/>
          </a:prstGeom>
          <a:pattFill prst="pct5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600"/>
              </a:spcBef>
              <a:spcAft>
                <a:spcPts val="600"/>
              </a:spcAft>
            </a:pPr>
            <a:endParaRPr lang="en-US" sz="1400" b="0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400" b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443" y="2016319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F5494"/>
                </a:solidFill>
              </a:rPr>
              <a:t>UNR 83 08 series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1891" y="6114644"/>
            <a:ext cx="2880320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FFC000"/>
                </a:solidFill>
              </a:rPr>
              <a:t>Shall demonstrate compliance with Level 1a of </a:t>
            </a:r>
            <a:r>
              <a:rPr lang="en-US" sz="1400" b="0" dirty="0" err="1">
                <a:solidFill>
                  <a:srgbClr val="FFC000"/>
                </a:solidFill>
              </a:rPr>
              <a:t>UNR</a:t>
            </a:r>
            <a:r>
              <a:rPr lang="en-US" sz="1400" b="0" dirty="0">
                <a:solidFill>
                  <a:srgbClr val="FFC000"/>
                </a:solidFill>
              </a:rPr>
              <a:t> </a:t>
            </a:r>
            <a:r>
              <a:rPr lang="en-US" sz="1400" b="0" dirty="0" err="1">
                <a:solidFill>
                  <a:srgbClr val="FFC000"/>
                </a:solidFill>
              </a:rPr>
              <a:t>WLTP</a:t>
            </a:r>
            <a:endParaRPr lang="en-GB" sz="1400" b="0" dirty="0" smtClean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443" y="2416429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strike="dblStrike" dirty="0" smtClean="0">
                <a:solidFill>
                  <a:srgbClr val="FFC000"/>
                </a:solidFill>
              </a:rPr>
              <a:t>Type I test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443" y="3398726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Type III </a:t>
            </a:r>
            <a:r>
              <a:rPr lang="en-GB" sz="1400" b="0" dirty="0">
                <a:solidFill>
                  <a:srgbClr val="0F5494"/>
                </a:solidFill>
              </a:rPr>
              <a:t>test – modified</a:t>
            </a:r>
            <a:r>
              <a:rPr lang="en-GB" sz="1400" b="0" dirty="0" smtClean="0">
                <a:solidFill>
                  <a:srgbClr val="0F5494"/>
                </a:solidFill>
              </a:rPr>
              <a:t> </a:t>
            </a:r>
            <a:r>
              <a:rPr lang="en-GB" sz="1400" b="0" dirty="0">
                <a:solidFill>
                  <a:srgbClr val="0F5494"/>
                </a:solidFill>
              </a:rPr>
              <a:t>for ‘WLTP world</a:t>
            </a:r>
            <a:r>
              <a:rPr lang="en-GB" sz="1400" b="0" dirty="0" smtClean="0">
                <a:solidFill>
                  <a:srgbClr val="0F5494"/>
                </a:solidFill>
              </a:rPr>
              <a:t>’</a:t>
            </a:r>
            <a:r>
              <a:rPr lang="en-GB" sz="1400" b="0" dirty="0">
                <a:solidFill>
                  <a:srgbClr val="FF0000"/>
                </a:solidFill>
              </a:rPr>
              <a:t> *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7812" y="4365104"/>
            <a:ext cx="3024335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Type V </a:t>
            </a:r>
            <a:r>
              <a:rPr lang="en-GB" sz="1400" b="0" dirty="0">
                <a:solidFill>
                  <a:srgbClr val="0F5494"/>
                </a:solidFill>
              </a:rPr>
              <a:t>test – modified</a:t>
            </a:r>
            <a:r>
              <a:rPr lang="en-GB" sz="1400" b="0" dirty="0" smtClean="0">
                <a:solidFill>
                  <a:srgbClr val="0F5494"/>
                </a:solidFill>
              </a:rPr>
              <a:t> </a:t>
            </a:r>
            <a:r>
              <a:rPr lang="en-GB" sz="1400" b="0" dirty="0">
                <a:solidFill>
                  <a:srgbClr val="0F5494"/>
                </a:solidFill>
              </a:rPr>
              <a:t>for ‘WLTP world</a:t>
            </a:r>
            <a:r>
              <a:rPr lang="en-GB" sz="1400" b="0" dirty="0" smtClean="0">
                <a:solidFill>
                  <a:srgbClr val="0F5494"/>
                </a:solidFill>
              </a:rPr>
              <a:t>’</a:t>
            </a:r>
            <a:r>
              <a:rPr lang="en-GB" sz="1400" b="0" dirty="0">
                <a:solidFill>
                  <a:srgbClr val="FF0000"/>
                </a:solidFill>
              </a:rPr>
              <a:t> *</a:t>
            </a:r>
            <a:endParaRPr lang="en-GB" sz="1400" b="0" dirty="0" smtClean="0">
              <a:solidFill>
                <a:srgbClr val="0F549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713" y="4911586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Type VI </a:t>
            </a:r>
            <a:r>
              <a:rPr lang="en-GB" sz="1400" b="0" dirty="0">
                <a:solidFill>
                  <a:srgbClr val="0F5494"/>
                </a:solidFill>
              </a:rPr>
              <a:t>test – modified</a:t>
            </a:r>
            <a:r>
              <a:rPr lang="en-GB" sz="1400" b="0" dirty="0" smtClean="0">
                <a:solidFill>
                  <a:srgbClr val="0F5494"/>
                </a:solidFill>
              </a:rPr>
              <a:t> </a:t>
            </a:r>
            <a:r>
              <a:rPr lang="en-GB" sz="1400" b="0" dirty="0">
                <a:solidFill>
                  <a:srgbClr val="0F5494"/>
                </a:solidFill>
              </a:rPr>
              <a:t>for ‘WLTP world</a:t>
            </a:r>
            <a:r>
              <a:rPr lang="en-GB" sz="1400" b="0" dirty="0" smtClean="0">
                <a:solidFill>
                  <a:srgbClr val="0F5494"/>
                </a:solidFill>
              </a:rPr>
              <a:t>’</a:t>
            </a:r>
            <a:r>
              <a:rPr lang="en-GB" sz="1400" b="0" dirty="0">
                <a:solidFill>
                  <a:srgbClr val="FF0000"/>
                </a:solidFill>
              </a:rPr>
              <a:t> *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812" y="5527138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OBD</a:t>
            </a:r>
            <a:r>
              <a:rPr lang="en-GB" sz="1400" b="0" dirty="0" smtClean="0">
                <a:solidFill>
                  <a:srgbClr val="FF0000"/>
                </a:solidFill>
              </a:rPr>
              <a:t>*</a:t>
            </a:r>
            <a:r>
              <a:rPr lang="en-GB" sz="1400" b="0" dirty="0" smtClean="0">
                <a:solidFill>
                  <a:srgbClr val="0F5494"/>
                </a:solidFill>
              </a:rPr>
              <a:t>, ISC, ATCT, RDE 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8190" y="2469734"/>
            <a:ext cx="3076178" cy="738664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Level 2 most stringent – including </a:t>
            </a:r>
            <a:r>
              <a:rPr lang="en-GB" sz="1400" b="0" dirty="0" smtClean="0">
                <a:solidFill>
                  <a:srgbClr val="FFC000"/>
                </a:solidFill>
              </a:rPr>
              <a:t>Type 1 and Type 4 tests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4482" y="3384354"/>
            <a:ext cx="1358044" cy="1169551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Level 1b (Japan) – including </a:t>
            </a:r>
            <a:r>
              <a:rPr lang="en-GB" sz="1400" b="0" dirty="0" smtClean="0">
                <a:solidFill>
                  <a:srgbClr val="FFC000"/>
                </a:solidFill>
              </a:rPr>
              <a:t>Type 1 and Type 4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3575" y="5838639"/>
            <a:ext cx="256883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800" dirty="0" smtClean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3135" y="2818972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F5494"/>
                </a:solidFill>
              </a:rPr>
              <a:t>Type II test – modified for ‘WLTP world’</a:t>
            </a:r>
            <a:r>
              <a:rPr lang="en-GB" sz="1400" b="0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3135" y="3981108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strike="dblStrike" dirty="0" smtClean="0">
                <a:solidFill>
                  <a:srgbClr val="FFC000"/>
                </a:solidFill>
              </a:rPr>
              <a:t>Type IV test</a:t>
            </a:r>
          </a:p>
        </p:txBody>
      </p:sp>
    </p:spTree>
    <p:extLst>
      <p:ext uri="{BB962C8B-B14F-4D97-AF65-F5344CB8AC3E}">
        <p14:creationId xmlns:p14="http://schemas.microsoft.com/office/powerpoint/2010/main" val="6890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728192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Potential structures 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for 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Regulation </a:t>
            </a:r>
            <a:r>
              <a:rPr lang="en-GB" sz="2800" dirty="0" err="1" smtClean="0">
                <a:solidFill>
                  <a:srgbClr val="002060"/>
                </a:solidFill>
              </a:rPr>
              <a:t>WLTP</a:t>
            </a:r>
            <a:r>
              <a:rPr lang="en-GB" sz="2800" dirty="0" smtClean="0">
                <a:solidFill>
                  <a:srgbClr val="002060"/>
                </a:solidFill>
              </a:rPr>
              <a:t> (all levels)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and 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>Regulation 83 08 series</a:t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002060"/>
                </a:solidFill>
              </a:rPr>
              <a:t/>
            </a:r>
            <a:br>
              <a:rPr lang="en-GB" sz="2800" dirty="0" smtClean="0">
                <a:solidFill>
                  <a:srgbClr val="00206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Draft to provide an overview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66974" cy="648073"/>
          </a:xfrm>
        </p:spPr>
        <p:txBody>
          <a:bodyPr/>
          <a:lstStyle/>
          <a:p>
            <a:pPr algn="ctr"/>
            <a:r>
              <a:rPr lang="en-GB" sz="2000" dirty="0" smtClean="0"/>
              <a:t>Generic Regulation </a:t>
            </a:r>
            <a:r>
              <a:rPr lang="en-GB" sz="2000" dirty="0" err="1" smtClean="0"/>
              <a:t>WLTP</a:t>
            </a:r>
            <a:r>
              <a:rPr lang="en-GB" sz="2000" dirty="0" smtClean="0"/>
              <a:t>: Main Body &amp; Appendices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34641"/>
            <a:ext cx="4104456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0F5494"/>
                </a:solidFill>
              </a:rPr>
              <a:t>Regulation WLTP </a:t>
            </a:r>
            <a:endParaRPr lang="en-US" sz="120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Table </a:t>
            </a:r>
            <a:r>
              <a:rPr lang="en-US" sz="1200" dirty="0">
                <a:solidFill>
                  <a:srgbClr val="0F5494"/>
                </a:solidFill>
              </a:rPr>
              <a:t>of Contents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1. Scope </a:t>
            </a:r>
            <a:r>
              <a:rPr lang="en-US" sz="1200" b="0" dirty="0" smtClean="0">
                <a:solidFill>
                  <a:srgbClr val="FFC000"/>
                </a:solidFill>
              </a:rPr>
              <a:t>– incl. Type 1 (excl. Type 1a) and Type 4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2. Definitions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3. Application </a:t>
            </a:r>
            <a:r>
              <a:rPr lang="en-US" sz="1200" b="0" dirty="0">
                <a:solidFill>
                  <a:srgbClr val="0F5494"/>
                </a:solidFill>
              </a:rPr>
              <a:t>for approval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4. Approval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5. Specifications </a:t>
            </a:r>
            <a:r>
              <a:rPr lang="en-US" sz="1200" b="0" dirty="0">
                <a:solidFill>
                  <a:srgbClr val="0F5494"/>
                </a:solidFill>
              </a:rPr>
              <a:t>and </a:t>
            </a:r>
            <a:r>
              <a:rPr lang="en-US" sz="1200" b="0" dirty="0" smtClean="0">
                <a:solidFill>
                  <a:srgbClr val="0F5494"/>
                </a:solidFill>
              </a:rPr>
              <a:t>tests </a:t>
            </a:r>
            <a:r>
              <a:rPr lang="en-US" sz="1200" b="0" dirty="0" smtClean="0">
                <a:solidFill>
                  <a:srgbClr val="00B050"/>
                </a:solidFill>
              </a:rPr>
              <a:t>– incl. family definitions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6. Modifications </a:t>
            </a:r>
            <a:r>
              <a:rPr lang="en-US" sz="1200" b="0" dirty="0">
                <a:solidFill>
                  <a:srgbClr val="0F5494"/>
                </a:solidFill>
              </a:rPr>
              <a:t>of the vehicle type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7. Extensions </a:t>
            </a:r>
            <a:r>
              <a:rPr lang="en-US" sz="1200" b="0" dirty="0">
                <a:solidFill>
                  <a:srgbClr val="0F5494"/>
                </a:solidFill>
              </a:rPr>
              <a:t>to type approvals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8. Conformity </a:t>
            </a:r>
            <a:r>
              <a:rPr lang="en-US" sz="1200" b="0" dirty="0">
                <a:solidFill>
                  <a:srgbClr val="0F5494"/>
                </a:solidFill>
              </a:rPr>
              <a:t>of production (COP</a:t>
            </a:r>
            <a:r>
              <a:rPr lang="en-US" sz="1200" b="0" dirty="0" smtClean="0">
                <a:solidFill>
                  <a:srgbClr val="0F5494"/>
                </a:solidFill>
              </a:rPr>
              <a:t>) – </a:t>
            </a:r>
            <a:r>
              <a:rPr lang="en-US" sz="1200" b="0" dirty="0" smtClean="0">
                <a:solidFill>
                  <a:srgbClr val="FFC000"/>
                </a:solidFill>
              </a:rPr>
              <a:t>Type 1 and 4</a:t>
            </a:r>
            <a:endParaRPr lang="en-US" sz="1200" b="0" dirty="0">
              <a:solidFill>
                <a:srgbClr val="FFC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strike="sngStrike" dirty="0" smtClean="0">
                <a:solidFill>
                  <a:srgbClr val="0F5494"/>
                </a:solidFill>
              </a:rPr>
              <a:t>9. In-service </a:t>
            </a:r>
            <a:r>
              <a:rPr lang="en-US" sz="1200" b="0" strike="sngStrike" dirty="0">
                <a:solidFill>
                  <a:srgbClr val="0F5494"/>
                </a:solidFill>
              </a:rPr>
              <a:t>conformity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 marL="893763" indent="-893763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9. Penalties </a:t>
            </a:r>
            <a:r>
              <a:rPr lang="en-US" sz="1200" b="0" dirty="0">
                <a:solidFill>
                  <a:srgbClr val="0F5494"/>
                </a:solidFill>
              </a:rPr>
              <a:t>for non-conformity of production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10. Production </a:t>
            </a:r>
            <a:r>
              <a:rPr lang="en-US" sz="1200" b="0" dirty="0">
                <a:solidFill>
                  <a:srgbClr val="0F5494"/>
                </a:solidFill>
              </a:rPr>
              <a:t>definitively discontinued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11. Transitional provisions </a:t>
            </a:r>
            <a:r>
              <a:rPr lang="en-US" sz="1200" b="0" dirty="0" smtClean="0">
                <a:solidFill>
                  <a:srgbClr val="FFC000"/>
                </a:solidFill>
              </a:rPr>
              <a:t>– incl. introductory provisions?</a:t>
            </a:r>
            <a:endParaRPr lang="en-US" sz="1200" b="0" dirty="0">
              <a:solidFill>
                <a:srgbClr val="FFC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12. Names </a:t>
            </a:r>
            <a:r>
              <a:rPr lang="en-US" sz="1200" b="0" dirty="0">
                <a:solidFill>
                  <a:srgbClr val="0F5494"/>
                </a:solidFill>
              </a:rPr>
              <a:t>and addresses of Technical Services responsible for conducting approval tests, and of Type Approval Authorities</a:t>
            </a:r>
          </a:p>
          <a:p>
            <a:endParaRPr lang="en-GB" sz="1200" b="0" dirty="0" err="1" smtClean="0">
              <a:solidFill>
                <a:srgbClr val="0F5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8884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1 – Verification of conformity of production for Type 1 </a:t>
            </a:r>
            <a:r>
              <a:rPr lang="en-US" sz="1200" b="0" dirty="0" smtClean="0">
                <a:solidFill>
                  <a:srgbClr val="0F5494"/>
                </a:solidFill>
              </a:rPr>
              <a:t>test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2: Calculations for Conformity of Production for </a:t>
            </a:r>
            <a:r>
              <a:rPr lang="en-US" sz="1200" b="0" dirty="0" smtClean="0">
                <a:solidFill>
                  <a:srgbClr val="0F5494"/>
                </a:solidFill>
              </a:rPr>
              <a:t>EVs</a:t>
            </a:r>
          </a:p>
          <a:p>
            <a:pPr>
              <a:spcAft>
                <a:spcPts val="300"/>
              </a:spcAft>
            </a:pPr>
            <a:r>
              <a:rPr lang="en-US" sz="1100" b="0" dirty="0" smtClean="0">
                <a:solidFill>
                  <a:srgbClr val="000000"/>
                </a:solidFill>
              </a:rPr>
              <a:t>To be discussed at </a:t>
            </a:r>
            <a:r>
              <a:rPr lang="en-US" sz="1100" b="0" dirty="0" err="1" smtClean="0">
                <a:solidFill>
                  <a:srgbClr val="000000"/>
                </a:solidFill>
              </a:rPr>
              <a:t>IWG</a:t>
            </a:r>
            <a:r>
              <a:rPr lang="en-US" sz="1100" b="0" dirty="0" smtClean="0">
                <a:solidFill>
                  <a:srgbClr val="000000"/>
                </a:solidFill>
              </a:rPr>
              <a:t> COP Task Force when it convenes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0002" y="3284984"/>
            <a:ext cx="435648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b="0" dirty="0">
                <a:solidFill>
                  <a:srgbClr val="00B050"/>
                </a:solidFill>
              </a:rPr>
              <a:t>The information and requirements from the main body of the </a:t>
            </a:r>
            <a:r>
              <a:rPr lang="en-US" sz="1200" b="0" dirty="0" err="1" smtClean="0">
                <a:solidFill>
                  <a:srgbClr val="00B050"/>
                </a:solidFill>
              </a:rPr>
              <a:t>WLTP</a:t>
            </a:r>
            <a:r>
              <a:rPr lang="en-US" sz="1200" b="0" dirty="0" smtClean="0">
                <a:solidFill>
                  <a:srgbClr val="00B050"/>
                </a:solidFill>
              </a:rPr>
              <a:t> </a:t>
            </a:r>
            <a:r>
              <a:rPr lang="en-US" sz="1200" b="0" dirty="0" err="1" smtClean="0">
                <a:solidFill>
                  <a:srgbClr val="00B050"/>
                </a:solidFill>
              </a:rPr>
              <a:t>GTR</a:t>
            </a:r>
            <a:r>
              <a:rPr lang="en-US" sz="1200" b="0" dirty="0" smtClean="0">
                <a:solidFill>
                  <a:srgbClr val="00B050"/>
                </a:solidFill>
              </a:rPr>
              <a:t> and the EVAP </a:t>
            </a:r>
            <a:r>
              <a:rPr lang="en-US" sz="1200" b="0" dirty="0" err="1" smtClean="0">
                <a:solidFill>
                  <a:srgbClr val="00B050"/>
                </a:solidFill>
              </a:rPr>
              <a:t>GTR</a:t>
            </a:r>
            <a:r>
              <a:rPr lang="en-US" sz="1200" b="0" dirty="0" smtClean="0">
                <a:solidFill>
                  <a:srgbClr val="00B050"/>
                </a:solidFill>
              </a:rPr>
              <a:t> </a:t>
            </a:r>
            <a:r>
              <a:rPr lang="en-US" sz="1200" b="0" dirty="0">
                <a:solidFill>
                  <a:srgbClr val="00B050"/>
                </a:solidFill>
              </a:rPr>
              <a:t>will be copied into the Main Body of the new </a:t>
            </a:r>
            <a:r>
              <a:rPr lang="en-US" sz="1200" b="0" dirty="0" err="1">
                <a:solidFill>
                  <a:srgbClr val="00B050"/>
                </a:solidFill>
              </a:rPr>
              <a:t>UNR</a:t>
            </a:r>
            <a:r>
              <a:rPr lang="en-US" sz="1200" b="0" dirty="0">
                <a:solidFill>
                  <a:srgbClr val="00B050"/>
                </a:solidFill>
              </a:rPr>
              <a:t> </a:t>
            </a:r>
            <a:r>
              <a:rPr lang="en-US" sz="1200" b="0" dirty="0" err="1">
                <a:solidFill>
                  <a:srgbClr val="00B050"/>
                </a:solidFill>
              </a:rPr>
              <a:t>WLTP</a:t>
            </a:r>
            <a:r>
              <a:rPr lang="en-US" sz="1200" b="0" dirty="0">
                <a:solidFill>
                  <a:srgbClr val="00B050"/>
                </a:solidFill>
              </a:rPr>
              <a:t> – where </a:t>
            </a:r>
            <a:r>
              <a:rPr lang="en-US" sz="1200" b="0" dirty="0" smtClean="0">
                <a:solidFill>
                  <a:srgbClr val="00B050"/>
                </a:solidFill>
              </a:rPr>
              <a:t>relevant.</a:t>
            </a:r>
          </a:p>
          <a:p>
            <a:pPr algn="just"/>
            <a:endParaRPr lang="en-US" sz="1200" b="0" dirty="0">
              <a:solidFill>
                <a:srgbClr val="00B050"/>
              </a:solidFill>
            </a:endParaRPr>
          </a:p>
          <a:p>
            <a:pPr algn="just"/>
            <a:r>
              <a:rPr lang="en-US" sz="1200" b="0" dirty="0" smtClean="0">
                <a:solidFill>
                  <a:srgbClr val="00B050"/>
                </a:solidFill>
              </a:rPr>
              <a:t>E.g. definitions from the </a:t>
            </a:r>
            <a:r>
              <a:rPr lang="en-US" sz="1200" b="0" dirty="0" err="1" smtClean="0">
                <a:solidFill>
                  <a:srgbClr val="00B050"/>
                </a:solidFill>
              </a:rPr>
              <a:t>GTRs</a:t>
            </a:r>
            <a:r>
              <a:rPr lang="en-US" sz="1200" b="0" dirty="0" smtClean="0">
                <a:solidFill>
                  <a:srgbClr val="00B050"/>
                </a:solidFill>
              </a:rPr>
              <a:t> will be added to Section 2 of the Main Body; and definitions of families (from Section 5 of GTR15 and Section 5 of </a:t>
            </a:r>
            <a:r>
              <a:rPr lang="en-US" sz="1200" b="0" dirty="0" err="1" smtClean="0">
                <a:solidFill>
                  <a:srgbClr val="00B050"/>
                </a:solidFill>
              </a:rPr>
              <a:t>GTR</a:t>
            </a:r>
            <a:r>
              <a:rPr lang="en-US" sz="1200" b="0" dirty="0" smtClean="0">
                <a:solidFill>
                  <a:srgbClr val="00B050"/>
                </a:solidFill>
              </a:rPr>
              <a:t> EVAP) will be added to Section 5 of the Main Body</a:t>
            </a:r>
          </a:p>
        </p:txBody>
      </p:sp>
    </p:spTree>
    <p:extLst>
      <p:ext uri="{BB962C8B-B14F-4D97-AF65-F5344CB8AC3E}">
        <p14:creationId xmlns:p14="http://schemas.microsoft.com/office/powerpoint/2010/main" val="4333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31" y="1268760"/>
            <a:ext cx="8229600" cy="648073"/>
          </a:xfrm>
        </p:spPr>
        <p:txBody>
          <a:bodyPr/>
          <a:lstStyle/>
          <a:p>
            <a:pPr algn="ctr"/>
            <a:r>
              <a:rPr lang="en-GB" sz="2400" dirty="0" smtClean="0"/>
              <a:t>Generic Regulation </a:t>
            </a:r>
            <a:r>
              <a:rPr lang="en-GB" sz="2400" dirty="0" err="1" smtClean="0"/>
              <a:t>WLTP</a:t>
            </a:r>
            <a:r>
              <a:rPr lang="en-GB" sz="2400" dirty="0" smtClean="0"/>
              <a:t>: Annexes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5131" y="2060848"/>
            <a:ext cx="424847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Annexes Part A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1: Engine and vehicle characteristics and information concerning the conduct of tests</a:t>
            </a:r>
          </a:p>
          <a:p>
            <a:pPr marL="180975" indent="-180975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	Appendix </a:t>
            </a:r>
            <a:r>
              <a:rPr lang="en-US" sz="1200" b="0" dirty="0">
                <a:solidFill>
                  <a:srgbClr val="0F5494"/>
                </a:solidFill>
              </a:rPr>
              <a:t>1 - Information on test </a:t>
            </a:r>
            <a:r>
              <a:rPr lang="en-US" sz="1200" b="0" dirty="0" smtClean="0">
                <a:solidFill>
                  <a:srgbClr val="0F5494"/>
                </a:solidFill>
              </a:rPr>
              <a:t>conditions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2 - </a:t>
            </a:r>
            <a:r>
              <a:rPr lang="en-US" sz="1200" b="0" dirty="0" err="1" smtClean="0">
                <a:solidFill>
                  <a:srgbClr val="0F5494"/>
                </a:solidFill>
              </a:rPr>
              <a:t>WLTP</a:t>
            </a:r>
            <a:r>
              <a:rPr lang="en-US" sz="1200" b="0" dirty="0" smtClean="0">
                <a:solidFill>
                  <a:srgbClr val="0F5494"/>
                </a:solidFill>
              </a:rPr>
              <a:t> </a:t>
            </a:r>
            <a:r>
              <a:rPr lang="en-US" sz="1200" b="0" dirty="0">
                <a:solidFill>
                  <a:srgbClr val="0F5494"/>
                </a:solidFill>
              </a:rPr>
              <a:t>Test </a:t>
            </a:r>
            <a:r>
              <a:rPr lang="en-US" sz="1200" b="0" dirty="0" smtClean="0">
                <a:solidFill>
                  <a:srgbClr val="0F5494"/>
                </a:solidFill>
              </a:rPr>
              <a:t>Report</a:t>
            </a:r>
            <a:r>
              <a:rPr lang="en-US" sz="1200" b="0" dirty="0" smtClean="0">
                <a:solidFill>
                  <a:srgbClr val="FFC000"/>
                </a:solidFill>
              </a:rPr>
              <a:t>*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</a:t>
            </a:r>
            <a:r>
              <a:rPr lang="en-US" sz="1200" b="0" dirty="0" smtClean="0">
                <a:solidFill>
                  <a:srgbClr val="0F5494"/>
                </a:solidFill>
              </a:rPr>
              <a:t>3 </a:t>
            </a:r>
            <a:r>
              <a:rPr lang="en-US" sz="1200" b="0" dirty="0">
                <a:solidFill>
                  <a:srgbClr val="0F5494"/>
                </a:solidFill>
              </a:rPr>
              <a:t>- </a:t>
            </a:r>
            <a:r>
              <a:rPr lang="en-US" sz="1200" b="0" dirty="0" err="1">
                <a:solidFill>
                  <a:srgbClr val="0F5494"/>
                </a:solidFill>
              </a:rPr>
              <a:t>WLTP</a:t>
            </a:r>
            <a:r>
              <a:rPr lang="en-US" sz="1200" b="0" dirty="0">
                <a:solidFill>
                  <a:srgbClr val="0F5494"/>
                </a:solidFill>
              </a:rPr>
              <a:t> </a:t>
            </a:r>
            <a:r>
              <a:rPr lang="en-US" sz="1200" b="0" dirty="0" smtClean="0">
                <a:solidFill>
                  <a:srgbClr val="0F5494"/>
                </a:solidFill>
              </a:rPr>
              <a:t>Road Load Test Report</a:t>
            </a:r>
            <a:r>
              <a:rPr lang="en-US" sz="1200" b="0" dirty="0" smtClean="0">
                <a:solidFill>
                  <a:srgbClr val="FFC000"/>
                </a:solidFill>
              </a:rPr>
              <a:t>*</a:t>
            </a:r>
            <a:endParaRPr lang="en-US" sz="1200" b="0" dirty="0">
              <a:solidFill>
                <a:srgbClr val="FFC000"/>
              </a:solidFill>
            </a:endParaRPr>
          </a:p>
          <a:p>
            <a:pPr marL="180975">
              <a:spcAft>
                <a:spcPts val="6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</a:t>
            </a:r>
            <a:r>
              <a:rPr lang="en-US" sz="1200" b="0" dirty="0" smtClean="0">
                <a:solidFill>
                  <a:srgbClr val="0F5494"/>
                </a:solidFill>
              </a:rPr>
              <a:t>4 </a:t>
            </a:r>
            <a:r>
              <a:rPr lang="en-US" sz="1200" b="0" dirty="0">
                <a:solidFill>
                  <a:srgbClr val="0F5494"/>
                </a:solidFill>
              </a:rPr>
              <a:t>- </a:t>
            </a:r>
            <a:r>
              <a:rPr lang="en-US" sz="1200" b="0" dirty="0" err="1">
                <a:solidFill>
                  <a:srgbClr val="0F5494"/>
                </a:solidFill>
              </a:rPr>
              <a:t>WLTP</a:t>
            </a:r>
            <a:r>
              <a:rPr lang="en-US" sz="1200" b="0" dirty="0">
                <a:solidFill>
                  <a:srgbClr val="0F5494"/>
                </a:solidFill>
              </a:rPr>
              <a:t> Test </a:t>
            </a:r>
            <a:r>
              <a:rPr lang="en-US" sz="1200" b="0" dirty="0" smtClean="0">
                <a:solidFill>
                  <a:srgbClr val="0F5494"/>
                </a:solidFill>
              </a:rPr>
              <a:t>Sheet</a:t>
            </a:r>
            <a:r>
              <a:rPr lang="en-US" sz="1200" b="0" dirty="0" smtClean="0">
                <a:solidFill>
                  <a:srgbClr val="FFC000"/>
                </a:solidFill>
              </a:rPr>
              <a:t>*</a:t>
            </a:r>
            <a:endParaRPr lang="en-US" sz="1200" b="0" dirty="0">
              <a:solidFill>
                <a:srgbClr val="FFC000"/>
              </a:solidFill>
            </a:endParaRPr>
          </a:p>
          <a:p>
            <a:pPr marL="180975" indent="-180975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2: Communication</a:t>
            </a:r>
          </a:p>
          <a:p>
            <a:pPr marL="180975" lvl="1">
              <a:spcAft>
                <a:spcPts val="6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Addendum to type approval communication No … concerning the type approval of a vehicle with regard to exhaust emissions pursuant to Regulation </a:t>
            </a:r>
            <a:r>
              <a:rPr lang="en-US" sz="1200" b="0" dirty="0" err="1">
                <a:solidFill>
                  <a:srgbClr val="0F5494"/>
                </a:solidFill>
              </a:rPr>
              <a:t>WLTP</a:t>
            </a:r>
            <a:r>
              <a:rPr lang="en-US" sz="1200" b="0" dirty="0">
                <a:solidFill>
                  <a:srgbClr val="0F5494"/>
                </a:solidFill>
              </a:rPr>
              <a:t>, </a:t>
            </a:r>
            <a:r>
              <a:rPr lang="en-US" sz="1200" b="0" dirty="0" smtClean="0">
                <a:solidFill>
                  <a:srgbClr val="0F5494"/>
                </a:solidFill>
              </a:rPr>
              <a:t>xxx </a:t>
            </a:r>
            <a:r>
              <a:rPr lang="en-US" sz="1200" b="0" dirty="0">
                <a:solidFill>
                  <a:srgbClr val="0F5494"/>
                </a:solidFill>
              </a:rPr>
              <a:t>series of amendments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3: Arrangements of the approval </a:t>
            </a:r>
            <a:r>
              <a:rPr lang="en-US" sz="1200" b="0" dirty="0" smtClean="0">
                <a:solidFill>
                  <a:srgbClr val="0F5494"/>
                </a:solidFill>
              </a:rPr>
              <a:t>mark</a:t>
            </a:r>
            <a:endParaRPr lang="en-US" sz="1200" b="0" dirty="0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8056" y="1916832"/>
            <a:ext cx="428808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Annexes Part B – Type 1 test (</a:t>
            </a:r>
            <a:r>
              <a:rPr lang="en-US" sz="1200" dirty="0" err="1" smtClean="0">
                <a:solidFill>
                  <a:srgbClr val="0F5494"/>
                </a:solidFill>
              </a:rPr>
              <a:t>WLTP</a:t>
            </a:r>
            <a:r>
              <a:rPr lang="en-US" sz="1200" dirty="0" smtClean="0">
                <a:solidFill>
                  <a:srgbClr val="0F5494"/>
                </a:solidFill>
              </a:rPr>
              <a:t>)</a:t>
            </a:r>
            <a:r>
              <a:rPr lang="en-US" sz="1200" baseline="30000" dirty="0" smtClean="0">
                <a:solidFill>
                  <a:srgbClr val="00B050"/>
                </a:solidFill>
              </a:rPr>
              <a:t>1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1: </a:t>
            </a:r>
            <a:r>
              <a:rPr lang="en-US" sz="1200" b="0" dirty="0" err="1" smtClean="0">
                <a:solidFill>
                  <a:srgbClr val="0F5494"/>
                </a:solidFill>
              </a:rPr>
              <a:t>WLTC</a:t>
            </a:r>
            <a:endParaRPr lang="en-US" sz="1200" b="0" dirty="0" smtClean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2: Gear selection and shift point determination for vehicles equipped with manual transmissions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3: Reference fuels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4: Road load and dynamometer setting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5: Test equipment and calibrations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6: Type 1 test procedures and test conditions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7: Calculations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8: Pure electric, hybrid electric and compressed hydrogen fuel cell hybrid vehicles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9: Determination of method equivalency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9699" y="5451332"/>
            <a:ext cx="428808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Annexes Part C – Type 4 test (Evap)</a:t>
            </a:r>
            <a:r>
              <a:rPr lang="en-US" sz="1200" baseline="30000" dirty="0" smtClean="0">
                <a:solidFill>
                  <a:srgbClr val="00B050"/>
                </a:solidFill>
              </a:rPr>
              <a:t>2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1: Type 4 test procedures and test </a:t>
            </a:r>
            <a:r>
              <a:rPr lang="en-US" sz="1200" b="0" dirty="0" smtClean="0">
                <a:solidFill>
                  <a:srgbClr val="0F5494"/>
                </a:solidFill>
              </a:rPr>
              <a:t>conditions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2: Reference </a:t>
            </a:r>
            <a:r>
              <a:rPr lang="en-US" sz="1200" b="0" dirty="0" smtClean="0">
                <a:solidFill>
                  <a:srgbClr val="0F5494"/>
                </a:solidFill>
              </a:rPr>
              <a:t>fuel</a:t>
            </a:r>
            <a:endParaRPr lang="en-US" sz="1200" b="0" dirty="0">
              <a:solidFill>
                <a:srgbClr val="0F549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129" y="4938559"/>
            <a:ext cx="40148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FFC000"/>
                </a:solidFill>
              </a:rPr>
              <a:t>* Principle as in</a:t>
            </a:r>
            <a:r>
              <a:rPr lang="en-US" sz="1100" b="0" dirty="0" smtClean="0">
                <a:solidFill>
                  <a:srgbClr val="FFC000"/>
                </a:solidFill>
              </a:rPr>
              <a:t> EU-</a:t>
            </a:r>
            <a:r>
              <a:rPr lang="en-US" sz="1100" b="0" dirty="0" err="1" smtClean="0">
                <a:solidFill>
                  <a:srgbClr val="FFC000"/>
                </a:solidFill>
              </a:rPr>
              <a:t>WLTP</a:t>
            </a:r>
            <a:r>
              <a:rPr lang="en-US" sz="1100" b="0" dirty="0" smtClean="0">
                <a:solidFill>
                  <a:srgbClr val="FFC000"/>
                </a:solidFill>
              </a:rPr>
              <a:t>. </a:t>
            </a:r>
            <a:r>
              <a:rPr lang="en-US" sz="1100" b="0" dirty="0" err="1" smtClean="0">
                <a:solidFill>
                  <a:srgbClr val="FFC000"/>
                </a:solidFill>
              </a:rPr>
              <a:t>Harmonised</a:t>
            </a:r>
            <a:r>
              <a:rPr lang="en-US" sz="1100" b="0" dirty="0" smtClean="0">
                <a:solidFill>
                  <a:srgbClr val="FFC000"/>
                </a:solidFill>
              </a:rPr>
              <a:t> versions to be developed.</a:t>
            </a:r>
            <a:endParaRPr lang="en-GB" sz="1100" b="0" dirty="0" err="1" smtClean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1531" y="4723054"/>
            <a:ext cx="44459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baseline="30000" dirty="0" smtClean="0">
                <a:solidFill>
                  <a:srgbClr val="00B050"/>
                </a:solidFill>
              </a:rPr>
              <a:t>1 </a:t>
            </a:r>
            <a:r>
              <a:rPr lang="en-US" sz="1100" b="0" dirty="0" smtClean="0">
                <a:solidFill>
                  <a:srgbClr val="00B050"/>
                </a:solidFill>
              </a:rPr>
              <a:t>The </a:t>
            </a:r>
            <a:r>
              <a:rPr lang="en-US" sz="1100" b="0" dirty="0">
                <a:solidFill>
                  <a:srgbClr val="00B050"/>
                </a:solidFill>
              </a:rPr>
              <a:t>information and requirements from the main body of the </a:t>
            </a:r>
            <a:r>
              <a:rPr lang="en-US" sz="1100" b="0" dirty="0" err="1">
                <a:solidFill>
                  <a:srgbClr val="00B050"/>
                </a:solidFill>
              </a:rPr>
              <a:t>GTR</a:t>
            </a:r>
            <a:r>
              <a:rPr lang="en-US" sz="1100" b="0" dirty="0">
                <a:solidFill>
                  <a:srgbClr val="00B050"/>
                </a:solidFill>
              </a:rPr>
              <a:t> (i.e. Sections 1 – 6 inclusive) will be </a:t>
            </a:r>
            <a:r>
              <a:rPr lang="en-US" sz="1100" b="0" dirty="0" smtClean="0">
                <a:solidFill>
                  <a:srgbClr val="00B050"/>
                </a:solidFill>
              </a:rPr>
              <a:t>moved </a:t>
            </a:r>
            <a:r>
              <a:rPr lang="en-US" sz="1100" b="0" dirty="0">
                <a:solidFill>
                  <a:srgbClr val="00B050"/>
                </a:solidFill>
              </a:rPr>
              <a:t>into the Main Body of </a:t>
            </a:r>
            <a:r>
              <a:rPr lang="en-US" sz="1100" b="0" dirty="0" err="1" smtClean="0">
                <a:solidFill>
                  <a:srgbClr val="00B050"/>
                </a:solidFill>
              </a:rPr>
              <a:t>UNR</a:t>
            </a:r>
            <a:r>
              <a:rPr lang="en-US" sz="1100" b="0" dirty="0" smtClean="0">
                <a:solidFill>
                  <a:srgbClr val="00B050"/>
                </a:solidFill>
              </a:rPr>
              <a:t> </a:t>
            </a:r>
            <a:r>
              <a:rPr lang="en-US" sz="1100" b="0" dirty="0" err="1">
                <a:solidFill>
                  <a:srgbClr val="00B050"/>
                </a:solidFill>
              </a:rPr>
              <a:t>WLTP</a:t>
            </a:r>
            <a:r>
              <a:rPr lang="en-US" sz="1100" b="0" dirty="0">
                <a:solidFill>
                  <a:srgbClr val="00B050"/>
                </a:solidFill>
              </a:rPr>
              <a:t> – where relevant</a:t>
            </a:r>
            <a:endParaRPr lang="en-GB" sz="1100" b="0" dirty="0" err="1" smtClean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531" y="6186048"/>
            <a:ext cx="4367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baseline="30000" dirty="0" smtClean="0">
                <a:solidFill>
                  <a:srgbClr val="00B050"/>
                </a:solidFill>
              </a:rPr>
              <a:t>2 </a:t>
            </a:r>
            <a:r>
              <a:rPr lang="en-US" sz="1100" b="0" dirty="0" smtClean="0">
                <a:solidFill>
                  <a:srgbClr val="00B050"/>
                </a:solidFill>
              </a:rPr>
              <a:t>Information </a:t>
            </a:r>
            <a:r>
              <a:rPr lang="en-US" sz="1100" b="0" dirty="0">
                <a:solidFill>
                  <a:srgbClr val="00B050"/>
                </a:solidFill>
              </a:rPr>
              <a:t>and requirements from the main body </a:t>
            </a:r>
            <a:r>
              <a:rPr lang="en-US" sz="1100" b="0" dirty="0" smtClean="0">
                <a:solidFill>
                  <a:srgbClr val="00B050"/>
                </a:solidFill>
              </a:rPr>
              <a:t>will </a:t>
            </a:r>
            <a:r>
              <a:rPr lang="en-US" sz="1100" b="0" dirty="0">
                <a:solidFill>
                  <a:srgbClr val="00B050"/>
                </a:solidFill>
              </a:rPr>
              <a:t>be </a:t>
            </a:r>
            <a:r>
              <a:rPr lang="en-US" sz="1100" b="0" dirty="0" smtClean="0">
                <a:solidFill>
                  <a:srgbClr val="00B050"/>
                </a:solidFill>
              </a:rPr>
              <a:t>moved </a:t>
            </a:r>
            <a:r>
              <a:rPr lang="en-US" sz="1100" b="0" dirty="0">
                <a:solidFill>
                  <a:srgbClr val="00B050"/>
                </a:solidFill>
              </a:rPr>
              <a:t>into the Main Body of </a:t>
            </a:r>
            <a:r>
              <a:rPr lang="en-US" sz="1100" b="0" dirty="0" err="1" smtClean="0">
                <a:solidFill>
                  <a:srgbClr val="00B050"/>
                </a:solidFill>
              </a:rPr>
              <a:t>UNR</a:t>
            </a:r>
            <a:r>
              <a:rPr lang="en-US" sz="1100" b="0" dirty="0" smtClean="0">
                <a:solidFill>
                  <a:srgbClr val="00B050"/>
                </a:solidFill>
              </a:rPr>
              <a:t> </a:t>
            </a:r>
            <a:r>
              <a:rPr lang="en-US" sz="1100" b="0" dirty="0" err="1" smtClean="0">
                <a:solidFill>
                  <a:srgbClr val="00B050"/>
                </a:solidFill>
              </a:rPr>
              <a:t>WLTP</a:t>
            </a:r>
            <a:r>
              <a:rPr lang="en-US" sz="1100" b="0" dirty="0" smtClean="0">
                <a:solidFill>
                  <a:srgbClr val="00B050"/>
                </a:solidFill>
              </a:rPr>
              <a:t> </a:t>
            </a:r>
            <a:r>
              <a:rPr lang="en-US" sz="1100" b="0" dirty="0">
                <a:solidFill>
                  <a:srgbClr val="00B050"/>
                </a:solidFill>
              </a:rPr>
              <a:t>– where </a:t>
            </a:r>
            <a:r>
              <a:rPr lang="en-US" sz="1100" b="0" dirty="0" smtClean="0">
                <a:solidFill>
                  <a:srgbClr val="00B050"/>
                </a:solidFill>
              </a:rPr>
              <a:t>relevant</a:t>
            </a:r>
            <a:endParaRPr lang="en-GB" sz="11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856984" cy="648073"/>
          </a:xfrm>
        </p:spPr>
        <p:txBody>
          <a:bodyPr/>
          <a:lstStyle/>
          <a:p>
            <a:pPr algn="ctr"/>
            <a:r>
              <a:rPr lang="en-GB" sz="2400" dirty="0"/>
              <a:t>Regulation 83 08 </a:t>
            </a:r>
            <a:r>
              <a:rPr lang="en-GB" sz="2400" dirty="0" smtClean="0"/>
              <a:t>series: Main Body &amp; Appendices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4752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Table </a:t>
            </a:r>
            <a:r>
              <a:rPr lang="en-US" sz="1200" dirty="0">
                <a:solidFill>
                  <a:srgbClr val="0F5494"/>
                </a:solidFill>
              </a:rPr>
              <a:t>of Contents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1. Scope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2. Definitions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3. Application </a:t>
            </a:r>
            <a:r>
              <a:rPr lang="en-US" sz="1200" b="0" dirty="0">
                <a:solidFill>
                  <a:srgbClr val="0F5494"/>
                </a:solidFill>
              </a:rPr>
              <a:t>for approval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4. Approval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5. Specifications </a:t>
            </a:r>
            <a:r>
              <a:rPr lang="en-US" sz="1200" b="0" dirty="0">
                <a:solidFill>
                  <a:srgbClr val="0F5494"/>
                </a:solidFill>
              </a:rPr>
              <a:t>and </a:t>
            </a:r>
            <a:r>
              <a:rPr lang="en-US" sz="1200" b="0" dirty="0" smtClean="0">
                <a:solidFill>
                  <a:srgbClr val="0F5494"/>
                </a:solidFill>
              </a:rPr>
              <a:t>tests </a:t>
            </a:r>
            <a:r>
              <a:rPr lang="en-US" sz="1200" b="0" dirty="0" smtClean="0">
                <a:solidFill>
                  <a:srgbClr val="FFC000"/>
                </a:solidFill>
              </a:rPr>
              <a:t>incl. ref to </a:t>
            </a:r>
            <a:r>
              <a:rPr lang="en-US" sz="1200" b="0" dirty="0" err="1" smtClean="0">
                <a:solidFill>
                  <a:srgbClr val="FFC000"/>
                </a:solidFill>
              </a:rPr>
              <a:t>ATCT</a:t>
            </a:r>
            <a:r>
              <a:rPr lang="en-US" sz="1200" b="0" dirty="0" smtClean="0">
                <a:solidFill>
                  <a:srgbClr val="FFC000"/>
                </a:solidFill>
              </a:rPr>
              <a:t> </a:t>
            </a:r>
            <a:r>
              <a:rPr lang="en-US" sz="1200" b="0" dirty="0" smtClean="0">
                <a:solidFill>
                  <a:srgbClr val="0F5494"/>
                </a:solidFill>
              </a:rPr>
              <a:t>+ </a:t>
            </a:r>
            <a:r>
              <a:rPr lang="en-US" sz="1200" b="0" dirty="0" smtClean="0">
                <a:solidFill>
                  <a:srgbClr val="00B050"/>
                </a:solidFill>
              </a:rPr>
              <a:t>incl</a:t>
            </a:r>
            <a:r>
              <a:rPr lang="en-US" sz="1200" b="0" dirty="0">
                <a:solidFill>
                  <a:srgbClr val="00B050"/>
                </a:solidFill>
              </a:rPr>
              <a:t>. family </a:t>
            </a:r>
            <a:r>
              <a:rPr lang="en-US" sz="1200" b="0" dirty="0" smtClean="0">
                <a:solidFill>
                  <a:srgbClr val="00B050"/>
                </a:solidFill>
              </a:rPr>
              <a:t>definitions, e.g. </a:t>
            </a:r>
            <a:r>
              <a:rPr lang="en-US" sz="1200" b="0" dirty="0" err="1" smtClean="0">
                <a:solidFill>
                  <a:srgbClr val="00B050"/>
                </a:solidFill>
              </a:rPr>
              <a:t>ATCT</a:t>
            </a:r>
            <a:r>
              <a:rPr lang="en-US" sz="1200" b="0" dirty="0" smtClean="0">
                <a:solidFill>
                  <a:srgbClr val="00B050"/>
                </a:solidFill>
              </a:rPr>
              <a:t> &amp; PEMS families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6. Modifications </a:t>
            </a:r>
            <a:r>
              <a:rPr lang="en-US" sz="1200" b="0" dirty="0">
                <a:solidFill>
                  <a:srgbClr val="0F5494"/>
                </a:solidFill>
              </a:rPr>
              <a:t>of the vehicle type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7. Extensions </a:t>
            </a:r>
            <a:r>
              <a:rPr lang="en-US" sz="1200" b="0" dirty="0">
                <a:solidFill>
                  <a:srgbClr val="0F5494"/>
                </a:solidFill>
              </a:rPr>
              <a:t>to type approvals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8. Conformity </a:t>
            </a:r>
            <a:r>
              <a:rPr lang="en-US" sz="1200" b="0" dirty="0">
                <a:solidFill>
                  <a:srgbClr val="0F5494"/>
                </a:solidFill>
              </a:rPr>
              <a:t>of production (COP</a:t>
            </a:r>
            <a:r>
              <a:rPr lang="en-US" sz="1200" b="0" dirty="0" smtClean="0">
                <a:solidFill>
                  <a:srgbClr val="0F5494"/>
                </a:solidFill>
              </a:rPr>
              <a:t>) – </a:t>
            </a:r>
            <a:r>
              <a:rPr lang="en-US" sz="1200" b="0" dirty="0" smtClean="0">
                <a:solidFill>
                  <a:srgbClr val="FFC000"/>
                </a:solidFill>
              </a:rPr>
              <a:t>Type 2,3,5,6 &amp; </a:t>
            </a:r>
            <a:r>
              <a:rPr lang="en-US" sz="1200" b="0" dirty="0" err="1" smtClean="0">
                <a:solidFill>
                  <a:srgbClr val="FFC000"/>
                </a:solidFill>
              </a:rPr>
              <a:t>OBD</a:t>
            </a:r>
            <a:endParaRPr lang="en-US" sz="1200" b="0" dirty="0">
              <a:solidFill>
                <a:srgbClr val="FFC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9. In-service conformity </a:t>
            </a:r>
            <a:r>
              <a:rPr lang="en-US" sz="1200" b="0" dirty="0" smtClean="0">
                <a:solidFill>
                  <a:srgbClr val="FFC000"/>
                </a:solidFill>
              </a:rPr>
              <a:t>– incl. Type 1 test as it is not included in </a:t>
            </a:r>
            <a:r>
              <a:rPr lang="en-US" sz="1200" b="0" dirty="0" err="1">
                <a:solidFill>
                  <a:srgbClr val="FFC000"/>
                </a:solidFill>
              </a:rPr>
              <a:t>U</a:t>
            </a:r>
            <a:r>
              <a:rPr lang="en-US" sz="1200" b="0" dirty="0" err="1" smtClean="0">
                <a:solidFill>
                  <a:srgbClr val="FFC000"/>
                </a:solidFill>
              </a:rPr>
              <a:t>NR</a:t>
            </a:r>
            <a:r>
              <a:rPr lang="en-US" sz="1200" b="0" dirty="0" smtClean="0">
                <a:solidFill>
                  <a:srgbClr val="FFC000"/>
                </a:solidFill>
              </a:rPr>
              <a:t> </a:t>
            </a:r>
            <a:r>
              <a:rPr lang="en-US" sz="1200" b="0" dirty="0" err="1" smtClean="0">
                <a:solidFill>
                  <a:srgbClr val="FFC000"/>
                </a:solidFill>
              </a:rPr>
              <a:t>WLTP</a:t>
            </a:r>
            <a:r>
              <a:rPr lang="en-US" sz="1200" b="0" dirty="0">
                <a:solidFill>
                  <a:srgbClr val="0F5494"/>
                </a:solidFill>
              </a:rPr>
              <a:t>	</a:t>
            </a:r>
          </a:p>
          <a:p>
            <a:pPr marL="893763" indent="-893763"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10. Penalties </a:t>
            </a:r>
            <a:r>
              <a:rPr lang="en-US" sz="1200" b="0" dirty="0">
                <a:solidFill>
                  <a:srgbClr val="0F5494"/>
                </a:solidFill>
              </a:rPr>
              <a:t>for non-conformity of production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11. Production </a:t>
            </a:r>
            <a:r>
              <a:rPr lang="en-US" sz="1200" b="0" dirty="0">
                <a:solidFill>
                  <a:srgbClr val="0F5494"/>
                </a:solidFill>
              </a:rPr>
              <a:t>definitively discontinued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12. Transitional provisions</a:t>
            </a:r>
            <a:endParaRPr lang="en-US" sz="1200" b="0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13. Names </a:t>
            </a:r>
            <a:r>
              <a:rPr lang="en-US" sz="1200" b="0" dirty="0">
                <a:solidFill>
                  <a:srgbClr val="0F5494"/>
                </a:solidFill>
              </a:rPr>
              <a:t>and addresses of Technical Services responsible for </a:t>
            </a:r>
            <a:r>
              <a:rPr lang="en-US" sz="1200" b="0" dirty="0" smtClean="0">
                <a:solidFill>
                  <a:srgbClr val="0F5494"/>
                </a:solidFill>
              </a:rPr>
              <a:t>conducting </a:t>
            </a:r>
            <a:r>
              <a:rPr lang="en-US" sz="1200" b="0" dirty="0">
                <a:solidFill>
                  <a:srgbClr val="0F5494"/>
                </a:solidFill>
              </a:rPr>
              <a:t>approval tests, and of Type Approval </a:t>
            </a:r>
            <a:r>
              <a:rPr lang="en-US" sz="1200" b="0" dirty="0" smtClean="0">
                <a:solidFill>
                  <a:srgbClr val="0F5494"/>
                </a:solidFill>
              </a:rPr>
              <a:t>Authorities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8896" y="1988840"/>
            <a:ext cx="4032448" cy="29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1 – </a:t>
            </a:r>
            <a:r>
              <a:rPr lang="en-US" sz="1200" b="0" dirty="0" smtClean="0">
                <a:solidFill>
                  <a:srgbClr val="FF0000"/>
                </a:solidFill>
              </a:rPr>
              <a:t>Reserved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2 </a:t>
            </a:r>
            <a:r>
              <a:rPr lang="en-US" sz="1200" b="0" dirty="0" smtClean="0">
                <a:solidFill>
                  <a:srgbClr val="0F5494"/>
                </a:solidFill>
              </a:rPr>
              <a:t>– </a:t>
            </a:r>
            <a:r>
              <a:rPr lang="en-US" sz="1200" b="0" dirty="0" smtClean="0">
                <a:solidFill>
                  <a:srgbClr val="FF0000"/>
                </a:solidFill>
              </a:rPr>
              <a:t>Reserved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FF0000"/>
                </a:solidFill>
              </a:rPr>
              <a:t>NB: this means no </a:t>
            </a:r>
            <a:r>
              <a:rPr lang="en-US" sz="1200" b="0" dirty="0" err="1" smtClean="0">
                <a:solidFill>
                  <a:srgbClr val="FF0000"/>
                </a:solidFill>
              </a:rPr>
              <a:t>CoP</a:t>
            </a:r>
            <a:r>
              <a:rPr lang="en-US" sz="1200" b="0" dirty="0" smtClean="0">
                <a:solidFill>
                  <a:srgbClr val="FF0000"/>
                </a:solidFill>
              </a:rPr>
              <a:t> appendices. The appendices in EU-</a:t>
            </a:r>
            <a:r>
              <a:rPr lang="en-US" sz="1200" b="0" dirty="0" err="1" smtClean="0">
                <a:solidFill>
                  <a:srgbClr val="FF0000"/>
                </a:solidFill>
              </a:rPr>
              <a:t>WLTP</a:t>
            </a:r>
            <a:r>
              <a:rPr lang="en-US" sz="1200" b="0" dirty="0" smtClean="0">
                <a:solidFill>
                  <a:srgbClr val="FF0000"/>
                </a:solidFill>
              </a:rPr>
              <a:t> relate to Type 1 test only.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3 - In-service conformity check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4 - Statistical procedure for tailpipe emissions in-service conformity testing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5 - Responsibilities for in-service conformity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FF0000"/>
                </a:solidFill>
              </a:rPr>
              <a:t>NB: Appendices 3-5 relate to Type 1 test only but are needed in </a:t>
            </a:r>
            <a:r>
              <a:rPr lang="en-US" sz="1200" b="0" dirty="0" err="1" smtClean="0">
                <a:solidFill>
                  <a:srgbClr val="FF0000"/>
                </a:solidFill>
              </a:rPr>
              <a:t>UNR</a:t>
            </a:r>
            <a:r>
              <a:rPr lang="en-US" sz="1200" b="0" dirty="0" smtClean="0">
                <a:solidFill>
                  <a:srgbClr val="FF0000"/>
                </a:solidFill>
              </a:rPr>
              <a:t> 83 08 as they cannot be included in </a:t>
            </a:r>
            <a:r>
              <a:rPr lang="en-US" sz="1200" b="0" dirty="0" err="1" smtClean="0">
                <a:solidFill>
                  <a:srgbClr val="FF0000"/>
                </a:solidFill>
              </a:rPr>
              <a:t>UNR</a:t>
            </a:r>
            <a:r>
              <a:rPr lang="en-US" sz="1200" b="0" dirty="0" smtClean="0">
                <a:solidFill>
                  <a:srgbClr val="FF0000"/>
                </a:solidFill>
              </a:rPr>
              <a:t> </a:t>
            </a:r>
            <a:r>
              <a:rPr lang="en-US" sz="1200" b="0" dirty="0" err="1" smtClean="0">
                <a:solidFill>
                  <a:srgbClr val="FF0000"/>
                </a:solidFill>
              </a:rPr>
              <a:t>WLTP</a:t>
            </a:r>
            <a:endParaRPr lang="en-US" sz="1200" b="0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Appendix </a:t>
            </a:r>
            <a:r>
              <a:rPr lang="en-US" sz="1200" b="0" dirty="0">
                <a:solidFill>
                  <a:srgbClr val="0F5494"/>
                </a:solidFill>
              </a:rPr>
              <a:t>6 - Requirements for vehicles that use a reagent for the exhaust after-treatment </a:t>
            </a:r>
            <a:r>
              <a:rPr lang="en-US" sz="1200" b="0" dirty="0" smtClean="0">
                <a:solidFill>
                  <a:srgbClr val="0F5494"/>
                </a:solidFill>
              </a:rPr>
              <a:t>system</a:t>
            </a:r>
            <a:endParaRPr lang="en-US" sz="1200" b="0" dirty="0">
              <a:solidFill>
                <a:srgbClr val="0F54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209" y="5013175"/>
            <a:ext cx="38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B050"/>
                </a:solidFill>
              </a:rPr>
              <a:t>The information and requirements from the main body of the </a:t>
            </a:r>
            <a:r>
              <a:rPr lang="en-US" sz="1200" b="0" dirty="0" err="1" smtClean="0">
                <a:solidFill>
                  <a:srgbClr val="00B050"/>
                </a:solidFill>
              </a:rPr>
              <a:t>RDE</a:t>
            </a:r>
            <a:r>
              <a:rPr lang="en-US" sz="1200" b="0" dirty="0" smtClean="0">
                <a:solidFill>
                  <a:srgbClr val="00B050"/>
                </a:solidFill>
              </a:rPr>
              <a:t> Annex </a:t>
            </a:r>
            <a:r>
              <a:rPr lang="en-US" sz="1200" b="0" dirty="0">
                <a:solidFill>
                  <a:srgbClr val="00B050"/>
                </a:solidFill>
              </a:rPr>
              <a:t>will be copied into the Main Body of the </a:t>
            </a:r>
            <a:r>
              <a:rPr lang="en-US" sz="1200" b="0" dirty="0" smtClean="0">
                <a:solidFill>
                  <a:srgbClr val="00B050"/>
                </a:solidFill>
              </a:rPr>
              <a:t>R83 08 – </a:t>
            </a:r>
            <a:r>
              <a:rPr lang="en-US" sz="1200" b="0" dirty="0">
                <a:solidFill>
                  <a:srgbClr val="00B050"/>
                </a:solidFill>
              </a:rPr>
              <a:t>where </a:t>
            </a:r>
            <a:r>
              <a:rPr lang="en-US" sz="1200" b="0" dirty="0" smtClean="0">
                <a:solidFill>
                  <a:srgbClr val="00B050"/>
                </a:solidFill>
              </a:rPr>
              <a:t>relevant.</a:t>
            </a:r>
          </a:p>
        </p:txBody>
      </p:sp>
    </p:spTree>
    <p:extLst>
      <p:ext uri="{BB962C8B-B14F-4D97-AF65-F5344CB8AC3E}">
        <p14:creationId xmlns:p14="http://schemas.microsoft.com/office/powerpoint/2010/main" val="15182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9"/>
            <a:ext cx="8229600" cy="504056"/>
          </a:xfrm>
        </p:spPr>
        <p:txBody>
          <a:bodyPr/>
          <a:lstStyle/>
          <a:p>
            <a:pPr algn="ctr"/>
            <a:r>
              <a:rPr lang="en-GB" sz="2400" dirty="0"/>
              <a:t>Regulation 83 08 </a:t>
            </a:r>
            <a:r>
              <a:rPr lang="en-GB" sz="2400" dirty="0" smtClean="0"/>
              <a:t>series: Annexes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080590"/>
            <a:ext cx="547260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Annexes Part A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1: Engine and vehicle characteristics and information concerning the conduct of </a:t>
            </a:r>
            <a:r>
              <a:rPr lang="en-US" sz="1200" b="0" dirty="0" smtClean="0">
                <a:solidFill>
                  <a:srgbClr val="0F5494"/>
                </a:solidFill>
              </a:rPr>
              <a:t>tests </a:t>
            </a:r>
            <a:r>
              <a:rPr lang="en-US" sz="1200" b="0" dirty="0" smtClean="0">
                <a:solidFill>
                  <a:srgbClr val="FF0000"/>
                </a:solidFill>
              </a:rPr>
              <a:t>– should this exclude all the Type 1 and Type 4 info that is currently in </a:t>
            </a:r>
            <a:r>
              <a:rPr lang="en-US" sz="1200" b="0" dirty="0" err="1" smtClean="0">
                <a:solidFill>
                  <a:srgbClr val="FF0000"/>
                </a:solidFill>
              </a:rPr>
              <a:t>UNR</a:t>
            </a:r>
            <a:r>
              <a:rPr lang="en-US" sz="1200" b="0" dirty="0" smtClean="0">
                <a:solidFill>
                  <a:srgbClr val="FF0000"/>
                </a:solidFill>
              </a:rPr>
              <a:t> 83 07 series?</a:t>
            </a:r>
            <a:endParaRPr lang="en-US" sz="1200" b="0" dirty="0">
              <a:solidFill>
                <a:srgbClr val="FF0000"/>
              </a:solidFill>
            </a:endParaRPr>
          </a:p>
          <a:p>
            <a:pPr marL="180975">
              <a:spcAft>
                <a:spcPts val="6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1 - Information on test </a:t>
            </a:r>
            <a:r>
              <a:rPr lang="en-US" sz="1200" b="0" dirty="0" smtClean="0">
                <a:solidFill>
                  <a:srgbClr val="0F5494"/>
                </a:solidFill>
              </a:rPr>
              <a:t>conditions</a:t>
            </a:r>
          </a:p>
          <a:p>
            <a:pPr marL="180975">
              <a:spcAft>
                <a:spcPts val="600"/>
              </a:spcAft>
            </a:pPr>
            <a:r>
              <a:rPr lang="en-US" sz="1200" b="0" dirty="0" smtClean="0">
                <a:solidFill>
                  <a:srgbClr val="FFC000"/>
                </a:solidFill>
              </a:rPr>
              <a:t>Appendix 2 – </a:t>
            </a:r>
            <a:r>
              <a:rPr lang="en-US" sz="1200" b="0" dirty="0" err="1" smtClean="0">
                <a:solidFill>
                  <a:srgbClr val="FFC000"/>
                </a:solidFill>
              </a:rPr>
              <a:t>ATCT</a:t>
            </a:r>
            <a:r>
              <a:rPr lang="en-US" sz="1200" b="0" dirty="0" smtClean="0">
                <a:solidFill>
                  <a:srgbClr val="FFC000"/>
                </a:solidFill>
              </a:rPr>
              <a:t> test report &amp;/or test sheet</a:t>
            </a:r>
            <a:r>
              <a:rPr lang="en-US" sz="1200" b="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2: Communication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Addendum to type approval communication No … concerning the type approval of a vehicle with regard to exhaust emissions pursuant to Regulation </a:t>
            </a:r>
            <a:r>
              <a:rPr lang="en-US" sz="1200" b="0" dirty="0" smtClean="0">
                <a:solidFill>
                  <a:srgbClr val="0F5494"/>
                </a:solidFill>
              </a:rPr>
              <a:t>83 08 </a:t>
            </a:r>
            <a:r>
              <a:rPr lang="en-US" sz="1200" b="0" dirty="0">
                <a:solidFill>
                  <a:srgbClr val="0F5494"/>
                </a:solidFill>
              </a:rPr>
              <a:t>series of </a:t>
            </a:r>
            <a:r>
              <a:rPr lang="en-US" sz="1200" b="0" dirty="0" smtClean="0">
                <a:solidFill>
                  <a:srgbClr val="0F5494"/>
                </a:solidFill>
              </a:rPr>
              <a:t>amendments</a:t>
            </a:r>
          </a:p>
          <a:p>
            <a:pPr marL="180975"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1 - </a:t>
            </a:r>
            <a:r>
              <a:rPr lang="en-US" sz="1200" b="0" dirty="0" err="1">
                <a:solidFill>
                  <a:srgbClr val="0F5494"/>
                </a:solidFill>
              </a:rPr>
              <a:t>OBD</a:t>
            </a:r>
            <a:r>
              <a:rPr lang="en-US" sz="1200" b="0" dirty="0">
                <a:solidFill>
                  <a:srgbClr val="0F5494"/>
                </a:solidFill>
              </a:rPr>
              <a:t> – Related information</a:t>
            </a:r>
          </a:p>
          <a:p>
            <a:pPr marL="180975">
              <a:spcAft>
                <a:spcPts val="6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Appendix 2 - Manufacturer's certificate of compliance with the </a:t>
            </a:r>
            <a:r>
              <a:rPr lang="en-US" sz="1200" b="0" dirty="0" err="1">
                <a:solidFill>
                  <a:srgbClr val="0F5494"/>
                </a:solidFill>
              </a:rPr>
              <a:t>OBD</a:t>
            </a:r>
            <a:r>
              <a:rPr lang="en-US" sz="1200" b="0" dirty="0">
                <a:solidFill>
                  <a:srgbClr val="0F5494"/>
                </a:solidFill>
              </a:rPr>
              <a:t> in-use performance requirements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Annex </a:t>
            </a:r>
            <a:r>
              <a:rPr lang="en-US" sz="1200" b="0" dirty="0">
                <a:solidFill>
                  <a:srgbClr val="0F5494"/>
                </a:solidFill>
              </a:rPr>
              <a:t>3: Arrangements of the approval </a:t>
            </a:r>
            <a:r>
              <a:rPr lang="en-US" sz="1200" b="0" dirty="0" smtClean="0">
                <a:solidFill>
                  <a:srgbClr val="0F5494"/>
                </a:solidFill>
              </a:rPr>
              <a:t>mark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4:</a:t>
            </a:r>
            <a:r>
              <a:rPr lang="en-US" sz="1200" b="0" dirty="0">
                <a:solidFill>
                  <a:srgbClr val="00B050"/>
                </a:solidFill>
              </a:rPr>
              <a:t> </a:t>
            </a:r>
            <a:r>
              <a:rPr lang="en-US" sz="1200" b="0" dirty="0" smtClean="0">
                <a:solidFill>
                  <a:srgbClr val="FFC000"/>
                </a:solidFill>
              </a:rPr>
              <a:t>Type 1 test - Ambient Temperature Correction Test (</a:t>
            </a:r>
            <a:r>
              <a:rPr lang="en-US" sz="1200" b="0" dirty="0" err="1" smtClean="0">
                <a:solidFill>
                  <a:srgbClr val="FFC000"/>
                </a:solidFill>
              </a:rPr>
              <a:t>ATCT</a:t>
            </a:r>
            <a:r>
              <a:rPr lang="en-US" sz="1200" b="0" dirty="0" smtClean="0">
                <a:solidFill>
                  <a:srgbClr val="FFC000"/>
                </a:solidFill>
              </a:rPr>
              <a:t>)</a:t>
            </a:r>
            <a:endParaRPr lang="en-US" sz="1200" b="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5: Type 2 test (Carbon monoxide emission test at idling speed)</a:t>
            </a:r>
            <a:endParaRPr lang="en-US" sz="1200" b="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6: Type 3 test (Verifying emissions of crankcase gases)</a:t>
            </a:r>
            <a:endParaRPr lang="en-US" sz="1200" b="0" dirty="0" smtClean="0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450" y="4725144"/>
            <a:ext cx="300302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Annexes Part B – RDE</a:t>
            </a:r>
            <a:r>
              <a:rPr lang="en-US" sz="1200" baseline="30000" dirty="0" smtClean="0">
                <a:solidFill>
                  <a:srgbClr val="00B050"/>
                </a:solidFill>
              </a:rPr>
              <a:t>1</a:t>
            </a: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0F5494"/>
                </a:solidFill>
              </a:rPr>
              <a:t>Based on Appendices 1 – 9 </a:t>
            </a:r>
            <a:r>
              <a:rPr lang="en-US" sz="1200" b="0" dirty="0" err="1" smtClean="0">
                <a:solidFill>
                  <a:srgbClr val="0F5494"/>
                </a:solidFill>
              </a:rPr>
              <a:t>inc.</a:t>
            </a:r>
            <a:r>
              <a:rPr lang="en-US" sz="1200" b="0" dirty="0" smtClean="0">
                <a:solidFill>
                  <a:srgbClr val="0F5494"/>
                </a:solidFill>
              </a:rPr>
              <a:t> of EU-</a:t>
            </a:r>
            <a:r>
              <a:rPr lang="en-US" sz="1200" b="0" dirty="0" err="1" smtClean="0">
                <a:solidFill>
                  <a:srgbClr val="0F5494"/>
                </a:solidFill>
              </a:rPr>
              <a:t>WLTP</a:t>
            </a:r>
            <a:r>
              <a:rPr lang="en-US" sz="1200" b="0" dirty="0" smtClean="0">
                <a:solidFill>
                  <a:srgbClr val="0F5494"/>
                </a:solidFill>
              </a:rPr>
              <a:t> Annex 3a</a:t>
            </a:r>
          </a:p>
          <a:p>
            <a:pPr>
              <a:spcAft>
                <a:spcPts val="300"/>
              </a:spcAft>
            </a:pP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 smtClean="0">
                <a:solidFill>
                  <a:srgbClr val="FF0000"/>
                </a:solidFill>
              </a:rPr>
              <a:t>Test sheet/report? – To be discussed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25" y="2080590"/>
            <a:ext cx="2880320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>
                <a:solidFill>
                  <a:srgbClr val="0F5494"/>
                </a:solidFill>
              </a:rPr>
              <a:t>Annexes Part A continued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7: </a:t>
            </a:r>
            <a:r>
              <a:rPr lang="en-US" sz="1200" b="0" dirty="0">
                <a:solidFill>
                  <a:srgbClr val="FFC000"/>
                </a:solidFill>
              </a:rPr>
              <a:t>Reference Fuels for Low Temperature </a:t>
            </a:r>
            <a:r>
              <a:rPr lang="en-US" sz="1200" b="0" dirty="0" smtClean="0">
                <a:solidFill>
                  <a:srgbClr val="FFC000"/>
                </a:solidFill>
              </a:rPr>
              <a:t>test</a:t>
            </a:r>
            <a:endParaRPr lang="en-US" sz="1200" b="0" dirty="0">
              <a:solidFill>
                <a:srgbClr val="FFC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8: Type 5 test </a:t>
            </a:r>
            <a:r>
              <a:rPr lang="en-GB" sz="1200" b="0" dirty="0">
                <a:solidFill>
                  <a:srgbClr val="0F5494"/>
                </a:solidFill>
              </a:rPr>
              <a:t>(Verifying the durability of pollution control devices)</a:t>
            </a:r>
            <a:endParaRPr lang="en-US" sz="1200" b="0" dirty="0">
              <a:solidFill>
                <a:srgbClr val="0F5494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9: Type 6 test (Verifying the average emissions at low ambient temperatures)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10: </a:t>
            </a:r>
            <a:r>
              <a:rPr lang="en-US" sz="1200" b="0" dirty="0">
                <a:solidFill>
                  <a:srgbClr val="FFC000"/>
                </a:solidFill>
              </a:rPr>
              <a:t>Empty Annex</a:t>
            </a:r>
          </a:p>
          <a:p>
            <a:pPr>
              <a:spcAft>
                <a:spcPts val="300"/>
              </a:spcAft>
            </a:pPr>
            <a:r>
              <a:rPr lang="en-US" sz="1200" b="0" dirty="0">
                <a:solidFill>
                  <a:srgbClr val="0F5494"/>
                </a:solidFill>
              </a:rPr>
              <a:t>Annex 11: On-Board Diagnostics (</a:t>
            </a:r>
            <a:r>
              <a:rPr lang="en-US" sz="1200" b="0" dirty="0" err="1">
                <a:solidFill>
                  <a:srgbClr val="0F5494"/>
                </a:solidFill>
              </a:rPr>
              <a:t>OBD</a:t>
            </a:r>
            <a:r>
              <a:rPr lang="en-US" sz="1200" b="0" dirty="0">
                <a:solidFill>
                  <a:srgbClr val="0F5494"/>
                </a:solidFill>
              </a:rPr>
              <a:t>) for motor vehicles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0547" y="594928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baseline="30000" dirty="0" smtClean="0">
                <a:solidFill>
                  <a:srgbClr val="00B050"/>
                </a:solidFill>
              </a:rPr>
              <a:t>1</a:t>
            </a:r>
            <a:r>
              <a:rPr lang="en-US" sz="1100" b="0" dirty="0" smtClean="0">
                <a:solidFill>
                  <a:srgbClr val="00B050"/>
                </a:solidFill>
              </a:rPr>
              <a:t>The </a:t>
            </a:r>
            <a:r>
              <a:rPr lang="en-US" sz="1100" b="0" dirty="0">
                <a:solidFill>
                  <a:srgbClr val="00B050"/>
                </a:solidFill>
              </a:rPr>
              <a:t>information and requirements from the main body of </a:t>
            </a:r>
            <a:r>
              <a:rPr lang="en-US" sz="1100" b="0" dirty="0" err="1" smtClean="0">
                <a:solidFill>
                  <a:srgbClr val="00B050"/>
                </a:solidFill>
              </a:rPr>
              <a:t>RDE</a:t>
            </a:r>
            <a:r>
              <a:rPr lang="en-US" sz="1100" b="0" dirty="0" smtClean="0">
                <a:solidFill>
                  <a:srgbClr val="00B050"/>
                </a:solidFill>
              </a:rPr>
              <a:t> Annex </a:t>
            </a:r>
            <a:r>
              <a:rPr lang="en-US" sz="1100" b="0" dirty="0">
                <a:solidFill>
                  <a:srgbClr val="00B050"/>
                </a:solidFill>
              </a:rPr>
              <a:t>will be moved into the Main Body of </a:t>
            </a:r>
            <a:r>
              <a:rPr lang="en-US" sz="1100" b="0" dirty="0" smtClean="0">
                <a:solidFill>
                  <a:srgbClr val="00B050"/>
                </a:solidFill>
              </a:rPr>
              <a:t>R83 08 </a:t>
            </a:r>
            <a:r>
              <a:rPr lang="en-US" sz="1100" b="0" dirty="0">
                <a:solidFill>
                  <a:srgbClr val="00B050"/>
                </a:solidFill>
              </a:rPr>
              <a:t>– where relevant</a:t>
            </a:r>
            <a:endParaRPr lang="en-GB" sz="1100" b="0" dirty="0" err="1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728192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Potential approaches to transposition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14458</TotalTime>
  <Words>1918</Words>
  <Application>Microsoft Office PowerPoint</Application>
  <PresentationFormat>On-screen Show (4:3)</PresentationFormat>
  <Paragraphs>204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Transposition of GTR15 (WLTP)  into UN Regulations    Update for GRPE from WLTP Transposition Task Force  January 2018  </vt:lpstr>
      <vt:lpstr>Background </vt:lpstr>
      <vt:lpstr>Schematic of proposed transposition route</vt:lpstr>
      <vt:lpstr>Potential structures  for  Regulation WLTP (all levels) and  Regulation 83 08 series  Draft to provide an overview</vt:lpstr>
      <vt:lpstr>Generic Regulation WLTP: Main Body &amp; Appendices</vt:lpstr>
      <vt:lpstr>Generic Regulation WLTP: Annexes</vt:lpstr>
      <vt:lpstr>Regulation 83 08 series: Main Body &amp; Appendices</vt:lpstr>
      <vt:lpstr>Regulation 83 08 series: Annexes</vt:lpstr>
      <vt:lpstr>Potential approaches to transposition</vt:lpstr>
      <vt:lpstr>Principle of Transposition</vt:lpstr>
      <vt:lpstr>Approach 1 timing issue  - example</vt:lpstr>
      <vt:lpstr>IWVTA #25 – November 2017</vt:lpstr>
      <vt:lpstr>Next steps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Gardner</dc:creator>
  <cp:lastModifiedBy>Rob Gardner 080118</cp:lastModifiedBy>
  <cp:revision>725</cp:revision>
  <cp:lastPrinted>2017-06-27T10:02:47Z</cp:lastPrinted>
  <dcterms:created xsi:type="dcterms:W3CDTF">2015-06-10T19:00:54Z</dcterms:created>
  <dcterms:modified xsi:type="dcterms:W3CDTF">2018-01-10T16:28:18Z</dcterms:modified>
</cp:coreProperties>
</file>