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8"/>
  </p:sldMasterIdLst>
  <p:notesMasterIdLst>
    <p:notesMasterId r:id="rId19"/>
  </p:notesMasterIdLst>
  <p:handoutMasterIdLst>
    <p:handoutMasterId r:id="rId20"/>
  </p:handoutMasterIdLst>
  <p:sldIdLst>
    <p:sldId id="256" r:id="rId9"/>
    <p:sldId id="306" r:id="rId10"/>
    <p:sldId id="302" r:id="rId11"/>
    <p:sldId id="308" r:id="rId12"/>
    <p:sldId id="311" r:id="rId13"/>
    <p:sldId id="309" r:id="rId14"/>
    <p:sldId id="303" r:id="rId15"/>
    <p:sldId id="304" r:id="rId16"/>
    <p:sldId id="260" r:id="rId17"/>
    <p:sldId id="31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0" autoAdjust="0"/>
    <p:restoredTop sz="94799" autoAdjust="0"/>
  </p:normalViewPr>
  <p:slideViewPr>
    <p:cSldViewPr>
      <p:cViewPr>
        <p:scale>
          <a:sx n="100" d="100"/>
          <a:sy n="100" d="100"/>
        </p:scale>
        <p:origin x="-210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GRPE-65-nn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E7CB-09AF-43F2-ADA4-B2B423205EE4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0532F-1526-46CA-8FD1-CC19224FD0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683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GRPE-65-nn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8D883-694A-41C9-ACD9-6257BE9C1E94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2BFAC-DA74-4C24-AAF2-8D09F2FE0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4809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GRPE-65-nn</a:t>
            </a:r>
          </a:p>
        </p:txBody>
      </p:sp>
    </p:spTree>
    <p:extLst>
      <p:ext uri="{BB962C8B-B14F-4D97-AF65-F5344CB8AC3E}">
        <p14:creationId xmlns:p14="http://schemas.microsoft.com/office/powerpoint/2010/main" val="3420265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5506-71AD-4702-B852-37BFA4148757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FCD68-1FF2-4B80-A104-54D675CB397A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271F-990C-43C7-8781-D304754763A4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A50C-D222-436D-A117-AA388BAFFE5E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A52D-BE50-4F08-AD58-8265CD255240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AA8F1C0-37A7-44DD-93BE-0E3F2F961832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6DAD-3BDC-419E-AE3F-D8FC6E36B033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DF2A-444D-4333-891F-660515AA55A0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AE2A-32A9-4F0C-933E-D0FDAE8BA04F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63CA-B077-4590-B190-CE7E3D6602DD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dirty="0"/>
              <a:t>EVE IWG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94D68C-FAA0-4FCE-902D-8BB0274CF2EB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dirty="0"/>
              <a:t>EVE IWG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03112B-5E2C-4A90-A818-D325F3E5456A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EVE IWG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display/trans/EVE+26th+Sess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display/trans/EVE+25th+Sess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Report to GRPE 76</a:t>
            </a:r>
            <a:r>
              <a:rPr lang="en-US" sz="2000" baseline="30000" dirty="0">
                <a:solidFill>
                  <a:schemeClr val="tx1"/>
                </a:solidFill>
              </a:rPr>
              <a:t>th</a:t>
            </a:r>
            <a:r>
              <a:rPr lang="en-US" sz="2000" dirty="0">
                <a:solidFill>
                  <a:schemeClr val="tx1"/>
                </a:solidFill>
              </a:rPr>
              <a:t> Session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Electric Vehicles and the Environment</a:t>
            </a:r>
            <a:br>
              <a:rPr lang="en-US" sz="3200" b="1" dirty="0"/>
            </a:br>
            <a:r>
              <a:rPr lang="en-US" sz="3200" b="1" dirty="0"/>
              <a:t> (EVE IWG)</a:t>
            </a:r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5626968" y="152400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document </a:t>
            </a:r>
            <a:r>
              <a:rPr lang="en-US" sz="1200" b="1" smtClean="0">
                <a:latin typeface="Times New Roman" pitchFamily="18" charset="0"/>
                <a:cs typeface="Times New Roman" pitchFamily="18" charset="0"/>
              </a:rPr>
              <a:t>GRPE-74-30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76</a:t>
            </a: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GRPE,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11-12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January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item 9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39"/>
          <p:cNvSpPr txBox="1">
            <a:spLocks noChangeArrowheads="1"/>
          </p:cNvSpPr>
          <p:nvPr/>
        </p:nvSpPr>
        <p:spPr bwMode="auto">
          <a:xfrm>
            <a:off x="152400" y="1524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Submitted by the EVE informal working group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 Meetings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Regular meetings concurrent with GRPE each January and June</a:t>
            </a:r>
          </a:p>
          <a:p>
            <a:r>
              <a:rPr lang="en-US" dirty="0"/>
              <a:t>10-11 April 2017 – Ann Arbor, USA</a:t>
            </a:r>
          </a:p>
          <a:p>
            <a:r>
              <a:rPr lang="en-US" dirty="0"/>
              <a:t>24-25 October 2017 – Vienna, Austria</a:t>
            </a:r>
          </a:p>
          <a:p>
            <a:r>
              <a:rPr lang="en-US" dirty="0"/>
              <a:t>27-28 March 2018 – Tokyo, Japan</a:t>
            </a:r>
            <a:br>
              <a:rPr lang="en-US" dirty="0"/>
            </a:br>
            <a:r>
              <a:rPr lang="en-US" sz="2400" dirty="0">
                <a:hlinkClick r:id="rId2"/>
              </a:rPr>
              <a:t>https://wiki.unece.org/display/trans/EVE+26th+Session</a:t>
            </a:r>
            <a:r>
              <a:rPr lang="en-US" dirty="0"/>
              <a:t> </a:t>
            </a:r>
          </a:p>
          <a:p>
            <a:r>
              <a:rPr lang="en-US" dirty="0"/>
              <a:t>October 2018 – Ottawa, Canada</a:t>
            </a:r>
          </a:p>
          <a:p>
            <a:r>
              <a:rPr lang="en-US" dirty="0"/>
              <a:t>Spring 2019 – TBD (if needed)</a:t>
            </a:r>
          </a:p>
          <a:p>
            <a:r>
              <a:rPr lang="en-US" dirty="0"/>
              <a:t>Fall 2019 – TBD (if needed)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173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Mandate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Approved mandate targets approval of power determination GTR by AC.3 in November 2019 </a:t>
            </a:r>
            <a:r>
              <a:rPr lang="en-US" dirty="0"/>
              <a:t>with flexibility to extend </a:t>
            </a:r>
            <a:r>
              <a:rPr lang="en-US" dirty="0" smtClean="0"/>
              <a:t>by up to 1 year based on results of validation testing</a:t>
            </a:r>
            <a:endParaRPr lang="en-US" dirty="0"/>
          </a:p>
          <a:p>
            <a:pPr lvl="1"/>
            <a:r>
              <a:rPr lang="en-US" dirty="0" smtClean="0"/>
              <a:t>Currently optimistic to meet that deadline </a:t>
            </a:r>
            <a:r>
              <a:rPr lang="en-US" smtClean="0"/>
              <a:t>without extension</a:t>
            </a:r>
            <a:endParaRPr lang="en-US" dirty="0"/>
          </a:p>
          <a:p>
            <a:r>
              <a:rPr lang="en-US" dirty="0"/>
              <a:t>Determination of electrified vehicle power</a:t>
            </a:r>
          </a:p>
          <a:p>
            <a:pPr lvl="1"/>
            <a:r>
              <a:rPr lang="en-US" dirty="0"/>
              <a:t>Developing GTR to determine system power of PHEV and multi-motor PEVs, primarily for use with WLTP (downscaling, classification)</a:t>
            </a:r>
          </a:p>
          <a:p>
            <a:r>
              <a:rPr lang="en-US" dirty="0"/>
              <a:t>Electrified vehicle durability</a:t>
            </a:r>
          </a:p>
          <a:p>
            <a:pPr lvl="1"/>
            <a:r>
              <a:rPr lang="en-US" dirty="0"/>
              <a:t>Continuing research on EV battery  performance  and  durability</a:t>
            </a:r>
          </a:p>
          <a:p>
            <a:pPr lvl="1"/>
            <a:r>
              <a:rPr lang="en-US" dirty="0"/>
              <a:t>Return to AC.3 with recommendation for next steps (if any), or conclusion of topic</a:t>
            </a:r>
          </a:p>
          <a:p>
            <a:r>
              <a:rPr lang="en-US" dirty="0"/>
              <a:t>Method of stating energy consumption</a:t>
            </a:r>
          </a:p>
          <a:p>
            <a:pPr lvl="1"/>
            <a:r>
              <a:rPr lang="en-US" dirty="0"/>
              <a:t>Approach the </a:t>
            </a:r>
            <a:r>
              <a:rPr lang="en-US" i="1" dirty="0"/>
              <a:t>Group of Experts on Energy Efficiency (GEEE) </a:t>
            </a:r>
            <a:r>
              <a:rPr lang="en-US" dirty="0"/>
              <a:t>to request  that  they assume leadership of  the  work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530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Next Steps for Determination of Electrified Vehicle Power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Initial plan for GTR development included:</a:t>
            </a:r>
          </a:p>
          <a:p>
            <a:pPr lvl="1"/>
            <a:r>
              <a:rPr lang="en-US" dirty="0"/>
              <a:t>Reference Method, validated by vehicle testing</a:t>
            </a:r>
          </a:p>
          <a:p>
            <a:pPr lvl="1"/>
            <a:r>
              <a:rPr lang="en-US" dirty="0"/>
              <a:t>Candidate Method, which would allow certification based on component data</a:t>
            </a:r>
          </a:p>
          <a:p>
            <a:pPr lvl="2"/>
            <a:r>
              <a:rPr lang="en-US" dirty="0"/>
              <a:t>Candidate Method would only be developed if testing and analysis showed good correlation to the Reference Method</a:t>
            </a:r>
          </a:p>
          <a:p>
            <a:r>
              <a:rPr lang="en-US" dirty="0"/>
              <a:t>Current work is focused on development of the Reference Method, and Candidate Method will only be developed if time and resources permit validation</a:t>
            </a:r>
          </a:p>
          <a:p>
            <a:r>
              <a:rPr lang="en-US" dirty="0"/>
              <a:t>EVE has continued close collaboration with WLTP, to ensure procedure and timelines meet WLTP needs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350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Next Steps for Determination of Electrified Vehicle Power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Drafting group has been formed</a:t>
            </a:r>
          </a:p>
          <a:p>
            <a:r>
              <a:rPr lang="en-US" dirty="0"/>
              <a:t>Initial draft created based on ISO procedure</a:t>
            </a:r>
          </a:p>
          <a:p>
            <a:r>
              <a:rPr lang="en-US" dirty="0" err="1"/>
              <a:t>Sharepoint</a:t>
            </a:r>
            <a:r>
              <a:rPr lang="en-US" dirty="0"/>
              <a:t> site established for group editing</a:t>
            </a:r>
          </a:p>
          <a:p>
            <a:r>
              <a:rPr lang="en-US" dirty="0"/>
              <a:t>Document formatted to follow UN style guidelines</a:t>
            </a:r>
          </a:p>
          <a:p>
            <a:r>
              <a:rPr lang="en-US" dirty="0"/>
              <a:t>Adopted protocol for tracking open issues, expert input</a:t>
            </a:r>
          </a:p>
          <a:p>
            <a:r>
              <a:rPr lang="en-US" dirty="0"/>
              <a:t>Several open issues identified, </a:t>
            </a:r>
            <a:r>
              <a:rPr lang="en-US"/>
              <a:t>including validation needs</a:t>
            </a:r>
            <a:endParaRPr lang="en-US" dirty="0"/>
          </a:p>
          <a:p>
            <a:r>
              <a:rPr lang="en-US" dirty="0"/>
              <a:t>Some confirmation needed, but EVE IWG hopes to begin validation testing in spring 2018</a:t>
            </a:r>
          </a:p>
          <a:p>
            <a:pPr lvl="1"/>
            <a:r>
              <a:rPr lang="en-US" dirty="0"/>
              <a:t>Canada, Korea, U.S.A. confirmed</a:t>
            </a:r>
          </a:p>
          <a:p>
            <a:pPr lvl="1"/>
            <a:r>
              <a:rPr lang="en-US" dirty="0"/>
              <a:t>JRC-OICA exploring possible validation testing partnership</a:t>
            </a:r>
          </a:p>
        </p:txBody>
      </p:sp>
    </p:spTree>
    <p:extLst>
      <p:ext uri="{BB962C8B-B14F-4D97-AF65-F5344CB8AC3E}">
        <p14:creationId xmlns:p14="http://schemas.microsoft.com/office/powerpoint/2010/main" val="2251038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Planned Schedule for </a:t>
            </a:r>
            <a:r>
              <a:rPr lang="en-US" sz="2400" dirty="0"/>
              <a:t>Determination of Electrified Vehicle Power</a:t>
            </a:r>
            <a:endParaRPr lang="en-CA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smtClean="0"/>
              <a:t>EVE IWG</a:t>
            </a: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z="1200" smtClean="0"/>
              <a:pPr/>
              <a:t>5</a:t>
            </a:fld>
            <a:endParaRPr lang="en-US" sz="1200" dirty="0"/>
          </a:p>
        </p:txBody>
      </p:sp>
      <p:graphicFrame>
        <p:nvGraphicFramePr>
          <p:cNvPr id="34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701736"/>
              </p:ext>
            </p:extLst>
          </p:nvPr>
        </p:nvGraphicFramePr>
        <p:xfrm>
          <a:off x="323528" y="1326521"/>
          <a:ext cx="8568952" cy="5216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89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716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52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52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3529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3529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3529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3529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05131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88032">
                <a:tc gridSpan="2"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2017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2018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2019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3265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July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Oct.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Jan.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Apr.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July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Oct.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Jan.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Apr.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July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Oct.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84704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59878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40853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5" name="テキスト ボックス 6"/>
          <p:cNvSpPr txBox="1"/>
          <p:nvPr/>
        </p:nvSpPr>
        <p:spPr>
          <a:xfrm>
            <a:off x="1475655" y="2833173"/>
            <a:ext cx="2503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◎ </a:t>
            </a:r>
            <a:r>
              <a:rPr lang="en-US" altLang="ja-JP" sz="1400" dirty="0"/>
              <a:t>ISO)DIS available</a:t>
            </a:r>
            <a:endParaRPr kumimoji="1" lang="ja-JP" altLang="en-US" sz="1400" dirty="0"/>
          </a:p>
        </p:txBody>
      </p:sp>
      <p:sp>
        <p:nvSpPr>
          <p:cNvPr id="36" name="テキスト ボックス 7"/>
          <p:cNvSpPr txBox="1"/>
          <p:nvPr/>
        </p:nvSpPr>
        <p:spPr>
          <a:xfrm>
            <a:off x="5247702" y="3007112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★ </a:t>
            </a:r>
            <a:r>
              <a:rPr lang="en-US" altLang="ja-JP" sz="1400" dirty="0"/>
              <a:t>Adopt</a:t>
            </a:r>
          </a:p>
          <a:p>
            <a:r>
              <a:rPr lang="en-US" altLang="ja-JP" sz="1400" dirty="0"/>
              <a:t>Inf</a:t>
            </a:r>
            <a:r>
              <a:rPr kumimoji="1" lang="en-US" altLang="ja-JP" sz="1400" dirty="0"/>
              <a:t>ormal Doc.</a:t>
            </a:r>
          </a:p>
          <a:p>
            <a:r>
              <a:rPr kumimoji="1" lang="en-US" altLang="ja-JP" sz="1400" dirty="0"/>
              <a:t> by GRPE</a:t>
            </a:r>
            <a:endParaRPr kumimoji="1" lang="ja-JP" altLang="en-US" sz="1400" dirty="0"/>
          </a:p>
        </p:txBody>
      </p:sp>
      <p:sp>
        <p:nvSpPr>
          <p:cNvPr id="37" name="テキスト ボックス 8"/>
          <p:cNvSpPr txBox="1"/>
          <p:nvPr/>
        </p:nvSpPr>
        <p:spPr>
          <a:xfrm>
            <a:off x="7721766" y="3007112"/>
            <a:ext cx="14222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         </a:t>
            </a:r>
            <a:r>
              <a:rPr lang="ja-JP" altLang="en-US" sz="1400" dirty="0">
                <a:solidFill>
                  <a:srgbClr val="FF0000"/>
                </a:solidFill>
              </a:rPr>
              <a:t> ★ </a:t>
            </a:r>
            <a:endParaRPr lang="en-US" altLang="ja-JP" sz="1400" dirty="0">
              <a:solidFill>
                <a:srgbClr val="FF0000"/>
              </a:solidFill>
            </a:endParaRPr>
          </a:p>
          <a:p>
            <a:r>
              <a:rPr lang="en-US" altLang="ja-JP" sz="1400" dirty="0"/>
              <a:t>Adopt</a:t>
            </a:r>
          </a:p>
          <a:p>
            <a:r>
              <a:rPr kumimoji="1" lang="en-US" altLang="ja-JP" sz="1400" dirty="0"/>
              <a:t>Formal Doc.</a:t>
            </a:r>
          </a:p>
          <a:p>
            <a:r>
              <a:rPr kumimoji="1" lang="en-US" altLang="ja-JP" sz="1400" dirty="0"/>
              <a:t> by WP29</a:t>
            </a:r>
            <a:endParaRPr kumimoji="1" lang="ja-JP" altLang="en-US" sz="1400" dirty="0"/>
          </a:p>
        </p:txBody>
      </p:sp>
      <p:sp>
        <p:nvSpPr>
          <p:cNvPr id="38" name="テキスト ボックス 9"/>
          <p:cNvSpPr txBox="1"/>
          <p:nvPr/>
        </p:nvSpPr>
        <p:spPr>
          <a:xfrm>
            <a:off x="414889" y="3385848"/>
            <a:ext cx="206887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Validation program</a:t>
            </a:r>
            <a:endParaRPr kumimoji="1" lang="ja-JP" altLang="en-US" sz="1400" dirty="0"/>
          </a:p>
        </p:txBody>
      </p:sp>
      <p:sp>
        <p:nvSpPr>
          <p:cNvPr id="39" name="テキスト ボックス 10"/>
          <p:cNvSpPr txBox="1"/>
          <p:nvPr/>
        </p:nvSpPr>
        <p:spPr>
          <a:xfrm>
            <a:off x="414889" y="4838782"/>
            <a:ext cx="106076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Drafting</a:t>
            </a:r>
            <a:endParaRPr kumimoji="1" lang="ja-JP" altLang="en-US" sz="1400" dirty="0"/>
          </a:p>
        </p:txBody>
      </p:sp>
      <p:sp>
        <p:nvSpPr>
          <p:cNvPr id="40" name="テキスト ボックス 11"/>
          <p:cNvSpPr txBox="1"/>
          <p:nvPr/>
        </p:nvSpPr>
        <p:spPr>
          <a:xfrm>
            <a:off x="323527" y="5618148"/>
            <a:ext cx="136815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Conditions</a:t>
            </a:r>
            <a:endParaRPr kumimoji="1" lang="ja-JP" altLang="en-US" sz="1400" dirty="0"/>
          </a:p>
        </p:txBody>
      </p:sp>
      <p:cxnSp>
        <p:nvCxnSpPr>
          <p:cNvPr id="41" name="直線矢印コネクタ 13"/>
          <p:cNvCxnSpPr/>
          <p:nvPr/>
        </p:nvCxnSpPr>
        <p:spPr>
          <a:xfrm>
            <a:off x="827584" y="6007041"/>
            <a:ext cx="86409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14"/>
          <p:cNvCxnSpPr/>
          <p:nvPr/>
        </p:nvCxnSpPr>
        <p:spPr>
          <a:xfrm>
            <a:off x="1691680" y="6007041"/>
            <a:ext cx="226558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16"/>
          <p:cNvSpPr txBox="1"/>
          <p:nvPr/>
        </p:nvSpPr>
        <p:spPr>
          <a:xfrm>
            <a:off x="1691680" y="5634426"/>
            <a:ext cx="204978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Technical Method</a:t>
            </a:r>
            <a:endParaRPr kumimoji="1" lang="ja-JP" altLang="en-US" sz="1400" dirty="0"/>
          </a:p>
        </p:txBody>
      </p:sp>
      <p:cxnSp>
        <p:nvCxnSpPr>
          <p:cNvPr id="44" name="直線矢印コネクタ 19"/>
          <p:cNvCxnSpPr/>
          <p:nvPr/>
        </p:nvCxnSpPr>
        <p:spPr>
          <a:xfrm>
            <a:off x="2843808" y="4422865"/>
            <a:ext cx="165618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21"/>
          <p:cNvCxnSpPr/>
          <p:nvPr/>
        </p:nvCxnSpPr>
        <p:spPr>
          <a:xfrm>
            <a:off x="3979157" y="6007041"/>
            <a:ext cx="80886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26"/>
          <p:cNvSpPr txBox="1"/>
          <p:nvPr/>
        </p:nvSpPr>
        <p:spPr>
          <a:xfrm>
            <a:off x="3933281" y="5997117"/>
            <a:ext cx="31131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Modification</a:t>
            </a:r>
          </a:p>
          <a:p>
            <a:r>
              <a:rPr kumimoji="1" lang="en-US" altLang="ja-JP" sz="1400" dirty="0"/>
              <a:t>&amp; Drafting technical report</a:t>
            </a:r>
            <a:endParaRPr kumimoji="1" lang="ja-JP" altLang="en-US" sz="1400" dirty="0"/>
          </a:p>
        </p:txBody>
      </p:sp>
      <p:sp>
        <p:nvSpPr>
          <p:cNvPr id="47" name="テキスト ボックス 32"/>
          <p:cNvSpPr txBox="1"/>
          <p:nvPr/>
        </p:nvSpPr>
        <p:spPr>
          <a:xfrm>
            <a:off x="4788025" y="5742243"/>
            <a:ext cx="195260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Finalize the draft</a:t>
            </a:r>
            <a:endParaRPr kumimoji="1" lang="ja-JP" altLang="en-US" sz="1400" dirty="0"/>
          </a:p>
        </p:txBody>
      </p:sp>
      <p:cxnSp>
        <p:nvCxnSpPr>
          <p:cNvPr id="48" name="直線矢印コネクタ 33"/>
          <p:cNvCxnSpPr/>
          <p:nvPr/>
        </p:nvCxnSpPr>
        <p:spPr>
          <a:xfrm flipV="1">
            <a:off x="4788024" y="3009715"/>
            <a:ext cx="1" cy="29171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0"/>
          <p:cNvCxnSpPr/>
          <p:nvPr/>
        </p:nvCxnSpPr>
        <p:spPr>
          <a:xfrm>
            <a:off x="3979157" y="4494873"/>
            <a:ext cx="0" cy="15121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2"/>
          <p:cNvCxnSpPr/>
          <p:nvPr/>
        </p:nvCxnSpPr>
        <p:spPr>
          <a:xfrm>
            <a:off x="4499992" y="4494873"/>
            <a:ext cx="0" cy="15121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43"/>
          <p:cNvCxnSpPr/>
          <p:nvPr/>
        </p:nvCxnSpPr>
        <p:spPr>
          <a:xfrm>
            <a:off x="1691680" y="3156338"/>
            <a:ext cx="0" cy="28507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47"/>
          <p:cNvSpPr txBox="1"/>
          <p:nvPr/>
        </p:nvSpPr>
        <p:spPr>
          <a:xfrm>
            <a:off x="323529" y="2142429"/>
            <a:ext cx="122960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Key events</a:t>
            </a:r>
            <a:endParaRPr kumimoji="1" lang="ja-JP" altLang="en-US" sz="1400" dirty="0"/>
          </a:p>
        </p:txBody>
      </p:sp>
      <p:cxnSp>
        <p:nvCxnSpPr>
          <p:cNvPr id="53" name="直線矢印コネクタ 48"/>
          <p:cNvCxnSpPr/>
          <p:nvPr/>
        </p:nvCxnSpPr>
        <p:spPr>
          <a:xfrm>
            <a:off x="827584" y="4422865"/>
            <a:ext cx="19968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0"/>
          <p:cNvSpPr txBox="1"/>
          <p:nvPr/>
        </p:nvSpPr>
        <p:spPr>
          <a:xfrm>
            <a:off x="938332" y="4068162"/>
            <a:ext cx="204978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Preparation</a:t>
            </a:r>
            <a:endParaRPr kumimoji="1" lang="ja-JP" altLang="en-US" sz="1400" dirty="0"/>
          </a:p>
        </p:txBody>
      </p:sp>
      <p:sp>
        <p:nvSpPr>
          <p:cNvPr id="55" name="テキスト ボックス 51"/>
          <p:cNvSpPr txBox="1"/>
          <p:nvPr/>
        </p:nvSpPr>
        <p:spPr>
          <a:xfrm>
            <a:off x="2996994" y="4068162"/>
            <a:ext cx="204978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Testing</a:t>
            </a:r>
            <a:endParaRPr kumimoji="1" lang="ja-JP" altLang="en-US" sz="1400" dirty="0"/>
          </a:p>
        </p:txBody>
      </p:sp>
      <p:sp>
        <p:nvSpPr>
          <p:cNvPr id="56" name="テキスト ボックス 29"/>
          <p:cNvSpPr txBox="1"/>
          <p:nvPr/>
        </p:nvSpPr>
        <p:spPr>
          <a:xfrm>
            <a:off x="1287263" y="2412174"/>
            <a:ext cx="1268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/>
              <a:t>☆ </a:t>
            </a:r>
            <a:r>
              <a:rPr lang="en-US" altLang="ja-JP" sz="1100" b="1" dirty="0"/>
              <a:t>24</a:t>
            </a:r>
            <a:r>
              <a:rPr lang="en-US" altLang="ja-JP" sz="1100" b="1" baseline="30000" dirty="0"/>
              <a:t>th</a:t>
            </a:r>
            <a:r>
              <a:rPr lang="en-US" altLang="ja-JP" sz="1100" b="1" dirty="0"/>
              <a:t> session</a:t>
            </a:r>
            <a:endParaRPr kumimoji="1" lang="ja-JP" altLang="en-US" sz="1100" b="1" dirty="0"/>
          </a:p>
        </p:txBody>
      </p:sp>
      <p:sp>
        <p:nvSpPr>
          <p:cNvPr id="57" name="テキスト ボックス 30"/>
          <p:cNvSpPr txBox="1"/>
          <p:nvPr/>
        </p:nvSpPr>
        <p:spPr>
          <a:xfrm>
            <a:off x="1963222" y="2133139"/>
            <a:ext cx="1268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/>
              <a:t>☆ </a:t>
            </a:r>
            <a:r>
              <a:rPr lang="en-US" altLang="ja-JP" sz="1100" b="1" dirty="0"/>
              <a:t>25</a:t>
            </a:r>
            <a:r>
              <a:rPr lang="en-US" altLang="ja-JP" sz="1100" b="1" baseline="30000" dirty="0"/>
              <a:t>th</a:t>
            </a:r>
            <a:r>
              <a:rPr lang="en-US" altLang="ja-JP" sz="1100" b="1" dirty="0"/>
              <a:t> session</a:t>
            </a:r>
            <a:endParaRPr kumimoji="1" lang="ja-JP" altLang="en-US" sz="1100" b="1" dirty="0"/>
          </a:p>
        </p:txBody>
      </p:sp>
      <p:sp>
        <p:nvSpPr>
          <p:cNvPr id="58" name="テキスト ボックス 31"/>
          <p:cNvSpPr txBox="1"/>
          <p:nvPr/>
        </p:nvSpPr>
        <p:spPr>
          <a:xfrm>
            <a:off x="2664767" y="2412174"/>
            <a:ext cx="1268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/>
              <a:t>☆ </a:t>
            </a:r>
            <a:r>
              <a:rPr lang="en-US" altLang="ja-JP" sz="1100" b="1" dirty="0"/>
              <a:t>26</a:t>
            </a:r>
            <a:r>
              <a:rPr lang="en-US" altLang="ja-JP" sz="1100" b="1" baseline="30000" dirty="0"/>
              <a:t>th</a:t>
            </a:r>
            <a:r>
              <a:rPr lang="en-US" altLang="ja-JP" sz="1100" b="1" dirty="0"/>
              <a:t> session</a:t>
            </a:r>
            <a:endParaRPr kumimoji="1" lang="ja-JP" altLang="en-US" sz="1100" b="1" dirty="0"/>
          </a:p>
        </p:txBody>
      </p:sp>
      <p:sp>
        <p:nvSpPr>
          <p:cNvPr id="59" name="テキスト ボックス 34"/>
          <p:cNvSpPr txBox="1"/>
          <p:nvPr/>
        </p:nvSpPr>
        <p:spPr>
          <a:xfrm>
            <a:off x="3387627" y="2131747"/>
            <a:ext cx="1268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/>
              <a:t>☆ </a:t>
            </a:r>
            <a:r>
              <a:rPr lang="en-US" altLang="ja-JP" sz="1100" b="1" dirty="0"/>
              <a:t>27</a:t>
            </a:r>
            <a:r>
              <a:rPr lang="en-US" altLang="ja-JP" sz="1100" b="1" baseline="30000" dirty="0"/>
              <a:t>th</a:t>
            </a:r>
            <a:r>
              <a:rPr lang="en-US" altLang="ja-JP" sz="1100" b="1" dirty="0"/>
              <a:t> session</a:t>
            </a:r>
            <a:endParaRPr kumimoji="1" lang="ja-JP" altLang="en-US" sz="1100" b="1" dirty="0"/>
          </a:p>
        </p:txBody>
      </p:sp>
      <p:sp>
        <p:nvSpPr>
          <p:cNvPr id="60" name="テキスト ボックス 35"/>
          <p:cNvSpPr txBox="1"/>
          <p:nvPr/>
        </p:nvSpPr>
        <p:spPr>
          <a:xfrm>
            <a:off x="4536617" y="2450206"/>
            <a:ext cx="1268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/>
              <a:t>☆ </a:t>
            </a:r>
            <a:r>
              <a:rPr lang="en-US" altLang="ja-JP" sz="1100" b="1" dirty="0"/>
              <a:t>28</a:t>
            </a:r>
            <a:r>
              <a:rPr lang="en-US" altLang="ja-JP" sz="1100" b="1" baseline="30000" dirty="0"/>
              <a:t>th</a:t>
            </a:r>
            <a:r>
              <a:rPr lang="en-US" altLang="ja-JP" sz="1100" b="1" dirty="0"/>
              <a:t> session</a:t>
            </a:r>
            <a:endParaRPr kumimoji="1" lang="ja-JP" altLang="en-US" sz="1100" b="1" dirty="0"/>
          </a:p>
        </p:txBody>
      </p:sp>
      <p:sp>
        <p:nvSpPr>
          <p:cNvPr id="61" name="テキスト ボックス 36"/>
          <p:cNvSpPr txBox="1"/>
          <p:nvPr/>
        </p:nvSpPr>
        <p:spPr>
          <a:xfrm>
            <a:off x="4492016" y="2659986"/>
            <a:ext cx="3752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★ </a:t>
            </a:r>
            <a:r>
              <a:rPr lang="en-US" altLang="ja-JP" sz="1400" dirty="0"/>
              <a:t>Submission(3 months before?)</a:t>
            </a:r>
            <a:endParaRPr kumimoji="1" lang="ja-JP" altLang="en-US" sz="1400" dirty="0"/>
          </a:p>
        </p:txBody>
      </p:sp>
      <p:sp>
        <p:nvSpPr>
          <p:cNvPr id="33" name="テキスト ボックス 35"/>
          <p:cNvSpPr txBox="1"/>
          <p:nvPr/>
        </p:nvSpPr>
        <p:spPr>
          <a:xfrm>
            <a:off x="5247702" y="2124503"/>
            <a:ext cx="1268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/>
              <a:t>☆ </a:t>
            </a:r>
            <a:r>
              <a:rPr lang="en-US" altLang="ja-JP" sz="1100" b="1" dirty="0" smtClean="0"/>
              <a:t>29</a:t>
            </a:r>
            <a:r>
              <a:rPr lang="en-US" altLang="ja-JP" sz="1100" b="1" baseline="30000" dirty="0" smtClean="0"/>
              <a:t>th</a:t>
            </a:r>
            <a:r>
              <a:rPr lang="en-US" altLang="ja-JP" sz="1100" b="1" dirty="0" smtClean="0"/>
              <a:t> </a:t>
            </a:r>
            <a:r>
              <a:rPr lang="en-US" altLang="ja-JP" sz="1100" b="1" dirty="0"/>
              <a:t>session</a:t>
            </a:r>
            <a:endParaRPr kumimoji="1" lang="ja-JP" altLang="en-US" sz="1100" b="1" dirty="0"/>
          </a:p>
        </p:txBody>
      </p:sp>
      <p:sp>
        <p:nvSpPr>
          <p:cNvPr id="62" name="テキスト ボックス 35"/>
          <p:cNvSpPr txBox="1"/>
          <p:nvPr/>
        </p:nvSpPr>
        <p:spPr>
          <a:xfrm>
            <a:off x="6106373" y="2412174"/>
            <a:ext cx="13858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/>
              <a:t>☆ </a:t>
            </a:r>
            <a:r>
              <a:rPr lang="en-US" altLang="ja-JP" sz="1100" b="1" dirty="0" smtClean="0"/>
              <a:t>3o</a:t>
            </a:r>
            <a:r>
              <a:rPr lang="en-US" altLang="ja-JP" sz="1100" b="1" baseline="30000" dirty="0" smtClean="0"/>
              <a:t>th</a:t>
            </a:r>
            <a:r>
              <a:rPr lang="en-US" altLang="ja-JP" sz="1100" b="1" dirty="0" smtClean="0"/>
              <a:t> session?</a:t>
            </a:r>
            <a:endParaRPr kumimoji="1" lang="ja-JP" altLang="en-US" sz="1100" b="1" dirty="0"/>
          </a:p>
        </p:txBody>
      </p:sp>
      <p:sp>
        <p:nvSpPr>
          <p:cNvPr id="63" name="テキスト ボックス 35"/>
          <p:cNvSpPr txBox="1"/>
          <p:nvPr/>
        </p:nvSpPr>
        <p:spPr>
          <a:xfrm>
            <a:off x="6858000" y="2133139"/>
            <a:ext cx="1268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/>
              <a:t>☆ </a:t>
            </a:r>
            <a:r>
              <a:rPr lang="en-US" altLang="ja-JP" sz="1100" b="1" dirty="0" smtClean="0"/>
              <a:t>31</a:t>
            </a:r>
            <a:r>
              <a:rPr lang="en-US" altLang="ja-JP" sz="1100" b="1" baseline="30000" dirty="0" smtClean="0"/>
              <a:t>st</a:t>
            </a:r>
            <a:r>
              <a:rPr lang="en-US" altLang="ja-JP" sz="1100" b="1" dirty="0" smtClean="0"/>
              <a:t> session?</a:t>
            </a:r>
            <a:endParaRPr kumimoji="1" lang="ja-JP" altLang="en-US" sz="1100" b="1" dirty="0"/>
          </a:p>
        </p:txBody>
      </p:sp>
      <p:sp>
        <p:nvSpPr>
          <p:cNvPr id="64" name="テキスト ボックス 35"/>
          <p:cNvSpPr txBox="1"/>
          <p:nvPr/>
        </p:nvSpPr>
        <p:spPr>
          <a:xfrm>
            <a:off x="7721766" y="2443098"/>
            <a:ext cx="13453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/>
              <a:t>☆ </a:t>
            </a:r>
            <a:r>
              <a:rPr lang="en-US" altLang="ja-JP" sz="1100" b="1" dirty="0" smtClean="0"/>
              <a:t>32</a:t>
            </a:r>
            <a:r>
              <a:rPr lang="en-US" altLang="ja-JP" sz="1100" b="1" baseline="30000" dirty="0" smtClean="0"/>
              <a:t>nd</a:t>
            </a:r>
            <a:r>
              <a:rPr lang="en-US" altLang="ja-JP" sz="1100" b="1" dirty="0" smtClean="0"/>
              <a:t> session?</a:t>
            </a:r>
            <a:endParaRPr kumimoji="1" lang="ja-JP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759394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GRPE Feedback on Determination of Electrified Vehicle Power</a:t>
            </a:r>
            <a:endParaRPr lang="en-CA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GRPE feedback requested on whether a EV power determination should be developed as a standalone GTR, or as an Appendix to GTR No.15</a:t>
            </a:r>
          </a:p>
          <a:p>
            <a:r>
              <a:rPr lang="en-US" dirty="0"/>
              <a:t>Relevant considerations:</a:t>
            </a:r>
          </a:p>
          <a:p>
            <a:pPr lvl="1"/>
            <a:r>
              <a:rPr lang="en-US" dirty="0"/>
              <a:t>Power determination for conventional vehicles is a standalone GTR</a:t>
            </a:r>
          </a:p>
          <a:p>
            <a:pPr lvl="1"/>
            <a:r>
              <a:rPr lang="en-US" dirty="0"/>
              <a:t>Currently, the primary intended purpose of the GTR is use with WLTP for classification and downscaling</a:t>
            </a:r>
          </a:p>
          <a:p>
            <a:pPr lvl="1"/>
            <a:r>
              <a:rPr lang="en-US" dirty="0"/>
              <a:t>Future use may include use by contracting parties for customer information purposes, registration requirements or taxation systems</a:t>
            </a:r>
          </a:p>
          <a:p>
            <a:pPr lvl="1"/>
            <a:r>
              <a:rPr lang="en-US" dirty="0"/>
              <a:t>Procedure will be applicable for PHEV and multi-motor PEV</a:t>
            </a:r>
          </a:p>
        </p:txBody>
      </p:sp>
    </p:spTree>
    <p:extLst>
      <p:ext uri="{BB962C8B-B14F-4D97-AF65-F5344CB8AC3E}">
        <p14:creationId xmlns:p14="http://schemas.microsoft.com/office/powerpoint/2010/main" val="1416562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Steps For Electrified Vehicle Durability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Recent work included development of </a:t>
            </a:r>
            <a:r>
              <a:rPr lang="en-US"/>
              <a:t>a </a:t>
            </a:r>
            <a:r>
              <a:rPr lang="en-US" smtClean="0"/>
              <a:t>parametrized </a:t>
            </a:r>
            <a:r>
              <a:rPr lang="en-US" dirty="0"/>
              <a:t>simulation model (JRC lead) validated by on-road testing (Canada lead)</a:t>
            </a:r>
          </a:p>
          <a:p>
            <a:pPr lvl="1"/>
            <a:r>
              <a:rPr lang="en-US" dirty="0"/>
              <a:t>Parameters include cell chemistry, battery architecture, battery reserve capacity, driving activity, vehicle architecture, charging power, charging frequency</a:t>
            </a:r>
          </a:p>
          <a:p>
            <a:r>
              <a:rPr lang="en-US" dirty="0"/>
              <a:t>EVE IWG continues to cooperate with WLTP IWG to consider vehicle level durability requirements</a:t>
            </a:r>
          </a:p>
          <a:p>
            <a:r>
              <a:rPr lang="en-US" dirty="0"/>
              <a:t>Final recommendation to AC.3 (likely in 2019) may include a recommendation to seek authorization  for relevant additional activities such as GTR development, or may recommend concluding the topic</a:t>
            </a:r>
          </a:p>
        </p:txBody>
      </p:sp>
    </p:spTree>
    <p:extLst>
      <p:ext uri="{BB962C8B-B14F-4D97-AF65-F5344CB8AC3E}">
        <p14:creationId xmlns:p14="http://schemas.microsoft.com/office/powerpoint/2010/main" val="156428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Next Steps for Method of Stating Energy Consumption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At conclusion of previous mandate, EVE noted that further improvement of EVE’s models to assess energy consumption of electrified vehicles would require the work of experts in electricity generation and distribution</a:t>
            </a:r>
          </a:p>
          <a:p>
            <a:r>
              <a:rPr lang="en-US" dirty="0"/>
              <a:t>On 01-Nov-2017, EVE Secretariat presented via WebEx to the </a:t>
            </a:r>
            <a:r>
              <a:rPr lang="en-US" i="1" dirty="0"/>
              <a:t>Group of Experts on Energy Efficiency (GEEE) </a:t>
            </a:r>
            <a:r>
              <a:rPr lang="en-US" dirty="0"/>
              <a:t>to request  that  they assume leadership of the topic, with the support of the EVE IWG as needed</a:t>
            </a:r>
          </a:p>
          <a:p>
            <a:pPr lvl="1"/>
            <a:r>
              <a:rPr lang="en-US" dirty="0"/>
              <a:t>Romain Hubert attended in person, as GRPE was between Secretariats</a:t>
            </a:r>
          </a:p>
          <a:p>
            <a:pPr lvl="1"/>
            <a:r>
              <a:rPr lang="en-US" dirty="0"/>
              <a:t>Presentation is posted at EVE-25-04e</a:t>
            </a:r>
            <a:br>
              <a:rPr lang="en-US" dirty="0"/>
            </a:br>
            <a:r>
              <a:rPr lang="en-US" dirty="0">
                <a:hlinkClick r:id="rId2"/>
              </a:rPr>
              <a:t>https://wiki.unece.org/display/trans/EVE+25th+Session</a:t>
            </a:r>
            <a:r>
              <a:rPr lang="en-US" dirty="0"/>
              <a:t> </a:t>
            </a:r>
          </a:p>
          <a:p>
            <a:r>
              <a:rPr lang="en-US" dirty="0"/>
              <a:t>GEEE was receptive to the idea, and endorsed a proposal for the Group of Experts on Cleaner Electricity Production (CEP) to consider this work, with support of EVE IWG</a:t>
            </a:r>
          </a:p>
          <a:p>
            <a:pPr lvl="1"/>
            <a:r>
              <a:rPr lang="en-US" dirty="0"/>
              <a:t>No formal cooperation mechanism has yet been established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394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10600" cy="4800600"/>
          </a:xfrm>
        </p:spPr>
        <p:txBody>
          <a:bodyPr>
            <a:normAutofit/>
          </a:bodyPr>
          <a:lstStyle/>
          <a:p>
            <a:r>
              <a:rPr lang="en-US" dirty="0"/>
              <a:t>Continue drafting of GTR for power determination</a:t>
            </a:r>
          </a:p>
          <a:p>
            <a:r>
              <a:rPr lang="en-US" dirty="0"/>
              <a:t>Begin validation testing of GTR for power determination</a:t>
            </a:r>
          </a:p>
          <a:p>
            <a:r>
              <a:rPr lang="en-US" dirty="0"/>
              <a:t>Improve and expand vehicle durability simulation and testing to validate the modeling</a:t>
            </a:r>
          </a:p>
          <a:p>
            <a:r>
              <a:rPr lang="en-US" dirty="0"/>
              <a:t>Establish cooperation mechanism with GEEE and/or CEP experts to support work on a method of stating energy consumption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EVE Next Steps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872DCF48-8B29-4732-8B21-6E82ABC5DB00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B1AA88D7-04AD-4BA0-84CA-62D29BAA3579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9DDAFD44-3EB2-451E-805B-808916D639DC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9513F230-9B04-4F77-9950-BAC2A73E365C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9676C2A0-E263-44DD-911D-2B506B6D870E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3928156D-96F6-4AA5-A92C-52DFC0F06241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3A49F09B-1A78-42F3-B418-F857EAFEB80E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2446</TotalTime>
  <Words>806</Words>
  <Application>Microsoft Office PowerPoint</Application>
  <PresentationFormat>On-screen Show (4:3)</PresentationFormat>
  <Paragraphs>131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Electric Vehicles and the Environment  (EVE IWG)</vt:lpstr>
      <vt:lpstr>Current Mandate</vt:lpstr>
      <vt:lpstr>Next Steps for Determination of Electrified Vehicle Power</vt:lpstr>
      <vt:lpstr>Next Steps for Determination of Electrified Vehicle Power</vt:lpstr>
      <vt:lpstr>Planned Schedule for Determination of Electrified Vehicle Power</vt:lpstr>
      <vt:lpstr>GRPE Feedback on Determination of Electrified Vehicle Power</vt:lpstr>
      <vt:lpstr>Next Steps For Electrified Vehicle Durability</vt:lpstr>
      <vt:lpstr>Next Steps for Method of Stating Energy Consumption</vt:lpstr>
      <vt:lpstr>Overall EVE Next Steps</vt:lpstr>
      <vt:lpstr>EVE Meetings</vt:lpstr>
    </vt:vector>
  </TitlesOfParts>
  <Company>US-EPA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Vehicles and the Environment (EVE IWG)</dc:title>
  <dc:creator>Michael Olechiw</dc:creator>
  <cp:lastModifiedBy>Francois E. Guichard</cp:lastModifiedBy>
  <cp:revision>295</cp:revision>
  <dcterms:created xsi:type="dcterms:W3CDTF">2014-06-05T20:11:34Z</dcterms:created>
  <dcterms:modified xsi:type="dcterms:W3CDTF">2018-01-11T17:59:28Z</dcterms:modified>
</cp:coreProperties>
</file>