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963" r:id="rId1"/>
  </p:sldMasterIdLst>
  <p:notesMasterIdLst>
    <p:notesMasterId r:id="rId16"/>
  </p:notesMasterIdLst>
  <p:handoutMasterIdLst>
    <p:handoutMasterId r:id="rId17"/>
  </p:handoutMasterIdLst>
  <p:sldIdLst>
    <p:sldId id="265" r:id="rId2"/>
    <p:sldId id="361" r:id="rId3"/>
    <p:sldId id="347" r:id="rId4"/>
    <p:sldId id="330" r:id="rId5"/>
    <p:sldId id="359" r:id="rId6"/>
    <p:sldId id="362" r:id="rId7"/>
    <p:sldId id="351" r:id="rId8"/>
    <p:sldId id="352" r:id="rId9"/>
    <p:sldId id="353" r:id="rId10"/>
    <p:sldId id="345" r:id="rId11"/>
    <p:sldId id="354" r:id="rId12"/>
    <p:sldId id="355" r:id="rId13"/>
    <p:sldId id="356" r:id="rId14"/>
    <p:sldId id="357" r:id="rId15"/>
  </p:sldIdLst>
  <p:sldSz cx="9144000" cy="6858000" type="screen4x3"/>
  <p:notesSz cx="9942513" cy="68103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5">
          <p15:clr>
            <a:srgbClr val="A4A3A4"/>
          </p15:clr>
        </p15:guide>
        <p15:guide id="2" pos="31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4369A7"/>
    <a:srgbClr val="000CC0"/>
    <a:srgbClr val="FFFF99"/>
    <a:srgbClr val="FFFFCC"/>
    <a:srgbClr val="66FFFF"/>
    <a:srgbClr val="00FF00"/>
    <a:srgbClr val="FF0000"/>
    <a:srgbClr val="40B0FF"/>
    <a:srgbClr val="A2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1" autoAdjust="0"/>
    <p:restoredTop sz="94857" autoAdjust="0"/>
  </p:normalViewPr>
  <p:slideViewPr>
    <p:cSldViewPr snapToGrid="0">
      <p:cViewPr varScale="1">
        <p:scale>
          <a:sx n="108" d="100"/>
          <a:sy n="108" d="100"/>
        </p:scale>
        <p:origin x="155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9" d="100"/>
          <a:sy n="79" d="100"/>
        </p:scale>
        <p:origin x="-546" y="-90"/>
      </p:cViewPr>
      <p:guideLst>
        <p:guide orient="horz" pos="2145"/>
        <p:guide pos="31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gradFill rotWithShape="1">
          <a:gsLst>
            <a:gs pos="0">
              <a:schemeClr val="bg1"/>
            </a:gs>
            <a:gs pos="100000">
              <a:srgbClr val="BCE0F6"/>
            </a:gs>
          </a:gsLst>
          <a:lin ang="2700000" scaled="1"/>
        </a:gradFill>
        <a:effectLst/>
      </p:bgPr>
    </p:bg>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F17EBF16-367D-488B-8DC9-C878556F8029}"/>
              </a:ext>
            </a:extLst>
          </p:cNvPr>
          <p:cNvSpPr>
            <a:spLocks noGrp="1"/>
          </p:cNvSpPr>
          <p:nvPr>
            <p:ph type="sldNum" sz="quarter" idx="3"/>
          </p:nvPr>
        </p:nvSpPr>
        <p:spPr>
          <a:xfrm>
            <a:off x="6835775" y="6467475"/>
            <a:ext cx="3105150" cy="341313"/>
          </a:xfrm>
          <a:prstGeom prst="rect">
            <a:avLst/>
          </a:prstGeom>
        </p:spPr>
        <p:txBody>
          <a:bodyPr vert="horz" wrap="square" lIns="91586" tIns="45793" rIns="91586" bIns="45793" numCol="1" anchor="b" anchorCtr="0" compatLnSpc="1">
            <a:prstTxWarp prst="textNoShape">
              <a:avLst/>
            </a:prstTxWarp>
          </a:bodyPr>
          <a:lstStyle>
            <a:lvl1pPr algn="r" eaLnBrk="1" hangingPunct="1">
              <a:defRPr sz="1200">
                <a:latin typeface="Times New Roman" panose="02020603050405020304" pitchFamily="18" charset="0"/>
              </a:defRPr>
            </a:lvl1pPr>
          </a:lstStyle>
          <a:p>
            <a:fld id="{3E6C1DB5-C974-4B80-8F2D-1910D9F89462}" type="slidenum">
              <a:rPr lang="en-GB" altLang="en-US"/>
              <a:pPr/>
              <a:t>‹#›</a:t>
            </a:fld>
            <a:endParaRPr lang="en-GB" altLang="en-US"/>
          </a:p>
        </p:txBody>
      </p:sp>
      <p:pic>
        <p:nvPicPr>
          <p:cNvPr id="39939" name="Image 5" descr="nouveau logo OICA small.jpg">
            <a:extLst>
              <a:ext uri="{FF2B5EF4-FFF2-40B4-BE49-F238E27FC236}">
                <a16:creationId xmlns:a16="http://schemas.microsoft.com/office/drawing/2014/main" id="{849A2715-A436-4289-BAF4-A3EC4E84D1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41288"/>
            <a:ext cx="11652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51782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2E333FC-CF79-4312-B603-C2EBDD16F54C}"/>
              </a:ext>
            </a:extLst>
          </p:cNvPr>
          <p:cNvSpPr>
            <a:spLocks noGrp="1"/>
          </p:cNvSpPr>
          <p:nvPr>
            <p:ph type="hdr" sz="quarter"/>
          </p:nvPr>
        </p:nvSpPr>
        <p:spPr>
          <a:xfrm>
            <a:off x="0" y="0"/>
            <a:ext cx="4308475" cy="341313"/>
          </a:xfrm>
          <a:prstGeom prst="rect">
            <a:avLst/>
          </a:prstGeom>
        </p:spPr>
        <p:txBody>
          <a:bodyPr vert="horz" wrap="square" lIns="91586" tIns="45793" rIns="91586" bIns="45793" numCol="1" anchor="t" anchorCtr="0" compatLnSpc="1">
            <a:prstTxWarp prst="textNoShape">
              <a:avLst/>
            </a:prstTxWarp>
          </a:bodyPr>
          <a:lstStyle>
            <a:lvl1pPr eaLnBrk="1" hangingPunct="1">
              <a:defRPr sz="1200">
                <a:latin typeface="Calibri" pitchFamily="34" charset="0"/>
                <a:cs typeface="Arial" panose="020B0604020202020204" pitchFamily="34" charset="0"/>
              </a:defRPr>
            </a:lvl1pPr>
          </a:lstStyle>
          <a:p>
            <a:pPr>
              <a:defRPr/>
            </a:pPr>
            <a:endParaRPr lang="en-GB" altLang="en-US"/>
          </a:p>
        </p:txBody>
      </p:sp>
      <p:sp>
        <p:nvSpPr>
          <p:cNvPr id="3" name="Espace réservé de la date 2">
            <a:extLst>
              <a:ext uri="{FF2B5EF4-FFF2-40B4-BE49-F238E27FC236}">
                <a16:creationId xmlns:a16="http://schemas.microsoft.com/office/drawing/2014/main" id="{5968E7E6-2F8D-4CBC-9B0A-C3EBEDCE4671}"/>
              </a:ext>
            </a:extLst>
          </p:cNvPr>
          <p:cNvSpPr>
            <a:spLocks noGrp="1"/>
          </p:cNvSpPr>
          <p:nvPr>
            <p:ph type="dt" idx="1"/>
          </p:nvPr>
        </p:nvSpPr>
        <p:spPr>
          <a:xfrm>
            <a:off x="5632450" y="0"/>
            <a:ext cx="4308475" cy="341313"/>
          </a:xfrm>
          <a:prstGeom prst="rect">
            <a:avLst/>
          </a:prstGeom>
        </p:spPr>
        <p:txBody>
          <a:bodyPr vert="horz" wrap="square" lIns="91586" tIns="45793" rIns="91586" bIns="45793" numCol="1" anchor="t" anchorCtr="0" compatLnSpc="1">
            <a:prstTxWarp prst="textNoShape">
              <a:avLst/>
            </a:prstTxWarp>
          </a:bodyPr>
          <a:lstStyle>
            <a:lvl1pPr algn="r" eaLnBrk="1" hangingPunct="1">
              <a:defRPr sz="1200">
                <a:latin typeface="Calibri" pitchFamily="34" charset="0"/>
                <a:cs typeface="Arial" panose="020B0604020202020204" pitchFamily="34" charset="0"/>
              </a:defRPr>
            </a:lvl1pPr>
          </a:lstStyle>
          <a:p>
            <a:pPr>
              <a:defRPr/>
            </a:pPr>
            <a:fld id="{D41016CA-4B90-4E0E-8545-2A66B5CCADEC}" type="datetimeFigureOut">
              <a:rPr lang="en-US" altLang="en-US"/>
              <a:pPr>
                <a:defRPr/>
              </a:pPr>
              <a:t>6/1/2018</a:t>
            </a:fld>
            <a:endParaRPr lang="en-GB" altLang="en-US"/>
          </a:p>
        </p:txBody>
      </p:sp>
      <p:sp>
        <p:nvSpPr>
          <p:cNvPr id="4" name="Espace réservé de l'image des diapositives 3">
            <a:extLst>
              <a:ext uri="{FF2B5EF4-FFF2-40B4-BE49-F238E27FC236}">
                <a16:creationId xmlns:a16="http://schemas.microsoft.com/office/drawing/2014/main" id="{37326593-C691-4606-8AA0-F2AF9C5D1C7D}"/>
              </a:ext>
            </a:extLst>
          </p:cNvPr>
          <p:cNvSpPr>
            <a:spLocks noGrp="1" noRot="1" noChangeAspect="1"/>
          </p:cNvSpPr>
          <p:nvPr>
            <p:ph type="sldImg" idx="2"/>
          </p:nvPr>
        </p:nvSpPr>
        <p:spPr>
          <a:xfrm>
            <a:off x="3268663" y="511175"/>
            <a:ext cx="3405187" cy="2554288"/>
          </a:xfrm>
          <a:prstGeom prst="rect">
            <a:avLst/>
          </a:prstGeom>
          <a:noFill/>
          <a:ln w="12700">
            <a:solidFill>
              <a:prstClr val="black"/>
            </a:solidFill>
          </a:ln>
        </p:spPr>
        <p:txBody>
          <a:bodyPr vert="horz" lIns="91586" tIns="45793" rIns="91586" bIns="45793" rtlCol="0" anchor="ctr"/>
          <a:lstStyle/>
          <a:p>
            <a:pPr lvl="0"/>
            <a:endParaRPr lang="en-GB" noProof="0"/>
          </a:p>
        </p:txBody>
      </p:sp>
      <p:sp>
        <p:nvSpPr>
          <p:cNvPr id="5" name="Espace réservé des commentaires 4">
            <a:extLst>
              <a:ext uri="{FF2B5EF4-FFF2-40B4-BE49-F238E27FC236}">
                <a16:creationId xmlns:a16="http://schemas.microsoft.com/office/drawing/2014/main" id="{BB55A40E-37CC-44E9-B7B1-D172709F3ADE}"/>
              </a:ext>
            </a:extLst>
          </p:cNvPr>
          <p:cNvSpPr>
            <a:spLocks noGrp="1"/>
          </p:cNvSpPr>
          <p:nvPr>
            <p:ph type="body" sz="quarter" idx="3"/>
          </p:nvPr>
        </p:nvSpPr>
        <p:spPr>
          <a:xfrm>
            <a:off x="995363" y="3235325"/>
            <a:ext cx="7951787" cy="3063875"/>
          </a:xfrm>
          <a:prstGeom prst="rect">
            <a:avLst/>
          </a:prstGeom>
        </p:spPr>
        <p:txBody>
          <a:bodyPr vert="horz" wrap="square" lIns="91586" tIns="45793" rIns="91586" bIns="45793" numCol="1" anchor="t" anchorCtr="0" compatLnSpc="1">
            <a:prstTxWarp prst="textNoShape">
              <a:avLst/>
            </a:prstTxWarp>
            <a:normAutofit/>
          </a:bodyPr>
          <a:lstStyle/>
          <a:p>
            <a:pPr lvl="0"/>
            <a:r>
              <a:rPr lang="fr-FR" altLang="en-US" noProof="0"/>
              <a:t>Cliquez pour modifier les styles du texte du masque</a:t>
            </a:r>
          </a:p>
          <a:p>
            <a:pPr lvl="1"/>
            <a:r>
              <a:rPr lang="fr-FR" altLang="en-US" noProof="0"/>
              <a:t>Deuxième niveau</a:t>
            </a:r>
          </a:p>
          <a:p>
            <a:pPr lvl="2"/>
            <a:r>
              <a:rPr lang="fr-FR" altLang="en-US" noProof="0"/>
              <a:t>Troisième niveau</a:t>
            </a:r>
          </a:p>
          <a:p>
            <a:pPr lvl="3"/>
            <a:r>
              <a:rPr lang="fr-FR" altLang="en-US" noProof="0"/>
              <a:t>Quatrième niveau</a:t>
            </a:r>
          </a:p>
          <a:p>
            <a:pPr lvl="4"/>
            <a:r>
              <a:rPr lang="fr-FR" altLang="en-US" noProof="0"/>
              <a:t>Cinquième niveau</a:t>
            </a:r>
            <a:endParaRPr lang="en-GB" altLang="en-US" noProof="0"/>
          </a:p>
        </p:txBody>
      </p:sp>
      <p:sp>
        <p:nvSpPr>
          <p:cNvPr id="6" name="Espace réservé du pied de page 5">
            <a:extLst>
              <a:ext uri="{FF2B5EF4-FFF2-40B4-BE49-F238E27FC236}">
                <a16:creationId xmlns:a16="http://schemas.microsoft.com/office/drawing/2014/main" id="{2FC16423-0A1D-46EC-BE29-6BB7539DB713}"/>
              </a:ext>
            </a:extLst>
          </p:cNvPr>
          <p:cNvSpPr>
            <a:spLocks noGrp="1"/>
          </p:cNvSpPr>
          <p:nvPr>
            <p:ph type="ftr" sz="quarter" idx="4"/>
          </p:nvPr>
        </p:nvSpPr>
        <p:spPr>
          <a:xfrm>
            <a:off x="0" y="6467475"/>
            <a:ext cx="4308475" cy="341313"/>
          </a:xfrm>
          <a:prstGeom prst="rect">
            <a:avLst/>
          </a:prstGeom>
        </p:spPr>
        <p:txBody>
          <a:bodyPr vert="horz" wrap="square" lIns="91586" tIns="45793" rIns="91586" bIns="45793" numCol="1" anchor="b" anchorCtr="0" compatLnSpc="1">
            <a:prstTxWarp prst="textNoShape">
              <a:avLst/>
            </a:prstTxWarp>
          </a:bodyPr>
          <a:lstStyle>
            <a:lvl1pPr eaLnBrk="1" hangingPunct="1">
              <a:defRPr sz="1200">
                <a:latin typeface="Calibri" pitchFamily="34" charset="0"/>
                <a:cs typeface="Arial" panose="020B0604020202020204" pitchFamily="34" charset="0"/>
              </a:defRPr>
            </a:lvl1pPr>
          </a:lstStyle>
          <a:p>
            <a:pPr>
              <a:defRPr/>
            </a:pPr>
            <a:endParaRPr lang="en-GB" altLang="en-US"/>
          </a:p>
        </p:txBody>
      </p:sp>
      <p:sp>
        <p:nvSpPr>
          <p:cNvPr id="7" name="Espace réservé du numéro de diapositive 6">
            <a:extLst>
              <a:ext uri="{FF2B5EF4-FFF2-40B4-BE49-F238E27FC236}">
                <a16:creationId xmlns:a16="http://schemas.microsoft.com/office/drawing/2014/main" id="{AB611ADE-1B42-409E-B727-4729979D46CC}"/>
              </a:ext>
            </a:extLst>
          </p:cNvPr>
          <p:cNvSpPr>
            <a:spLocks noGrp="1"/>
          </p:cNvSpPr>
          <p:nvPr>
            <p:ph type="sldNum" sz="quarter" idx="5"/>
          </p:nvPr>
        </p:nvSpPr>
        <p:spPr>
          <a:xfrm>
            <a:off x="5632450" y="6467475"/>
            <a:ext cx="4308475" cy="341313"/>
          </a:xfrm>
          <a:prstGeom prst="rect">
            <a:avLst/>
          </a:prstGeom>
        </p:spPr>
        <p:txBody>
          <a:bodyPr vert="horz" wrap="square" lIns="91586" tIns="45793" rIns="91586" bIns="45793" numCol="1" anchor="b" anchorCtr="0" compatLnSpc="1">
            <a:prstTxWarp prst="textNoShape">
              <a:avLst/>
            </a:prstTxWarp>
          </a:bodyPr>
          <a:lstStyle>
            <a:lvl1pPr algn="r" eaLnBrk="1" hangingPunct="1">
              <a:defRPr sz="1200">
                <a:latin typeface="Calibri" panose="020F0502020204030204" pitchFamily="34" charset="0"/>
              </a:defRPr>
            </a:lvl1pPr>
          </a:lstStyle>
          <a:p>
            <a:fld id="{009C434A-8A71-43D6-987E-1118A7A652DF}" type="slidenum">
              <a:rPr lang="en-GB" altLang="en-US"/>
              <a:pPr/>
              <a:t>‹#›</a:t>
            </a:fld>
            <a:endParaRPr lang="en-GB" altLang="en-US"/>
          </a:p>
        </p:txBody>
      </p:sp>
    </p:spTree>
    <p:extLst>
      <p:ext uri="{BB962C8B-B14F-4D97-AF65-F5344CB8AC3E}">
        <p14:creationId xmlns:p14="http://schemas.microsoft.com/office/powerpoint/2010/main" val="819813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3A140A36-D2CD-4622-BDFB-BCD9C792CD44}"/>
              </a:ext>
            </a:extLst>
          </p:cNvPr>
          <p:cNvSpPr txBox="1">
            <a:spLocks noGrp="1" noChangeArrowheads="1"/>
          </p:cNvSpPr>
          <p:nvPr/>
        </p:nvSpPr>
        <p:spPr bwMode="auto">
          <a:xfrm>
            <a:off x="5630863" y="6467475"/>
            <a:ext cx="4310062"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86" tIns="45793" rIns="91586" bIns="45793"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2628465D-3AA0-4AF4-BFE8-5CE47CBE5DDF}" type="slidenum">
              <a:rPr lang="en-GB" altLang="en-US">
                <a:latin typeface="Arial" panose="020B0604020202020204" pitchFamily="34" charset="0"/>
              </a:rPr>
              <a:pPr algn="r" eaLnBrk="1" hangingPunct="1">
                <a:spcBef>
                  <a:spcPct val="0"/>
                </a:spcBef>
              </a:pPr>
              <a:t>1</a:t>
            </a:fld>
            <a:endParaRPr lang="en-GB" altLang="en-US">
              <a:latin typeface="Arial" panose="020B0604020202020204" pitchFamily="34" charset="0"/>
            </a:endParaRPr>
          </a:p>
        </p:txBody>
      </p:sp>
      <p:sp>
        <p:nvSpPr>
          <p:cNvPr id="38915" name="Rectangle 2">
            <a:extLst>
              <a:ext uri="{FF2B5EF4-FFF2-40B4-BE49-F238E27FC236}">
                <a16:creationId xmlns:a16="http://schemas.microsoft.com/office/drawing/2014/main" id="{75B608FD-3E9A-4F2B-8F6B-A57439C494F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a:extLst>
              <a:ext uri="{FF2B5EF4-FFF2-40B4-BE49-F238E27FC236}">
                <a16:creationId xmlns:a16="http://schemas.microsoft.com/office/drawing/2014/main" id="{EA9F7AEE-E766-41B2-9A81-E5BD7B53279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9C434A-8A71-43D6-987E-1118A7A652DF}" type="slidenum">
              <a:rPr lang="en-GB" altLang="en-US" smtClean="0"/>
              <a:pPr/>
              <a:t>4</a:t>
            </a:fld>
            <a:endParaRPr lang="en-GB" altLang="en-US"/>
          </a:p>
        </p:txBody>
      </p:sp>
    </p:spTree>
    <p:extLst>
      <p:ext uri="{BB962C8B-B14F-4D97-AF65-F5344CB8AC3E}">
        <p14:creationId xmlns:p14="http://schemas.microsoft.com/office/powerpoint/2010/main" val="2632977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ltLang="ja-JP" dirty="0">
              <a:solidFill>
                <a:srgbClr val="000000"/>
              </a:solidFill>
            </a:endParaRPr>
          </a:p>
        </p:txBody>
      </p:sp>
      <p:sp>
        <p:nvSpPr>
          <p:cNvPr id="5" name="Espace réservé du pied de page 4"/>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solidFill>
                <a:srgbClr val="000000"/>
              </a:solidFill>
            </a:endParaRPr>
          </a:p>
        </p:txBody>
      </p:sp>
    </p:spTree>
    <p:extLst>
      <p:ext uri="{BB962C8B-B14F-4D97-AF65-F5344CB8AC3E}">
        <p14:creationId xmlns:p14="http://schemas.microsoft.com/office/powerpoint/2010/main" val="4113445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solidFill>
                <a:srgbClr val="000000"/>
              </a:solidFill>
            </a:endParaRPr>
          </a:p>
        </p:txBody>
      </p:sp>
      <p:sp>
        <p:nvSpPr>
          <p:cNvPr id="5" name="Espace réservé du pied de page 4"/>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solidFill>
                  <a:srgbClr val="000000"/>
                </a:solidFill>
              </a:rPr>
              <a:pPr/>
              <a:t>‹#›</a:t>
            </a:fld>
            <a:endParaRPr lang="fr-FR" altLang="ja-JP">
              <a:solidFill>
                <a:srgbClr val="000000"/>
              </a:solidFill>
            </a:endParaRPr>
          </a:p>
        </p:txBody>
      </p:sp>
    </p:spTree>
    <p:extLst>
      <p:ext uri="{BB962C8B-B14F-4D97-AF65-F5344CB8AC3E}">
        <p14:creationId xmlns:p14="http://schemas.microsoft.com/office/powerpoint/2010/main" val="1410117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solidFill>
                <a:srgbClr val="000000"/>
              </a:solidFill>
            </a:endParaRPr>
          </a:p>
        </p:txBody>
      </p:sp>
      <p:sp>
        <p:nvSpPr>
          <p:cNvPr id="5" name="Espace réservé du pied de page 4"/>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solidFill>
                  <a:srgbClr val="000000"/>
                </a:solidFill>
              </a:rPr>
              <a:pPr/>
              <a:t>‹#›</a:t>
            </a:fld>
            <a:endParaRPr lang="fr-FR" altLang="ja-JP">
              <a:solidFill>
                <a:srgbClr val="000000"/>
              </a:solidFill>
            </a:endParaRPr>
          </a:p>
        </p:txBody>
      </p:sp>
    </p:spTree>
    <p:extLst>
      <p:ext uri="{BB962C8B-B14F-4D97-AF65-F5344CB8AC3E}">
        <p14:creationId xmlns:p14="http://schemas.microsoft.com/office/powerpoint/2010/main" val="2277782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endParaRPr lang="en-GB"/>
          </a:p>
        </p:txBody>
      </p:sp>
      <p:sp>
        <p:nvSpPr>
          <p:cNvPr id="3" name="Espace réservé du numéro de diapositive 5">
            <a:extLst>
              <a:ext uri="{FF2B5EF4-FFF2-40B4-BE49-F238E27FC236}">
                <a16:creationId xmlns:a16="http://schemas.microsoft.com/office/drawing/2014/main" id="{590BAAB4-9C33-4323-9216-98E66F667207}"/>
              </a:ext>
            </a:extLst>
          </p:cNvPr>
          <p:cNvSpPr>
            <a:spLocks noGrp="1"/>
          </p:cNvSpPr>
          <p:nvPr>
            <p:ph type="sldNum" sz="quarter" idx="10"/>
          </p:nvPr>
        </p:nvSpPr>
        <p:spPr/>
        <p:txBody>
          <a:bodyPr/>
          <a:lstStyle>
            <a:lvl1pPr>
              <a:defRPr/>
            </a:lvl1pPr>
          </a:lstStyle>
          <a:p>
            <a:fld id="{3BB9CCB1-8AB7-415E-A0DD-295BFEB870A3}" type="slidenum">
              <a:rPr lang="en-GB" altLang="en-US"/>
              <a:pPr/>
              <a:t>‹#›</a:t>
            </a:fld>
            <a:endParaRPr lang="en-GB" altLang="en-US"/>
          </a:p>
        </p:txBody>
      </p:sp>
    </p:spTree>
    <p:extLst>
      <p:ext uri="{BB962C8B-B14F-4D97-AF65-F5344CB8AC3E}">
        <p14:creationId xmlns:p14="http://schemas.microsoft.com/office/powerpoint/2010/main" val="763328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endParaRPr lang="fr-FR" dirty="0"/>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solidFill>
                <a:srgbClr val="000000"/>
              </a:solidFill>
            </a:endParaRPr>
          </a:p>
        </p:txBody>
      </p:sp>
      <p:sp>
        <p:nvSpPr>
          <p:cNvPr id="5" name="Espace réservé du pied de page 4"/>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solidFill>
                  <a:srgbClr val="000000"/>
                </a:solidFill>
              </a:rPr>
              <a:pPr/>
              <a:t>‹#›</a:t>
            </a:fld>
            <a:endParaRPr lang="fr-FR" altLang="ja-JP">
              <a:solidFill>
                <a:srgbClr val="000000"/>
              </a:solidFill>
            </a:endParaRPr>
          </a:p>
        </p:txBody>
      </p:sp>
    </p:spTree>
    <p:extLst>
      <p:ext uri="{BB962C8B-B14F-4D97-AF65-F5344CB8AC3E}">
        <p14:creationId xmlns:p14="http://schemas.microsoft.com/office/powerpoint/2010/main" val="373113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ja-JP">
              <a:solidFill>
                <a:srgbClr val="000000"/>
              </a:solidFill>
            </a:endParaRPr>
          </a:p>
        </p:txBody>
      </p:sp>
      <p:sp>
        <p:nvSpPr>
          <p:cNvPr id="5" name="Espace réservé du pied de page 4"/>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solidFill>
                  <a:srgbClr val="000000"/>
                </a:solidFill>
              </a:rPr>
              <a:pPr/>
              <a:t>‹#›</a:t>
            </a:fld>
            <a:endParaRPr lang="fr-FR" altLang="ja-JP">
              <a:solidFill>
                <a:srgbClr val="000000"/>
              </a:solidFill>
            </a:endParaRPr>
          </a:p>
        </p:txBody>
      </p:sp>
    </p:spTree>
    <p:extLst>
      <p:ext uri="{BB962C8B-B14F-4D97-AF65-F5344CB8AC3E}">
        <p14:creationId xmlns:p14="http://schemas.microsoft.com/office/powerpoint/2010/main" val="483582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ltLang="ja-JP">
              <a:solidFill>
                <a:srgbClr val="000000"/>
              </a:solidFill>
            </a:endParaRPr>
          </a:p>
        </p:txBody>
      </p:sp>
      <p:sp>
        <p:nvSpPr>
          <p:cNvPr id="6" name="Espace réservé du pied de page 5"/>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solidFill>
                  <a:srgbClr val="000000"/>
                </a:solidFill>
              </a:rPr>
              <a:pPr/>
              <a:t>‹#›</a:t>
            </a:fld>
            <a:endParaRPr lang="fr-FR" altLang="ja-JP">
              <a:solidFill>
                <a:srgbClr val="000000"/>
              </a:solidFill>
            </a:endParaRPr>
          </a:p>
        </p:txBody>
      </p:sp>
    </p:spTree>
    <p:extLst>
      <p:ext uri="{BB962C8B-B14F-4D97-AF65-F5344CB8AC3E}">
        <p14:creationId xmlns:p14="http://schemas.microsoft.com/office/powerpoint/2010/main" val="2103922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ltLang="ja-JP">
              <a:solidFill>
                <a:srgbClr val="000000"/>
              </a:solidFill>
            </a:endParaRPr>
          </a:p>
        </p:txBody>
      </p:sp>
      <p:sp>
        <p:nvSpPr>
          <p:cNvPr id="8" name="Espace réservé du pied de page 7"/>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solidFill>
                  <a:srgbClr val="000000"/>
                </a:solidFill>
              </a:rPr>
              <a:pPr/>
              <a:t>‹#›</a:t>
            </a:fld>
            <a:endParaRPr lang="fr-FR" altLang="ja-JP">
              <a:solidFill>
                <a:srgbClr val="000000"/>
              </a:solidFill>
            </a:endParaRPr>
          </a:p>
        </p:txBody>
      </p:sp>
    </p:spTree>
    <p:extLst>
      <p:ext uri="{BB962C8B-B14F-4D97-AF65-F5344CB8AC3E}">
        <p14:creationId xmlns:p14="http://schemas.microsoft.com/office/powerpoint/2010/main" val="303650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fr-FR" altLang="ja-JP">
              <a:solidFill>
                <a:srgbClr val="000000"/>
              </a:solidFill>
            </a:endParaRPr>
          </a:p>
        </p:txBody>
      </p:sp>
      <p:sp>
        <p:nvSpPr>
          <p:cNvPr id="4" name="Espace réservé du pied de page 3"/>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solidFill>
                  <a:srgbClr val="000000"/>
                </a:solidFill>
              </a:rPr>
              <a:pPr/>
              <a:t>‹#›</a:t>
            </a:fld>
            <a:endParaRPr lang="fr-FR" altLang="ja-JP">
              <a:solidFill>
                <a:srgbClr val="000000"/>
              </a:solidFill>
            </a:endParaRPr>
          </a:p>
        </p:txBody>
      </p:sp>
    </p:spTree>
    <p:extLst>
      <p:ext uri="{BB962C8B-B14F-4D97-AF65-F5344CB8AC3E}">
        <p14:creationId xmlns:p14="http://schemas.microsoft.com/office/powerpoint/2010/main" val="3327480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solidFill>
                <a:srgbClr val="000000"/>
              </a:solidFill>
            </a:endParaRPr>
          </a:p>
        </p:txBody>
      </p:sp>
      <p:sp>
        <p:nvSpPr>
          <p:cNvPr id="3" name="Espace réservé du pied de page 2"/>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solidFill>
                  <a:srgbClr val="000000"/>
                </a:solidFill>
              </a:rPr>
              <a:pPr/>
              <a:t>‹#›</a:t>
            </a:fld>
            <a:endParaRPr lang="fr-FR" altLang="ja-JP">
              <a:solidFill>
                <a:srgbClr val="000000"/>
              </a:solidFill>
            </a:endParaRPr>
          </a:p>
        </p:txBody>
      </p:sp>
    </p:spTree>
    <p:extLst>
      <p:ext uri="{BB962C8B-B14F-4D97-AF65-F5344CB8AC3E}">
        <p14:creationId xmlns:p14="http://schemas.microsoft.com/office/powerpoint/2010/main" val="3749625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solidFill>
                <a:srgbClr val="000000"/>
              </a:solidFill>
            </a:endParaRPr>
          </a:p>
        </p:txBody>
      </p:sp>
      <p:sp>
        <p:nvSpPr>
          <p:cNvPr id="6" name="Espace réservé du pied de page 5"/>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solidFill>
                  <a:srgbClr val="000000"/>
                </a:solidFill>
              </a:rPr>
              <a:pPr/>
              <a:t>‹#›</a:t>
            </a:fld>
            <a:endParaRPr lang="fr-FR" altLang="ja-JP">
              <a:solidFill>
                <a:srgbClr val="000000"/>
              </a:solidFill>
            </a:endParaRPr>
          </a:p>
        </p:txBody>
      </p:sp>
    </p:spTree>
    <p:extLst>
      <p:ext uri="{BB962C8B-B14F-4D97-AF65-F5344CB8AC3E}">
        <p14:creationId xmlns:p14="http://schemas.microsoft.com/office/powerpoint/2010/main" val="326111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solidFill>
                <a:srgbClr val="000000"/>
              </a:solidFill>
            </a:endParaRPr>
          </a:p>
        </p:txBody>
      </p:sp>
      <p:sp>
        <p:nvSpPr>
          <p:cNvPr id="6" name="Espace réservé du pied de page 5"/>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solidFill>
                  <a:srgbClr val="000000"/>
                </a:solidFill>
              </a:rPr>
              <a:pPr/>
              <a:t>‹#›</a:t>
            </a:fld>
            <a:endParaRPr lang="fr-FR" altLang="ja-JP">
              <a:solidFill>
                <a:srgbClr val="000000"/>
              </a:solidFill>
            </a:endParaRPr>
          </a:p>
        </p:txBody>
      </p:sp>
    </p:spTree>
    <p:extLst>
      <p:ext uri="{BB962C8B-B14F-4D97-AF65-F5344CB8AC3E}">
        <p14:creationId xmlns:p14="http://schemas.microsoft.com/office/powerpoint/2010/main" val="2382251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pPr eaLnBrk="1" hangingPunct="1"/>
            <a:endParaRPr lang="fr-FR" altLang="ja-JP">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pPr eaLnBrk="1" hangingPunct="1"/>
            <a:r>
              <a:rPr lang="ja-JP" altLang="fr-FR">
                <a:solidFill>
                  <a:srgbClr val="000000"/>
                </a:solidFill>
                <a:latin typeface="Arial" charset="0"/>
              </a:rPr>
              <a:t>YvdS - 28 May 06</a:t>
            </a:r>
            <a:endParaRPr lang="fr-FR" altLang="ja-JP">
              <a:solidFill>
                <a:srgbClr val="000000"/>
              </a:solidFill>
              <a:latin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pPr eaLnBrk="1" hangingPunct="1"/>
            <a:fld id="{841ADF96-E6CA-4184-9617-4AA0842E2F41}" type="slidenum">
              <a:rPr lang="ja-JP" altLang="fr-FR">
                <a:solidFill>
                  <a:srgbClr val="000000"/>
                </a:solidFill>
                <a:latin typeface="Arial" charset="0"/>
              </a:rPr>
              <a:pPr eaLnBrk="1" hangingPunct="1"/>
              <a:t>‹#›</a:t>
            </a:fld>
            <a:endParaRPr lang="fr-FR" altLang="ja-JP">
              <a:solidFill>
                <a:srgbClr val="000000"/>
              </a:solidFill>
              <a:latin typeface="Arial" charset="0"/>
            </a:endParaRPr>
          </a:p>
        </p:txBody>
      </p:sp>
      <p:pic>
        <p:nvPicPr>
          <p:cNvPr id="7" name="Image 6">
            <a:extLst>
              <a:ext uri="{FF2B5EF4-FFF2-40B4-BE49-F238E27FC236}">
                <a16:creationId xmlns:a16="http://schemas.microsoft.com/office/drawing/2014/main" id="{55F9AB65-48AB-4ADF-A9A1-A51ECD7198C2}"/>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2255" y="33445"/>
            <a:ext cx="1686754" cy="908251"/>
          </a:xfrm>
          <a:prstGeom prst="rect">
            <a:avLst/>
          </a:prstGeom>
        </p:spPr>
      </p:pic>
    </p:spTree>
    <p:extLst>
      <p:ext uri="{BB962C8B-B14F-4D97-AF65-F5344CB8AC3E}">
        <p14:creationId xmlns:p14="http://schemas.microsoft.com/office/powerpoint/2010/main" val="587212678"/>
      </p:ext>
    </p:extLst>
  </p:cSld>
  <p:clrMap bg1="lt1" tx1="dk1" bg2="lt2" tx2="dk2" accent1="accent1" accent2="accent2" accent3="accent3" accent4="accent4" accent5="accent5" accent6="accent6" hlink="hlink" folHlink="folHlink"/>
  <p:sldLayoutIdLst>
    <p:sldLayoutId id="2147485964" r:id="rId1"/>
    <p:sldLayoutId id="2147485965" r:id="rId2"/>
    <p:sldLayoutId id="2147485966" r:id="rId3"/>
    <p:sldLayoutId id="2147485967" r:id="rId4"/>
    <p:sldLayoutId id="2147485968" r:id="rId5"/>
    <p:sldLayoutId id="2147485969" r:id="rId6"/>
    <p:sldLayoutId id="2147485970" r:id="rId7"/>
    <p:sldLayoutId id="2147485971" r:id="rId8"/>
    <p:sldLayoutId id="2147485972" r:id="rId9"/>
    <p:sldLayoutId id="2147485973" r:id="rId10"/>
    <p:sldLayoutId id="2147485974" r:id="rId11"/>
    <p:sldLayoutId id="2147485923"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sz="28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v"/>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9F096DD0-FE96-47F6-B278-A8CC367B8488}"/>
              </a:ext>
            </a:extLst>
          </p:cNvPr>
          <p:cNvSpPr>
            <a:spLocks noGrp="1"/>
          </p:cNvSpPr>
          <p:nvPr>
            <p:ph type="title" idx="4294967295"/>
          </p:nvPr>
        </p:nvSpPr>
        <p:spPr>
          <a:xfrm>
            <a:off x="368300" y="2500313"/>
            <a:ext cx="8775700" cy="3995737"/>
          </a:xfrm>
          <a:prstGeom prst="rect">
            <a:avLst/>
          </a:prstGeom>
        </p:spPr>
        <p:txBody>
          <a:bodyPr/>
          <a:lstStyle/>
          <a:p>
            <a:pPr eaLnBrk="1" hangingPunct="1">
              <a:tabLst>
                <a:tab pos="6727825" algn="l"/>
              </a:tabLst>
            </a:pPr>
            <a:r>
              <a:rPr lang="en-GB" altLang="en-US" sz="4000" dirty="0">
                <a:solidFill>
                  <a:schemeClr val="tx1"/>
                </a:solidFill>
              </a:rPr>
              <a:t>     HD FE Harmonization</a:t>
            </a:r>
            <a:br>
              <a:rPr lang="en-GB" altLang="en-US" sz="4000" dirty="0">
                <a:solidFill>
                  <a:schemeClr val="tx1"/>
                </a:solidFill>
              </a:rPr>
            </a:br>
            <a:br>
              <a:rPr lang="en-GB" altLang="en-US" sz="3200" dirty="0">
                <a:solidFill>
                  <a:schemeClr val="tx1"/>
                </a:solidFill>
              </a:rPr>
            </a:br>
            <a:br>
              <a:rPr lang="en-GB" altLang="en-US" sz="3200" dirty="0">
                <a:solidFill>
                  <a:schemeClr val="tx1"/>
                </a:solidFill>
              </a:rPr>
            </a:br>
            <a:r>
              <a:rPr lang="en-GB" altLang="en-US" sz="3200" dirty="0">
                <a:solidFill>
                  <a:schemeClr val="tx1"/>
                </a:solidFill>
              </a:rPr>
              <a:t>OICA</a:t>
            </a:r>
            <a:br>
              <a:rPr lang="en-GB" altLang="en-US" sz="3200" dirty="0">
                <a:solidFill>
                  <a:schemeClr val="tx1"/>
                </a:solidFill>
              </a:rPr>
            </a:br>
            <a:r>
              <a:rPr lang="en-GB" altLang="en-US" sz="3200" dirty="0">
                <a:solidFill>
                  <a:schemeClr val="tx1"/>
                </a:solidFill>
              </a:rPr>
              <a:t>HD-FE TF</a:t>
            </a:r>
            <a:br>
              <a:rPr lang="en-GB" altLang="en-US" sz="3200" dirty="0">
                <a:solidFill>
                  <a:schemeClr val="tx1"/>
                </a:solidFill>
              </a:rPr>
            </a:br>
            <a:r>
              <a:rPr lang="en-GB" altLang="en-US" sz="3200" dirty="0">
                <a:solidFill>
                  <a:schemeClr val="tx1"/>
                </a:solidFill>
              </a:rPr>
              <a:t>Y. </a:t>
            </a:r>
            <a:r>
              <a:rPr lang="en-GB" altLang="en-US" sz="3200" dirty="0" err="1">
                <a:solidFill>
                  <a:schemeClr val="tx1"/>
                </a:solidFill>
              </a:rPr>
              <a:t>Takenaka</a:t>
            </a:r>
            <a:br>
              <a:rPr lang="en-GB" altLang="en-US" sz="3200" dirty="0">
                <a:solidFill>
                  <a:schemeClr val="tx1"/>
                </a:solidFill>
              </a:rPr>
            </a:br>
            <a:endParaRPr lang="en-GB" altLang="en-US" sz="2000" dirty="0">
              <a:solidFill>
                <a:schemeClr val="tx1"/>
              </a:solidFill>
              <a:latin typeface="Arial" panose="020B0604020202020204" pitchFamily="34" charset="0"/>
            </a:endParaRPr>
          </a:p>
        </p:txBody>
      </p:sp>
      <p:graphicFrame>
        <p:nvGraphicFramePr>
          <p:cNvPr id="3" name="Tableau 4">
            <a:extLst>
              <a:ext uri="{FF2B5EF4-FFF2-40B4-BE49-F238E27FC236}">
                <a16:creationId xmlns:a16="http://schemas.microsoft.com/office/drawing/2014/main" id="{4D29A7D7-CAD2-4E05-BBE0-3A0CB687FB98}"/>
              </a:ext>
            </a:extLst>
          </p:cNvPr>
          <p:cNvGraphicFramePr>
            <a:graphicFrameLocks noGrp="1"/>
          </p:cNvGraphicFramePr>
          <p:nvPr>
            <p:extLst>
              <p:ext uri="{D42A27DB-BD31-4B8C-83A1-F6EECF244321}">
                <p14:modId xmlns:p14="http://schemas.microsoft.com/office/powerpoint/2010/main" val="1011129097"/>
              </p:ext>
            </p:extLst>
          </p:nvPr>
        </p:nvGraphicFramePr>
        <p:xfrm>
          <a:off x="476421" y="82108"/>
          <a:ext cx="8219256" cy="411480"/>
        </p:xfrm>
        <a:graphic>
          <a:graphicData uri="http://schemas.openxmlformats.org/drawingml/2006/table">
            <a:tbl>
              <a:tblPr firstRow="1" firstCol="1" bandRow="1">
                <a:tableStyleId>{5C22544A-7EE6-4342-B048-85BDC9FD1C3A}</a:tableStyleId>
              </a:tblPr>
              <a:tblGrid>
                <a:gridCol w="5418492">
                  <a:extLst>
                    <a:ext uri="{9D8B030D-6E8A-4147-A177-3AD203B41FA5}">
                      <a16:colId xmlns:a16="http://schemas.microsoft.com/office/drawing/2014/main" val="20000"/>
                    </a:ext>
                  </a:extLst>
                </a:gridCol>
                <a:gridCol w="2800764">
                  <a:extLst>
                    <a:ext uri="{9D8B030D-6E8A-4147-A177-3AD203B41FA5}">
                      <a16:colId xmlns:a16="http://schemas.microsoft.com/office/drawing/2014/main" val="20001"/>
                    </a:ext>
                  </a:extLst>
                </a:gridCol>
              </a:tblGrid>
              <a:tr h="144016">
                <a:tc>
                  <a:txBody>
                    <a:bodyPr/>
                    <a:lstStyle/>
                    <a:p>
                      <a:pPr>
                        <a:spcAft>
                          <a:spcPts val="0"/>
                        </a:spcAft>
                      </a:pPr>
                      <a:r>
                        <a:rPr lang="en-US" sz="900" b="0" dirty="0">
                          <a:solidFill>
                            <a:schemeClr val="tx1"/>
                          </a:solidFill>
                          <a:effectLst/>
                        </a:rPr>
                        <a:t>Submitted by the expert from OICA</a:t>
                      </a:r>
                      <a:endParaRPr lang="fr-FR" sz="900" b="0" dirty="0">
                        <a:solidFill>
                          <a:schemeClr val="tx1"/>
                        </a:solidFill>
                        <a:effectLst/>
                        <a:latin typeface="Times New Roman" panose="02020603050405020304" pitchFamily="18" charset="0"/>
                        <a:ea typeface="Times New Roman" panose="02020603050405020304" pitchFamily="18" charset="0"/>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894080" algn="l">
                        <a:spcAft>
                          <a:spcPts val="0"/>
                        </a:spcAft>
                      </a:pPr>
                      <a:r>
                        <a:rPr lang="en-US" sz="900" b="0" u="sng" dirty="0">
                          <a:solidFill>
                            <a:schemeClr val="tx1"/>
                          </a:solidFill>
                          <a:effectLst/>
                        </a:rPr>
                        <a:t>Informal document</a:t>
                      </a:r>
                      <a:r>
                        <a:rPr lang="en-US" sz="900" b="0" dirty="0">
                          <a:solidFill>
                            <a:schemeClr val="tx1"/>
                          </a:solidFill>
                          <a:effectLst/>
                        </a:rPr>
                        <a:t> </a:t>
                      </a:r>
                      <a:r>
                        <a:rPr lang="en-US" sz="900" b="1" dirty="0">
                          <a:solidFill>
                            <a:schemeClr val="tx1"/>
                          </a:solidFill>
                          <a:effectLst/>
                        </a:rPr>
                        <a:t>GRPE-77-08</a:t>
                      </a:r>
                      <a:endParaRPr lang="fr-FR" sz="900" b="1" dirty="0">
                        <a:solidFill>
                          <a:schemeClr val="tx1"/>
                        </a:solidFill>
                        <a:effectLst/>
                      </a:endParaRPr>
                    </a:p>
                    <a:p>
                      <a:pPr marL="894080" algn="l">
                        <a:spcAft>
                          <a:spcPts val="0"/>
                        </a:spcAft>
                      </a:pPr>
                      <a:r>
                        <a:rPr lang="en-US" sz="900" b="0" dirty="0">
                          <a:solidFill>
                            <a:schemeClr val="tx1"/>
                          </a:solidFill>
                          <a:effectLst/>
                        </a:rPr>
                        <a:t>77</a:t>
                      </a:r>
                      <a:r>
                        <a:rPr lang="en-US" sz="900" b="0" baseline="30000" dirty="0">
                          <a:solidFill>
                            <a:schemeClr val="tx1"/>
                          </a:solidFill>
                          <a:effectLst/>
                        </a:rPr>
                        <a:t>th</a:t>
                      </a:r>
                      <a:r>
                        <a:rPr lang="en-US" sz="900" b="0" dirty="0">
                          <a:solidFill>
                            <a:schemeClr val="tx1"/>
                          </a:solidFill>
                          <a:effectLst/>
                        </a:rPr>
                        <a:t> GRPE, 6-8 June 2018</a:t>
                      </a:r>
                      <a:endParaRPr lang="fr-FR" sz="900" b="0" dirty="0">
                        <a:solidFill>
                          <a:schemeClr val="tx1"/>
                        </a:solidFill>
                        <a:effectLst/>
                      </a:endParaRPr>
                    </a:p>
                    <a:p>
                      <a:pPr marL="894080" algn="l">
                        <a:spcAft>
                          <a:spcPts val="0"/>
                        </a:spcAft>
                      </a:pPr>
                      <a:r>
                        <a:rPr lang="en-US" sz="900" b="0" dirty="0">
                          <a:solidFill>
                            <a:schemeClr val="tx1"/>
                          </a:solidFill>
                          <a:effectLst/>
                        </a:rPr>
                        <a:t>Agenda item 13,</a:t>
                      </a:r>
                      <a:endParaRPr lang="fr-FR" sz="900" b="0" dirty="0">
                        <a:solidFill>
                          <a:schemeClr val="tx1"/>
                        </a:solidFill>
                        <a:effectLst/>
                        <a:latin typeface="Times New Roman" panose="02020603050405020304" pitchFamily="18" charset="0"/>
                        <a:ea typeface="Times New Roman" panose="02020603050405020304" pitchFamily="18" charset="0"/>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a:extLst>
              <a:ext uri="{FF2B5EF4-FFF2-40B4-BE49-F238E27FC236}">
                <a16:creationId xmlns:a16="http://schemas.microsoft.com/office/drawing/2014/main" id="{D2C49A18-0CDA-4292-B1AD-2FBE21A3473D}"/>
              </a:ext>
            </a:extLst>
          </p:cNvPr>
          <p:cNvSpPr>
            <a:spLocks noGrp="1"/>
          </p:cNvSpPr>
          <p:nvPr>
            <p:ph type="title"/>
          </p:nvPr>
        </p:nvSpPr>
        <p:spPr>
          <a:xfrm>
            <a:off x="1567544" y="231095"/>
            <a:ext cx="7336970" cy="630237"/>
          </a:xfrm>
        </p:spPr>
        <p:txBody>
          <a:bodyPr/>
          <a:lstStyle/>
          <a:p>
            <a:r>
              <a:rPr kumimoji="1" lang="en-US" altLang="ja-JP" sz="3200" b="1" dirty="0">
                <a:solidFill>
                  <a:srgbClr val="0070C0"/>
                </a:solidFill>
              </a:rPr>
              <a:t>Major Elements of FE Measurement</a:t>
            </a:r>
            <a:endParaRPr kumimoji="1" lang="ja-JP" altLang="en-US" sz="3200" b="1" dirty="0">
              <a:solidFill>
                <a:srgbClr val="0070C0"/>
              </a:solidFill>
            </a:endParaRPr>
          </a:p>
        </p:txBody>
      </p:sp>
      <p:sp>
        <p:nvSpPr>
          <p:cNvPr id="32771" name="コンテンツ プレースホルダー 2">
            <a:extLst>
              <a:ext uri="{FF2B5EF4-FFF2-40B4-BE49-F238E27FC236}">
                <a16:creationId xmlns:a16="http://schemas.microsoft.com/office/drawing/2014/main" id="{4FB40D30-A409-4C2A-B23C-2F4FC01E98B5}"/>
              </a:ext>
            </a:extLst>
          </p:cNvPr>
          <p:cNvSpPr>
            <a:spLocks noGrp="1"/>
          </p:cNvSpPr>
          <p:nvPr>
            <p:ph idx="1"/>
          </p:nvPr>
        </p:nvSpPr>
        <p:spPr>
          <a:xfrm>
            <a:off x="1030514" y="1600200"/>
            <a:ext cx="7656286" cy="4525963"/>
          </a:xfrm>
        </p:spPr>
        <p:txBody>
          <a:bodyPr/>
          <a:lstStyle/>
          <a:p>
            <a:pPr marL="623888" indent="-623888">
              <a:lnSpc>
                <a:spcPct val="150000"/>
              </a:lnSpc>
              <a:buClr>
                <a:srgbClr val="000CC0"/>
              </a:buClr>
              <a:buFont typeface="Wingdings" panose="05000000000000000000" pitchFamily="2" charset="2"/>
              <a:buChar char="n"/>
            </a:pPr>
            <a:r>
              <a:rPr kumimoji="1" lang="en-US" altLang="ja-JP" dirty="0"/>
              <a:t>Driving cycle</a:t>
            </a:r>
          </a:p>
          <a:p>
            <a:pPr marL="623888" indent="-623888">
              <a:lnSpc>
                <a:spcPct val="150000"/>
              </a:lnSpc>
              <a:buClr>
                <a:srgbClr val="000CC0"/>
              </a:buClr>
              <a:buFont typeface="Wingdings" panose="05000000000000000000" pitchFamily="2" charset="2"/>
              <a:buChar char="n"/>
            </a:pPr>
            <a:r>
              <a:rPr kumimoji="1" lang="en-US" altLang="ja-JP" dirty="0"/>
              <a:t>Simulation</a:t>
            </a:r>
          </a:p>
          <a:p>
            <a:pPr marL="623888" indent="-623888">
              <a:lnSpc>
                <a:spcPct val="150000"/>
              </a:lnSpc>
              <a:buClr>
                <a:srgbClr val="000CC0"/>
              </a:buClr>
              <a:buFont typeface="Wingdings" panose="05000000000000000000" pitchFamily="2" charset="2"/>
              <a:buChar char="n"/>
            </a:pPr>
            <a:r>
              <a:rPr kumimoji="1" lang="en-US" altLang="ja-JP" dirty="0"/>
              <a:t>Engine measurement</a:t>
            </a:r>
          </a:p>
          <a:p>
            <a:pPr marL="623888" indent="-623888">
              <a:lnSpc>
                <a:spcPct val="150000"/>
              </a:lnSpc>
              <a:buClr>
                <a:srgbClr val="000CC0"/>
              </a:buClr>
              <a:buFont typeface="Wingdings" panose="05000000000000000000" pitchFamily="2" charset="2"/>
              <a:buChar char="n"/>
            </a:pPr>
            <a:r>
              <a:rPr kumimoji="1" lang="en-US" altLang="ja-JP" dirty="0"/>
              <a:t>Driving </a:t>
            </a:r>
            <a:r>
              <a:rPr kumimoji="1" lang="en-US" altLang="ja-JP" dirty="0" err="1"/>
              <a:t>Resistnace</a:t>
            </a:r>
            <a:endParaRPr kumimoji="1" lang="en-US" altLang="ja-JP" dirty="0"/>
          </a:p>
          <a:p>
            <a:pPr>
              <a:buClr>
                <a:srgbClr val="000CC0"/>
              </a:buClr>
              <a:buFont typeface="Wingdings" panose="05000000000000000000" pitchFamily="2" charset="2"/>
              <a:buChar char="n"/>
            </a:pPr>
            <a:endParaRPr kumimoji="1" lang="ja-JP" altLang="en-US" dirty="0"/>
          </a:p>
        </p:txBody>
      </p:sp>
      <p:sp>
        <p:nvSpPr>
          <p:cNvPr id="32772" name="スライド番号プレースホルダー 3">
            <a:extLst>
              <a:ext uri="{FF2B5EF4-FFF2-40B4-BE49-F238E27FC236}">
                <a16:creationId xmlns:a16="http://schemas.microsoft.com/office/drawing/2014/main" id="{9E122E15-7CF3-4404-90AF-DF39F368CBF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fld id="{A9360161-711F-4D8A-B0CA-FD822841244B}" type="slidenum">
              <a:rPr lang="en-GB" altLang="en-US" sz="1200"/>
              <a:pPr>
                <a:spcBef>
                  <a:spcPct val="0"/>
                </a:spcBef>
                <a:buFontTx/>
                <a:buNone/>
              </a:pPr>
              <a:t>10</a:t>
            </a:fld>
            <a:endParaRPr lang="en-GB" altLang="en-US" sz="1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タイトル 1">
            <a:extLst>
              <a:ext uri="{FF2B5EF4-FFF2-40B4-BE49-F238E27FC236}">
                <a16:creationId xmlns:a16="http://schemas.microsoft.com/office/drawing/2014/main" id="{92250B0B-70AB-4AB5-997D-784CEFDABC93}"/>
              </a:ext>
            </a:extLst>
          </p:cNvPr>
          <p:cNvSpPr>
            <a:spLocks noGrp="1"/>
          </p:cNvSpPr>
          <p:nvPr>
            <p:ph type="title"/>
          </p:nvPr>
        </p:nvSpPr>
        <p:spPr>
          <a:xfrm>
            <a:off x="1335314" y="274638"/>
            <a:ext cx="7351486" cy="438150"/>
          </a:xfrm>
        </p:spPr>
        <p:txBody>
          <a:bodyPr/>
          <a:lstStyle/>
          <a:p>
            <a:r>
              <a:rPr kumimoji="1" lang="en-US" altLang="ja-JP" sz="2800" b="1" dirty="0">
                <a:solidFill>
                  <a:srgbClr val="0070C0"/>
                </a:solidFill>
              </a:rPr>
              <a:t>Key Elements of FE Measurement</a:t>
            </a:r>
            <a:endParaRPr kumimoji="1" lang="ja-JP" altLang="en-US" sz="2800" b="1" dirty="0">
              <a:solidFill>
                <a:srgbClr val="0070C0"/>
              </a:solidFill>
            </a:endParaRPr>
          </a:p>
        </p:txBody>
      </p:sp>
      <p:sp>
        <p:nvSpPr>
          <p:cNvPr id="24579" name="コンテンツ プレースホルダー 2">
            <a:extLst>
              <a:ext uri="{FF2B5EF4-FFF2-40B4-BE49-F238E27FC236}">
                <a16:creationId xmlns:a16="http://schemas.microsoft.com/office/drawing/2014/main" id="{31CD0FD2-5081-4A5A-A093-B9ACB93B9749}"/>
              </a:ext>
            </a:extLst>
          </p:cNvPr>
          <p:cNvSpPr>
            <a:spLocks noGrp="1"/>
          </p:cNvSpPr>
          <p:nvPr>
            <p:ph idx="1"/>
          </p:nvPr>
        </p:nvSpPr>
        <p:spPr>
          <a:xfrm>
            <a:off x="307975" y="803275"/>
            <a:ext cx="8229600" cy="461963"/>
          </a:xfrm>
        </p:spPr>
        <p:txBody>
          <a:bodyPr/>
          <a:lstStyle/>
          <a:p>
            <a:pPr>
              <a:buClr>
                <a:srgbClr val="000CC0"/>
              </a:buClr>
              <a:defRPr/>
            </a:pPr>
            <a:r>
              <a:rPr kumimoji="1" lang="en-US" altLang="ja-JP" sz="2400" b="1" dirty="0"/>
              <a:t>Driving Cycle</a:t>
            </a:r>
          </a:p>
          <a:p>
            <a:pPr marL="0" indent="0">
              <a:buFont typeface="Wingdings" panose="05000000000000000000" pitchFamily="2" charset="2"/>
              <a:buNone/>
              <a:defRPr/>
            </a:pPr>
            <a:endParaRPr kumimoji="1" lang="ja-JP" altLang="en-US" b="1" dirty="0"/>
          </a:p>
        </p:txBody>
      </p:sp>
      <p:sp>
        <p:nvSpPr>
          <p:cNvPr id="33796" name="スライド番号プレースホルダー 3">
            <a:extLst>
              <a:ext uri="{FF2B5EF4-FFF2-40B4-BE49-F238E27FC236}">
                <a16:creationId xmlns:a16="http://schemas.microsoft.com/office/drawing/2014/main" id="{376CFC3C-DF89-4276-8260-FABE0BF692A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eaLnBrk="1" hangingPunct="1">
              <a:spcBef>
                <a:spcPct val="0"/>
              </a:spcBef>
              <a:buFontTx/>
              <a:buNone/>
            </a:pPr>
            <a:fld id="{4EB6F136-A67D-494C-9BF1-10447CA2C575}" type="slidenum">
              <a:rPr lang="en-GB" altLang="en-US" sz="1200">
                <a:solidFill>
                  <a:srgbClr val="000000"/>
                </a:solidFill>
                <a:ea typeface="ＭＳ Ｐゴシック" panose="020B0600070205080204" pitchFamily="50" charset="-128"/>
              </a:rPr>
              <a:pPr eaLnBrk="1" hangingPunct="1">
                <a:spcBef>
                  <a:spcPct val="0"/>
                </a:spcBef>
                <a:buFontTx/>
                <a:buNone/>
              </a:pPr>
              <a:t>11</a:t>
            </a:fld>
            <a:endParaRPr lang="en-GB" altLang="en-US" sz="1200">
              <a:solidFill>
                <a:srgbClr val="000000"/>
              </a:solidFill>
              <a:ea typeface="ＭＳ Ｐゴシック" panose="020B0600070205080204" pitchFamily="50" charset="-128"/>
            </a:endParaRPr>
          </a:p>
        </p:txBody>
      </p:sp>
      <p:sp>
        <p:nvSpPr>
          <p:cNvPr id="33797" name="コンテンツ プレースホルダー 2">
            <a:extLst>
              <a:ext uri="{FF2B5EF4-FFF2-40B4-BE49-F238E27FC236}">
                <a16:creationId xmlns:a16="http://schemas.microsoft.com/office/drawing/2014/main" id="{295C05EE-8263-4635-951A-1B2045C6DD5E}"/>
              </a:ext>
            </a:extLst>
          </p:cNvPr>
          <p:cNvSpPr txBox="1">
            <a:spLocks/>
          </p:cNvSpPr>
          <p:nvPr/>
        </p:nvSpPr>
        <p:spPr bwMode="auto">
          <a:xfrm>
            <a:off x="638175" y="1281113"/>
            <a:ext cx="822960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buFont typeface="Wingdings" panose="05000000000000000000" pitchFamily="2" charset="2"/>
              <a:buNone/>
            </a:pPr>
            <a:r>
              <a:rPr kumimoji="1" lang="en-US" altLang="ja-JP" sz="1800" b="1" dirty="0">
                <a:solidFill>
                  <a:srgbClr val="000000"/>
                </a:solidFill>
              </a:rPr>
              <a:t>Driving cycle defines the driving conditions to evaluate the fuel consumption.</a:t>
            </a:r>
          </a:p>
          <a:p>
            <a:pPr>
              <a:buFont typeface="Wingdings" panose="05000000000000000000" pitchFamily="2" charset="2"/>
              <a:buNone/>
            </a:pPr>
            <a:r>
              <a:rPr kumimoji="1" lang="en-US" altLang="ja-JP" sz="1800" b="1" dirty="0">
                <a:solidFill>
                  <a:srgbClr val="000000"/>
                </a:solidFill>
              </a:rPr>
              <a:t>Two types of driving cycle are adopted in.</a:t>
            </a:r>
          </a:p>
          <a:p>
            <a:pPr>
              <a:buFont typeface="Wingdings" panose="05000000000000000000" pitchFamily="2" charset="2"/>
              <a:buNone/>
            </a:pPr>
            <a:r>
              <a:rPr kumimoji="1" lang="en-US" altLang="ja-JP" sz="1800" b="1" dirty="0">
                <a:solidFill>
                  <a:srgbClr val="000000"/>
                </a:solidFill>
              </a:rPr>
              <a:t>      A: Time and vehicle speed</a:t>
            </a:r>
          </a:p>
          <a:p>
            <a:pPr>
              <a:buFont typeface="Wingdings" panose="05000000000000000000" pitchFamily="2" charset="2"/>
              <a:buNone/>
            </a:pPr>
            <a:r>
              <a:rPr kumimoji="1" lang="en-US" altLang="ja-JP" sz="1800" b="1" dirty="0">
                <a:solidFill>
                  <a:srgbClr val="000000"/>
                </a:solidFill>
              </a:rPr>
              <a:t>      B: Distance and target speed</a:t>
            </a:r>
          </a:p>
          <a:p>
            <a:pPr>
              <a:buFont typeface="Wingdings" panose="05000000000000000000" pitchFamily="2" charset="2"/>
              <a:buNone/>
            </a:pPr>
            <a:endParaRPr kumimoji="1" lang="ja-JP" altLang="en-US" sz="1800" b="1" dirty="0">
              <a:solidFill>
                <a:srgbClr val="000000"/>
              </a:solidFill>
            </a:endParaRPr>
          </a:p>
        </p:txBody>
      </p:sp>
      <p:graphicFrame>
        <p:nvGraphicFramePr>
          <p:cNvPr id="7" name="コンテンツ プレースホルダー 3">
            <a:extLst>
              <a:ext uri="{FF2B5EF4-FFF2-40B4-BE49-F238E27FC236}">
                <a16:creationId xmlns:a16="http://schemas.microsoft.com/office/drawing/2014/main" id="{B32FB7F1-D92A-472D-AB7F-06CDFB0DF899}"/>
              </a:ext>
            </a:extLst>
          </p:cNvPr>
          <p:cNvGraphicFramePr>
            <a:graphicFrameLocks/>
          </p:cNvGraphicFramePr>
          <p:nvPr>
            <p:extLst>
              <p:ext uri="{D42A27DB-BD31-4B8C-83A1-F6EECF244321}">
                <p14:modId xmlns:p14="http://schemas.microsoft.com/office/powerpoint/2010/main" val="3211110513"/>
              </p:ext>
            </p:extLst>
          </p:nvPr>
        </p:nvGraphicFramePr>
        <p:xfrm>
          <a:off x="638175" y="2806700"/>
          <a:ext cx="7889875" cy="3616229"/>
        </p:xfrm>
        <a:graphic>
          <a:graphicData uri="http://schemas.openxmlformats.org/drawingml/2006/table">
            <a:tbl>
              <a:tblPr firstRow="1" bandRow="1">
                <a:tableStyleId>{5940675A-B579-460E-94D1-54222C63F5DA}</a:tableStyleId>
              </a:tblPr>
              <a:tblGrid>
                <a:gridCol w="1391531">
                  <a:extLst>
                    <a:ext uri="{9D8B030D-6E8A-4147-A177-3AD203B41FA5}">
                      <a16:colId xmlns:a16="http://schemas.microsoft.com/office/drawing/2014/main" val="20000"/>
                    </a:ext>
                  </a:extLst>
                </a:gridCol>
                <a:gridCol w="1279550">
                  <a:extLst>
                    <a:ext uri="{9D8B030D-6E8A-4147-A177-3AD203B41FA5}">
                      <a16:colId xmlns:a16="http://schemas.microsoft.com/office/drawing/2014/main" val="20001"/>
                    </a:ext>
                  </a:extLst>
                </a:gridCol>
                <a:gridCol w="1279550">
                  <a:extLst>
                    <a:ext uri="{9D8B030D-6E8A-4147-A177-3AD203B41FA5}">
                      <a16:colId xmlns:a16="http://schemas.microsoft.com/office/drawing/2014/main" val="20002"/>
                    </a:ext>
                  </a:extLst>
                </a:gridCol>
                <a:gridCol w="1279550">
                  <a:extLst>
                    <a:ext uri="{9D8B030D-6E8A-4147-A177-3AD203B41FA5}">
                      <a16:colId xmlns:a16="http://schemas.microsoft.com/office/drawing/2014/main" val="20003"/>
                    </a:ext>
                  </a:extLst>
                </a:gridCol>
                <a:gridCol w="1279550">
                  <a:extLst>
                    <a:ext uri="{9D8B030D-6E8A-4147-A177-3AD203B41FA5}">
                      <a16:colId xmlns:a16="http://schemas.microsoft.com/office/drawing/2014/main" val="20004"/>
                    </a:ext>
                  </a:extLst>
                </a:gridCol>
                <a:gridCol w="1380144">
                  <a:extLst>
                    <a:ext uri="{9D8B030D-6E8A-4147-A177-3AD203B41FA5}">
                      <a16:colId xmlns:a16="http://schemas.microsoft.com/office/drawing/2014/main" val="20005"/>
                    </a:ext>
                  </a:extLst>
                </a:gridCol>
              </a:tblGrid>
              <a:tr h="274187">
                <a:tc rowSpan="2">
                  <a:txBody>
                    <a:bodyPr/>
                    <a:lstStyle/>
                    <a:p>
                      <a:pPr algn="ctr"/>
                      <a:r>
                        <a:rPr kumimoji="1" lang="en-US" altLang="ja-JP" sz="1800" b="1" dirty="0">
                          <a:latin typeface="Calibri" panose="020F0502020204030204" pitchFamily="34" charset="0"/>
                          <a:cs typeface="Calibri" panose="020F0502020204030204" pitchFamily="34" charset="0"/>
                        </a:rPr>
                        <a:t>Item</a:t>
                      </a:r>
                      <a:endParaRPr kumimoji="1" lang="ja-JP" altLang="en-US" sz="1800" b="1" dirty="0">
                        <a:latin typeface="Calibri" panose="020F0502020204030204" pitchFamily="34" charset="0"/>
                        <a:cs typeface="Calibri" panose="020F0502020204030204" pitchFamily="34" charset="0"/>
                      </a:endParaRPr>
                    </a:p>
                  </a:txBody>
                  <a:tcPr marL="35998" marR="35998" marT="35982" marB="35982" anchor="ctr">
                    <a:solidFill>
                      <a:srgbClr val="00FFCC"/>
                    </a:solidFill>
                  </a:tcPr>
                </a:tc>
                <a:tc gridSpan="4">
                  <a:txBody>
                    <a:bodyPr/>
                    <a:lstStyle/>
                    <a:p>
                      <a:pPr algn="ctr"/>
                      <a:r>
                        <a:rPr kumimoji="1" lang="en-US" altLang="ja-JP" sz="1800" b="1" dirty="0">
                          <a:latin typeface="Calibri" panose="020F0502020204030204" pitchFamily="34" charset="0"/>
                          <a:cs typeface="Calibri" panose="020F0502020204030204" pitchFamily="34" charset="0"/>
                        </a:rPr>
                        <a:t>Status of each region</a:t>
                      </a:r>
                      <a:endParaRPr kumimoji="1" lang="ja-JP" altLang="en-US" sz="1800" b="1" dirty="0">
                        <a:latin typeface="Calibri" panose="020F0502020204030204" pitchFamily="34" charset="0"/>
                        <a:cs typeface="Calibri" panose="020F0502020204030204" pitchFamily="34" charset="0"/>
                      </a:endParaRPr>
                    </a:p>
                  </a:txBody>
                  <a:tcPr marL="91437" marR="91437" marT="0" marB="0" anchor="ct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00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dirty="0">
                          <a:latin typeface="Calibri" panose="020F0502020204030204" pitchFamily="34" charset="0"/>
                          <a:cs typeface="Calibri" panose="020F0502020204030204" pitchFamily="34" charset="0"/>
                        </a:rPr>
                        <a:t>Remarks</a:t>
                      </a:r>
                      <a:endParaRPr kumimoji="1" lang="ja-JP" altLang="en-US" sz="1800" b="1" dirty="0">
                        <a:latin typeface="Calibri" panose="020F0502020204030204" pitchFamily="34" charset="0"/>
                        <a:cs typeface="Calibri" panose="020F0502020204030204" pitchFamily="34" charset="0"/>
                      </a:endParaRPr>
                    </a:p>
                  </a:txBody>
                  <a:tcPr marL="35998" marR="35998" marT="35982" marB="35982" anchor="ctr">
                    <a:lnL w="9525" cap="flat" cmpd="sng" algn="ctr">
                      <a:solidFill>
                        <a:schemeClr val="tx1"/>
                      </a:solidFill>
                      <a:prstDash val="solid"/>
                      <a:round/>
                      <a:headEnd type="none" w="med" len="med"/>
                      <a:tailEnd type="none" w="med" len="med"/>
                    </a:lnL>
                    <a:solidFill>
                      <a:srgbClr val="00FFCC"/>
                    </a:solidFill>
                  </a:tcPr>
                </a:tc>
                <a:extLst>
                  <a:ext uri="{0D108BD9-81ED-4DB2-BD59-A6C34878D82A}">
                    <a16:rowId xmlns:a16="http://schemas.microsoft.com/office/drawing/2014/main" val="10000"/>
                  </a:ext>
                </a:extLst>
              </a:tr>
              <a:tr h="429803">
                <a:tc vMerge="1">
                  <a:txBody>
                    <a:bodyPr/>
                    <a:lstStyle/>
                    <a:p>
                      <a:endParaRPr kumimoji="1" lang="ja-JP" altLang="en-US"/>
                    </a:p>
                  </a:txBody>
                  <a:tcPr/>
                </a:tc>
                <a:tc>
                  <a:txBody>
                    <a:bodyPr/>
                    <a:lstStyle/>
                    <a:p>
                      <a:pPr algn="ctr"/>
                      <a:r>
                        <a:rPr kumimoji="1" lang="en-US" altLang="ja-JP" sz="1600" b="1" dirty="0">
                          <a:latin typeface="Calibri" panose="020F0502020204030204" pitchFamily="34" charset="0"/>
                          <a:cs typeface="Calibri" panose="020F0502020204030204" pitchFamily="34" charset="0"/>
                        </a:rPr>
                        <a:t>EU</a:t>
                      </a:r>
                      <a:endParaRPr kumimoji="1" lang="ja-JP" altLang="en-US" sz="1600" b="1" dirty="0">
                        <a:latin typeface="Calibri" panose="020F0502020204030204" pitchFamily="34" charset="0"/>
                        <a:cs typeface="Calibri" panose="020F0502020204030204" pitchFamily="34" charset="0"/>
                      </a:endParaRPr>
                    </a:p>
                  </a:txBody>
                  <a:tcPr marL="35998" marR="35998" marT="35982" marB="35982"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a:txBody>
                    <a:bodyPr/>
                    <a:lstStyle/>
                    <a:p>
                      <a:pPr algn="ctr">
                        <a:lnSpc>
                          <a:spcPts val="1400"/>
                        </a:lnSpc>
                      </a:pPr>
                      <a:r>
                        <a:rPr kumimoji="1" lang="en-US" altLang="ja-JP" sz="1600" b="1" dirty="0">
                          <a:latin typeface="Calibri" panose="020F0502020204030204" pitchFamily="34" charset="0"/>
                          <a:cs typeface="Calibri" panose="020F0502020204030204" pitchFamily="34" charset="0"/>
                        </a:rPr>
                        <a:t>US</a:t>
                      </a:r>
                    </a:p>
                    <a:p>
                      <a:pPr algn="ctr">
                        <a:lnSpc>
                          <a:spcPts val="1400"/>
                        </a:lnSpc>
                      </a:pPr>
                      <a:r>
                        <a:rPr kumimoji="1" lang="ja-JP" altLang="en-US" sz="1400" b="1" dirty="0">
                          <a:latin typeface="Calibri" panose="020F0502020204030204" pitchFamily="34" charset="0"/>
                          <a:cs typeface="Calibri" panose="020F0502020204030204" pitchFamily="34" charset="0"/>
                        </a:rPr>
                        <a:t>（</a:t>
                      </a:r>
                      <a:r>
                        <a:rPr kumimoji="1" lang="en-US" altLang="ja-JP" sz="1400" b="1" dirty="0" err="1">
                          <a:latin typeface="Calibri" panose="020F0502020204030204" pitchFamily="34" charset="0"/>
                          <a:cs typeface="Calibri" panose="020F0502020204030204" pitchFamily="34" charset="0"/>
                        </a:rPr>
                        <a:t>PhaseⅡ</a:t>
                      </a:r>
                      <a:r>
                        <a:rPr kumimoji="1" lang="ja-JP" altLang="en-US" sz="1400" b="1" dirty="0">
                          <a:latin typeface="Calibri" panose="020F0502020204030204" pitchFamily="34" charset="0"/>
                          <a:cs typeface="Calibri" panose="020F0502020204030204" pitchFamily="34" charset="0"/>
                        </a:rPr>
                        <a:t>）</a:t>
                      </a:r>
                    </a:p>
                  </a:txBody>
                  <a:tcPr marL="35998" marR="35998" marT="35982" marB="35982"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a:txBody>
                    <a:bodyPr/>
                    <a:lstStyle/>
                    <a:p>
                      <a:pPr algn="ctr"/>
                      <a:r>
                        <a:rPr kumimoji="1" lang="en-US" altLang="ja-JP" sz="1600" b="1" dirty="0">
                          <a:latin typeface="Calibri" panose="020F0502020204030204" pitchFamily="34" charset="0"/>
                          <a:cs typeface="Calibri" panose="020F0502020204030204" pitchFamily="34" charset="0"/>
                        </a:rPr>
                        <a:t>China</a:t>
                      </a:r>
                      <a:endParaRPr kumimoji="1" lang="ja-JP" altLang="en-US" sz="1600" b="1" dirty="0">
                        <a:latin typeface="Calibri" panose="020F0502020204030204" pitchFamily="34" charset="0"/>
                        <a:cs typeface="Calibri" panose="020F0502020204030204" pitchFamily="34" charset="0"/>
                      </a:endParaRPr>
                    </a:p>
                  </a:txBody>
                  <a:tcPr marL="35998" marR="35998" marT="35982" marB="35982"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a:txBody>
                    <a:bodyPr/>
                    <a:lstStyle/>
                    <a:p>
                      <a:pPr algn="ctr">
                        <a:lnSpc>
                          <a:spcPts val="1400"/>
                        </a:lnSpc>
                      </a:pPr>
                      <a:r>
                        <a:rPr kumimoji="1" lang="en-US" altLang="ja-JP" sz="1600" b="1" dirty="0">
                          <a:latin typeface="Calibri" panose="020F0502020204030204" pitchFamily="34" charset="0"/>
                          <a:cs typeface="Calibri" panose="020F0502020204030204" pitchFamily="34" charset="0"/>
                        </a:rPr>
                        <a:t>Japan</a:t>
                      </a:r>
                    </a:p>
                    <a:p>
                      <a:pPr algn="ctr">
                        <a:lnSpc>
                          <a:spcPts val="1400"/>
                        </a:lnSpc>
                      </a:pPr>
                      <a:r>
                        <a:rPr kumimoji="1" lang="en-US" altLang="ja-JP" sz="1400" b="1" dirty="0">
                          <a:latin typeface="Calibri" panose="020F0502020204030204" pitchFamily="34" charset="0"/>
                          <a:cs typeface="Calibri" panose="020F0502020204030204" pitchFamily="34" charset="0"/>
                        </a:rPr>
                        <a:t>(</a:t>
                      </a:r>
                      <a:r>
                        <a:rPr kumimoji="1" lang="en-US" altLang="ja-JP" sz="1400" b="1" baseline="0" dirty="0">
                          <a:latin typeface="Calibri" panose="020F0502020204030204" pitchFamily="34" charset="0"/>
                          <a:cs typeface="Calibri" panose="020F0502020204030204" pitchFamily="34" charset="0"/>
                        </a:rPr>
                        <a:t>FES 2025)</a:t>
                      </a:r>
                      <a:endParaRPr kumimoji="1" lang="ja-JP" altLang="en-US" sz="1400" b="1" dirty="0">
                        <a:latin typeface="Calibri" panose="020F0502020204030204" pitchFamily="34" charset="0"/>
                        <a:cs typeface="Calibri" panose="020F0502020204030204" pitchFamily="34" charset="0"/>
                      </a:endParaRPr>
                    </a:p>
                  </a:txBody>
                  <a:tcPr marL="35998" marR="35998" marT="35982" marB="35982"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vMerge="1">
                  <a:txBody>
                    <a:bodyPr/>
                    <a:lstStyle/>
                    <a:p>
                      <a:endParaRPr kumimoji="1" lang="ja-JP" altLang="en-US"/>
                    </a:p>
                  </a:txBody>
                  <a:tcPr/>
                </a:tc>
                <a:extLst>
                  <a:ext uri="{0D108BD9-81ED-4DB2-BD59-A6C34878D82A}">
                    <a16:rowId xmlns:a16="http://schemas.microsoft.com/office/drawing/2014/main" val="10001"/>
                  </a:ext>
                </a:extLst>
              </a:tr>
              <a:tr h="645287">
                <a:tc>
                  <a:txBody>
                    <a:bodyPr/>
                    <a:lstStyle/>
                    <a:p>
                      <a:pPr algn="ctr"/>
                      <a:r>
                        <a:rPr kumimoji="1" lang="en-US" altLang="ja-JP" sz="1800" b="1" dirty="0">
                          <a:solidFill>
                            <a:schemeClr val="tx1"/>
                          </a:solidFill>
                          <a:latin typeface="Calibri" panose="020F0502020204030204" pitchFamily="34" charset="0"/>
                          <a:cs typeface="Calibri" panose="020F0502020204030204" pitchFamily="34" charset="0"/>
                        </a:rPr>
                        <a:t>Type</a:t>
                      </a:r>
                    </a:p>
                  </a:txBody>
                  <a:tcPr marL="35998" marR="35998" marT="17991" marB="17991" anchor="ctr"/>
                </a:tc>
                <a:tc>
                  <a:txBody>
                    <a:bodyPr/>
                    <a:lstStyle/>
                    <a:p>
                      <a:pPr algn="ctr"/>
                      <a:r>
                        <a:rPr kumimoji="1" lang="en-US" altLang="ja-JP" sz="1600" b="1" dirty="0">
                          <a:latin typeface="Calibri" panose="020F0502020204030204" pitchFamily="34" charset="0"/>
                          <a:cs typeface="Calibri" panose="020F0502020204030204" pitchFamily="34" charset="0"/>
                        </a:rPr>
                        <a:t>B</a:t>
                      </a:r>
                    </a:p>
                    <a:p>
                      <a:pPr algn="ctr"/>
                      <a:r>
                        <a:rPr kumimoji="1" lang="en-US" altLang="ja-JP" sz="1200" b="0" dirty="0">
                          <a:latin typeface="Calibri" panose="020F0502020204030204" pitchFamily="34" charset="0"/>
                          <a:cs typeface="Calibri" panose="020F0502020204030204" pitchFamily="34" charset="0"/>
                        </a:rPr>
                        <a:t>Distance and</a:t>
                      </a:r>
                    </a:p>
                    <a:p>
                      <a:pPr algn="ctr"/>
                      <a:r>
                        <a:rPr kumimoji="1" lang="en-US" altLang="ja-JP" sz="1200" b="0" dirty="0">
                          <a:latin typeface="Calibri" panose="020F0502020204030204" pitchFamily="34" charset="0"/>
                          <a:cs typeface="Calibri" panose="020F0502020204030204" pitchFamily="34" charset="0"/>
                        </a:rPr>
                        <a:t> target speed</a:t>
                      </a:r>
                    </a:p>
                  </a:txBody>
                  <a:tcPr marL="35998" marR="35998" marT="17991" marB="17991" anchor="ctr">
                    <a:lnR w="9525" cap="flat" cmpd="sng" algn="ctr">
                      <a:solidFill>
                        <a:schemeClr val="tx1"/>
                      </a:solidFill>
                      <a:prstDash val="solid"/>
                      <a:round/>
                      <a:headEnd type="none" w="med" len="med"/>
                      <a:tailEnd type="none" w="med" len="med"/>
                    </a:lnR>
                    <a:solidFill>
                      <a:srgbClr val="FFFF99"/>
                    </a:solidFill>
                  </a:tcPr>
                </a:tc>
                <a:tc>
                  <a:txBody>
                    <a:bodyPr/>
                    <a:lstStyle/>
                    <a:p>
                      <a:pPr algn="ctr"/>
                      <a:r>
                        <a:rPr kumimoji="1" lang="en-US" altLang="ja-JP" sz="1600" b="1" dirty="0">
                          <a:latin typeface="Calibri" panose="020F0502020204030204" pitchFamily="34" charset="0"/>
                          <a:cs typeface="Calibri" panose="020F0502020204030204" pitchFamily="34" charset="0"/>
                        </a:rPr>
                        <a:t>A</a:t>
                      </a:r>
                    </a:p>
                    <a:p>
                      <a:pPr algn="ctr"/>
                      <a:r>
                        <a:rPr kumimoji="1" lang="en-US" altLang="ja-JP" sz="1200" b="0" dirty="0">
                          <a:latin typeface="Calibri" panose="020F0502020204030204" pitchFamily="34" charset="0"/>
                          <a:cs typeface="Calibri" panose="020F0502020204030204" pitchFamily="34" charset="0"/>
                        </a:rPr>
                        <a:t>Time and speed</a:t>
                      </a:r>
                    </a:p>
                  </a:txBody>
                  <a:tcPr marL="35998" marR="35998" marT="17991" marB="17991"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Time and speed</a:t>
                      </a:r>
                    </a:p>
                  </a:txBody>
                  <a:tcPr marL="35998" marR="35998" marT="17991" marB="17991"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Time and speed</a:t>
                      </a:r>
                    </a:p>
                  </a:txBody>
                  <a:tcPr marL="35998" marR="35998" marT="17991" marB="17991"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Calibri" panose="020F0502020204030204" pitchFamily="34" charset="0"/>
                          <a:cs typeface="Calibri" panose="020F0502020204030204" pitchFamily="34" charset="0"/>
                        </a:rPr>
                        <a:t>B requires more realistic driver model </a:t>
                      </a:r>
                      <a:endParaRPr kumimoji="1" lang="ja-JP" altLang="en-US" sz="1200" b="0" dirty="0">
                        <a:latin typeface="Calibri" panose="020F0502020204030204" pitchFamily="34" charset="0"/>
                        <a:cs typeface="Calibri" panose="020F0502020204030204" pitchFamily="34" charset="0"/>
                      </a:endParaRPr>
                    </a:p>
                  </a:txBody>
                  <a:tcPr marL="35998" marR="35998" marT="17991" marB="17991" anchor="ct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584357">
                <a:tc>
                  <a:txBody>
                    <a:bodyPr/>
                    <a:lstStyle/>
                    <a:p>
                      <a:pPr algn="ctr"/>
                      <a:r>
                        <a:rPr kumimoji="1" lang="en-US" altLang="ja-JP" sz="1800" b="1" dirty="0">
                          <a:solidFill>
                            <a:schemeClr val="tx1"/>
                          </a:solidFill>
                          <a:latin typeface="Calibri" panose="020F0502020204030204" pitchFamily="34" charset="0"/>
                          <a:cs typeface="Calibri" panose="020F0502020204030204" pitchFamily="34" charset="0"/>
                        </a:rPr>
                        <a:t>Number of cycle types</a:t>
                      </a:r>
                    </a:p>
                  </a:txBody>
                  <a:tcPr marL="35998" marR="35998" marT="17991" marB="17991" anchor="ctr"/>
                </a:tc>
                <a:tc>
                  <a:txBody>
                    <a:bodyPr/>
                    <a:lstStyle/>
                    <a:p>
                      <a:pPr algn="ctr"/>
                      <a:r>
                        <a:rPr kumimoji="1" lang="en-US" altLang="ja-JP" sz="1600" b="1" dirty="0">
                          <a:latin typeface="Calibri" panose="020F0502020204030204" pitchFamily="34" charset="0"/>
                          <a:cs typeface="Calibri" panose="020F0502020204030204" pitchFamily="34" charset="0"/>
                        </a:rPr>
                        <a:t>10</a:t>
                      </a:r>
                    </a:p>
                  </a:txBody>
                  <a:tcPr marL="35998" marR="35998" marT="17991" marB="17991" anchor="ctr">
                    <a:lnR w="9525" cap="flat" cmpd="sng" algn="ctr">
                      <a:solidFill>
                        <a:schemeClr val="tx1"/>
                      </a:solidFill>
                      <a:prstDash val="solid"/>
                      <a:round/>
                      <a:headEnd type="none" w="med" len="med"/>
                      <a:tailEnd type="none" w="med" len="med"/>
                    </a:lnR>
                    <a:solidFill>
                      <a:srgbClr val="FFFF99"/>
                    </a:solidFill>
                  </a:tcPr>
                </a:tc>
                <a:tc>
                  <a:txBody>
                    <a:bodyPr/>
                    <a:lstStyle/>
                    <a:p>
                      <a:pPr algn="ctr"/>
                      <a:r>
                        <a:rPr kumimoji="1" lang="en-US" altLang="ja-JP" sz="1600" b="1" dirty="0">
                          <a:latin typeface="Calibri" panose="020F0502020204030204" pitchFamily="34" charset="0"/>
                          <a:cs typeface="Calibri" panose="020F0502020204030204" pitchFamily="34" charset="0"/>
                        </a:rPr>
                        <a:t>4</a:t>
                      </a:r>
                      <a:endParaRPr kumimoji="1" lang="ja-JP" altLang="en-US" sz="1600" b="1" dirty="0">
                        <a:latin typeface="Calibri" panose="020F0502020204030204" pitchFamily="34" charset="0"/>
                        <a:cs typeface="Calibri" panose="020F0502020204030204" pitchFamily="34" charset="0"/>
                      </a:endParaRPr>
                    </a:p>
                  </a:txBody>
                  <a:tcPr marL="35998" marR="35998" marT="17991" marB="17991"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algn="ctr"/>
                      <a:r>
                        <a:rPr kumimoji="1" lang="en-US" altLang="ja-JP" sz="1600" b="1" dirty="0">
                          <a:latin typeface="Calibri" panose="020F0502020204030204" pitchFamily="34" charset="0"/>
                          <a:cs typeface="Calibri" panose="020F0502020204030204" pitchFamily="34" charset="0"/>
                        </a:rPr>
                        <a:t>3</a:t>
                      </a:r>
                      <a:endParaRPr kumimoji="1" lang="ja-JP" altLang="en-US" sz="1600" b="1" dirty="0">
                        <a:latin typeface="Calibri" panose="020F0502020204030204" pitchFamily="34" charset="0"/>
                        <a:cs typeface="Calibri" panose="020F0502020204030204" pitchFamily="34" charset="0"/>
                      </a:endParaRPr>
                    </a:p>
                  </a:txBody>
                  <a:tcPr marL="35998" marR="35998" marT="17991" marB="17991"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algn="ctr"/>
                      <a:r>
                        <a:rPr kumimoji="1" lang="en-US" altLang="ja-JP" sz="1600" b="1" dirty="0">
                          <a:latin typeface="Calibri" panose="020F0502020204030204" pitchFamily="34" charset="0"/>
                          <a:cs typeface="Calibri" panose="020F0502020204030204" pitchFamily="34" charset="0"/>
                        </a:rPr>
                        <a:t>2</a:t>
                      </a:r>
                      <a:endParaRPr kumimoji="1" lang="ja-JP" altLang="en-US" sz="1600" b="1" dirty="0">
                        <a:latin typeface="Calibri" panose="020F0502020204030204" pitchFamily="34" charset="0"/>
                        <a:cs typeface="Calibri" panose="020F0502020204030204" pitchFamily="34" charset="0"/>
                      </a:endParaRPr>
                    </a:p>
                  </a:txBody>
                  <a:tcPr marL="35998" marR="35998" marT="17991" marB="17991"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chemeClr val="accent6">
                        <a:lumMod val="20000"/>
                        <a:lumOff val="80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Although there are few types of cycles other than EU, weighting factor is changed for each vehicle category.</a:t>
                      </a:r>
                      <a:endParaRPr kumimoji="1" lang="ja-JP"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marL="35998" marR="35998" marT="17991" marB="17991" anchor="ct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1681104">
                <a:tc>
                  <a:txBody>
                    <a:bodyPr/>
                    <a:lstStyle/>
                    <a:p>
                      <a:pPr algn="ctr"/>
                      <a:r>
                        <a:rPr kumimoji="1" lang="en-US" altLang="ja-JP" sz="1800" b="1" dirty="0">
                          <a:solidFill>
                            <a:schemeClr val="tx1"/>
                          </a:solidFill>
                          <a:latin typeface="Calibri" panose="020F0502020204030204" pitchFamily="34" charset="0"/>
                          <a:cs typeface="Calibri" panose="020F0502020204030204" pitchFamily="34" charset="0"/>
                        </a:rPr>
                        <a:t>Details of cycle</a:t>
                      </a:r>
                    </a:p>
                  </a:txBody>
                  <a:tcPr marL="35998" marR="35998" marT="17991" marB="17991" anchor="ctr"/>
                </a:tc>
                <a:tc>
                  <a:txBody>
                    <a:bodyPr/>
                    <a:lstStyle/>
                    <a:p>
                      <a:pPr marL="171450" indent="-171450" algn="l">
                        <a:buFont typeface="Arial" panose="020B0604020202020204" pitchFamily="34" charset="0"/>
                        <a:buChar char="•"/>
                      </a:pPr>
                      <a:r>
                        <a:rPr kumimoji="1" lang="en-US" altLang="ja-JP" sz="1200" b="0" dirty="0">
                          <a:latin typeface="Calibri" panose="020F0502020204030204" pitchFamily="34" charset="0"/>
                          <a:cs typeface="Calibri" panose="020F0502020204030204" pitchFamily="34" charset="0"/>
                        </a:rPr>
                        <a:t>Truck</a:t>
                      </a:r>
                      <a:r>
                        <a:rPr kumimoji="1" lang="en-US" altLang="ja-JP" sz="1200" b="0" baseline="0" dirty="0">
                          <a:latin typeface="Calibri" panose="020F0502020204030204" pitchFamily="34" charset="0"/>
                          <a:cs typeface="Calibri" panose="020F0502020204030204" pitchFamily="34" charset="0"/>
                        </a:rPr>
                        <a:t>s:5</a:t>
                      </a:r>
                    </a:p>
                    <a:p>
                      <a:pPr marL="171450" indent="-171450" algn="l">
                        <a:buFont typeface="Arial" panose="020B0604020202020204" pitchFamily="34" charset="0"/>
                        <a:buChar char="•"/>
                      </a:pPr>
                      <a:r>
                        <a:rPr kumimoji="1" lang="en-US" altLang="ja-JP" sz="1200" b="0" baseline="0" dirty="0">
                          <a:latin typeface="Calibri" panose="020F0502020204030204" pitchFamily="34" charset="0"/>
                          <a:cs typeface="Calibri" panose="020F0502020204030204" pitchFamily="34" charset="0"/>
                        </a:rPr>
                        <a:t>City Bus:3</a:t>
                      </a:r>
                    </a:p>
                    <a:p>
                      <a:pPr marL="171450" indent="-171450" algn="l">
                        <a:buFont typeface="Arial" panose="020B0604020202020204" pitchFamily="34" charset="0"/>
                        <a:buChar char="•"/>
                      </a:pPr>
                      <a:r>
                        <a:rPr kumimoji="1" lang="en-US" altLang="ja-JP" sz="1200" b="0" baseline="0" dirty="0">
                          <a:latin typeface="Calibri" panose="020F0502020204030204" pitchFamily="34" charset="0"/>
                          <a:cs typeface="Calibri" panose="020F0502020204030204" pitchFamily="34" charset="0"/>
                        </a:rPr>
                        <a:t>Bus:2</a:t>
                      </a:r>
                    </a:p>
                  </a:txBody>
                  <a:tcPr marL="35998" marR="35998" marT="17991" marB="17991">
                    <a:lnR w="9525" cap="flat" cmpd="sng" algn="ctr">
                      <a:solidFill>
                        <a:schemeClr val="tx1"/>
                      </a:solidFill>
                      <a:prstDash val="solid"/>
                      <a:round/>
                      <a:headEnd type="none" w="med" len="med"/>
                      <a:tailEnd type="none" w="med" len="med"/>
                    </a:lnR>
                    <a:solidFill>
                      <a:srgbClr val="FFFF99"/>
                    </a:solidFill>
                  </a:tcPr>
                </a:tc>
                <a:tc>
                  <a:txBody>
                    <a:bodyPr/>
                    <a:lstStyle/>
                    <a:p>
                      <a:pPr marL="171450" indent="-171450" algn="l">
                        <a:buFont typeface="Arial" panose="020B0604020202020204" pitchFamily="34" charset="0"/>
                        <a:buChar char="•"/>
                      </a:pPr>
                      <a:r>
                        <a:rPr kumimoji="1" lang="en-US" altLang="ja-JP" sz="1200" b="0" dirty="0">
                          <a:latin typeface="Calibri" panose="020F0502020204030204" pitchFamily="34" charset="0"/>
                          <a:cs typeface="Calibri" panose="020F0502020204030204" pitchFamily="34" charset="0"/>
                        </a:rPr>
                        <a:t>ARB</a:t>
                      </a:r>
                      <a:r>
                        <a:rPr kumimoji="1" lang="en-US" altLang="ja-JP" sz="1200" b="0" baseline="0" dirty="0">
                          <a:latin typeface="Calibri" panose="020F0502020204030204" pitchFamily="34" charset="0"/>
                          <a:cs typeface="Calibri" panose="020F0502020204030204" pitchFamily="34" charset="0"/>
                        </a:rPr>
                        <a:t> tangents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200" b="0" baseline="0" dirty="0">
                          <a:latin typeface="Calibri" panose="020F0502020204030204" pitchFamily="34" charset="0"/>
                          <a:cs typeface="Calibri" panose="020F0502020204030204" pitchFamily="34" charset="0"/>
                        </a:rPr>
                        <a:t>55 mph</a:t>
                      </a:r>
                    </a:p>
                    <a:p>
                      <a:pPr marL="171450" indent="-171450" algn="l">
                        <a:buFont typeface="Arial" panose="020B0604020202020204" pitchFamily="34" charset="0"/>
                        <a:buChar char="•"/>
                      </a:pPr>
                      <a:r>
                        <a:rPr kumimoji="1" lang="en-US" altLang="ja-JP" sz="1200" b="0" baseline="0" dirty="0">
                          <a:latin typeface="Calibri" panose="020F0502020204030204" pitchFamily="34" charset="0"/>
                          <a:cs typeface="Calibri" panose="020F0502020204030204" pitchFamily="34" charset="0"/>
                        </a:rPr>
                        <a:t>65 mph</a:t>
                      </a:r>
                    </a:p>
                    <a:p>
                      <a:pPr marL="171450" indent="-171450" algn="l">
                        <a:buFont typeface="Arial" panose="020B0604020202020204" pitchFamily="34" charset="0"/>
                        <a:buChar char="•"/>
                      </a:pPr>
                      <a:r>
                        <a:rPr kumimoji="1" lang="en-US" altLang="ja-JP" sz="1200" b="0" baseline="0" dirty="0">
                          <a:latin typeface="Calibri" panose="020F0502020204030204" pitchFamily="34" charset="0"/>
                          <a:cs typeface="Calibri" panose="020F0502020204030204" pitchFamily="34" charset="0"/>
                        </a:rPr>
                        <a:t>Idle</a:t>
                      </a:r>
                    </a:p>
                    <a:p>
                      <a:pPr marL="0" indent="0" algn="l">
                        <a:buFont typeface="Arial" panose="020B0604020202020204" pitchFamily="34" charset="0"/>
                        <a:buNone/>
                      </a:pPr>
                      <a:r>
                        <a:rPr kumimoji="1" lang="en-US" altLang="ja-JP" sz="1200" b="0" baseline="0" dirty="0">
                          <a:latin typeface="Calibri" panose="020F0502020204030204" pitchFamily="34" charset="0"/>
                          <a:cs typeface="Calibri" panose="020F0502020204030204" pitchFamily="34" charset="0"/>
                        </a:rPr>
                        <a:t>Above four kinds of weighting factor depending on the category of the vehicle.</a:t>
                      </a:r>
                    </a:p>
                  </a:txBody>
                  <a:tcPr marL="35998" marR="35998" marT="17991" marB="1799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algn="l"/>
                      <a:r>
                        <a:rPr kumimoji="1" lang="en-US" altLang="ja-JP" sz="1200" b="0" dirty="0">
                          <a:latin typeface="Calibri" panose="020F0502020204030204" pitchFamily="34" charset="0"/>
                          <a:cs typeface="Calibri" panose="020F0502020204030204" pitchFamily="34" charset="0"/>
                        </a:rPr>
                        <a:t>C-WHVC</a:t>
                      </a:r>
                    </a:p>
                    <a:p>
                      <a:pPr marL="171450" indent="-171450" algn="l">
                        <a:buFont typeface="Arial" panose="020B0604020202020204" pitchFamily="34" charset="0"/>
                        <a:buChar char="•"/>
                      </a:pPr>
                      <a:r>
                        <a:rPr kumimoji="1" lang="en-US" altLang="ja-JP" sz="1200" b="0" dirty="0">
                          <a:latin typeface="Calibri" panose="020F0502020204030204" pitchFamily="34" charset="0"/>
                          <a:cs typeface="Calibri" panose="020F0502020204030204" pitchFamily="34" charset="0"/>
                        </a:rPr>
                        <a:t>Urban</a:t>
                      </a:r>
                    </a:p>
                    <a:p>
                      <a:pPr marL="171450" indent="-171450" algn="l">
                        <a:buFont typeface="Arial" panose="020B0604020202020204" pitchFamily="34" charset="0"/>
                        <a:buChar char="•"/>
                      </a:pPr>
                      <a:r>
                        <a:rPr kumimoji="1" lang="en-US" altLang="ja-JP" sz="1200" b="0" dirty="0">
                          <a:latin typeface="Calibri" panose="020F0502020204030204" pitchFamily="34" charset="0"/>
                          <a:cs typeface="Calibri" panose="020F0502020204030204" pitchFamily="34" charset="0"/>
                        </a:rPr>
                        <a:t>Suburban</a:t>
                      </a:r>
                    </a:p>
                    <a:p>
                      <a:pPr marL="171450" indent="-171450" algn="l">
                        <a:buFont typeface="Arial" panose="020B0604020202020204" pitchFamily="34" charset="0"/>
                        <a:buChar char="•"/>
                      </a:pPr>
                      <a:r>
                        <a:rPr kumimoji="1" lang="en-US" altLang="ja-JP" sz="1200" b="0" dirty="0">
                          <a:latin typeface="Calibri" panose="020F0502020204030204" pitchFamily="34" charset="0"/>
                          <a:cs typeface="Calibri" panose="020F0502020204030204" pitchFamily="34" charset="0"/>
                        </a:rPr>
                        <a:t>Highway</a:t>
                      </a:r>
                    </a:p>
                    <a:p>
                      <a:pPr algn="l"/>
                      <a:r>
                        <a:rPr kumimoji="1" lang="en-US" altLang="ja-JP" sz="1200" b="0" dirty="0">
                          <a:latin typeface="Calibri" panose="020F0502020204030204" pitchFamily="34" charset="0"/>
                          <a:cs typeface="Calibri" panose="020F0502020204030204" pitchFamily="34" charset="0"/>
                        </a:rPr>
                        <a:t>Above three kinds of weighting factor depending on the category of the vehicle.</a:t>
                      </a:r>
                    </a:p>
                  </a:txBody>
                  <a:tcPr marL="35998" marR="35998" marT="17991" marB="1799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pPr marL="171450" indent="-171450" algn="l">
                        <a:buFont typeface="Arial" panose="020B0604020202020204" pitchFamily="34" charset="0"/>
                        <a:buChar char="•"/>
                      </a:pPr>
                      <a:r>
                        <a:rPr kumimoji="1" lang="en-US" altLang="ja-JP" sz="1200" b="0" dirty="0">
                          <a:latin typeface="Calibri" panose="020F0502020204030204" pitchFamily="34" charset="0"/>
                          <a:cs typeface="Calibri" panose="020F0502020204030204" pitchFamily="34" charset="0"/>
                        </a:rPr>
                        <a:t>JE05</a:t>
                      </a:r>
                    </a:p>
                    <a:p>
                      <a:pPr marL="171450" indent="-171450" algn="l">
                        <a:buFont typeface="Arial" panose="020B0604020202020204" pitchFamily="34" charset="0"/>
                        <a:buChar char="•"/>
                      </a:pPr>
                      <a:r>
                        <a:rPr kumimoji="1" lang="en-US" altLang="ja-JP" sz="1200" b="0" baseline="0" dirty="0">
                          <a:latin typeface="Calibri" panose="020F0502020204030204" pitchFamily="34" charset="0"/>
                          <a:cs typeface="Calibri" panose="020F0502020204030204" pitchFamily="34" charset="0"/>
                        </a:rPr>
                        <a:t>Inter city (80km/h)</a:t>
                      </a:r>
                    </a:p>
                    <a:p>
                      <a:pPr algn="l"/>
                      <a:endParaRPr kumimoji="1" lang="en-US" altLang="ja-JP" sz="1200" b="0" baseline="0" dirty="0">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Calibri" panose="020F0502020204030204" pitchFamily="34" charset="0"/>
                          <a:cs typeface="Calibri" panose="020F0502020204030204" pitchFamily="34" charset="0"/>
                        </a:rPr>
                        <a:t>Above two kinds of weighting factor depending on the category of the vehicle.</a:t>
                      </a:r>
                      <a:endParaRPr kumimoji="1" lang="ja-JP" altLang="en-US" sz="1200" b="0" dirty="0">
                        <a:latin typeface="Calibri" panose="020F0502020204030204" pitchFamily="34" charset="0"/>
                        <a:cs typeface="Calibri" panose="020F0502020204030204" pitchFamily="34" charset="0"/>
                      </a:endParaRPr>
                    </a:p>
                  </a:txBody>
                  <a:tcPr marL="35998" marR="35998" marT="17991" marB="17991">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chemeClr val="accent6">
                        <a:lumMod val="20000"/>
                        <a:lumOff val="80000"/>
                      </a:schemeClr>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latin typeface="Calibri" panose="020F0502020204030204" pitchFamily="34" charset="0"/>
                        <a:cs typeface="Calibri" panose="020F0502020204030204" pitchFamily="34" charset="0"/>
                      </a:endParaRPr>
                    </a:p>
                  </a:txBody>
                  <a:tcPr marL="35996" marR="35996" marT="18000" marB="18000">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コンテンツ プレースホルダー 2">
            <a:extLst>
              <a:ext uri="{FF2B5EF4-FFF2-40B4-BE49-F238E27FC236}">
                <a16:creationId xmlns:a16="http://schemas.microsoft.com/office/drawing/2014/main" id="{4AAD70F8-005C-40FE-A6BC-0DBDDC9CE570}"/>
              </a:ext>
            </a:extLst>
          </p:cNvPr>
          <p:cNvSpPr>
            <a:spLocks noGrp="1"/>
          </p:cNvSpPr>
          <p:nvPr>
            <p:ph idx="1"/>
          </p:nvPr>
        </p:nvSpPr>
        <p:spPr>
          <a:xfrm>
            <a:off x="382588" y="706438"/>
            <a:ext cx="8634412" cy="1377950"/>
          </a:xfrm>
        </p:spPr>
        <p:txBody>
          <a:bodyPr/>
          <a:lstStyle/>
          <a:p>
            <a:pPr>
              <a:buClr>
                <a:srgbClr val="000CC0"/>
              </a:buClr>
              <a:defRPr/>
            </a:pPr>
            <a:r>
              <a:rPr kumimoji="1" lang="en-US" altLang="ja-JP" sz="2400" b="1" dirty="0"/>
              <a:t>Simulation</a:t>
            </a:r>
          </a:p>
          <a:p>
            <a:pPr marL="180975" indent="0">
              <a:lnSpc>
                <a:spcPts val="1800"/>
              </a:lnSpc>
              <a:buFont typeface="Wingdings" panose="05000000000000000000" pitchFamily="2" charset="2"/>
              <a:buNone/>
              <a:defRPr/>
            </a:pPr>
            <a:r>
              <a:rPr kumimoji="1" lang="en-US" altLang="ja-JP" sz="1600" b="1" dirty="0"/>
              <a:t> </a:t>
            </a:r>
            <a:r>
              <a:rPr kumimoji="1" lang="en-US" altLang="ja-JP" sz="1800" b="1" dirty="0"/>
              <a:t>Simulation is introduced to evaluate </a:t>
            </a:r>
            <a:r>
              <a:rPr kumimoji="1" lang="en-US" altLang="ja-JP" sz="1800" b="1" dirty="0" err="1"/>
              <a:t>HDV</a:t>
            </a:r>
            <a:r>
              <a:rPr kumimoji="1" lang="en-US" altLang="ja-JP" sz="1800" b="1" dirty="0"/>
              <a:t> with fuel efficiency. </a:t>
            </a:r>
          </a:p>
          <a:p>
            <a:pPr marL="180975" indent="0">
              <a:lnSpc>
                <a:spcPts val="1800"/>
              </a:lnSpc>
              <a:buFont typeface="Wingdings" panose="05000000000000000000" pitchFamily="2" charset="2"/>
              <a:buNone/>
              <a:defRPr/>
            </a:pPr>
            <a:r>
              <a:rPr kumimoji="1" lang="en-US" altLang="ja-JP" sz="1800" b="1" dirty="0"/>
              <a:t> Mathematical method of simulation seems similar for each software. </a:t>
            </a:r>
          </a:p>
          <a:p>
            <a:pPr marL="180975" indent="0">
              <a:lnSpc>
                <a:spcPts val="1800"/>
              </a:lnSpc>
              <a:buFont typeface="Wingdings" panose="05000000000000000000" pitchFamily="2" charset="2"/>
              <a:buNone/>
              <a:defRPr/>
            </a:pPr>
            <a:r>
              <a:rPr kumimoji="1" lang="en-US" altLang="ja-JP" sz="1800" b="1" dirty="0"/>
              <a:t> Input data differs because of the difference of concept or FE items.</a:t>
            </a:r>
            <a:endParaRPr kumimoji="1" lang="ja-JP" altLang="en-US" sz="1800" b="1" dirty="0"/>
          </a:p>
        </p:txBody>
      </p:sp>
      <p:sp>
        <p:nvSpPr>
          <p:cNvPr id="34820" name="スライド番号プレースホルダー 3">
            <a:extLst>
              <a:ext uri="{FF2B5EF4-FFF2-40B4-BE49-F238E27FC236}">
                <a16:creationId xmlns:a16="http://schemas.microsoft.com/office/drawing/2014/main" id="{22195959-482E-4E81-A783-1EF16CEEA49C}"/>
              </a:ext>
            </a:extLst>
          </p:cNvPr>
          <p:cNvSpPr>
            <a:spLocks noGrp="1" noChangeArrowheads="1"/>
          </p:cNvSpPr>
          <p:nvPr>
            <p:ph type="sldNum" sz="quarter" idx="12"/>
          </p:nvPr>
        </p:nvSpPr>
        <p:spPr bwMode="auto">
          <a:xfrm>
            <a:off x="6659563"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eaLnBrk="1" hangingPunct="1">
              <a:spcBef>
                <a:spcPct val="0"/>
              </a:spcBef>
              <a:buFontTx/>
              <a:buNone/>
            </a:pPr>
            <a:fld id="{8DE83568-E43E-4302-B0F3-A3F659516EA6}" type="slidenum">
              <a:rPr lang="en-GB" altLang="en-US" sz="1200">
                <a:solidFill>
                  <a:srgbClr val="000000"/>
                </a:solidFill>
                <a:ea typeface="ＭＳ Ｐゴシック" panose="020B0600070205080204" pitchFamily="50" charset="-128"/>
              </a:rPr>
              <a:pPr eaLnBrk="1" hangingPunct="1">
                <a:spcBef>
                  <a:spcPct val="0"/>
                </a:spcBef>
                <a:buFontTx/>
                <a:buNone/>
              </a:pPr>
              <a:t>12</a:t>
            </a:fld>
            <a:endParaRPr lang="en-GB" altLang="en-US" sz="1200">
              <a:solidFill>
                <a:srgbClr val="000000"/>
              </a:solidFill>
              <a:ea typeface="ＭＳ Ｐゴシック" panose="020B0600070205080204" pitchFamily="50" charset="-128"/>
            </a:endParaRPr>
          </a:p>
        </p:txBody>
      </p:sp>
      <p:graphicFrame>
        <p:nvGraphicFramePr>
          <p:cNvPr id="5" name="コンテンツ プレースホルダー 3">
            <a:extLst>
              <a:ext uri="{FF2B5EF4-FFF2-40B4-BE49-F238E27FC236}">
                <a16:creationId xmlns:a16="http://schemas.microsoft.com/office/drawing/2014/main" id="{203316E2-889A-40CD-B046-9DA90EDBCD0C}"/>
              </a:ext>
            </a:extLst>
          </p:cNvPr>
          <p:cNvGraphicFramePr>
            <a:graphicFrameLocks/>
          </p:cNvGraphicFramePr>
          <p:nvPr/>
        </p:nvGraphicFramePr>
        <p:xfrm>
          <a:off x="606425" y="2165350"/>
          <a:ext cx="8345489" cy="4302130"/>
        </p:xfrm>
        <a:graphic>
          <a:graphicData uri="http://schemas.openxmlformats.org/drawingml/2006/table">
            <a:tbl>
              <a:tblPr firstRow="1" bandRow="1">
                <a:tableStyleId>{5940675A-B579-460E-94D1-54222C63F5DA}</a:tableStyleId>
              </a:tblPr>
              <a:tblGrid>
                <a:gridCol w="1297006">
                  <a:extLst>
                    <a:ext uri="{9D8B030D-6E8A-4147-A177-3AD203B41FA5}">
                      <a16:colId xmlns:a16="http://schemas.microsoft.com/office/drawing/2014/main" val="20000"/>
                    </a:ext>
                  </a:extLst>
                </a:gridCol>
                <a:gridCol w="1893320">
                  <a:extLst>
                    <a:ext uri="{9D8B030D-6E8A-4147-A177-3AD203B41FA5}">
                      <a16:colId xmlns:a16="http://schemas.microsoft.com/office/drawing/2014/main" val="20001"/>
                    </a:ext>
                  </a:extLst>
                </a:gridCol>
                <a:gridCol w="946640">
                  <a:extLst>
                    <a:ext uri="{9D8B030D-6E8A-4147-A177-3AD203B41FA5}">
                      <a16:colId xmlns:a16="http://schemas.microsoft.com/office/drawing/2014/main" val="20002"/>
                    </a:ext>
                  </a:extLst>
                </a:gridCol>
                <a:gridCol w="870327">
                  <a:extLst>
                    <a:ext uri="{9D8B030D-6E8A-4147-A177-3AD203B41FA5}">
                      <a16:colId xmlns:a16="http://schemas.microsoft.com/office/drawing/2014/main" val="20003"/>
                    </a:ext>
                  </a:extLst>
                </a:gridCol>
                <a:gridCol w="914283">
                  <a:extLst>
                    <a:ext uri="{9D8B030D-6E8A-4147-A177-3AD203B41FA5}">
                      <a16:colId xmlns:a16="http://schemas.microsoft.com/office/drawing/2014/main" val="20004"/>
                    </a:ext>
                  </a:extLst>
                </a:gridCol>
                <a:gridCol w="946177">
                  <a:extLst>
                    <a:ext uri="{9D8B030D-6E8A-4147-A177-3AD203B41FA5}">
                      <a16:colId xmlns:a16="http://schemas.microsoft.com/office/drawing/2014/main" val="20005"/>
                    </a:ext>
                  </a:extLst>
                </a:gridCol>
                <a:gridCol w="1477736">
                  <a:extLst>
                    <a:ext uri="{9D8B030D-6E8A-4147-A177-3AD203B41FA5}">
                      <a16:colId xmlns:a16="http://schemas.microsoft.com/office/drawing/2014/main" val="20006"/>
                    </a:ext>
                  </a:extLst>
                </a:gridCol>
              </a:tblGrid>
              <a:tr h="213360">
                <a:tc rowSpan="2">
                  <a:txBody>
                    <a:bodyPr/>
                    <a:lstStyle/>
                    <a:p>
                      <a:pPr algn="ctr"/>
                      <a:r>
                        <a:rPr kumimoji="1" lang="en-US" altLang="ja-JP" sz="1400" b="1" dirty="0">
                          <a:latin typeface="+mj-lt"/>
                        </a:rPr>
                        <a:t>Classification</a:t>
                      </a:r>
                      <a:endParaRPr kumimoji="1" lang="ja-JP" altLang="en-US" sz="1400" b="1" dirty="0">
                        <a:latin typeface="+mj-lt"/>
                      </a:endParaRPr>
                    </a:p>
                  </a:txBody>
                  <a:tcPr marL="0" marR="0" marT="0" marB="0" anchor="ctr">
                    <a:solidFill>
                      <a:srgbClr val="00FFCC"/>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j-lt"/>
                        </a:rPr>
                        <a:t>Item</a:t>
                      </a:r>
                      <a:endParaRPr kumimoji="1" lang="ja-JP" altLang="en-US" sz="1400" b="1" dirty="0">
                        <a:latin typeface="+mj-lt"/>
                      </a:endParaRPr>
                    </a:p>
                  </a:txBody>
                  <a:tcPr marL="0" marR="0" marT="0" marB="0" anchor="ctr">
                    <a:solidFill>
                      <a:srgbClr val="00FFCC"/>
                    </a:solidFill>
                  </a:tcPr>
                </a:tc>
                <a:tc gridSpan="4">
                  <a:txBody>
                    <a:bodyPr/>
                    <a:lstStyle/>
                    <a:p>
                      <a:pPr algn="ctr"/>
                      <a:r>
                        <a:rPr kumimoji="1" lang="en-US" altLang="ja-JP" sz="1400" b="1" dirty="0">
                          <a:latin typeface="+mj-lt"/>
                        </a:rPr>
                        <a:t>Status of each region</a:t>
                      </a:r>
                      <a:endParaRPr kumimoji="1" lang="ja-JP" altLang="en-US" sz="1400" b="1" dirty="0">
                        <a:latin typeface="+mj-lt"/>
                      </a:endParaRPr>
                    </a:p>
                  </a:txBody>
                  <a:tcPr marL="91428" marR="91428" marT="0" marB="0" anchor="ct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00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j-lt"/>
                        </a:rPr>
                        <a:t>Remarks</a:t>
                      </a:r>
                    </a:p>
                  </a:txBody>
                  <a:tcPr marL="0" marR="0" marT="0" marB="0" anchor="ctr">
                    <a:lnL w="9525" cap="flat" cmpd="sng" algn="ctr">
                      <a:solidFill>
                        <a:schemeClr val="tx1"/>
                      </a:solidFill>
                      <a:prstDash val="solid"/>
                      <a:round/>
                      <a:headEnd type="none" w="med" len="med"/>
                      <a:tailEnd type="none" w="med" len="med"/>
                    </a:lnL>
                    <a:solidFill>
                      <a:srgbClr val="00FFCC"/>
                    </a:solidFill>
                  </a:tcPr>
                </a:tc>
                <a:extLst>
                  <a:ext uri="{0D108BD9-81ED-4DB2-BD59-A6C34878D82A}">
                    <a16:rowId xmlns:a16="http://schemas.microsoft.com/office/drawing/2014/main" val="10000"/>
                  </a:ext>
                </a:extLst>
              </a:tr>
              <a:tr h="355600">
                <a:tc vMerge="1">
                  <a:txBody>
                    <a:bodyPr/>
                    <a:lstStyle/>
                    <a:p>
                      <a:endParaRPr kumimoji="1" lang="ja-JP" altLang="en-US"/>
                    </a:p>
                  </a:txBody>
                  <a:tcPr/>
                </a:tc>
                <a:tc vMerge="1">
                  <a:txBody>
                    <a:bodyPr/>
                    <a:lstStyle/>
                    <a:p>
                      <a:pPr algn="ctr"/>
                      <a:endParaRPr kumimoji="1" lang="ja-JP" altLang="en-US" sz="1600" b="1" dirty="0"/>
                    </a:p>
                  </a:txBody>
                  <a:tcPr>
                    <a:lnT w="9525" cap="flat" cmpd="sng" algn="ctr">
                      <a:solidFill>
                        <a:schemeClr val="tx1"/>
                      </a:solidFill>
                      <a:prstDash val="solid"/>
                      <a:round/>
                      <a:headEnd type="none" w="med" len="med"/>
                      <a:tailEnd type="none" w="med" len="med"/>
                    </a:lnT>
                    <a:solidFill>
                      <a:srgbClr val="00FFCC"/>
                    </a:solidFill>
                  </a:tcPr>
                </a:tc>
                <a:tc>
                  <a:txBody>
                    <a:bodyPr/>
                    <a:lstStyle/>
                    <a:p>
                      <a:pPr algn="ctr"/>
                      <a:r>
                        <a:rPr kumimoji="1" lang="en-US" altLang="ja-JP" sz="1100" b="1" dirty="0">
                          <a:latin typeface="+mj-lt"/>
                        </a:rPr>
                        <a:t>EU</a:t>
                      </a:r>
                    </a:p>
                    <a:p>
                      <a:pPr algn="ctr"/>
                      <a:r>
                        <a:rPr kumimoji="1" lang="en-US" altLang="ja-JP" sz="1100" b="1" dirty="0">
                          <a:latin typeface="+mj-lt"/>
                        </a:rPr>
                        <a:t>/VECTO</a:t>
                      </a:r>
                      <a:endParaRPr kumimoji="1" lang="ja-JP" altLang="en-US" sz="1100" b="1" dirty="0">
                        <a:latin typeface="+mj-lt"/>
                      </a:endParaRPr>
                    </a:p>
                  </a:txBody>
                  <a:tcPr marL="0" marR="0"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a:txBody>
                    <a:bodyPr/>
                    <a:lstStyle/>
                    <a:p>
                      <a:pPr algn="ctr">
                        <a:lnSpc>
                          <a:spcPts val="1400"/>
                        </a:lnSpc>
                      </a:pPr>
                      <a:r>
                        <a:rPr kumimoji="1" lang="en-US" altLang="ja-JP" sz="1100" b="1" dirty="0">
                          <a:latin typeface="+mj-lt"/>
                        </a:rPr>
                        <a:t>US/GEM</a:t>
                      </a:r>
                    </a:p>
                    <a:p>
                      <a:pPr algn="ctr">
                        <a:lnSpc>
                          <a:spcPts val="1400"/>
                        </a:lnSpc>
                      </a:pPr>
                      <a:r>
                        <a:rPr kumimoji="1" lang="ja-JP" altLang="en-US" sz="1000" b="1" dirty="0">
                          <a:latin typeface="+mj-lt"/>
                        </a:rPr>
                        <a:t>（</a:t>
                      </a:r>
                      <a:r>
                        <a:rPr kumimoji="1" lang="en-US" altLang="ja-JP" sz="1000" b="1" dirty="0" err="1">
                          <a:latin typeface="+mj-lt"/>
                        </a:rPr>
                        <a:t>PhaseⅡ</a:t>
                      </a:r>
                      <a:r>
                        <a:rPr kumimoji="1" lang="ja-JP" altLang="en-US" sz="1000" b="1" dirty="0">
                          <a:latin typeface="+mj-lt"/>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a:txBody>
                    <a:bodyPr/>
                    <a:lstStyle/>
                    <a:p>
                      <a:pPr algn="ctr"/>
                      <a:r>
                        <a:rPr kumimoji="1" lang="en-US" altLang="ja-JP" sz="1100" b="1" dirty="0">
                          <a:latin typeface="+mj-lt"/>
                        </a:rPr>
                        <a:t>China</a:t>
                      </a:r>
                      <a:endParaRPr kumimoji="1" lang="ja-JP" altLang="en-US" sz="1100" b="1" dirty="0">
                        <a:latin typeface="+mj-lt"/>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a:txBody>
                    <a:bodyPr/>
                    <a:lstStyle/>
                    <a:p>
                      <a:pPr algn="ctr">
                        <a:lnSpc>
                          <a:spcPts val="1400"/>
                        </a:lnSpc>
                      </a:pPr>
                      <a:r>
                        <a:rPr kumimoji="1" lang="en-US" altLang="ja-JP" sz="1100" b="1" dirty="0">
                          <a:latin typeface="+mj-lt"/>
                        </a:rPr>
                        <a:t>Japan</a:t>
                      </a:r>
                    </a:p>
                    <a:p>
                      <a:pPr algn="ctr">
                        <a:lnSpc>
                          <a:spcPts val="1400"/>
                        </a:lnSpc>
                      </a:pPr>
                      <a:r>
                        <a:rPr kumimoji="1" lang="en-US" altLang="ja-JP" sz="1000" b="1" dirty="0">
                          <a:latin typeface="+mj-lt"/>
                        </a:rPr>
                        <a:t>(</a:t>
                      </a:r>
                      <a:r>
                        <a:rPr kumimoji="1" lang="en-US" altLang="ja-JP" sz="1000" b="1" baseline="0" dirty="0">
                          <a:latin typeface="+mj-lt"/>
                        </a:rPr>
                        <a:t>FES2025)</a:t>
                      </a:r>
                      <a:endParaRPr kumimoji="1" lang="ja-JP" altLang="en-US" sz="1000" b="1" dirty="0">
                        <a:latin typeface="+mj-lt"/>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vMerge="1">
                  <a:txBody>
                    <a:bodyPr/>
                    <a:lstStyle/>
                    <a:p>
                      <a:endParaRPr kumimoji="1" lang="ja-JP" altLang="en-US"/>
                    </a:p>
                  </a:txBody>
                  <a:tcPr/>
                </a:tc>
                <a:extLst>
                  <a:ext uri="{0D108BD9-81ED-4DB2-BD59-A6C34878D82A}">
                    <a16:rowId xmlns:a16="http://schemas.microsoft.com/office/drawing/2014/main" val="10001"/>
                  </a:ext>
                </a:extLst>
              </a:tr>
              <a:tr h="140929">
                <a:tc rowSpan="10">
                  <a:txBody>
                    <a:bodyPr/>
                    <a:lstStyle/>
                    <a:p>
                      <a:pPr algn="ctr"/>
                      <a:r>
                        <a:rPr kumimoji="1" lang="en-US" altLang="ja-JP" sz="1400" b="1" dirty="0">
                          <a:latin typeface="Arial" panose="020B0604020202020204" pitchFamily="34" charset="0"/>
                          <a:cs typeface="Arial" panose="020B0604020202020204" pitchFamily="34" charset="0"/>
                        </a:rPr>
                        <a:t>Vehicle Parameters </a:t>
                      </a:r>
                      <a:endParaRPr kumimoji="1" lang="ja-JP" altLang="en-US" sz="1400" b="1" dirty="0">
                        <a:latin typeface="Arial" panose="020B0604020202020204" pitchFamily="34" charset="0"/>
                        <a:cs typeface="Arial" panose="020B0604020202020204" pitchFamily="34" charset="0"/>
                      </a:endParaRPr>
                    </a:p>
                  </a:txBody>
                  <a:tcPr marL="0" marR="0" marT="0" marB="0" anchor="ctr"/>
                </a:tc>
                <a:tc>
                  <a:txBody>
                    <a:bodyPr/>
                    <a:lstStyle/>
                    <a:p>
                      <a:pPr algn="ctr">
                        <a:lnSpc>
                          <a:spcPts val="1000"/>
                        </a:lnSpc>
                      </a:pPr>
                      <a:r>
                        <a:rPr kumimoji="1" lang="en-US" altLang="ja-JP" sz="1000" b="0" dirty="0">
                          <a:solidFill>
                            <a:schemeClr val="tx1"/>
                          </a:solidFill>
                          <a:latin typeface="Arial" panose="020B0604020202020204" pitchFamily="34" charset="0"/>
                          <a:cs typeface="Arial" panose="020B0604020202020204" pitchFamily="34" charset="0"/>
                        </a:rPr>
                        <a:t>Vehicle Category</a:t>
                      </a:r>
                      <a:endParaRPr kumimoji="1" lang="ja-JP" altLang="en-US" sz="1000" b="0" dirty="0">
                        <a:solidFill>
                          <a:schemeClr val="tx1"/>
                        </a:solidFill>
                        <a:latin typeface="Arial" panose="020B0604020202020204" pitchFamily="34" charset="0"/>
                        <a:cs typeface="Arial" panose="020B0604020202020204" pitchFamily="34" charset="0"/>
                      </a:endParaRPr>
                    </a:p>
                  </a:txBody>
                  <a:tcPr marL="0" marR="0" marT="0" marB="0" anchor="ct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a:lnSpc>
                          <a:spcPts val="1000"/>
                        </a:lnSpc>
                      </a:pPr>
                      <a:endParaRPr kumimoji="1" lang="ja-JP" altLang="en-US" sz="10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140929">
                <a:tc vMerge="1">
                  <a:txBody>
                    <a:bodyPr/>
                    <a:lstStyle/>
                    <a:p>
                      <a:pPr algn="ctr"/>
                      <a:endParaRPr kumimoji="1" lang="ja-JP" altLang="en-US" sz="900" b="1" dirty="0">
                        <a:latin typeface="CorpoS" pitchFamily="2" charset="0"/>
                      </a:endParaRPr>
                    </a:p>
                  </a:txBody>
                  <a:tcPr marL="36000" marR="36000" marT="18000" marB="18000" anchor="ctr"/>
                </a:tc>
                <a:tc>
                  <a:txBody>
                    <a:bodyPr/>
                    <a:lstStyle/>
                    <a:p>
                      <a:pPr algn="ctr">
                        <a:lnSpc>
                          <a:spcPts val="1000"/>
                        </a:lnSpc>
                      </a:pPr>
                      <a:r>
                        <a:rPr kumimoji="1" lang="en-US" altLang="ja-JP" sz="1000" b="0" dirty="0">
                          <a:solidFill>
                            <a:schemeClr val="tx1"/>
                          </a:solidFill>
                          <a:latin typeface="Arial" panose="020B0604020202020204" pitchFamily="34" charset="0"/>
                          <a:cs typeface="Arial" panose="020B0604020202020204" pitchFamily="34" charset="0"/>
                        </a:rPr>
                        <a:t>Curb Weight </a:t>
                      </a:r>
                    </a:p>
                  </a:txBody>
                  <a:tcPr marL="0" marR="0" marT="0" marB="0" anchor="ct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solidFill>
                            <a:schemeClr val="tx1"/>
                          </a:solidFill>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ts val="1000"/>
                        </a:lnSpc>
                        <a:spcBef>
                          <a:spcPts val="0"/>
                        </a:spcBef>
                        <a:spcAft>
                          <a:spcPts val="0"/>
                        </a:spcAft>
                        <a:buClrTx/>
                        <a:buSzTx/>
                        <a:buFontTx/>
                        <a:buNone/>
                        <a:tabLst/>
                        <a:defRPr/>
                      </a:pPr>
                      <a:endParaRPr kumimoji="1" lang="ja-JP" altLang="en-US" sz="10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140929">
                <a:tc vMerge="1">
                  <a:txBody>
                    <a:bodyPr/>
                    <a:lstStyle/>
                    <a:p>
                      <a:pPr algn="ctr"/>
                      <a:endParaRPr kumimoji="1" lang="ja-JP" altLang="en-US" sz="900" b="1" dirty="0">
                        <a:latin typeface="CorpoS" pitchFamily="2" charset="0"/>
                      </a:endParaRPr>
                    </a:p>
                  </a:txBody>
                  <a:tcPr marL="36000" marR="36000" marT="18000" marB="18000" anchor="ctr"/>
                </a:tc>
                <a:tc>
                  <a:txBody>
                    <a:bodyPr/>
                    <a:lstStyle/>
                    <a:p>
                      <a:pPr algn="ctr">
                        <a:lnSpc>
                          <a:spcPts val="1000"/>
                        </a:lnSpc>
                      </a:pPr>
                      <a:r>
                        <a:rPr kumimoji="1" lang="en-US" altLang="ja-JP" sz="1000" b="0" dirty="0">
                          <a:solidFill>
                            <a:schemeClr val="tx1"/>
                          </a:solidFill>
                          <a:latin typeface="Arial" panose="020B0604020202020204" pitchFamily="34" charset="0"/>
                          <a:cs typeface="Arial" panose="020B0604020202020204" pitchFamily="34" charset="0"/>
                        </a:rPr>
                        <a:t>Gross Vehicle Weight</a:t>
                      </a:r>
                      <a:endParaRPr kumimoji="1" lang="ja-JP" altLang="en-US" sz="1000" b="0" dirty="0">
                        <a:solidFill>
                          <a:schemeClr val="tx1"/>
                        </a:solidFill>
                        <a:latin typeface="Arial" panose="020B0604020202020204" pitchFamily="34" charset="0"/>
                        <a:cs typeface="Arial" panose="020B0604020202020204" pitchFamily="34" charset="0"/>
                      </a:endParaRPr>
                    </a:p>
                  </a:txBody>
                  <a:tcPr marL="0" marR="0" marT="0" marB="0" anchor="ct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ts val="1000"/>
                        </a:lnSpc>
                        <a:spcBef>
                          <a:spcPts val="0"/>
                        </a:spcBef>
                        <a:spcAft>
                          <a:spcPts val="0"/>
                        </a:spcAft>
                        <a:buClrTx/>
                        <a:buSzTx/>
                        <a:buFontTx/>
                        <a:buNone/>
                        <a:tabLst/>
                        <a:defRPr/>
                      </a:pPr>
                      <a:endParaRPr kumimoji="1" lang="ja-JP" altLang="en-US" sz="10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r h="140929">
                <a:tc vMerge="1">
                  <a:txBody>
                    <a:bodyPr/>
                    <a:lstStyle/>
                    <a:p>
                      <a:pPr algn="ctr"/>
                      <a:endParaRPr kumimoji="1" lang="ja-JP" altLang="en-US" sz="900" b="1" dirty="0">
                        <a:latin typeface="CorpoS" pitchFamily="2" charset="0"/>
                      </a:endParaRPr>
                    </a:p>
                  </a:txBody>
                  <a:tcPr marL="36000" marR="36000" marT="18000" marB="18000" anchor="ctr"/>
                </a:tc>
                <a:tc>
                  <a:txBody>
                    <a:bodyPr/>
                    <a:lstStyle/>
                    <a:p>
                      <a:pPr algn="ctr">
                        <a:lnSpc>
                          <a:spcPts val="1000"/>
                        </a:lnSpc>
                      </a:pPr>
                      <a:r>
                        <a:rPr kumimoji="1" lang="en-US" altLang="ja-JP" sz="1000" b="0" dirty="0">
                          <a:solidFill>
                            <a:schemeClr val="tx1"/>
                          </a:solidFill>
                          <a:latin typeface="Arial" panose="020B0604020202020204" pitchFamily="34" charset="0"/>
                          <a:cs typeface="Arial" panose="020B0604020202020204" pitchFamily="34" charset="0"/>
                        </a:rPr>
                        <a:t>Maximum Payload</a:t>
                      </a:r>
                    </a:p>
                  </a:txBody>
                  <a:tcPr marL="0" marR="0" marT="0" marB="0" anchor="ct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ts val="1000"/>
                        </a:lnSpc>
                        <a:spcBef>
                          <a:spcPts val="0"/>
                        </a:spcBef>
                        <a:spcAft>
                          <a:spcPts val="0"/>
                        </a:spcAft>
                        <a:buClrTx/>
                        <a:buSzTx/>
                        <a:buFontTx/>
                        <a:buNone/>
                        <a:tabLst/>
                        <a:defRPr/>
                      </a:pPr>
                      <a:endParaRPr kumimoji="1" lang="ja-JP" altLang="en-US" sz="10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r h="152452">
                <a:tc vMerge="1">
                  <a:txBody>
                    <a:bodyPr/>
                    <a:lstStyle/>
                    <a:p>
                      <a:pPr algn="ctr"/>
                      <a:endParaRPr kumimoji="1" lang="ja-JP" altLang="en-US" sz="900" b="1" dirty="0">
                        <a:latin typeface="CorpoS" pitchFamily="2" charset="0"/>
                      </a:endParaRPr>
                    </a:p>
                  </a:txBody>
                  <a:tcPr marL="36000" marR="36000" marT="36000" marB="36000" anchor="ctr"/>
                </a:tc>
                <a:tc>
                  <a:txBody>
                    <a:bodyPr/>
                    <a:lstStyle/>
                    <a:p>
                      <a:pPr algn="ctr">
                        <a:lnSpc>
                          <a:spcPts val="1000"/>
                        </a:lnSpc>
                      </a:pPr>
                      <a:r>
                        <a:rPr kumimoji="1" lang="en-US" altLang="ja-JP" sz="1000" b="0" dirty="0">
                          <a:solidFill>
                            <a:schemeClr val="tx1"/>
                          </a:solidFill>
                          <a:latin typeface="Arial" panose="020B0604020202020204" pitchFamily="34" charset="0"/>
                          <a:cs typeface="Arial" panose="020B0604020202020204" pitchFamily="34" charset="0"/>
                        </a:rPr>
                        <a:t>Gross Combination Weight</a:t>
                      </a:r>
                    </a:p>
                  </a:txBody>
                  <a:tcPr marL="0" marR="0" marT="0" marB="0" anchor="ctr">
                    <a:lnB w="9525" cap="flat" cmpd="sng" algn="ctr">
                      <a:solidFill>
                        <a:schemeClr val="tx1"/>
                      </a:solidFill>
                      <a:prstDash val="solid"/>
                      <a:round/>
                      <a:headEnd type="none" w="med" len="med"/>
                      <a:tailEnd type="none" w="med" len="med"/>
                    </a:lnB>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52452">
                <a:tc vMerge="1">
                  <a:txBody>
                    <a:bodyPr/>
                    <a:lstStyle/>
                    <a:p>
                      <a:pPr algn="ctr"/>
                      <a:endParaRPr kumimoji="1" lang="ja-JP" altLang="en-US" sz="900" b="1" dirty="0">
                        <a:latin typeface="CorpoS" pitchFamily="2" charset="0"/>
                      </a:endParaRPr>
                    </a:p>
                  </a:txBody>
                  <a:tcPr marL="36000" marR="36000" marT="36000" marB="36000" anchor="ctr"/>
                </a:tc>
                <a:tc>
                  <a:txBody>
                    <a:bodyPr/>
                    <a:lstStyle/>
                    <a:p>
                      <a:pPr algn="ctr">
                        <a:lnSpc>
                          <a:spcPts val="1000"/>
                        </a:lnSpc>
                      </a:pPr>
                      <a:r>
                        <a:rPr kumimoji="1" lang="en-US" altLang="ja-JP" sz="1000" b="0" dirty="0">
                          <a:solidFill>
                            <a:schemeClr val="tx1"/>
                          </a:solidFill>
                          <a:latin typeface="Arial" panose="020B0604020202020204" pitchFamily="34" charset="0"/>
                          <a:cs typeface="Arial" panose="020B0604020202020204" pitchFamily="34" charset="0"/>
                        </a:rPr>
                        <a:t>Rated Passenger Capacity </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solidFill>
                            <a:schemeClr val="tx1"/>
                          </a:solidFill>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52452">
                <a:tc vMerge="1">
                  <a:txBody>
                    <a:bodyPr/>
                    <a:lstStyle/>
                    <a:p>
                      <a:pPr algn="ctr"/>
                      <a:endParaRPr kumimoji="1" lang="ja-JP" altLang="en-US" sz="900" b="1" dirty="0">
                        <a:latin typeface="CorpoS" pitchFamily="2" charset="0"/>
                      </a:endParaRPr>
                    </a:p>
                  </a:txBody>
                  <a:tcPr marL="36000" marR="36000" marT="36000" marB="36000" anchor="ctr"/>
                </a:tc>
                <a:tc>
                  <a:txBody>
                    <a:bodyPr/>
                    <a:lstStyle/>
                    <a:p>
                      <a:pPr algn="ctr">
                        <a:lnSpc>
                          <a:spcPts val="1000"/>
                        </a:lnSpc>
                      </a:pPr>
                      <a:r>
                        <a:rPr kumimoji="1" lang="en-US" altLang="ja-JP" sz="1000" b="0" dirty="0">
                          <a:solidFill>
                            <a:schemeClr val="tx1"/>
                          </a:solidFill>
                          <a:latin typeface="Arial" panose="020B0604020202020204" pitchFamily="34" charset="0"/>
                          <a:cs typeface="Arial" panose="020B0604020202020204" pitchFamily="34" charset="0"/>
                        </a:rPr>
                        <a:t>Axle Configuration</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152452">
                <a:tc vMerge="1">
                  <a:txBody>
                    <a:bodyPr/>
                    <a:lstStyle/>
                    <a:p>
                      <a:pPr algn="ctr"/>
                      <a:endParaRPr kumimoji="1" lang="ja-JP" altLang="en-US" sz="900" b="1" dirty="0">
                        <a:latin typeface="CorpoS" pitchFamily="2" charset="0"/>
                      </a:endParaRPr>
                    </a:p>
                  </a:txBody>
                  <a:tcPr marL="36000" marR="36000" marT="36000" marB="36000" anchor="ctr"/>
                </a:tc>
                <a:tc>
                  <a:txBody>
                    <a:bodyPr/>
                    <a:lstStyle/>
                    <a:p>
                      <a:pPr algn="ctr">
                        <a:lnSpc>
                          <a:spcPts val="1000"/>
                        </a:lnSpc>
                      </a:pPr>
                      <a:r>
                        <a:rPr kumimoji="1" lang="en-US" altLang="ja-JP" sz="1000" b="0" dirty="0">
                          <a:solidFill>
                            <a:schemeClr val="tx1"/>
                          </a:solidFill>
                          <a:latin typeface="Arial" panose="020B0604020202020204" pitchFamily="34" charset="0"/>
                          <a:cs typeface="Arial" panose="020B0604020202020204" pitchFamily="34" charset="0"/>
                        </a:rPr>
                        <a:t>Axle Number </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140929">
                <a:tc vMerge="1">
                  <a:txBody>
                    <a:bodyPr/>
                    <a:lstStyle/>
                    <a:p>
                      <a:pPr algn="ctr"/>
                      <a:endParaRPr kumimoji="1" lang="ja-JP" altLang="en-US" sz="900" b="1" dirty="0">
                        <a:latin typeface="CorpoS" pitchFamily="2" charset="0"/>
                      </a:endParaRPr>
                    </a:p>
                  </a:txBody>
                  <a:tcPr marL="36000" marR="36000" marT="36000" marB="36000" anchor="ctr"/>
                </a:tc>
                <a:tc>
                  <a:txBody>
                    <a:bodyPr/>
                    <a:lstStyle/>
                    <a:p>
                      <a:pPr algn="ctr">
                        <a:lnSpc>
                          <a:spcPts val="1000"/>
                        </a:lnSpc>
                      </a:pPr>
                      <a:r>
                        <a:rPr kumimoji="1" lang="en-US" altLang="ja-JP" sz="1000" b="0" dirty="0">
                          <a:solidFill>
                            <a:schemeClr val="tx1"/>
                          </a:solidFill>
                          <a:latin typeface="Arial" panose="020B0604020202020204" pitchFamily="34" charset="0"/>
                          <a:cs typeface="Arial" panose="020B0604020202020204" pitchFamily="34" charset="0"/>
                        </a:rPr>
                        <a:t>Aero drag  (Cd) </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solidFill>
                            <a:schemeClr val="tx1"/>
                          </a:solidFill>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141694">
                <a:tc vMerge="1">
                  <a:txBody>
                    <a:bodyPr/>
                    <a:lstStyle/>
                    <a:p>
                      <a:pPr algn="ctr"/>
                      <a:endParaRPr kumimoji="1" lang="ja-JP" altLang="en-US" sz="900" b="1" dirty="0">
                        <a:latin typeface="CorpoS" pitchFamily="2" charset="0"/>
                      </a:endParaRPr>
                    </a:p>
                  </a:txBody>
                  <a:tcPr marL="36000" marR="36000" marT="36000" marB="36000" anchor="ctr"/>
                </a:tc>
                <a:tc>
                  <a:txBody>
                    <a:bodyPr/>
                    <a:lstStyle/>
                    <a:p>
                      <a:pPr algn="ctr">
                        <a:lnSpc>
                          <a:spcPts val="1000"/>
                        </a:lnSpc>
                      </a:pPr>
                      <a:r>
                        <a:rPr kumimoji="1" lang="en-US" altLang="ja-JP" sz="1000" b="0" dirty="0">
                          <a:solidFill>
                            <a:schemeClr val="tx1"/>
                          </a:solidFill>
                          <a:latin typeface="Arial" panose="020B0604020202020204" pitchFamily="34" charset="0"/>
                          <a:cs typeface="Arial" panose="020B0604020202020204" pitchFamily="34" charset="0"/>
                        </a:rPr>
                        <a:t>Auxiliary</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ts val="1000"/>
                        </a:lnSpc>
                      </a:pPr>
                      <a:r>
                        <a:rPr kumimoji="1" lang="ja-JP" altLang="en-US" sz="800" b="1" dirty="0">
                          <a:solidFill>
                            <a:schemeClr val="tx1"/>
                          </a:solidFill>
                          <a:latin typeface="CorpoS" pitchFamily="2" charset="0"/>
                        </a:rPr>
                        <a:t>（✔）</a:t>
                      </a:r>
                      <a:r>
                        <a:rPr kumimoji="1" lang="en-US" altLang="ja-JP" sz="800" b="1" dirty="0">
                          <a:solidFill>
                            <a:schemeClr val="tx1"/>
                          </a:solidFill>
                          <a:latin typeface="CorpoS" pitchFamily="2" charset="0"/>
                        </a:rPr>
                        <a:t>*</a:t>
                      </a:r>
                      <a:endParaRPr kumimoji="1" lang="ja-JP" altLang="en-US" sz="800" b="1" dirty="0">
                        <a:solidFill>
                          <a:schemeClr val="tx1"/>
                        </a:solidFill>
                        <a:latin typeface="CorpoS" pitchFamily="2" charset="0"/>
                      </a:endParaRPr>
                    </a:p>
                  </a:txBody>
                  <a:tcPr marL="0" marR="0"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1000"/>
                        </a:lnSpc>
                      </a:pPr>
                      <a:r>
                        <a:rPr kumimoji="1" lang="en-US" altLang="ja-JP" sz="900" b="1" dirty="0">
                          <a:solidFill>
                            <a:schemeClr val="tx1"/>
                          </a:solidFill>
                          <a:latin typeface="Arial" panose="020B0604020202020204" pitchFamily="34" charset="0"/>
                          <a:cs typeface="Arial" panose="020B0604020202020204" pitchFamily="34" charset="0"/>
                        </a:rPr>
                        <a:t>* By spec. of technology</a:t>
                      </a:r>
                      <a:endParaRPr kumimoji="1" lang="ja-JP" altLang="en-US" sz="900" b="1" dirty="0">
                        <a:solidFill>
                          <a:schemeClr val="tx1"/>
                        </a:solidFill>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146829">
                <a:tc rowSpan="7">
                  <a:txBody>
                    <a:bodyPr/>
                    <a:lstStyle/>
                    <a:p>
                      <a:pPr algn="ctr"/>
                      <a:r>
                        <a:rPr kumimoji="1" lang="en-US" altLang="ja-JP" sz="1400" b="1" dirty="0">
                          <a:latin typeface="Arial" panose="020B0604020202020204" pitchFamily="34" charset="0"/>
                          <a:cs typeface="Arial" panose="020B0604020202020204" pitchFamily="34" charset="0"/>
                        </a:rPr>
                        <a:t>Engine Parameters</a:t>
                      </a:r>
                      <a:endParaRPr kumimoji="1" lang="ja-JP" altLang="en-US" sz="1400" b="1" dirty="0">
                        <a:latin typeface="Arial" panose="020B0604020202020204" pitchFamily="34" charset="0"/>
                        <a:cs typeface="Arial" panose="020B0604020202020204" pitchFamily="34" charset="0"/>
                      </a:endParaRPr>
                    </a:p>
                  </a:txBody>
                  <a:tcPr marL="0" marR="0" marT="0" marB="0" anchor="ctr"/>
                </a:tc>
                <a:tc>
                  <a:txBody>
                    <a:bodyPr/>
                    <a:lstStyle/>
                    <a:p>
                      <a:pPr algn="ctr">
                        <a:lnSpc>
                          <a:spcPts val="1000"/>
                        </a:lnSpc>
                      </a:pPr>
                      <a:r>
                        <a:rPr kumimoji="1" lang="en-US" altLang="ja-JP" sz="1000" b="0" dirty="0">
                          <a:solidFill>
                            <a:schemeClr val="tx1"/>
                          </a:solidFill>
                          <a:latin typeface="Arial" panose="020B0604020202020204" pitchFamily="34" charset="0"/>
                          <a:cs typeface="Arial" panose="020B0604020202020204" pitchFamily="34" charset="0"/>
                        </a:rPr>
                        <a:t>Engine Fuel</a:t>
                      </a:r>
                      <a:r>
                        <a:rPr kumimoji="1" lang="ja-JP" altLang="en-US" sz="1000" b="0" dirty="0">
                          <a:solidFill>
                            <a:schemeClr val="tx1"/>
                          </a:solidFill>
                          <a:latin typeface="Arial" panose="020B0604020202020204" pitchFamily="34" charset="0"/>
                          <a:cs typeface="Arial" panose="020B0604020202020204" pitchFamily="34" charset="0"/>
                        </a:rPr>
                        <a:t>　</a:t>
                      </a:r>
                      <a:r>
                        <a:rPr kumimoji="1" lang="en-US" altLang="ja-JP" sz="1000" b="0" dirty="0">
                          <a:solidFill>
                            <a:schemeClr val="tx1"/>
                          </a:solidFill>
                          <a:latin typeface="Arial" panose="020B0604020202020204" pitchFamily="34" charset="0"/>
                          <a:cs typeface="Arial" panose="020B0604020202020204" pitchFamily="34" charset="0"/>
                        </a:rPr>
                        <a:t>Map</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solidFill>
                            <a:schemeClr val="tx1"/>
                          </a:solidFill>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9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152452">
                <a:tc vMerge="1">
                  <a:txBody>
                    <a:bodyPr/>
                    <a:lstStyle/>
                    <a:p>
                      <a:pPr algn="ctr"/>
                      <a:endParaRPr kumimoji="1" lang="ja-JP" altLang="en-US" sz="900" b="1" dirty="0">
                        <a:latin typeface="CorpoS" pitchFamily="2" charset="0"/>
                      </a:endParaRPr>
                    </a:p>
                  </a:txBody>
                  <a:tcPr marL="36000" marR="36000" marT="36000" marB="36000" anchor="ct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en-US" altLang="ja-JP" sz="1000" b="0" dirty="0">
                          <a:solidFill>
                            <a:schemeClr val="tx1"/>
                          </a:solidFill>
                          <a:latin typeface="Arial" panose="020B0604020202020204" pitchFamily="34" charset="0"/>
                          <a:cs typeface="Arial" panose="020B0604020202020204" pitchFamily="34" charset="0"/>
                        </a:rPr>
                        <a:t>Full Load Engine Torque </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9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152452">
                <a:tc vMerge="1">
                  <a:txBody>
                    <a:bodyPr/>
                    <a:lstStyle/>
                    <a:p>
                      <a:pPr algn="ctr"/>
                      <a:endParaRPr kumimoji="1" lang="ja-JP" altLang="en-US" sz="900" b="1" dirty="0">
                        <a:latin typeface="CorpoS" pitchFamily="2" charset="0"/>
                      </a:endParaRPr>
                    </a:p>
                  </a:txBody>
                  <a:tcPr marL="36000" marR="36000" marT="36000" marB="36000" anchor="ct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en-US" altLang="ja-JP" sz="1000" b="0" dirty="0">
                          <a:solidFill>
                            <a:schemeClr val="tx1"/>
                          </a:solidFill>
                          <a:latin typeface="Arial" panose="020B0604020202020204" pitchFamily="34" charset="0"/>
                          <a:cs typeface="Arial" panose="020B0604020202020204" pitchFamily="34" charset="0"/>
                        </a:rPr>
                        <a:t>Motored Engine Torque </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9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152452">
                <a:tc vMerge="1">
                  <a:txBody>
                    <a:bodyPr/>
                    <a:lstStyle/>
                    <a:p>
                      <a:pPr algn="ctr"/>
                      <a:endParaRPr kumimoji="1" lang="ja-JP" altLang="en-US" sz="900" b="1" dirty="0">
                        <a:latin typeface="CorpoS" pitchFamily="2" charset="0"/>
                      </a:endParaRPr>
                    </a:p>
                  </a:txBody>
                  <a:tcPr marL="36000" marR="36000" marT="36000" marB="36000" anchor="ctr"/>
                </a:tc>
                <a:tc>
                  <a:txBody>
                    <a:bodyPr/>
                    <a:lstStyle/>
                    <a:p>
                      <a:pPr algn="ctr">
                        <a:lnSpc>
                          <a:spcPts val="1000"/>
                        </a:lnSpc>
                      </a:pPr>
                      <a:r>
                        <a:rPr kumimoji="1" lang="en-US" altLang="ja-JP" sz="1000" b="0" dirty="0">
                          <a:solidFill>
                            <a:schemeClr val="tx1"/>
                          </a:solidFill>
                          <a:latin typeface="Arial" panose="020B0604020202020204" pitchFamily="34" charset="0"/>
                          <a:cs typeface="Arial" panose="020B0604020202020204" pitchFamily="34" charset="0"/>
                        </a:rPr>
                        <a:t>Idling Speed </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9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152452">
                <a:tc vMerge="1">
                  <a:txBody>
                    <a:bodyPr/>
                    <a:lstStyle/>
                    <a:p>
                      <a:pPr algn="ctr"/>
                      <a:endParaRPr kumimoji="1" lang="ja-JP" altLang="en-US" sz="900" b="1" dirty="0">
                        <a:latin typeface="CorpoS" pitchFamily="2" charset="0"/>
                      </a:endParaRPr>
                    </a:p>
                  </a:txBody>
                  <a:tcPr marL="36000" marR="36000" marT="36000" marB="36000" anchor="ctr"/>
                </a:tc>
                <a:tc>
                  <a:txBody>
                    <a:bodyPr/>
                    <a:lstStyle/>
                    <a:p>
                      <a:pPr algn="ctr">
                        <a:lnSpc>
                          <a:spcPts val="1000"/>
                        </a:lnSpc>
                      </a:pPr>
                      <a:r>
                        <a:rPr kumimoji="1" lang="en-US" altLang="ja-JP" sz="1000" b="0" dirty="0">
                          <a:solidFill>
                            <a:schemeClr val="tx1"/>
                          </a:solidFill>
                          <a:latin typeface="Arial" panose="020B0604020202020204" pitchFamily="34" charset="0"/>
                          <a:cs typeface="Arial" panose="020B0604020202020204" pitchFamily="34" charset="0"/>
                        </a:rPr>
                        <a:t>Rated Engine Speed</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9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152452">
                <a:tc vMerge="1">
                  <a:txBody>
                    <a:bodyPr/>
                    <a:lstStyle/>
                    <a:p>
                      <a:pPr algn="ctr"/>
                      <a:endParaRPr kumimoji="1" lang="ja-JP" altLang="en-US" sz="900" b="1" dirty="0">
                        <a:latin typeface="CorpoS" pitchFamily="2" charset="0"/>
                      </a:endParaRPr>
                    </a:p>
                  </a:txBody>
                  <a:tcPr marL="36000" marR="36000" marT="36000" marB="36000" anchor="ctr"/>
                </a:tc>
                <a:tc>
                  <a:txBody>
                    <a:bodyPr/>
                    <a:lstStyle/>
                    <a:p>
                      <a:pPr algn="ctr">
                        <a:lnSpc>
                          <a:spcPts val="1000"/>
                        </a:lnSpc>
                      </a:pPr>
                      <a:r>
                        <a:rPr kumimoji="1" lang="en-US" altLang="ja-JP" sz="1000" b="0" dirty="0">
                          <a:solidFill>
                            <a:schemeClr val="tx1"/>
                          </a:solidFill>
                          <a:latin typeface="Arial" panose="020B0604020202020204" pitchFamily="34" charset="0"/>
                          <a:cs typeface="Arial" panose="020B0604020202020204" pitchFamily="34" charset="0"/>
                        </a:rPr>
                        <a:t>Maximum Engine Speed</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9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r h="152452">
                <a:tc vMerge="1">
                  <a:txBody>
                    <a:bodyPr/>
                    <a:lstStyle/>
                    <a:p>
                      <a:pPr algn="ctr"/>
                      <a:endParaRPr kumimoji="1" lang="ja-JP" altLang="en-US" sz="900" b="1" dirty="0">
                        <a:latin typeface="CorpoS" pitchFamily="2" charset="0"/>
                      </a:endParaRPr>
                    </a:p>
                  </a:txBody>
                  <a:tcPr marL="36000" marR="36000" marT="36000" marB="36000" anchor="ctr"/>
                </a:tc>
                <a:tc>
                  <a:txBody>
                    <a:bodyPr/>
                    <a:lstStyle/>
                    <a:p>
                      <a:pPr algn="ctr">
                        <a:lnSpc>
                          <a:spcPts val="1000"/>
                        </a:lnSpc>
                      </a:pPr>
                      <a:r>
                        <a:rPr kumimoji="1" lang="en-US" altLang="ja-JP" sz="1000" b="0" dirty="0">
                          <a:solidFill>
                            <a:schemeClr val="tx1"/>
                          </a:solidFill>
                          <a:latin typeface="Arial" panose="020B0604020202020204" pitchFamily="34" charset="0"/>
                          <a:cs typeface="Arial" panose="020B0604020202020204" pitchFamily="34" charset="0"/>
                        </a:rPr>
                        <a:t>Transient Engine Map</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solidFill>
                            <a:schemeClr val="tx1"/>
                          </a:solidFill>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9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r h="152452">
                <a:tc row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Arial" panose="020B0604020202020204" pitchFamily="34" charset="0"/>
                          <a:cs typeface="Arial" panose="020B0604020202020204" pitchFamily="34" charset="0"/>
                        </a:rPr>
                        <a:t>Drive  train </a:t>
                      </a:r>
                      <a:endParaRPr kumimoji="1" lang="ja-JP" altLang="en-US" sz="1400" b="1" dirty="0">
                        <a:latin typeface="Arial" panose="020B0604020202020204" pitchFamily="34" charset="0"/>
                        <a:cs typeface="Arial" panose="020B0604020202020204" pitchFamily="34" charset="0"/>
                      </a:endParaRPr>
                    </a:p>
                  </a:txBody>
                  <a:tcPr marL="0" marR="0" marT="0" marB="0" anchor="ctr"/>
                </a:tc>
                <a:tc>
                  <a:txBody>
                    <a:bodyPr/>
                    <a:lstStyle/>
                    <a:p>
                      <a:pPr algn="ctr">
                        <a:lnSpc>
                          <a:spcPts val="1000"/>
                        </a:lnSpc>
                      </a:pPr>
                      <a:r>
                        <a:rPr kumimoji="1" lang="en-US" altLang="ja-JP" sz="1000" b="0" dirty="0">
                          <a:solidFill>
                            <a:schemeClr val="tx1"/>
                          </a:solidFill>
                          <a:latin typeface="Arial" panose="020B0604020202020204" pitchFamily="34" charset="0"/>
                          <a:cs typeface="Arial" panose="020B0604020202020204" pitchFamily="34" charset="0"/>
                        </a:rPr>
                        <a:t>Transmission</a:t>
                      </a:r>
                      <a:r>
                        <a:rPr kumimoji="1" lang="ja-JP" altLang="en-US" sz="1000" b="0" dirty="0">
                          <a:solidFill>
                            <a:schemeClr val="tx1"/>
                          </a:solidFill>
                          <a:latin typeface="Arial" panose="020B0604020202020204" pitchFamily="34" charset="0"/>
                          <a:cs typeface="Arial" panose="020B0604020202020204" pitchFamily="34" charset="0"/>
                        </a:rPr>
                        <a:t>　</a:t>
                      </a:r>
                      <a:r>
                        <a:rPr kumimoji="1" lang="en-US" altLang="ja-JP" sz="1000" b="0" dirty="0">
                          <a:solidFill>
                            <a:schemeClr val="tx1"/>
                          </a:solidFill>
                          <a:latin typeface="Arial" panose="020B0604020202020204" pitchFamily="34" charset="0"/>
                          <a:cs typeface="Arial" panose="020B0604020202020204" pitchFamily="34" charset="0"/>
                        </a:rPr>
                        <a:t>type</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1000"/>
                        </a:lnSpc>
                      </a:pPr>
                      <a:r>
                        <a:rPr kumimoji="1" lang="ja-JP" altLang="en-US" sz="900" b="1" dirty="0">
                          <a:latin typeface="Arial" panose="020B0604020202020204" pitchFamily="34" charset="0"/>
                          <a:cs typeface="Arial" panose="020B0604020202020204" pitchFamily="34" charset="0"/>
                        </a:rPr>
                        <a:t>　</a:t>
                      </a:r>
                      <a:r>
                        <a:rPr kumimoji="1" lang="en-US" altLang="ja-JP" sz="900" b="1" dirty="0">
                          <a:latin typeface="Arial" panose="020B0604020202020204" pitchFamily="34" charset="0"/>
                          <a:cs typeface="Arial" panose="020B0604020202020204" pitchFamily="34" charset="0"/>
                        </a:rPr>
                        <a:t>MT,AT,AMT</a:t>
                      </a:r>
                      <a:endParaRPr kumimoji="1" lang="ja-JP" altLang="en-US" sz="9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r h="152452">
                <a:tc vMerge="1">
                  <a:txBody>
                    <a:bodyPr/>
                    <a:lstStyle/>
                    <a:p>
                      <a:pPr algn="ctr"/>
                      <a:endParaRPr kumimoji="1" lang="ja-JP" altLang="en-US" sz="900" b="1" dirty="0">
                        <a:latin typeface="CorpoS" pitchFamily="2" charset="0"/>
                      </a:endParaRPr>
                    </a:p>
                  </a:txBody>
                  <a:tcPr marL="36000" marR="36000" marT="36000" marB="36000" anchor="ctr"/>
                </a:tc>
                <a:tc>
                  <a:txBody>
                    <a:bodyPr/>
                    <a:lstStyle/>
                    <a:p>
                      <a:pPr algn="ctr">
                        <a:lnSpc>
                          <a:spcPts val="1000"/>
                        </a:lnSpc>
                      </a:pPr>
                      <a:r>
                        <a:rPr kumimoji="1" lang="en-US" altLang="ja-JP" sz="1000" b="0" dirty="0">
                          <a:solidFill>
                            <a:schemeClr val="tx1"/>
                          </a:solidFill>
                          <a:latin typeface="Arial" panose="020B0604020202020204" pitchFamily="34" charset="0"/>
                          <a:cs typeface="Arial" panose="020B0604020202020204" pitchFamily="34" charset="0"/>
                        </a:rPr>
                        <a:t>Number of gear</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0"/>
                  </a:ext>
                </a:extLst>
              </a:tr>
              <a:tr h="150385">
                <a:tc vMerge="1">
                  <a:txBody>
                    <a:bodyPr/>
                    <a:lstStyle/>
                    <a:p>
                      <a:pPr algn="ctr"/>
                      <a:endParaRPr kumimoji="1" lang="ja-JP" altLang="en-US" sz="900" b="1" dirty="0">
                        <a:latin typeface="CorpoS" pitchFamily="2" charset="0"/>
                      </a:endParaRPr>
                    </a:p>
                  </a:txBody>
                  <a:tcPr marL="36000" marR="36000" marT="36000" marB="36000" anchor="ctr"/>
                </a:tc>
                <a:tc>
                  <a:txBody>
                    <a:bodyPr/>
                    <a:lstStyle/>
                    <a:p>
                      <a:pPr algn="ctr">
                        <a:lnSpc>
                          <a:spcPts val="1000"/>
                        </a:lnSpc>
                      </a:pPr>
                      <a:r>
                        <a:rPr kumimoji="1" lang="en-US" altLang="ja-JP" sz="1000" b="0" dirty="0">
                          <a:solidFill>
                            <a:schemeClr val="tx1"/>
                          </a:solidFill>
                          <a:latin typeface="Arial" panose="020B0604020202020204" pitchFamily="34" charset="0"/>
                          <a:cs typeface="Arial" panose="020B0604020202020204" pitchFamily="34" charset="0"/>
                        </a:rPr>
                        <a:t>Transmission  gear ratio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1"/>
                  </a:ext>
                </a:extLst>
              </a:tr>
              <a:tr h="150385">
                <a:tc vMerge="1">
                  <a:txBody>
                    <a:bodyPr/>
                    <a:lstStyle/>
                    <a:p>
                      <a:pPr algn="ctr"/>
                      <a:endParaRPr kumimoji="1" lang="ja-JP" altLang="en-US" sz="900" b="1" dirty="0">
                        <a:latin typeface="CorpoS" pitchFamily="2" charset="0"/>
                      </a:endParaRPr>
                    </a:p>
                  </a:txBody>
                  <a:tcPr marL="36000" marR="36000" marT="36000" marB="36000" anchor="ct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en-US" altLang="ja-JP" sz="1000" b="0" dirty="0">
                          <a:solidFill>
                            <a:schemeClr val="tx1"/>
                          </a:solidFill>
                          <a:latin typeface="Arial" panose="020B0604020202020204" pitchFamily="34" charset="0"/>
                          <a:cs typeface="Arial" panose="020B0604020202020204" pitchFamily="34" charset="0"/>
                        </a:rPr>
                        <a:t>Transmission  drag</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2"/>
                  </a:ext>
                </a:extLst>
              </a:tr>
              <a:tr h="152452">
                <a:tc vMerge="1">
                  <a:txBody>
                    <a:bodyPr/>
                    <a:lstStyle/>
                    <a:p>
                      <a:pPr algn="ctr"/>
                      <a:endParaRPr kumimoji="1" lang="ja-JP" altLang="en-US" sz="900" b="1" dirty="0">
                        <a:latin typeface="CorpoS" pitchFamily="2" charset="0"/>
                      </a:endParaRPr>
                    </a:p>
                  </a:txBody>
                  <a:tcPr marL="36000" marR="36000" marT="36000" marB="36000" anchor="ct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en-US" altLang="ja-JP" sz="1000" b="0" dirty="0">
                          <a:solidFill>
                            <a:schemeClr val="tx1"/>
                          </a:solidFill>
                          <a:latin typeface="Arial" panose="020B0604020202020204" pitchFamily="34" charset="0"/>
                          <a:cs typeface="Arial" panose="020B0604020202020204" pitchFamily="34" charset="0"/>
                        </a:rPr>
                        <a:t>Final reduction gear ratio</a:t>
                      </a:r>
                      <a:endParaRPr kumimoji="1" lang="ja-JP" altLang="en-US" sz="1000" b="0" dirty="0">
                        <a:solidFill>
                          <a:schemeClr val="tx1"/>
                        </a:solidFill>
                        <a:latin typeface="Arial" panose="020B0604020202020204" pitchFamily="34" charset="0"/>
                        <a:cs typeface="Arial" panose="020B0604020202020204" pitchFamily="34" charset="0"/>
                      </a:endParaRP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3"/>
                  </a:ext>
                </a:extLst>
              </a:tr>
              <a:tr h="152452">
                <a:tc vMerge="1">
                  <a:txBody>
                    <a:bodyPr/>
                    <a:lstStyle/>
                    <a:p>
                      <a:pPr algn="ctr"/>
                      <a:endParaRPr kumimoji="1" lang="ja-JP" altLang="en-US" sz="900" b="1" dirty="0">
                        <a:latin typeface="CorpoS" pitchFamily="2" charset="0"/>
                      </a:endParaRPr>
                    </a:p>
                  </a:txBody>
                  <a:tcPr marL="36000" marR="36000" marT="36000" marB="36000" anchor="ct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en-US" altLang="ja-JP" sz="1000" b="0" dirty="0">
                          <a:solidFill>
                            <a:schemeClr val="tx1"/>
                          </a:solidFill>
                          <a:latin typeface="Arial" panose="020B0604020202020204" pitchFamily="34" charset="0"/>
                          <a:cs typeface="Arial" panose="020B0604020202020204" pitchFamily="34" charset="0"/>
                        </a:rPr>
                        <a:t>Drive axle</a:t>
                      </a:r>
                      <a:r>
                        <a:rPr kumimoji="1" lang="en-US" altLang="ja-JP" sz="1000" b="0" baseline="0" dirty="0">
                          <a:solidFill>
                            <a:schemeClr val="tx1"/>
                          </a:solidFill>
                          <a:latin typeface="Arial" panose="020B0604020202020204" pitchFamily="34" charset="0"/>
                          <a:cs typeface="Arial" panose="020B0604020202020204" pitchFamily="34" charset="0"/>
                        </a:rPr>
                        <a:t> drag</a:t>
                      </a:r>
                      <a:endParaRPr kumimoji="1" lang="ja-JP" altLang="en-US" sz="1000" b="0" dirty="0">
                        <a:solidFill>
                          <a:schemeClr val="tx1"/>
                        </a:solidFill>
                        <a:latin typeface="Arial" panose="020B0604020202020204" pitchFamily="34" charset="0"/>
                        <a:cs typeface="Arial" panose="020B0604020202020204" pitchFamily="34" charset="0"/>
                      </a:endParaRP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4"/>
                  </a:ext>
                </a:extLst>
              </a:tr>
              <a:tr h="152452">
                <a:tc rowSpan="2">
                  <a:txBody>
                    <a:bodyPr/>
                    <a:lstStyle/>
                    <a:p>
                      <a:pPr algn="ctr"/>
                      <a:r>
                        <a:rPr kumimoji="1" lang="en-US" altLang="ja-JP" sz="1400" b="1" dirty="0">
                          <a:latin typeface="Arial" panose="020B0604020202020204" pitchFamily="34" charset="0"/>
                          <a:cs typeface="Arial" panose="020B0604020202020204" pitchFamily="34" charset="0"/>
                        </a:rPr>
                        <a:t>Tire</a:t>
                      </a:r>
                    </a:p>
                  </a:txBody>
                  <a:tcPr marL="0" marR="0" marT="0" marB="0" anchor="ctr"/>
                </a:tc>
                <a:tc>
                  <a:txBody>
                    <a:bodyPr/>
                    <a:lstStyle/>
                    <a:p>
                      <a:pPr algn="ctr">
                        <a:lnSpc>
                          <a:spcPts val="1000"/>
                        </a:lnSpc>
                      </a:pPr>
                      <a:r>
                        <a:rPr kumimoji="1" lang="en-US" altLang="ja-JP" sz="1000" b="0" dirty="0">
                          <a:solidFill>
                            <a:schemeClr val="tx1"/>
                          </a:solidFill>
                          <a:latin typeface="Arial" panose="020B0604020202020204" pitchFamily="34" charset="0"/>
                          <a:cs typeface="Arial" panose="020B0604020202020204" pitchFamily="34" charset="0"/>
                        </a:rPr>
                        <a:t>Rolling radius </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b="1" dirty="0">
                        <a:solidFill>
                          <a:schemeClr val="tx1"/>
                        </a:solidFill>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5"/>
                  </a:ext>
                </a:extLst>
              </a:tr>
              <a:tr h="152452">
                <a:tc vMerge="1">
                  <a:txBody>
                    <a:bodyPr/>
                    <a:lstStyle/>
                    <a:p>
                      <a:pPr algn="ctr"/>
                      <a:endParaRPr kumimoji="1" lang="ja-JP" altLang="en-US" sz="900" b="1" dirty="0">
                        <a:latin typeface="CorpoS" pitchFamily="2" charset="0"/>
                      </a:endParaRPr>
                    </a:p>
                  </a:txBody>
                  <a:tcPr marL="36000" marR="36000" marT="36000" marB="36000" anchor="ctr"/>
                </a:tc>
                <a:tc>
                  <a:txBody>
                    <a:bodyPr/>
                    <a:lstStyle/>
                    <a:p>
                      <a:pPr algn="ctr">
                        <a:lnSpc>
                          <a:spcPts val="1000"/>
                        </a:lnSpc>
                      </a:pPr>
                      <a:r>
                        <a:rPr kumimoji="1" lang="en-US" altLang="ja-JP" sz="1000" b="0" dirty="0">
                          <a:solidFill>
                            <a:schemeClr val="tx1"/>
                          </a:solidFill>
                          <a:latin typeface="Arial" panose="020B0604020202020204" pitchFamily="34" charset="0"/>
                          <a:cs typeface="Arial" panose="020B0604020202020204" pitchFamily="34" charset="0"/>
                        </a:rPr>
                        <a:t>Rolling resistance</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800" b="1" dirty="0">
                          <a:solidFill>
                            <a:schemeClr val="tx1"/>
                          </a:solidFill>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800" b="1" dirty="0">
                          <a:latin typeface="CorpoS" pitchFamily="2" charset="0"/>
                        </a:rPr>
                        <a:t>✔</a:t>
                      </a: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1000"/>
                        </a:lnSpc>
                      </a:pPr>
                      <a:endParaRPr kumimoji="1" lang="ja-JP" altLang="en-US" sz="1000" b="1" dirty="0">
                        <a:latin typeface="Arial" panose="020B0604020202020204" pitchFamily="34" charset="0"/>
                        <a:cs typeface="Arial" panose="020B0604020202020204" pitchFamily="34" charset="0"/>
                      </a:endParaRPr>
                    </a:p>
                  </a:txBody>
                  <a:tcPr marL="0" marR="0" marT="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6"/>
                  </a:ext>
                </a:extLst>
              </a:tr>
            </a:tbl>
          </a:graphicData>
        </a:graphic>
      </p:graphicFrame>
      <p:sp>
        <p:nvSpPr>
          <p:cNvPr id="8" name="タイトル 1">
            <a:extLst>
              <a:ext uri="{FF2B5EF4-FFF2-40B4-BE49-F238E27FC236}">
                <a16:creationId xmlns:a16="http://schemas.microsoft.com/office/drawing/2014/main" id="{92250B0B-70AB-4AB5-997D-784CEFDABC93}"/>
              </a:ext>
            </a:extLst>
          </p:cNvPr>
          <p:cNvSpPr>
            <a:spLocks noGrp="1"/>
          </p:cNvSpPr>
          <p:nvPr>
            <p:ph type="title"/>
          </p:nvPr>
        </p:nvSpPr>
        <p:spPr>
          <a:xfrm>
            <a:off x="1335314" y="274638"/>
            <a:ext cx="7351486" cy="438150"/>
          </a:xfrm>
        </p:spPr>
        <p:txBody>
          <a:bodyPr/>
          <a:lstStyle/>
          <a:p>
            <a:r>
              <a:rPr kumimoji="1" lang="en-US" altLang="ja-JP" sz="2800" b="1" dirty="0">
                <a:solidFill>
                  <a:srgbClr val="0070C0"/>
                </a:solidFill>
              </a:rPr>
              <a:t>Key Elements of FE Measurement</a:t>
            </a:r>
            <a:endParaRPr kumimoji="1" lang="ja-JP" altLang="en-US" sz="2800" b="1" dirty="0">
              <a:solidFill>
                <a:srgbClr val="0070C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コンテンツ プレースホルダー 2">
            <a:extLst>
              <a:ext uri="{FF2B5EF4-FFF2-40B4-BE49-F238E27FC236}">
                <a16:creationId xmlns:a16="http://schemas.microsoft.com/office/drawing/2014/main" id="{D77E304E-9D36-4BA2-8533-2D9DA13CB5E6}"/>
              </a:ext>
            </a:extLst>
          </p:cNvPr>
          <p:cNvSpPr>
            <a:spLocks noGrp="1"/>
          </p:cNvSpPr>
          <p:nvPr>
            <p:ph idx="1"/>
          </p:nvPr>
        </p:nvSpPr>
        <p:spPr>
          <a:xfrm>
            <a:off x="382588" y="706438"/>
            <a:ext cx="8399462" cy="1217612"/>
          </a:xfrm>
        </p:spPr>
        <p:txBody>
          <a:bodyPr/>
          <a:lstStyle/>
          <a:p>
            <a:pPr>
              <a:buClr>
                <a:srgbClr val="000CC0"/>
              </a:buClr>
              <a:defRPr/>
            </a:pPr>
            <a:r>
              <a:rPr kumimoji="1" lang="en-US" altLang="ja-JP" sz="2400" b="1" dirty="0"/>
              <a:t>Engine measurement </a:t>
            </a:r>
          </a:p>
          <a:p>
            <a:pPr marL="265113" indent="0">
              <a:lnSpc>
                <a:spcPts val="1800"/>
              </a:lnSpc>
              <a:buFont typeface="Wingdings" panose="05000000000000000000" pitchFamily="2" charset="2"/>
              <a:buNone/>
              <a:defRPr/>
            </a:pPr>
            <a:r>
              <a:rPr kumimoji="1" lang="en-US" altLang="ja-JP" sz="1800" b="1" dirty="0"/>
              <a:t>FE map measured by steady state operation is commonly used to take account engine performance.</a:t>
            </a:r>
          </a:p>
          <a:p>
            <a:pPr marL="265113" indent="0">
              <a:lnSpc>
                <a:spcPts val="1800"/>
              </a:lnSpc>
              <a:buFont typeface="Wingdings" panose="05000000000000000000" pitchFamily="2" charset="2"/>
              <a:buNone/>
              <a:defRPr/>
            </a:pPr>
            <a:r>
              <a:rPr kumimoji="1" lang="en-US" altLang="ja-JP" sz="1800" b="1" dirty="0"/>
              <a:t>However, US Phase II introduced new method called </a:t>
            </a:r>
            <a:r>
              <a:rPr kumimoji="1" lang="en-US" altLang="ja-JP" sz="1800" b="1" dirty="0">
                <a:solidFill>
                  <a:srgbClr val="0000CC"/>
                </a:solidFill>
              </a:rPr>
              <a:t>“Cycle averaging map”.</a:t>
            </a:r>
            <a:endParaRPr kumimoji="1" lang="ja-JP" altLang="en-US" sz="1800" b="1" dirty="0">
              <a:solidFill>
                <a:srgbClr val="0000CC"/>
              </a:solidFill>
            </a:endParaRPr>
          </a:p>
        </p:txBody>
      </p:sp>
      <p:sp>
        <p:nvSpPr>
          <p:cNvPr id="35844" name="スライド番号プレースホルダー 3">
            <a:extLst>
              <a:ext uri="{FF2B5EF4-FFF2-40B4-BE49-F238E27FC236}">
                <a16:creationId xmlns:a16="http://schemas.microsoft.com/office/drawing/2014/main" id="{F8A2CD57-E200-46D2-B001-6C040F518F0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eaLnBrk="1" hangingPunct="1">
              <a:spcBef>
                <a:spcPct val="0"/>
              </a:spcBef>
              <a:buFontTx/>
              <a:buNone/>
            </a:pPr>
            <a:fld id="{451B0FC9-72B2-456C-913B-E2788F507D3B}" type="slidenum">
              <a:rPr lang="en-GB" altLang="en-US" sz="1200">
                <a:solidFill>
                  <a:srgbClr val="000000"/>
                </a:solidFill>
                <a:ea typeface="ＭＳ Ｐゴシック" panose="020B0600070205080204" pitchFamily="50" charset="-128"/>
              </a:rPr>
              <a:pPr eaLnBrk="1" hangingPunct="1">
                <a:spcBef>
                  <a:spcPct val="0"/>
                </a:spcBef>
                <a:buFontTx/>
                <a:buNone/>
              </a:pPr>
              <a:t>13</a:t>
            </a:fld>
            <a:endParaRPr lang="en-GB" altLang="en-US" sz="1200">
              <a:solidFill>
                <a:srgbClr val="000000"/>
              </a:solidFill>
              <a:ea typeface="ＭＳ Ｐゴシック" panose="020B0600070205080204" pitchFamily="50" charset="-128"/>
            </a:endParaRPr>
          </a:p>
        </p:txBody>
      </p:sp>
      <p:graphicFrame>
        <p:nvGraphicFramePr>
          <p:cNvPr id="5" name="コンテンツ プレースホルダー 3">
            <a:extLst>
              <a:ext uri="{FF2B5EF4-FFF2-40B4-BE49-F238E27FC236}">
                <a16:creationId xmlns:a16="http://schemas.microsoft.com/office/drawing/2014/main" id="{C5BF3405-F520-47C4-B3C4-FF0D65D555EA}"/>
              </a:ext>
            </a:extLst>
          </p:cNvPr>
          <p:cNvGraphicFramePr>
            <a:graphicFrameLocks/>
          </p:cNvGraphicFramePr>
          <p:nvPr>
            <p:extLst>
              <p:ext uri="{D42A27DB-BD31-4B8C-83A1-F6EECF244321}">
                <p14:modId xmlns:p14="http://schemas.microsoft.com/office/powerpoint/2010/main" val="2859971755"/>
              </p:ext>
            </p:extLst>
          </p:nvPr>
        </p:nvGraphicFramePr>
        <p:xfrm>
          <a:off x="796925" y="2201863"/>
          <a:ext cx="7826375" cy="2125661"/>
        </p:xfrm>
        <a:graphic>
          <a:graphicData uri="http://schemas.openxmlformats.org/drawingml/2006/table">
            <a:tbl>
              <a:tblPr firstRow="1" bandRow="1">
                <a:tableStyleId>{5940675A-B579-460E-94D1-54222C63F5DA}</a:tableStyleId>
              </a:tblPr>
              <a:tblGrid>
                <a:gridCol w="1642911">
                  <a:extLst>
                    <a:ext uri="{9D8B030D-6E8A-4147-A177-3AD203B41FA5}">
                      <a16:colId xmlns:a16="http://schemas.microsoft.com/office/drawing/2014/main" val="20000"/>
                    </a:ext>
                  </a:extLst>
                </a:gridCol>
                <a:gridCol w="1183813">
                  <a:extLst>
                    <a:ext uri="{9D8B030D-6E8A-4147-A177-3AD203B41FA5}">
                      <a16:colId xmlns:a16="http://schemas.microsoft.com/office/drawing/2014/main" val="20001"/>
                    </a:ext>
                  </a:extLst>
                </a:gridCol>
                <a:gridCol w="1183813">
                  <a:extLst>
                    <a:ext uri="{9D8B030D-6E8A-4147-A177-3AD203B41FA5}">
                      <a16:colId xmlns:a16="http://schemas.microsoft.com/office/drawing/2014/main" val="20002"/>
                    </a:ext>
                  </a:extLst>
                </a:gridCol>
                <a:gridCol w="1183813">
                  <a:extLst>
                    <a:ext uri="{9D8B030D-6E8A-4147-A177-3AD203B41FA5}">
                      <a16:colId xmlns:a16="http://schemas.microsoft.com/office/drawing/2014/main" val="20003"/>
                    </a:ext>
                  </a:extLst>
                </a:gridCol>
                <a:gridCol w="1183813">
                  <a:extLst>
                    <a:ext uri="{9D8B030D-6E8A-4147-A177-3AD203B41FA5}">
                      <a16:colId xmlns:a16="http://schemas.microsoft.com/office/drawing/2014/main" val="20004"/>
                    </a:ext>
                  </a:extLst>
                </a:gridCol>
                <a:gridCol w="1448212">
                  <a:extLst>
                    <a:ext uri="{9D8B030D-6E8A-4147-A177-3AD203B41FA5}">
                      <a16:colId xmlns:a16="http://schemas.microsoft.com/office/drawing/2014/main" val="20005"/>
                    </a:ext>
                  </a:extLst>
                </a:gridCol>
              </a:tblGrid>
              <a:tr h="276188">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latin typeface="+mj-lt"/>
                          <a:cs typeface="Calibri" panose="020F0502020204030204" pitchFamily="34" charset="0"/>
                        </a:rPr>
                        <a:t>Item</a:t>
                      </a:r>
                      <a:endParaRPr kumimoji="1" lang="ja-JP" altLang="en-US" sz="1600" b="1" dirty="0">
                        <a:latin typeface="+mj-lt"/>
                        <a:cs typeface="Calibri" panose="020F0502020204030204" pitchFamily="34" charset="0"/>
                      </a:endParaRPr>
                    </a:p>
                  </a:txBody>
                  <a:tcPr marL="36000" marR="36000" marT="35992" marB="35992" anchor="ctr">
                    <a:solidFill>
                      <a:srgbClr val="00FFCC"/>
                    </a:solidFill>
                  </a:tcPr>
                </a:tc>
                <a:tc gridSpan="4">
                  <a:txBody>
                    <a:bodyPr/>
                    <a:lstStyle/>
                    <a:p>
                      <a:pPr algn="ctr"/>
                      <a:r>
                        <a:rPr kumimoji="1" lang="en-US" altLang="ja-JP" sz="1600" b="1" dirty="0">
                          <a:latin typeface="+mj-lt"/>
                          <a:cs typeface="Calibri" panose="020F0502020204030204" pitchFamily="34" charset="0"/>
                        </a:rPr>
                        <a:t>Status of each region</a:t>
                      </a:r>
                      <a:endParaRPr kumimoji="1" lang="ja-JP" altLang="en-US" sz="1600" b="1" dirty="0">
                        <a:latin typeface="+mj-lt"/>
                        <a:cs typeface="Calibri" panose="020F0502020204030204" pitchFamily="34" charset="0"/>
                      </a:endParaRPr>
                    </a:p>
                  </a:txBody>
                  <a:tcPr marT="0" marB="0" anchor="ct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00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latin typeface="+mj-lt"/>
                          <a:cs typeface="Calibri" panose="020F0502020204030204" pitchFamily="34" charset="0"/>
                        </a:rPr>
                        <a:t>Remarks</a:t>
                      </a:r>
                    </a:p>
                  </a:txBody>
                  <a:tcPr marL="36000" marR="36000" marT="35992" marB="35992" anchor="ctr">
                    <a:lnL w="9525" cap="flat" cmpd="sng" algn="ctr">
                      <a:solidFill>
                        <a:schemeClr val="tx1"/>
                      </a:solidFill>
                      <a:prstDash val="solid"/>
                      <a:round/>
                      <a:headEnd type="none" w="med" len="med"/>
                      <a:tailEnd type="none" w="med" len="med"/>
                    </a:lnL>
                    <a:solidFill>
                      <a:srgbClr val="00FFCC"/>
                    </a:solidFill>
                  </a:tcPr>
                </a:tc>
                <a:extLst>
                  <a:ext uri="{0D108BD9-81ED-4DB2-BD59-A6C34878D82A}">
                    <a16:rowId xmlns:a16="http://schemas.microsoft.com/office/drawing/2014/main" val="10000"/>
                  </a:ext>
                </a:extLst>
              </a:tr>
              <a:tr h="484326">
                <a:tc vMerge="1">
                  <a:txBody>
                    <a:bodyPr/>
                    <a:lstStyle/>
                    <a:p>
                      <a:pPr algn="ctr"/>
                      <a:endParaRPr kumimoji="1" lang="ja-JP" altLang="en-US" sz="1600" b="1" dirty="0"/>
                    </a:p>
                  </a:txBody>
                  <a:tcPr>
                    <a:lnT w="9525" cap="flat" cmpd="sng" algn="ctr">
                      <a:solidFill>
                        <a:schemeClr val="tx1"/>
                      </a:solidFill>
                      <a:prstDash val="solid"/>
                      <a:round/>
                      <a:headEnd type="none" w="med" len="med"/>
                      <a:tailEnd type="none" w="med" len="med"/>
                    </a:lnT>
                    <a:solidFill>
                      <a:srgbClr val="00FFCC"/>
                    </a:solidFill>
                  </a:tcPr>
                </a:tc>
                <a:tc>
                  <a:txBody>
                    <a:bodyPr/>
                    <a:lstStyle/>
                    <a:p>
                      <a:pPr algn="ctr"/>
                      <a:r>
                        <a:rPr kumimoji="1" lang="en-US" altLang="ja-JP" sz="1400" b="1" dirty="0">
                          <a:latin typeface="+mj-lt"/>
                          <a:cs typeface="Calibri" panose="020F0502020204030204" pitchFamily="34" charset="0"/>
                        </a:rPr>
                        <a:t>EU</a:t>
                      </a:r>
                      <a:endParaRPr kumimoji="1" lang="ja-JP" altLang="en-US" sz="1400" b="1" dirty="0">
                        <a:latin typeface="+mj-lt"/>
                        <a:cs typeface="Calibri" panose="020F0502020204030204" pitchFamily="34" charset="0"/>
                      </a:endParaRPr>
                    </a:p>
                  </a:txBody>
                  <a:tcPr marL="36000" marR="36000" marT="35992" marB="35992"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a:txBody>
                    <a:bodyPr/>
                    <a:lstStyle/>
                    <a:p>
                      <a:pPr algn="ctr">
                        <a:lnSpc>
                          <a:spcPts val="1400"/>
                        </a:lnSpc>
                      </a:pPr>
                      <a:r>
                        <a:rPr kumimoji="1" lang="en-US" altLang="ja-JP" sz="1400" b="1" dirty="0">
                          <a:latin typeface="+mj-lt"/>
                          <a:cs typeface="Calibri" panose="020F0502020204030204" pitchFamily="34" charset="0"/>
                        </a:rPr>
                        <a:t>US</a:t>
                      </a:r>
                    </a:p>
                    <a:p>
                      <a:pPr algn="ctr">
                        <a:lnSpc>
                          <a:spcPts val="1400"/>
                        </a:lnSpc>
                      </a:pPr>
                      <a:r>
                        <a:rPr kumimoji="1" lang="ja-JP" altLang="en-US" sz="1200" b="1" dirty="0">
                          <a:latin typeface="+mj-lt"/>
                          <a:cs typeface="Calibri" panose="020F0502020204030204" pitchFamily="34" charset="0"/>
                        </a:rPr>
                        <a:t>（</a:t>
                      </a:r>
                      <a:r>
                        <a:rPr kumimoji="1" lang="en-US" altLang="ja-JP" sz="1200" b="1" dirty="0" err="1">
                          <a:latin typeface="+mj-lt"/>
                          <a:cs typeface="Calibri" panose="020F0502020204030204" pitchFamily="34" charset="0"/>
                        </a:rPr>
                        <a:t>PhaseⅡ</a:t>
                      </a:r>
                      <a:r>
                        <a:rPr kumimoji="1" lang="ja-JP" altLang="en-US" sz="1200" b="1" dirty="0">
                          <a:latin typeface="+mj-lt"/>
                          <a:cs typeface="Calibri" panose="020F0502020204030204" pitchFamily="34" charset="0"/>
                        </a:rPr>
                        <a:t>）</a:t>
                      </a:r>
                    </a:p>
                  </a:txBody>
                  <a:tcPr marL="36000" marR="36000" marT="35992" marB="35992"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a:txBody>
                    <a:bodyPr/>
                    <a:lstStyle/>
                    <a:p>
                      <a:pPr algn="ctr"/>
                      <a:r>
                        <a:rPr kumimoji="1" lang="en-US" altLang="ja-JP" sz="1400" b="1" dirty="0">
                          <a:latin typeface="+mj-lt"/>
                          <a:cs typeface="Calibri" panose="020F0502020204030204" pitchFamily="34" charset="0"/>
                        </a:rPr>
                        <a:t>China</a:t>
                      </a:r>
                      <a:endParaRPr kumimoji="1" lang="ja-JP" altLang="en-US" sz="1400" b="1" dirty="0">
                        <a:latin typeface="+mj-lt"/>
                        <a:cs typeface="Calibri" panose="020F0502020204030204" pitchFamily="34" charset="0"/>
                      </a:endParaRPr>
                    </a:p>
                  </a:txBody>
                  <a:tcPr marL="36000" marR="36000" marT="35992" marB="35992"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a:txBody>
                    <a:bodyPr/>
                    <a:lstStyle/>
                    <a:p>
                      <a:pPr algn="ctr">
                        <a:lnSpc>
                          <a:spcPts val="1400"/>
                        </a:lnSpc>
                      </a:pPr>
                      <a:r>
                        <a:rPr kumimoji="1" lang="en-US" altLang="ja-JP" sz="1400" b="1" dirty="0">
                          <a:latin typeface="+mj-lt"/>
                          <a:cs typeface="Calibri" panose="020F0502020204030204" pitchFamily="34" charset="0"/>
                        </a:rPr>
                        <a:t>Japan</a:t>
                      </a:r>
                    </a:p>
                    <a:p>
                      <a:pPr algn="ctr">
                        <a:lnSpc>
                          <a:spcPts val="1400"/>
                        </a:lnSpc>
                      </a:pPr>
                      <a:r>
                        <a:rPr kumimoji="1" lang="en-US" altLang="ja-JP" sz="1200" b="1" dirty="0">
                          <a:latin typeface="+mj-lt"/>
                          <a:cs typeface="Calibri" panose="020F0502020204030204" pitchFamily="34" charset="0"/>
                        </a:rPr>
                        <a:t>(</a:t>
                      </a:r>
                      <a:r>
                        <a:rPr kumimoji="1" lang="en-US" altLang="ja-JP" sz="1200" b="1" baseline="0" dirty="0">
                          <a:latin typeface="+mj-lt"/>
                          <a:cs typeface="Calibri" panose="020F0502020204030204" pitchFamily="34" charset="0"/>
                        </a:rPr>
                        <a:t>FES2025)</a:t>
                      </a:r>
                      <a:endParaRPr kumimoji="1" lang="ja-JP" altLang="en-US" sz="1200" b="1" dirty="0">
                        <a:latin typeface="+mj-lt"/>
                        <a:cs typeface="Calibri" panose="020F0502020204030204" pitchFamily="34" charset="0"/>
                      </a:endParaRPr>
                    </a:p>
                  </a:txBody>
                  <a:tcPr marL="36000" marR="36000" marT="35992" marB="35992"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vMerge="1">
                  <a:txBody>
                    <a:bodyPr/>
                    <a:lstStyle/>
                    <a:p>
                      <a:endParaRPr kumimoji="1" lang="ja-JP" altLang="en-US"/>
                    </a:p>
                  </a:txBody>
                  <a:tcPr/>
                </a:tc>
                <a:extLst>
                  <a:ext uri="{0D108BD9-81ED-4DB2-BD59-A6C34878D82A}">
                    <a16:rowId xmlns:a16="http://schemas.microsoft.com/office/drawing/2014/main" val="10001"/>
                  </a:ext>
                </a:extLst>
              </a:tr>
              <a:tr h="455049">
                <a:tc>
                  <a:txBody>
                    <a:bodyPr/>
                    <a:lstStyle/>
                    <a:p>
                      <a:r>
                        <a:rPr kumimoji="1" lang="en-US" altLang="ja-JP" sz="1200" b="1" dirty="0">
                          <a:latin typeface="Calibri" panose="020F0502020204030204" pitchFamily="34" charset="0"/>
                          <a:cs typeface="Calibri" panose="020F0502020204030204" pitchFamily="34" charset="0"/>
                        </a:rPr>
                        <a:t>Steady state Engine Map</a:t>
                      </a:r>
                    </a:p>
                  </a:txBody>
                  <a:tcPr marL="36000" marR="36000" marT="17996" marB="17996" anchor="ctr">
                    <a:lnB w="9525" cap="flat" cmpd="sng" algn="ctr">
                      <a:solidFill>
                        <a:schemeClr val="tx1"/>
                      </a:solidFill>
                      <a:prstDash val="solid"/>
                      <a:round/>
                      <a:headEnd type="none" w="med" len="med"/>
                      <a:tailEnd type="none" w="med" len="med"/>
                    </a:lnB>
                  </a:tcPr>
                </a:tc>
                <a:tc>
                  <a:txBody>
                    <a:bodyPr/>
                    <a:lstStyle/>
                    <a:p>
                      <a:pPr algn="ctr"/>
                      <a:r>
                        <a:rPr kumimoji="1" lang="en-US" altLang="ja-JP" sz="1200" b="1" dirty="0">
                          <a:latin typeface="Calibri" panose="020F0502020204030204" pitchFamily="34" charset="0"/>
                          <a:cs typeface="Calibri" panose="020F0502020204030204" pitchFamily="34" charset="0"/>
                        </a:rPr>
                        <a:t>100 points</a:t>
                      </a:r>
                      <a:endParaRPr kumimoji="1" lang="ja-JP" altLang="en-US" sz="1200" b="1" dirty="0">
                        <a:latin typeface="Calibri" panose="020F0502020204030204" pitchFamily="34" charset="0"/>
                        <a:cs typeface="Calibri" panose="020F0502020204030204" pitchFamily="34" charset="0"/>
                      </a:endParaRPr>
                    </a:p>
                  </a:txBody>
                  <a:tcPr marL="36000" marR="36000" marT="17996" marB="17996" anchor="ct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b="1" dirty="0">
                          <a:latin typeface="Calibri" panose="020F0502020204030204" pitchFamily="34" charset="0"/>
                          <a:cs typeface="Calibri" panose="020F0502020204030204" pitchFamily="34" charset="0"/>
                        </a:rPr>
                        <a:t>70points  for</a:t>
                      </a:r>
                    </a:p>
                    <a:p>
                      <a:pPr algn="ctr"/>
                      <a:r>
                        <a:rPr kumimoji="1" lang="en-US" altLang="ja-JP" sz="1200" b="1" baseline="0" dirty="0">
                          <a:latin typeface="Calibri" panose="020F0502020204030204" pitchFamily="34" charset="0"/>
                          <a:cs typeface="Calibri" panose="020F0502020204030204" pitchFamily="34" charset="0"/>
                        </a:rPr>
                        <a:t> 55,65 mph</a:t>
                      </a:r>
                      <a:endParaRPr kumimoji="1" lang="ja-JP" altLang="en-US" sz="1200" b="1" dirty="0">
                        <a:latin typeface="Calibri" panose="020F0502020204030204" pitchFamily="34" charset="0"/>
                        <a:cs typeface="Calibri" panose="020F0502020204030204" pitchFamily="34" charset="0"/>
                      </a:endParaRPr>
                    </a:p>
                  </a:txBody>
                  <a:tcPr marL="36000" marR="36000" marT="17996" marB="1799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FFFF99"/>
                    </a:solidFill>
                  </a:tcPr>
                </a:tc>
                <a:tc>
                  <a:txBody>
                    <a:bodyPr/>
                    <a:lstStyle/>
                    <a:p>
                      <a:pPr algn="ctr"/>
                      <a:r>
                        <a:rPr kumimoji="1" lang="en-US" altLang="ja-JP" sz="1200" b="1" dirty="0">
                          <a:latin typeface="Calibri" panose="020F0502020204030204" pitchFamily="34" charset="0"/>
                          <a:cs typeface="Calibri" panose="020F0502020204030204" pitchFamily="34" charset="0"/>
                        </a:rPr>
                        <a:t>81 points</a:t>
                      </a:r>
                      <a:endParaRPr kumimoji="1" lang="ja-JP" altLang="en-US" sz="1200" b="1" dirty="0">
                        <a:latin typeface="Calibri" panose="020F0502020204030204" pitchFamily="34" charset="0"/>
                        <a:cs typeface="Calibri" panose="020F0502020204030204" pitchFamily="34" charset="0"/>
                      </a:endParaRPr>
                    </a:p>
                  </a:txBody>
                  <a:tcPr marL="36000" marR="36000" marT="17996" marB="1799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b="1" dirty="0">
                          <a:latin typeface="Calibri" panose="020F0502020204030204" pitchFamily="34" charset="0"/>
                          <a:cs typeface="Calibri" panose="020F0502020204030204" pitchFamily="34" charset="0"/>
                        </a:rPr>
                        <a:t>51</a:t>
                      </a:r>
                      <a:r>
                        <a:rPr kumimoji="1" lang="en-US" altLang="ja-JP" sz="1200" b="1" baseline="0" dirty="0">
                          <a:latin typeface="Calibri" panose="020F0502020204030204" pitchFamily="34" charset="0"/>
                          <a:cs typeface="Calibri" panose="020F0502020204030204" pitchFamily="34" charset="0"/>
                        </a:rPr>
                        <a:t> points</a:t>
                      </a:r>
                      <a:endParaRPr kumimoji="1" lang="ja-JP" altLang="en-US" sz="1200" b="1" dirty="0">
                        <a:latin typeface="Calibri" panose="020F0502020204030204" pitchFamily="34" charset="0"/>
                        <a:cs typeface="Calibri" panose="020F0502020204030204" pitchFamily="34" charset="0"/>
                      </a:endParaRPr>
                    </a:p>
                  </a:txBody>
                  <a:tcPr marL="36000" marR="36000" marT="17996" marB="1799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r>
                        <a:rPr kumimoji="1" lang="en-US" altLang="ja-JP" sz="1200" b="1" dirty="0">
                          <a:latin typeface="Calibri" panose="020F0502020204030204" pitchFamily="34" charset="0"/>
                          <a:cs typeface="Calibri" panose="020F0502020204030204" pitchFamily="34" charset="0"/>
                        </a:rPr>
                        <a:t>Difference</a:t>
                      </a:r>
                      <a:r>
                        <a:rPr kumimoji="1" lang="en-US" altLang="ja-JP" sz="1200" b="1" baseline="0" dirty="0">
                          <a:latin typeface="Calibri" panose="020F0502020204030204" pitchFamily="34" charset="0"/>
                          <a:cs typeface="Calibri" panose="020F0502020204030204" pitchFamily="34" charset="0"/>
                        </a:rPr>
                        <a:t> in concept</a:t>
                      </a:r>
                      <a:endParaRPr kumimoji="1" lang="ja-JP" altLang="en-US" sz="1200" b="1" dirty="0">
                        <a:latin typeface="Calibri" panose="020F0502020204030204" pitchFamily="34" charset="0"/>
                        <a:cs typeface="Calibri" panose="020F0502020204030204" pitchFamily="34" charset="0"/>
                      </a:endParaRPr>
                    </a:p>
                  </a:txBody>
                  <a:tcPr marL="36000" marR="36000" marT="17996" marB="17996" anchor="ctr">
                    <a:lnL w="9525" cap="flat" cmpd="sng" algn="ctr">
                      <a:solidFill>
                        <a:schemeClr val="tx1"/>
                      </a:solidFill>
                      <a:prstDash val="solid"/>
                      <a:round/>
                      <a:headEnd type="none" w="med" len="med"/>
                      <a:tailEnd type="none" w="med" len="med"/>
                    </a:lnL>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55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Calibri" panose="020F0502020204030204" pitchFamily="34" charset="0"/>
                          <a:cs typeface="Calibri" panose="020F0502020204030204" pitchFamily="34" charset="0"/>
                        </a:rPr>
                        <a:t>Transient Engine</a:t>
                      </a:r>
                      <a:r>
                        <a:rPr kumimoji="1" lang="en-US" altLang="ja-JP" sz="1200" b="1" baseline="0" dirty="0">
                          <a:latin typeface="Calibri" panose="020F0502020204030204" pitchFamily="34" charset="0"/>
                          <a:cs typeface="Calibri" panose="020F0502020204030204" pitchFamily="34" charset="0"/>
                        </a:rPr>
                        <a:t> Map</a:t>
                      </a:r>
                    </a:p>
                  </a:txBody>
                  <a:tcPr marL="36000" marR="36000" marT="17996" marB="17996"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b="1" dirty="0">
                          <a:latin typeface="Calibri" panose="020F0502020204030204" pitchFamily="34" charset="0"/>
                          <a:cs typeface="Calibri" panose="020F0502020204030204" pitchFamily="34" charset="0"/>
                        </a:rPr>
                        <a:t>NA</a:t>
                      </a:r>
                      <a:endParaRPr kumimoji="1" lang="ja-JP" altLang="en-US" sz="1200" b="1" dirty="0">
                        <a:latin typeface="Calibri" panose="020F0502020204030204" pitchFamily="34" charset="0"/>
                        <a:cs typeface="Calibri" panose="020F0502020204030204" pitchFamily="34" charset="0"/>
                      </a:endParaRPr>
                    </a:p>
                  </a:txBody>
                  <a:tcPr marL="36000" marR="36000" marT="17996" marB="17996"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b="1" dirty="0">
                          <a:solidFill>
                            <a:srgbClr val="0000CC"/>
                          </a:solidFill>
                          <a:latin typeface="Calibri" panose="020F0502020204030204" pitchFamily="34" charset="0"/>
                          <a:cs typeface="Calibri" panose="020F0502020204030204" pitchFamily="34" charset="0"/>
                        </a:rPr>
                        <a:t>Cycle averaging</a:t>
                      </a:r>
                    </a:p>
                    <a:p>
                      <a:pPr algn="ctr"/>
                      <a:r>
                        <a:rPr kumimoji="1" lang="en-US" altLang="ja-JP" sz="1200" b="1" dirty="0">
                          <a:solidFill>
                            <a:srgbClr val="0000CC"/>
                          </a:solidFill>
                          <a:latin typeface="Calibri" panose="020F0502020204030204" pitchFamily="34" charset="0"/>
                          <a:cs typeface="Calibri" panose="020F0502020204030204" pitchFamily="34" charset="0"/>
                        </a:rPr>
                        <a:t>map</a:t>
                      </a:r>
                    </a:p>
                  </a:txBody>
                  <a:tcPr marL="36000" marR="36000" marT="17996" marB="1799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99"/>
                    </a:solidFill>
                  </a:tcPr>
                </a:tc>
                <a:tc>
                  <a:txBody>
                    <a:bodyPr/>
                    <a:lstStyle/>
                    <a:p>
                      <a:pPr algn="ctr"/>
                      <a:r>
                        <a:rPr kumimoji="1" lang="en-US" altLang="ja-JP" sz="1200" b="1" dirty="0">
                          <a:latin typeface="Calibri" panose="020F0502020204030204" pitchFamily="34" charset="0"/>
                          <a:cs typeface="Calibri" panose="020F0502020204030204" pitchFamily="34" charset="0"/>
                        </a:rPr>
                        <a:t>NA</a:t>
                      </a:r>
                      <a:endParaRPr kumimoji="1" lang="ja-JP" altLang="en-US" sz="1200" b="1" dirty="0">
                        <a:latin typeface="Calibri" panose="020F0502020204030204" pitchFamily="34" charset="0"/>
                        <a:cs typeface="Calibri" panose="020F0502020204030204" pitchFamily="34" charset="0"/>
                      </a:endParaRPr>
                    </a:p>
                  </a:txBody>
                  <a:tcPr marL="36000" marR="36000" marT="17996" marB="1799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b="1" dirty="0">
                          <a:latin typeface="Calibri" panose="020F0502020204030204" pitchFamily="34" charset="0"/>
                          <a:cs typeface="Calibri" panose="020F0502020204030204" pitchFamily="34" charset="0"/>
                        </a:rPr>
                        <a:t>NA</a:t>
                      </a:r>
                      <a:endParaRPr kumimoji="1" lang="ja-JP" altLang="en-US" sz="1200" b="1" dirty="0">
                        <a:latin typeface="Calibri" panose="020F0502020204030204" pitchFamily="34" charset="0"/>
                        <a:cs typeface="Calibri" panose="020F0502020204030204" pitchFamily="34" charset="0"/>
                      </a:endParaRPr>
                    </a:p>
                  </a:txBody>
                  <a:tcPr marL="36000" marR="36000" marT="17996" marB="1799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sz="1050" b="1" dirty="0"/>
                    </a:p>
                  </a:txBody>
                  <a:tcPr marL="36000" marR="36000" marT="18000" marB="1800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55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latin typeface="Calibri" panose="020F0502020204030204" pitchFamily="34" charset="0"/>
                          <a:cs typeface="Calibri" panose="020F0502020204030204" pitchFamily="34" charset="0"/>
                        </a:rPr>
                        <a:t>Transient coefficient</a:t>
                      </a:r>
                      <a:endParaRPr kumimoji="1" lang="ja-JP" altLang="en-US" sz="1200" b="1" dirty="0">
                        <a:latin typeface="Calibri" panose="020F0502020204030204" pitchFamily="34" charset="0"/>
                        <a:cs typeface="Calibri" panose="020F0502020204030204" pitchFamily="34" charset="0"/>
                      </a:endParaRPr>
                    </a:p>
                  </a:txBody>
                  <a:tcPr marL="36000" marR="36000" marT="17996" marB="17996" anchor="ctr">
                    <a:lnT w="9525" cap="flat" cmpd="sng" algn="ctr">
                      <a:solidFill>
                        <a:schemeClr val="tx1"/>
                      </a:solidFill>
                      <a:prstDash val="solid"/>
                      <a:round/>
                      <a:headEnd type="none" w="med" len="med"/>
                      <a:tailEnd type="none" w="med" len="med"/>
                    </a:lnT>
                  </a:tcPr>
                </a:tc>
                <a:tc>
                  <a:txBody>
                    <a:bodyPr/>
                    <a:lstStyle/>
                    <a:p>
                      <a:pPr algn="ctr"/>
                      <a:r>
                        <a:rPr kumimoji="1" lang="en-US" altLang="ja-JP" sz="1200" b="1" dirty="0">
                          <a:latin typeface="Calibri" panose="020F0502020204030204" pitchFamily="34" charset="0"/>
                          <a:cs typeface="Calibri" panose="020F0502020204030204" pitchFamily="34" charset="0"/>
                        </a:rPr>
                        <a:t>WHTC correction factor tool</a:t>
                      </a:r>
                      <a:endParaRPr kumimoji="1" lang="ja-JP" altLang="en-US" sz="1200" b="1" dirty="0">
                        <a:latin typeface="Calibri" panose="020F0502020204030204" pitchFamily="34" charset="0"/>
                        <a:cs typeface="Calibri" panose="020F0502020204030204" pitchFamily="34" charset="0"/>
                      </a:endParaRPr>
                    </a:p>
                  </a:txBody>
                  <a:tcPr marL="36000" marR="36000" marT="17996" marB="17996"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ctr"/>
                      <a:r>
                        <a:rPr kumimoji="1" lang="en-US" altLang="ja-JP" sz="1200" b="0" dirty="0">
                          <a:latin typeface="Calibri" panose="020F0502020204030204" pitchFamily="34" charset="0"/>
                          <a:cs typeface="Calibri" panose="020F0502020204030204" pitchFamily="34" charset="0"/>
                        </a:rPr>
                        <a:t>Include Cycle averaging map</a:t>
                      </a:r>
                    </a:p>
                  </a:txBody>
                  <a:tcPr marL="36000" marR="36000" marT="17996" marB="1799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FFFF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Calibri" panose="020F0502020204030204" pitchFamily="34" charset="0"/>
                          <a:cs typeface="Calibri" panose="020F0502020204030204" pitchFamily="34" charset="0"/>
                        </a:rPr>
                        <a:t>NA</a:t>
                      </a:r>
                      <a:endParaRPr kumimoji="1" lang="ja-JP" altLang="en-US" sz="1200" b="1" dirty="0">
                        <a:latin typeface="Calibri" panose="020F0502020204030204" pitchFamily="34" charset="0"/>
                        <a:cs typeface="Calibri" panose="020F0502020204030204" pitchFamily="34" charset="0"/>
                      </a:endParaRPr>
                    </a:p>
                  </a:txBody>
                  <a:tcPr marL="36000" marR="36000" marT="17996" marB="1799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ctr"/>
                      <a:r>
                        <a:rPr kumimoji="1" lang="en-US" altLang="ja-JP" sz="1200" b="1" dirty="0">
                          <a:latin typeface="Calibri" panose="020F0502020204030204" pitchFamily="34" charset="0"/>
                          <a:cs typeface="Calibri" panose="020F0502020204030204" pitchFamily="34" charset="0"/>
                        </a:rPr>
                        <a:t>Table value 3% </a:t>
                      </a:r>
                      <a:endParaRPr kumimoji="1" lang="ja-JP" altLang="en-US" sz="1200" b="1" dirty="0">
                        <a:latin typeface="Calibri" panose="020F0502020204030204" pitchFamily="34" charset="0"/>
                        <a:cs typeface="Calibri" panose="020F0502020204030204" pitchFamily="34" charset="0"/>
                      </a:endParaRPr>
                    </a:p>
                  </a:txBody>
                  <a:tcPr marL="36000" marR="36000" marT="17996" marB="17996"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endParaRPr kumimoji="1" lang="ja-JP" altLang="en-US" sz="1100" b="1" dirty="0">
                        <a:latin typeface="Calibri" panose="020F0502020204030204" pitchFamily="34" charset="0"/>
                        <a:cs typeface="Calibri" panose="020F0502020204030204" pitchFamily="34" charset="0"/>
                      </a:endParaRPr>
                    </a:p>
                  </a:txBody>
                  <a:tcPr marL="36000" marR="36000" marT="17996" marB="17996"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grpSp>
        <p:nvGrpSpPr>
          <p:cNvPr id="35883" name="グループ化 24856">
            <a:extLst>
              <a:ext uri="{FF2B5EF4-FFF2-40B4-BE49-F238E27FC236}">
                <a16:creationId xmlns:a16="http://schemas.microsoft.com/office/drawing/2014/main" id="{1230136B-A3C6-4FBF-82A6-75CE540560D1}"/>
              </a:ext>
            </a:extLst>
          </p:cNvPr>
          <p:cNvGrpSpPr>
            <a:grpSpLocks/>
          </p:cNvGrpSpPr>
          <p:nvPr/>
        </p:nvGrpSpPr>
        <p:grpSpPr bwMode="auto">
          <a:xfrm>
            <a:off x="755650" y="4348163"/>
            <a:ext cx="2405063" cy="2232025"/>
            <a:chOff x="1829079" y="4359348"/>
            <a:chExt cx="2572989" cy="2432981"/>
          </a:xfrm>
        </p:grpSpPr>
        <p:grpSp>
          <p:nvGrpSpPr>
            <p:cNvPr id="35889" name="Group 156">
              <a:extLst>
                <a:ext uri="{FF2B5EF4-FFF2-40B4-BE49-F238E27FC236}">
                  <a16:creationId xmlns:a16="http://schemas.microsoft.com/office/drawing/2014/main" id="{2BA886E0-B148-4FC7-A746-299F78EEF08F}"/>
                </a:ext>
              </a:extLst>
            </p:cNvPr>
            <p:cNvGrpSpPr>
              <a:grpSpLocks noChangeAspect="1"/>
            </p:cNvGrpSpPr>
            <p:nvPr/>
          </p:nvGrpSpPr>
          <p:grpSpPr bwMode="auto">
            <a:xfrm>
              <a:off x="1829079" y="4359348"/>
              <a:ext cx="2572989" cy="2432981"/>
              <a:chOff x="1400" y="3011"/>
              <a:chExt cx="1801" cy="1703"/>
            </a:xfrm>
          </p:grpSpPr>
          <p:sp>
            <p:nvSpPr>
              <p:cNvPr id="35891" name="AutoShape 155">
                <a:extLst>
                  <a:ext uri="{FF2B5EF4-FFF2-40B4-BE49-F238E27FC236}">
                    <a16:creationId xmlns:a16="http://schemas.microsoft.com/office/drawing/2014/main" id="{B6760514-AD5D-4552-80DB-EA6692B9982A}"/>
                  </a:ext>
                </a:extLst>
              </p:cNvPr>
              <p:cNvSpPr>
                <a:spLocks noChangeAspect="1" noChangeArrowheads="1" noTextEdit="1"/>
              </p:cNvSpPr>
              <p:nvPr/>
            </p:nvSpPr>
            <p:spPr bwMode="auto">
              <a:xfrm>
                <a:off x="1400" y="3011"/>
                <a:ext cx="1801" cy="1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grpSp>
            <p:nvGrpSpPr>
              <p:cNvPr id="35892" name="Group 270">
                <a:extLst>
                  <a:ext uri="{FF2B5EF4-FFF2-40B4-BE49-F238E27FC236}">
                    <a16:creationId xmlns:a16="http://schemas.microsoft.com/office/drawing/2014/main" id="{9F5ECC18-DF42-4C5D-B70D-C643108D4A4F}"/>
                  </a:ext>
                </a:extLst>
              </p:cNvPr>
              <p:cNvGrpSpPr>
                <a:grpSpLocks/>
              </p:cNvGrpSpPr>
              <p:nvPr/>
            </p:nvGrpSpPr>
            <p:grpSpPr bwMode="auto">
              <a:xfrm>
                <a:off x="1719" y="3379"/>
                <a:ext cx="1365" cy="1094"/>
                <a:chOff x="1719" y="3379"/>
                <a:chExt cx="1365" cy="1094"/>
              </a:xfrm>
            </p:grpSpPr>
            <p:sp>
              <p:nvSpPr>
                <p:cNvPr id="35919" name="Freeform 157">
                  <a:extLst>
                    <a:ext uri="{FF2B5EF4-FFF2-40B4-BE49-F238E27FC236}">
                      <a16:creationId xmlns:a16="http://schemas.microsoft.com/office/drawing/2014/main" id="{05A66E7F-F7B1-457A-AF12-7333789F6FB2}"/>
                    </a:ext>
                  </a:extLst>
                </p:cNvPr>
                <p:cNvSpPr>
                  <a:spLocks noEditPoints="1"/>
                </p:cNvSpPr>
                <p:nvPr/>
              </p:nvSpPr>
              <p:spPr bwMode="auto">
                <a:xfrm>
                  <a:off x="1719" y="3379"/>
                  <a:ext cx="1365" cy="1094"/>
                </a:xfrm>
                <a:custGeom>
                  <a:avLst/>
                  <a:gdLst>
                    <a:gd name="T0" fmla="*/ 0 w 18040"/>
                    <a:gd name="T1" fmla="*/ 0 h 14448"/>
                    <a:gd name="T2" fmla="*/ 0 w 18040"/>
                    <a:gd name="T3" fmla="*/ 0 h 14448"/>
                    <a:gd name="T4" fmla="*/ 0 w 18040"/>
                    <a:gd name="T5" fmla="*/ 0 h 14448"/>
                    <a:gd name="T6" fmla="*/ 0 w 18040"/>
                    <a:gd name="T7" fmla="*/ 0 h 14448"/>
                    <a:gd name="T8" fmla="*/ 0 w 18040"/>
                    <a:gd name="T9" fmla="*/ 0 h 14448"/>
                    <a:gd name="T10" fmla="*/ 0 w 18040"/>
                    <a:gd name="T11" fmla="*/ 0 h 14448"/>
                    <a:gd name="T12" fmla="*/ 0 w 18040"/>
                    <a:gd name="T13" fmla="*/ 0 h 14448"/>
                    <a:gd name="T14" fmla="*/ 0 w 18040"/>
                    <a:gd name="T15" fmla="*/ 0 h 14448"/>
                    <a:gd name="T16" fmla="*/ 0 w 18040"/>
                    <a:gd name="T17" fmla="*/ 0 h 14448"/>
                    <a:gd name="T18" fmla="*/ 0 w 18040"/>
                    <a:gd name="T19" fmla="*/ 0 h 14448"/>
                    <a:gd name="T20" fmla="*/ 0 w 18040"/>
                    <a:gd name="T21" fmla="*/ 0 h 14448"/>
                    <a:gd name="T22" fmla="*/ 0 w 18040"/>
                    <a:gd name="T23" fmla="*/ 0 h 14448"/>
                    <a:gd name="T24" fmla="*/ 0 w 18040"/>
                    <a:gd name="T25" fmla="*/ 0 h 14448"/>
                    <a:gd name="T26" fmla="*/ 0 w 18040"/>
                    <a:gd name="T27" fmla="*/ 0 h 14448"/>
                    <a:gd name="T28" fmla="*/ 0 w 18040"/>
                    <a:gd name="T29" fmla="*/ 0 h 14448"/>
                    <a:gd name="T30" fmla="*/ 0 w 18040"/>
                    <a:gd name="T31" fmla="*/ 0 h 14448"/>
                    <a:gd name="T32" fmla="*/ 0 w 18040"/>
                    <a:gd name="T33" fmla="*/ 0 h 14448"/>
                    <a:gd name="T34" fmla="*/ 0 w 18040"/>
                    <a:gd name="T35" fmla="*/ 0 h 1444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040" h="14448">
                      <a:moveTo>
                        <a:pt x="0" y="8"/>
                      </a:moveTo>
                      <a:cubicBezTo>
                        <a:pt x="0" y="4"/>
                        <a:pt x="4" y="0"/>
                        <a:pt x="8" y="0"/>
                      </a:cubicBezTo>
                      <a:lnTo>
                        <a:pt x="18032" y="0"/>
                      </a:lnTo>
                      <a:cubicBezTo>
                        <a:pt x="18037" y="0"/>
                        <a:pt x="18040" y="4"/>
                        <a:pt x="18040" y="8"/>
                      </a:cubicBezTo>
                      <a:lnTo>
                        <a:pt x="18040" y="14440"/>
                      </a:lnTo>
                      <a:cubicBezTo>
                        <a:pt x="18040" y="14445"/>
                        <a:pt x="18037" y="14448"/>
                        <a:pt x="18032" y="14448"/>
                      </a:cubicBezTo>
                      <a:lnTo>
                        <a:pt x="8" y="14448"/>
                      </a:lnTo>
                      <a:cubicBezTo>
                        <a:pt x="4" y="14448"/>
                        <a:pt x="0" y="14445"/>
                        <a:pt x="0" y="14440"/>
                      </a:cubicBezTo>
                      <a:lnTo>
                        <a:pt x="0" y="8"/>
                      </a:lnTo>
                      <a:close/>
                      <a:moveTo>
                        <a:pt x="16" y="14440"/>
                      </a:moveTo>
                      <a:lnTo>
                        <a:pt x="8" y="14432"/>
                      </a:lnTo>
                      <a:lnTo>
                        <a:pt x="18032" y="14432"/>
                      </a:lnTo>
                      <a:lnTo>
                        <a:pt x="18024" y="14440"/>
                      </a:lnTo>
                      <a:lnTo>
                        <a:pt x="18024" y="8"/>
                      </a:lnTo>
                      <a:lnTo>
                        <a:pt x="18032" y="16"/>
                      </a:lnTo>
                      <a:lnTo>
                        <a:pt x="8" y="16"/>
                      </a:lnTo>
                      <a:lnTo>
                        <a:pt x="16" y="8"/>
                      </a:lnTo>
                      <a:lnTo>
                        <a:pt x="16" y="14440"/>
                      </a:lnTo>
                      <a:close/>
                    </a:path>
                  </a:pathLst>
                </a:custGeom>
                <a:solidFill>
                  <a:srgbClr val="000000"/>
                </a:solidFill>
                <a:ln w="1588" cap="flat">
                  <a:solidFill>
                    <a:srgbClr val="000000"/>
                  </a:solidFill>
                  <a:prstDash val="solid"/>
                  <a:bevel/>
                  <a:headEnd/>
                  <a:tailEnd/>
                </a:ln>
              </p:spPr>
              <p:txBody>
                <a:bodyPr/>
                <a:lstStyle/>
                <a:p>
                  <a:endParaRPr lang="ja-JP" altLang="en-US"/>
                </a:p>
              </p:txBody>
            </p:sp>
            <p:sp>
              <p:nvSpPr>
                <p:cNvPr id="35920" name="Rectangle 158">
                  <a:extLst>
                    <a:ext uri="{FF2B5EF4-FFF2-40B4-BE49-F238E27FC236}">
                      <a16:creationId xmlns:a16="http://schemas.microsoft.com/office/drawing/2014/main" id="{63AFF075-FE10-44DC-9A89-51AE0DB554E3}"/>
                    </a:ext>
                  </a:extLst>
                </p:cNvPr>
                <p:cNvSpPr>
                  <a:spLocks noChangeArrowheads="1"/>
                </p:cNvSpPr>
                <p:nvPr/>
              </p:nvSpPr>
              <p:spPr bwMode="auto">
                <a:xfrm>
                  <a:off x="1719" y="3380"/>
                  <a:ext cx="2" cy="1092"/>
                </a:xfrm>
                <a:prstGeom prst="rect">
                  <a:avLst/>
                </a:prstGeom>
                <a:solidFill>
                  <a:srgbClr val="000000"/>
                </a:solidFill>
                <a:ln w="1588">
                  <a:solidFill>
                    <a:srgbClr val="000000"/>
                  </a:solidFill>
                  <a:bevel/>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21" name="Freeform 159">
                  <a:extLst>
                    <a:ext uri="{FF2B5EF4-FFF2-40B4-BE49-F238E27FC236}">
                      <a16:creationId xmlns:a16="http://schemas.microsoft.com/office/drawing/2014/main" id="{DDE94782-5CAC-4DCC-A8FF-1E7E3DC3B95B}"/>
                    </a:ext>
                  </a:extLst>
                </p:cNvPr>
                <p:cNvSpPr>
                  <a:spLocks noEditPoints="1"/>
                </p:cNvSpPr>
                <p:nvPr/>
              </p:nvSpPr>
              <p:spPr bwMode="auto">
                <a:xfrm>
                  <a:off x="1720" y="3379"/>
                  <a:ext cx="21" cy="1094"/>
                </a:xfrm>
                <a:custGeom>
                  <a:avLst/>
                  <a:gdLst>
                    <a:gd name="T0" fmla="*/ 0 w 21"/>
                    <a:gd name="T1" fmla="*/ 1092 h 1094"/>
                    <a:gd name="T2" fmla="*/ 21 w 21"/>
                    <a:gd name="T3" fmla="*/ 1092 h 1094"/>
                    <a:gd name="T4" fmla="*/ 21 w 21"/>
                    <a:gd name="T5" fmla="*/ 1094 h 1094"/>
                    <a:gd name="T6" fmla="*/ 0 w 21"/>
                    <a:gd name="T7" fmla="*/ 1094 h 1094"/>
                    <a:gd name="T8" fmla="*/ 0 w 21"/>
                    <a:gd name="T9" fmla="*/ 1092 h 1094"/>
                    <a:gd name="T10" fmla="*/ 0 w 21"/>
                    <a:gd name="T11" fmla="*/ 983 h 1094"/>
                    <a:gd name="T12" fmla="*/ 21 w 21"/>
                    <a:gd name="T13" fmla="*/ 983 h 1094"/>
                    <a:gd name="T14" fmla="*/ 21 w 21"/>
                    <a:gd name="T15" fmla="*/ 984 h 1094"/>
                    <a:gd name="T16" fmla="*/ 0 w 21"/>
                    <a:gd name="T17" fmla="*/ 984 h 1094"/>
                    <a:gd name="T18" fmla="*/ 0 w 21"/>
                    <a:gd name="T19" fmla="*/ 983 h 1094"/>
                    <a:gd name="T20" fmla="*/ 0 w 21"/>
                    <a:gd name="T21" fmla="*/ 874 h 1094"/>
                    <a:gd name="T22" fmla="*/ 21 w 21"/>
                    <a:gd name="T23" fmla="*/ 874 h 1094"/>
                    <a:gd name="T24" fmla="*/ 21 w 21"/>
                    <a:gd name="T25" fmla="*/ 875 h 1094"/>
                    <a:gd name="T26" fmla="*/ 0 w 21"/>
                    <a:gd name="T27" fmla="*/ 875 h 1094"/>
                    <a:gd name="T28" fmla="*/ 0 w 21"/>
                    <a:gd name="T29" fmla="*/ 874 h 1094"/>
                    <a:gd name="T30" fmla="*/ 0 w 21"/>
                    <a:gd name="T31" fmla="*/ 765 h 1094"/>
                    <a:gd name="T32" fmla="*/ 21 w 21"/>
                    <a:gd name="T33" fmla="*/ 765 h 1094"/>
                    <a:gd name="T34" fmla="*/ 21 w 21"/>
                    <a:gd name="T35" fmla="*/ 766 h 1094"/>
                    <a:gd name="T36" fmla="*/ 0 w 21"/>
                    <a:gd name="T37" fmla="*/ 766 h 1094"/>
                    <a:gd name="T38" fmla="*/ 0 w 21"/>
                    <a:gd name="T39" fmla="*/ 765 h 1094"/>
                    <a:gd name="T40" fmla="*/ 0 w 21"/>
                    <a:gd name="T41" fmla="*/ 655 h 1094"/>
                    <a:gd name="T42" fmla="*/ 21 w 21"/>
                    <a:gd name="T43" fmla="*/ 655 h 1094"/>
                    <a:gd name="T44" fmla="*/ 21 w 21"/>
                    <a:gd name="T45" fmla="*/ 656 h 1094"/>
                    <a:gd name="T46" fmla="*/ 0 w 21"/>
                    <a:gd name="T47" fmla="*/ 656 h 1094"/>
                    <a:gd name="T48" fmla="*/ 0 w 21"/>
                    <a:gd name="T49" fmla="*/ 655 h 1094"/>
                    <a:gd name="T50" fmla="*/ 0 w 21"/>
                    <a:gd name="T51" fmla="*/ 546 h 1094"/>
                    <a:gd name="T52" fmla="*/ 21 w 21"/>
                    <a:gd name="T53" fmla="*/ 546 h 1094"/>
                    <a:gd name="T54" fmla="*/ 21 w 21"/>
                    <a:gd name="T55" fmla="*/ 547 h 1094"/>
                    <a:gd name="T56" fmla="*/ 0 w 21"/>
                    <a:gd name="T57" fmla="*/ 547 h 1094"/>
                    <a:gd name="T58" fmla="*/ 0 w 21"/>
                    <a:gd name="T59" fmla="*/ 546 h 1094"/>
                    <a:gd name="T60" fmla="*/ 0 w 21"/>
                    <a:gd name="T61" fmla="*/ 437 h 1094"/>
                    <a:gd name="T62" fmla="*/ 21 w 21"/>
                    <a:gd name="T63" fmla="*/ 437 h 1094"/>
                    <a:gd name="T64" fmla="*/ 21 w 21"/>
                    <a:gd name="T65" fmla="*/ 438 h 1094"/>
                    <a:gd name="T66" fmla="*/ 0 w 21"/>
                    <a:gd name="T67" fmla="*/ 438 h 1094"/>
                    <a:gd name="T68" fmla="*/ 0 w 21"/>
                    <a:gd name="T69" fmla="*/ 437 h 1094"/>
                    <a:gd name="T70" fmla="*/ 0 w 21"/>
                    <a:gd name="T71" fmla="*/ 328 h 1094"/>
                    <a:gd name="T72" fmla="*/ 21 w 21"/>
                    <a:gd name="T73" fmla="*/ 328 h 1094"/>
                    <a:gd name="T74" fmla="*/ 21 w 21"/>
                    <a:gd name="T75" fmla="*/ 329 h 1094"/>
                    <a:gd name="T76" fmla="*/ 0 w 21"/>
                    <a:gd name="T77" fmla="*/ 329 h 1094"/>
                    <a:gd name="T78" fmla="*/ 0 w 21"/>
                    <a:gd name="T79" fmla="*/ 328 h 1094"/>
                    <a:gd name="T80" fmla="*/ 0 w 21"/>
                    <a:gd name="T81" fmla="*/ 219 h 1094"/>
                    <a:gd name="T82" fmla="*/ 21 w 21"/>
                    <a:gd name="T83" fmla="*/ 219 h 1094"/>
                    <a:gd name="T84" fmla="*/ 21 w 21"/>
                    <a:gd name="T85" fmla="*/ 220 h 1094"/>
                    <a:gd name="T86" fmla="*/ 0 w 21"/>
                    <a:gd name="T87" fmla="*/ 220 h 1094"/>
                    <a:gd name="T88" fmla="*/ 0 w 21"/>
                    <a:gd name="T89" fmla="*/ 219 h 1094"/>
                    <a:gd name="T90" fmla="*/ 0 w 21"/>
                    <a:gd name="T91" fmla="*/ 109 h 1094"/>
                    <a:gd name="T92" fmla="*/ 21 w 21"/>
                    <a:gd name="T93" fmla="*/ 109 h 1094"/>
                    <a:gd name="T94" fmla="*/ 21 w 21"/>
                    <a:gd name="T95" fmla="*/ 110 h 1094"/>
                    <a:gd name="T96" fmla="*/ 0 w 21"/>
                    <a:gd name="T97" fmla="*/ 110 h 1094"/>
                    <a:gd name="T98" fmla="*/ 0 w 21"/>
                    <a:gd name="T99" fmla="*/ 109 h 1094"/>
                    <a:gd name="T100" fmla="*/ 0 w 21"/>
                    <a:gd name="T101" fmla="*/ 0 h 1094"/>
                    <a:gd name="T102" fmla="*/ 21 w 21"/>
                    <a:gd name="T103" fmla="*/ 0 h 1094"/>
                    <a:gd name="T104" fmla="*/ 21 w 21"/>
                    <a:gd name="T105" fmla="*/ 1 h 1094"/>
                    <a:gd name="T106" fmla="*/ 0 w 21"/>
                    <a:gd name="T107" fmla="*/ 1 h 1094"/>
                    <a:gd name="T108" fmla="*/ 0 w 21"/>
                    <a:gd name="T109" fmla="*/ 0 h 109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1" h="1094">
                      <a:moveTo>
                        <a:pt x="0" y="1092"/>
                      </a:moveTo>
                      <a:lnTo>
                        <a:pt x="21" y="1092"/>
                      </a:lnTo>
                      <a:lnTo>
                        <a:pt x="21" y="1094"/>
                      </a:lnTo>
                      <a:lnTo>
                        <a:pt x="0" y="1094"/>
                      </a:lnTo>
                      <a:lnTo>
                        <a:pt x="0" y="1092"/>
                      </a:lnTo>
                      <a:close/>
                      <a:moveTo>
                        <a:pt x="0" y="983"/>
                      </a:moveTo>
                      <a:lnTo>
                        <a:pt x="21" y="983"/>
                      </a:lnTo>
                      <a:lnTo>
                        <a:pt x="21" y="984"/>
                      </a:lnTo>
                      <a:lnTo>
                        <a:pt x="0" y="984"/>
                      </a:lnTo>
                      <a:lnTo>
                        <a:pt x="0" y="983"/>
                      </a:lnTo>
                      <a:close/>
                      <a:moveTo>
                        <a:pt x="0" y="874"/>
                      </a:moveTo>
                      <a:lnTo>
                        <a:pt x="21" y="874"/>
                      </a:lnTo>
                      <a:lnTo>
                        <a:pt x="21" y="875"/>
                      </a:lnTo>
                      <a:lnTo>
                        <a:pt x="0" y="875"/>
                      </a:lnTo>
                      <a:lnTo>
                        <a:pt x="0" y="874"/>
                      </a:lnTo>
                      <a:close/>
                      <a:moveTo>
                        <a:pt x="0" y="765"/>
                      </a:moveTo>
                      <a:lnTo>
                        <a:pt x="21" y="765"/>
                      </a:lnTo>
                      <a:lnTo>
                        <a:pt x="21" y="766"/>
                      </a:lnTo>
                      <a:lnTo>
                        <a:pt x="0" y="766"/>
                      </a:lnTo>
                      <a:lnTo>
                        <a:pt x="0" y="765"/>
                      </a:lnTo>
                      <a:close/>
                      <a:moveTo>
                        <a:pt x="0" y="655"/>
                      </a:moveTo>
                      <a:lnTo>
                        <a:pt x="21" y="655"/>
                      </a:lnTo>
                      <a:lnTo>
                        <a:pt x="21" y="656"/>
                      </a:lnTo>
                      <a:lnTo>
                        <a:pt x="0" y="656"/>
                      </a:lnTo>
                      <a:lnTo>
                        <a:pt x="0" y="655"/>
                      </a:lnTo>
                      <a:close/>
                      <a:moveTo>
                        <a:pt x="0" y="546"/>
                      </a:moveTo>
                      <a:lnTo>
                        <a:pt x="21" y="546"/>
                      </a:lnTo>
                      <a:lnTo>
                        <a:pt x="21" y="547"/>
                      </a:lnTo>
                      <a:lnTo>
                        <a:pt x="0" y="547"/>
                      </a:lnTo>
                      <a:lnTo>
                        <a:pt x="0" y="546"/>
                      </a:lnTo>
                      <a:close/>
                      <a:moveTo>
                        <a:pt x="0" y="437"/>
                      </a:moveTo>
                      <a:lnTo>
                        <a:pt x="21" y="437"/>
                      </a:lnTo>
                      <a:lnTo>
                        <a:pt x="21" y="438"/>
                      </a:lnTo>
                      <a:lnTo>
                        <a:pt x="0" y="438"/>
                      </a:lnTo>
                      <a:lnTo>
                        <a:pt x="0" y="437"/>
                      </a:lnTo>
                      <a:close/>
                      <a:moveTo>
                        <a:pt x="0" y="328"/>
                      </a:moveTo>
                      <a:lnTo>
                        <a:pt x="21" y="328"/>
                      </a:lnTo>
                      <a:lnTo>
                        <a:pt x="21" y="329"/>
                      </a:lnTo>
                      <a:lnTo>
                        <a:pt x="0" y="329"/>
                      </a:lnTo>
                      <a:lnTo>
                        <a:pt x="0" y="328"/>
                      </a:lnTo>
                      <a:close/>
                      <a:moveTo>
                        <a:pt x="0" y="219"/>
                      </a:moveTo>
                      <a:lnTo>
                        <a:pt x="21" y="219"/>
                      </a:lnTo>
                      <a:lnTo>
                        <a:pt x="21" y="220"/>
                      </a:lnTo>
                      <a:lnTo>
                        <a:pt x="0" y="220"/>
                      </a:lnTo>
                      <a:lnTo>
                        <a:pt x="0" y="219"/>
                      </a:lnTo>
                      <a:close/>
                      <a:moveTo>
                        <a:pt x="0" y="109"/>
                      </a:moveTo>
                      <a:lnTo>
                        <a:pt x="21" y="109"/>
                      </a:lnTo>
                      <a:lnTo>
                        <a:pt x="21" y="110"/>
                      </a:lnTo>
                      <a:lnTo>
                        <a:pt x="0" y="110"/>
                      </a:lnTo>
                      <a:lnTo>
                        <a:pt x="0" y="109"/>
                      </a:lnTo>
                      <a:close/>
                      <a:moveTo>
                        <a:pt x="0" y="0"/>
                      </a:moveTo>
                      <a:lnTo>
                        <a:pt x="21" y="0"/>
                      </a:lnTo>
                      <a:lnTo>
                        <a:pt x="21" y="1"/>
                      </a:lnTo>
                      <a:lnTo>
                        <a:pt x="0" y="1"/>
                      </a:lnTo>
                      <a:lnTo>
                        <a:pt x="0" y="0"/>
                      </a:lnTo>
                      <a:close/>
                    </a:path>
                  </a:pathLst>
                </a:custGeom>
                <a:solidFill>
                  <a:srgbClr val="000000"/>
                </a:solidFill>
                <a:ln w="1588" cap="flat">
                  <a:solidFill>
                    <a:srgbClr val="000000"/>
                  </a:solidFill>
                  <a:prstDash val="solid"/>
                  <a:bevel/>
                  <a:headEnd/>
                  <a:tailEnd/>
                </a:ln>
              </p:spPr>
              <p:txBody>
                <a:bodyPr/>
                <a:lstStyle/>
                <a:p>
                  <a:endParaRPr lang="ja-JP" altLang="en-US"/>
                </a:p>
              </p:txBody>
            </p:sp>
            <p:sp>
              <p:nvSpPr>
                <p:cNvPr id="35922" name="Rectangle 160">
                  <a:extLst>
                    <a:ext uri="{FF2B5EF4-FFF2-40B4-BE49-F238E27FC236}">
                      <a16:creationId xmlns:a16="http://schemas.microsoft.com/office/drawing/2014/main" id="{AFEA4E73-9BE5-4C6C-A6BB-424B1D838691}"/>
                    </a:ext>
                  </a:extLst>
                </p:cNvPr>
                <p:cNvSpPr>
                  <a:spLocks noChangeArrowheads="1"/>
                </p:cNvSpPr>
                <p:nvPr/>
              </p:nvSpPr>
              <p:spPr bwMode="auto">
                <a:xfrm>
                  <a:off x="1720" y="4471"/>
                  <a:ext cx="1364" cy="2"/>
                </a:xfrm>
                <a:prstGeom prst="rect">
                  <a:avLst/>
                </a:prstGeom>
                <a:solidFill>
                  <a:srgbClr val="000000"/>
                </a:solidFill>
                <a:ln w="1588">
                  <a:solidFill>
                    <a:srgbClr val="000000"/>
                  </a:solidFill>
                  <a:bevel/>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23" name="Freeform 161">
                  <a:extLst>
                    <a:ext uri="{FF2B5EF4-FFF2-40B4-BE49-F238E27FC236}">
                      <a16:creationId xmlns:a16="http://schemas.microsoft.com/office/drawing/2014/main" id="{3DE75E72-61BA-4A09-8F70-AA81567B7818}"/>
                    </a:ext>
                  </a:extLst>
                </p:cNvPr>
                <p:cNvSpPr>
                  <a:spLocks noEditPoints="1"/>
                </p:cNvSpPr>
                <p:nvPr/>
              </p:nvSpPr>
              <p:spPr bwMode="auto">
                <a:xfrm>
                  <a:off x="1719" y="4451"/>
                  <a:ext cx="1365" cy="21"/>
                </a:xfrm>
                <a:custGeom>
                  <a:avLst/>
                  <a:gdLst>
                    <a:gd name="T0" fmla="*/ 2 w 1365"/>
                    <a:gd name="T1" fmla="*/ 0 h 21"/>
                    <a:gd name="T2" fmla="*/ 2 w 1365"/>
                    <a:gd name="T3" fmla="*/ 21 h 21"/>
                    <a:gd name="T4" fmla="*/ 0 w 1365"/>
                    <a:gd name="T5" fmla="*/ 21 h 21"/>
                    <a:gd name="T6" fmla="*/ 0 w 1365"/>
                    <a:gd name="T7" fmla="*/ 0 h 21"/>
                    <a:gd name="T8" fmla="*/ 2 w 1365"/>
                    <a:gd name="T9" fmla="*/ 0 h 21"/>
                    <a:gd name="T10" fmla="*/ 274 w 1365"/>
                    <a:gd name="T11" fmla="*/ 0 h 21"/>
                    <a:gd name="T12" fmla="*/ 274 w 1365"/>
                    <a:gd name="T13" fmla="*/ 21 h 21"/>
                    <a:gd name="T14" fmla="*/ 273 w 1365"/>
                    <a:gd name="T15" fmla="*/ 21 h 21"/>
                    <a:gd name="T16" fmla="*/ 273 w 1365"/>
                    <a:gd name="T17" fmla="*/ 0 h 21"/>
                    <a:gd name="T18" fmla="*/ 274 w 1365"/>
                    <a:gd name="T19" fmla="*/ 0 h 21"/>
                    <a:gd name="T20" fmla="*/ 547 w 1365"/>
                    <a:gd name="T21" fmla="*/ 0 h 21"/>
                    <a:gd name="T22" fmla="*/ 547 w 1365"/>
                    <a:gd name="T23" fmla="*/ 21 h 21"/>
                    <a:gd name="T24" fmla="*/ 546 w 1365"/>
                    <a:gd name="T25" fmla="*/ 21 h 21"/>
                    <a:gd name="T26" fmla="*/ 546 w 1365"/>
                    <a:gd name="T27" fmla="*/ 0 h 21"/>
                    <a:gd name="T28" fmla="*/ 547 w 1365"/>
                    <a:gd name="T29" fmla="*/ 0 h 21"/>
                    <a:gd name="T30" fmla="*/ 820 w 1365"/>
                    <a:gd name="T31" fmla="*/ 0 h 21"/>
                    <a:gd name="T32" fmla="*/ 820 w 1365"/>
                    <a:gd name="T33" fmla="*/ 21 h 21"/>
                    <a:gd name="T34" fmla="*/ 819 w 1365"/>
                    <a:gd name="T35" fmla="*/ 21 h 21"/>
                    <a:gd name="T36" fmla="*/ 819 w 1365"/>
                    <a:gd name="T37" fmla="*/ 0 h 21"/>
                    <a:gd name="T38" fmla="*/ 820 w 1365"/>
                    <a:gd name="T39" fmla="*/ 0 h 21"/>
                    <a:gd name="T40" fmla="*/ 1092 w 1365"/>
                    <a:gd name="T41" fmla="*/ 0 h 21"/>
                    <a:gd name="T42" fmla="*/ 1092 w 1365"/>
                    <a:gd name="T43" fmla="*/ 21 h 21"/>
                    <a:gd name="T44" fmla="*/ 1091 w 1365"/>
                    <a:gd name="T45" fmla="*/ 21 h 21"/>
                    <a:gd name="T46" fmla="*/ 1091 w 1365"/>
                    <a:gd name="T47" fmla="*/ 0 h 21"/>
                    <a:gd name="T48" fmla="*/ 1092 w 1365"/>
                    <a:gd name="T49" fmla="*/ 0 h 21"/>
                    <a:gd name="T50" fmla="*/ 1365 w 1365"/>
                    <a:gd name="T51" fmla="*/ 0 h 21"/>
                    <a:gd name="T52" fmla="*/ 1365 w 1365"/>
                    <a:gd name="T53" fmla="*/ 21 h 21"/>
                    <a:gd name="T54" fmla="*/ 1364 w 1365"/>
                    <a:gd name="T55" fmla="*/ 21 h 21"/>
                    <a:gd name="T56" fmla="*/ 1364 w 1365"/>
                    <a:gd name="T57" fmla="*/ 0 h 21"/>
                    <a:gd name="T58" fmla="*/ 1365 w 1365"/>
                    <a:gd name="T59" fmla="*/ 0 h 2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365" h="21">
                      <a:moveTo>
                        <a:pt x="2" y="0"/>
                      </a:moveTo>
                      <a:lnTo>
                        <a:pt x="2" y="21"/>
                      </a:lnTo>
                      <a:lnTo>
                        <a:pt x="0" y="21"/>
                      </a:lnTo>
                      <a:lnTo>
                        <a:pt x="0" y="0"/>
                      </a:lnTo>
                      <a:lnTo>
                        <a:pt x="2" y="0"/>
                      </a:lnTo>
                      <a:close/>
                      <a:moveTo>
                        <a:pt x="274" y="0"/>
                      </a:moveTo>
                      <a:lnTo>
                        <a:pt x="274" y="21"/>
                      </a:lnTo>
                      <a:lnTo>
                        <a:pt x="273" y="21"/>
                      </a:lnTo>
                      <a:lnTo>
                        <a:pt x="273" y="0"/>
                      </a:lnTo>
                      <a:lnTo>
                        <a:pt x="274" y="0"/>
                      </a:lnTo>
                      <a:close/>
                      <a:moveTo>
                        <a:pt x="547" y="0"/>
                      </a:moveTo>
                      <a:lnTo>
                        <a:pt x="547" y="21"/>
                      </a:lnTo>
                      <a:lnTo>
                        <a:pt x="546" y="21"/>
                      </a:lnTo>
                      <a:lnTo>
                        <a:pt x="546" y="0"/>
                      </a:lnTo>
                      <a:lnTo>
                        <a:pt x="547" y="0"/>
                      </a:lnTo>
                      <a:close/>
                      <a:moveTo>
                        <a:pt x="820" y="0"/>
                      </a:moveTo>
                      <a:lnTo>
                        <a:pt x="820" y="21"/>
                      </a:lnTo>
                      <a:lnTo>
                        <a:pt x="819" y="21"/>
                      </a:lnTo>
                      <a:lnTo>
                        <a:pt x="819" y="0"/>
                      </a:lnTo>
                      <a:lnTo>
                        <a:pt x="820" y="0"/>
                      </a:lnTo>
                      <a:close/>
                      <a:moveTo>
                        <a:pt x="1092" y="0"/>
                      </a:moveTo>
                      <a:lnTo>
                        <a:pt x="1092" y="21"/>
                      </a:lnTo>
                      <a:lnTo>
                        <a:pt x="1091" y="21"/>
                      </a:lnTo>
                      <a:lnTo>
                        <a:pt x="1091" y="0"/>
                      </a:lnTo>
                      <a:lnTo>
                        <a:pt x="1092" y="0"/>
                      </a:lnTo>
                      <a:close/>
                      <a:moveTo>
                        <a:pt x="1365" y="0"/>
                      </a:moveTo>
                      <a:lnTo>
                        <a:pt x="1365" y="21"/>
                      </a:lnTo>
                      <a:lnTo>
                        <a:pt x="1364" y="21"/>
                      </a:lnTo>
                      <a:lnTo>
                        <a:pt x="1364" y="0"/>
                      </a:lnTo>
                      <a:lnTo>
                        <a:pt x="1365" y="0"/>
                      </a:lnTo>
                      <a:close/>
                    </a:path>
                  </a:pathLst>
                </a:custGeom>
                <a:solidFill>
                  <a:srgbClr val="000000"/>
                </a:solidFill>
                <a:ln w="1588" cap="flat">
                  <a:solidFill>
                    <a:srgbClr val="000000"/>
                  </a:solidFill>
                  <a:prstDash val="solid"/>
                  <a:bevel/>
                  <a:headEnd/>
                  <a:tailEnd/>
                </a:ln>
              </p:spPr>
              <p:txBody>
                <a:bodyPr/>
                <a:lstStyle/>
                <a:p>
                  <a:endParaRPr lang="ja-JP" altLang="en-US"/>
                </a:p>
              </p:txBody>
            </p:sp>
            <p:sp>
              <p:nvSpPr>
                <p:cNvPr id="35924" name="Freeform 162">
                  <a:extLst>
                    <a:ext uri="{FF2B5EF4-FFF2-40B4-BE49-F238E27FC236}">
                      <a16:creationId xmlns:a16="http://schemas.microsoft.com/office/drawing/2014/main" id="{ACF877B7-8095-4C26-B1FC-C607622FF8DB}"/>
                    </a:ext>
                  </a:extLst>
                </p:cNvPr>
                <p:cNvSpPr>
                  <a:spLocks/>
                </p:cNvSpPr>
                <p:nvPr/>
              </p:nvSpPr>
              <p:spPr bwMode="auto">
                <a:xfrm>
                  <a:off x="1727" y="3389"/>
                  <a:ext cx="1256" cy="401"/>
                </a:xfrm>
                <a:custGeom>
                  <a:avLst/>
                  <a:gdLst>
                    <a:gd name="T0" fmla="*/ 0 w 16595"/>
                    <a:gd name="T1" fmla="*/ 0 h 5301"/>
                    <a:gd name="T2" fmla="*/ 0 w 16595"/>
                    <a:gd name="T3" fmla="*/ 0 h 5301"/>
                    <a:gd name="T4" fmla="*/ 0 w 16595"/>
                    <a:gd name="T5" fmla="*/ 0 h 5301"/>
                    <a:gd name="T6" fmla="*/ 0 w 16595"/>
                    <a:gd name="T7" fmla="*/ 0 h 5301"/>
                    <a:gd name="T8" fmla="*/ 0 w 16595"/>
                    <a:gd name="T9" fmla="*/ 0 h 5301"/>
                    <a:gd name="T10" fmla="*/ 0 w 16595"/>
                    <a:gd name="T11" fmla="*/ 0 h 5301"/>
                    <a:gd name="T12" fmla="*/ 0 w 16595"/>
                    <a:gd name="T13" fmla="*/ 0 h 5301"/>
                    <a:gd name="T14" fmla="*/ 0 w 16595"/>
                    <a:gd name="T15" fmla="*/ 0 h 5301"/>
                    <a:gd name="T16" fmla="*/ 0 w 16595"/>
                    <a:gd name="T17" fmla="*/ 0 h 5301"/>
                    <a:gd name="T18" fmla="*/ 0 w 16595"/>
                    <a:gd name="T19" fmla="*/ 0 h 5301"/>
                    <a:gd name="T20" fmla="*/ 0 w 16595"/>
                    <a:gd name="T21" fmla="*/ 0 h 5301"/>
                    <a:gd name="T22" fmla="*/ 0 w 16595"/>
                    <a:gd name="T23" fmla="*/ 0 h 5301"/>
                    <a:gd name="T24" fmla="*/ 0 w 16595"/>
                    <a:gd name="T25" fmla="*/ 0 h 5301"/>
                    <a:gd name="T26" fmla="*/ 0 w 16595"/>
                    <a:gd name="T27" fmla="*/ 0 h 5301"/>
                    <a:gd name="T28" fmla="*/ 0 w 16595"/>
                    <a:gd name="T29" fmla="*/ 0 h 5301"/>
                    <a:gd name="T30" fmla="*/ 0 w 16595"/>
                    <a:gd name="T31" fmla="*/ 0 h 5301"/>
                    <a:gd name="T32" fmla="*/ 0 w 16595"/>
                    <a:gd name="T33" fmla="*/ 0 h 5301"/>
                    <a:gd name="T34" fmla="*/ 0 w 16595"/>
                    <a:gd name="T35" fmla="*/ 0 h 5301"/>
                    <a:gd name="T36" fmla="*/ 0 w 16595"/>
                    <a:gd name="T37" fmla="*/ 0 h 5301"/>
                    <a:gd name="T38" fmla="*/ 0 w 16595"/>
                    <a:gd name="T39" fmla="*/ 0 h 5301"/>
                    <a:gd name="T40" fmla="*/ 0 w 16595"/>
                    <a:gd name="T41" fmla="*/ 0 h 5301"/>
                    <a:gd name="T42" fmla="*/ 0 w 16595"/>
                    <a:gd name="T43" fmla="*/ 0 h 5301"/>
                    <a:gd name="T44" fmla="*/ 0 w 16595"/>
                    <a:gd name="T45" fmla="*/ 0 h 5301"/>
                    <a:gd name="T46" fmla="*/ 0 w 16595"/>
                    <a:gd name="T47" fmla="*/ 0 h 5301"/>
                    <a:gd name="T48" fmla="*/ 0 w 16595"/>
                    <a:gd name="T49" fmla="*/ 0 h 5301"/>
                    <a:gd name="T50" fmla="*/ 0 w 16595"/>
                    <a:gd name="T51" fmla="*/ 0 h 5301"/>
                    <a:gd name="T52" fmla="*/ 0 w 16595"/>
                    <a:gd name="T53" fmla="*/ 0 h 5301"/>
                    <a:gd name="T54" fmla="*/ 0 w 16595"/>
                    <a:gd name="T55" fmla="*/ 0 h 5301"/>
                    <a:gd name="T56" fmla="*/ 0 w 16595"/>
                    <a:gd name="T57" fmla="*/ 0 h 5301"/>
                    <a:gd name="T58" fmla="*/ 0 w 16595"/>
                    <a:gd name="T59" fmla="*/ 0 h 5301"/>
                    <a:gd name="T60" fmla="*/ 0 w 16595"/>
                    <a:gd name="T61" fmla="*/ 0 h 5301"/>
                    <a:gd name="T62" fmla="*/ 0 w 16595"/>
                    <a:gd name="T63" fmla="*/ 0 h 5301"/>
                    <a:gd name="T64" fmla="*/ 0 w 16595"/>
                    <a:gd name="T65" fmla="*/ 0 h 5301"/>
                    <a:gd name="T66" fmla="*/ 0 w 16595"/>
                    <a:gd name="T67" fmla="*/ 0 h 5301"/>
                    <a:gd name="T68" fmla="*/ 0 w 16595"/>
                    <a:gd name="T69" fmla="*/ 0 h 5301"/>
                    <a:gd name="T70" fmla="*/ 0 w 16595"/>
                    <a:gd name="T71" fmla="*/ 0 h 530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6595" h="5301">
                      <a:moveTo>
                        <a:pt x="32" y="5129"/>
                      </a:moveTo>
                      <a:lnTo>
                        <a:pt x="536" y="4433"/>
                      </a:lnTo>
                      <a:lnTo>
                        <a:pt x="707" y="4214"/>
                      </a:lnTo>
                      <a:lnTo>
                        <a:pt x="1255" y="3426"/>
                      </a:lnTo>
                      <a:cubicBezTo>
                        <a:pt x="1259" y="3421"/>
                        <a:pt x="1264" y="3415"/>
                        <a:pt x="1269" y="3411"/>
                      </a:cubicBezTo>
                      <a:lnTo>
                        <a:pt x="1989" y="2731"/>
                      </a:lnTo>
                      <a:cubicBezTo>
                        <a:pt x="1996" y="2724"/>
                        <a:pt x="2005" y="2718"/>
                        <a:pt x="2015" y="2713"/>
                      </a:cubicBezTo>
                      <a:lnTo>
                        <a:pt x="2743" y="2369"/>
                      </a:lnTo>
                      <a:lnTo>
                        <a:pt x="3462" y="2018"/>
                      </a:lnTo>
                      <a:lnTo>
                        <a:pt x="4174" y="1590"/>
                      </a:lnTo>
                      <a:lnTo>
                        <a:pt x="4893" y="1143"/>
                      </a:lnTo>
                      <a:lnTo>
                        <a:pt x="5618" y="748"/>
                      </a:lnTo>
                      <a:lnTo>
                        <a:pt x="6337" y="348"/>
                      </a:lnTo>
                      <a:cubicBezTo>
                        <a:pt x="6344" y="344"/>
                        <a:pt x="6352" y="341"/>
                        <a:pt x="6361" y="339"/>
                      </a:cubicBezTo>
                      <a:lnTo>
                        <a:pt x="7081" y="155"/>
                      </a:lnTo>
                      <a:cubicBezTo>
                        <a:pt x="7094" y="151"/>
                        <a:pt x="7108" y="151"/>
                        <a:pt x="7122" y="153"/>
                      </a:cubicBezTo>
                      <a:lnTo>
                        <a:pt x="7850" y="273"/>
                      </a:lnTo>
                      <a:lnTo>
                        <a:pt x="7835" y="271"/>
                      </a:lnTo>
                      <a:lnTo>
                        <a:pt x="8555" y="279"/>
                      </a:lnTo>
                      <a:lnTo>
                        <a:pt x="9261" y="192"/>
                      </a:lnTo>
                      <a:cubicBezTo>
                        <a:pt x="9268" y="191"/>
                        <a:pt x="9275" y="191"/>
                        <a:pt x="9281" y="192"/>
                      </a:cubicBezTo>
                      <a:lnTo>
                        <a:pt x="10001" y="248"/>
                      </a:lnTo>
                      <a:lnTo>
                        <a:pt x="10730" y="369"/>
                      </a:lnTo>
                      <a:lnTo>
                        <a:pt x="10709" y="368"/>
                      </a:lnTo>
                      <a:lnTo>
                        <a:pt x="11429" y="336"/>
                      </a:lnTo>
                      <a:lnTo>
                        <a:pt x="12136" y="209"/>
                      </a:lnTo>
                      <a:lnTo>
                        <a:pt x="12848" y="19"/>
                      </a:lnTo>
                      <a:cubicBezTo>
                        <a:pt x="12854" y="17"/>
                        <a:pt x="12861" y="16"/>
                        <a:pt x="12868" y="16"/>
                      </a:cubicBezTo>
                      <a:lnTo>
                        <a:pt x="13156" y="0"/>
                      </a:lnTo>
                      <a:lnTo>
                        <a:pt x="13605" y="16"/>
                      </a:lnTo>
                      <a:cubicBezTo>
                        <a:pt x="13635" y="17"/>
                        <a:pt x="13662" y="31"/>
                        <a:pt x="13680" y="54"/>
                      </a:cubicBezTo>
                      <a:lnTo>
                        <a:pt x="14400" y="974"/>
                      </a:lnTo>
                      <a:lnTo>
                        <a:pt x="15121" y="1935"/>
                      </a:lnTo>
                      <a:lnTo>
                        <a:pt x="15839" y="2804"/>
                      </a:lnTo>
                      <a:lnTo>
                        <a:pt x="16563" y="3809"/>
                      </a:lnTo>
                      <a:cubicBezTo>
                        <a:pt x="16595" y="3854"/>
                        <a:pt x="16585" y="3916"/>
                        <a:pt x="16540" y="3949"/>
                      </a:cubicBezTo>
                      <a:cubicBezTo>
                        <a:pt x="16495" y="3981"/>
                        <a:pt x="16433" y="3971"/>
                        <a:pt x="16400" y="3926"/>
                      </a:cubicBezTo>
                      <a:lnTo>
                        <a:pt x="15684" y="2931"/>
                      </a:lnTo>
                      <a:lnTo>
                        <a:pt x="14961" y="2055"/>
                      </a:lnTo>
                      <a:lnTo>
                        <a:pt x="14243" y="1097"/>
                      </a:lnTo>
                      <a:lnTo>
                        <a:pt x="13523" y="177"/>
                      </a:lnTo>
                      <a:lnTo>
                        <a:pt x="13598" y="215"/>
                      </a:lnTo>
                      <a:lnTo>
                        <a:pt x="13167" y="199"/>
                      </a:lnTo>
                      <a:lnTo>
                        <a:pt x="12879" y="215"/>
                      </a:lnTo>
                      <a:lnTo>
                        <a:pt x="12899" y="212"/>
                      </a:lnTo>
                      <a:lnTo>
                        <a:pt x="12171" y="406"/>
                      </a:lnTo>
                      <a:lnTo>
                        <a:pt x="11438" y="535"/>
                      </a:lnTo>
                      <a:lnTo>
                        <a:pt x="10718" y="567"/>
                      </a:lnTo>
                      <a:cubicBezTo>
                        <a:pt x="10711" y="568"/>
                        <a:pt x="10704" y="567"/>
                        <a:pt x="10697" y="566"/>
                      </a:cubicBezTo>
                      <a:lnTo>
                        <a:pt x="9986" y="447"/>
                      </a:lnTo>
                      <a:lnTo>
                        <a:pt x="9266" y="391"/>
                      </a:lnTo>
                      <a:lnTo>
                        <a:pt x="9286" y="391"/>
                      </a:lnTo>
                      <a:lnTo>
                        <a:pt x="8552" y="479"/>
                      </a:lnTo>
                      <a:lnTo>
                        <a:pt x="7832" y="471"/>
                      </a:lnTo>
                      <a:cubicBezTo>
                        <a:pt x="7827" y="471"/>
                        <a:pt x="7822" y="471"/>
                        <a:pt x="7817" y="470"/>
                      </a:cubicBezTo>
                      <a:lnTo>
                        <a:pt x="7089" y="350"/>
                      </a:lnTo>
                      <a:lnTo>
                        <a:pt x="7130" y="348"/>
                      </a:lnTo>
                      <a:lnTo>
                        <a:pt x="6410" y="532"/>
                      </a:lnTo>
                      <a:lnTo>
                        <a:pt x="6434" y="523"/>
                      </a:lnTo>
                      <a:lnTo>
                        <a:pt x="5713" y="923"/>
                      </a:lnTo>
                      <a:lnTo>
                        <a:pt x="4998" y="1312"/>
                      </a:lnTo>
                      <a:lnTo>
                        <a:pt x="4277" y="1761"/>
                      </a:lnTo>
                      <a:lnTo>
                        <a:pt x="3549" y="2197"/>
                      </a:lnTo>
                      <a:lnTo>
                        <a:pt x="2828" y="2550"/>
                      </a:lnTo>
                      <a:lnTo>
                        <a:pt x="2100" y="2894"/>
                      </a:lnTo>
                      <a:lnTo>
                        <a:pt x="2126" y="2876"/>
                      </a:lnTo>
                      <a:lnTo>
                        <a:pt x="1406" y="3556"/>
                      </a:lnTo>
                      <a:lnTo>
                        <a:pt x="1420" y="3541"/>
                      </a:lnTo>
                      <a:lnTo>
                        <a:pt x="864" y="4337"/>
                      </a:lnTo>
                      <a:lnTo>
                        <a:pt x="698" y="4550"/>
                      </a:lnTo>
                      <a:lnTo>
                        <a:pt x="194" y="5246"/>
                      </a:lnTo>
                      <a:cubicBezTo>
                        <a:pt x="162" y="5291"/>
                        <a:pt x="100" y="5301"/>
                        <a:pt x="55" y="5268"/>
                      </a:cubicBezTo>
                      <a:cubicBezTo>
                        <a:pt x="10" y="5236"/>
                        <a:pt x="0" y="5174"/>
                        <a:pt x="32" y="5129"/>
                      </a:cubicBezTo>
                      <a:close/>
                    </a:path>
                  </a:pathLst>
                </a:custGeom>
                <a:solidFill>
                  <a:srgbClr val="4F81BD"/>
                </a:solidFill>
                <a:ln w="1588" cap="flat">
                  <a:solidFill>
                    <a:srgbClr val="4F81BD"/>
                  </a:solidFill>
                  <a:prstDash val="solid"/>
                  <a:bevel/>
                  <a:headEnd/>
                  <a:tailEnd/>
                </a:ln>
              </p:spPr>
              <p:txBody>
                <a:bodyPr/>
                <a:lstStyle/>
                <a:p>
                  <a:endParaRPr lang="ja-JP" altLang="en-US"/>
                </a:p>
              </p:txBody>
            </p:sp>
            <p:sp>
              <p:nvSpPr>
                <p:cNvPr id="35925" name="Freeform 163">
                  <a:extLst>
                    <a:ext uri="{FF2B5EF4-FFF2-40B4-BE49-F238E27FC236}">
                      <a16:creationId xmlns:a16="http://schemas.microsoft.com/office/drawing/2014/main" id="{1285D32F-6759-4FCD-AEBD-AC1F1D62CE4D}"/>
                    </a:ext>
                  </a:extLst>
                </p:cNvPr>
                <p:cNvSpPr>
                  <a:spLocks/>
                </p:cNvSpPr>
                <p:nvPr/>
              </p:nvSpPr>
              <p:spPr bwMode="auto">
                <a:xfrm>
                  <a:off x="1728" y="4327"/>
                  <a:ext cx="1255" cy="141"/>
                </a:xfrm>
                <a:custGeom>
                  <a:avLst/>
                  <a:gdLst>
                    <a:gd name="T0" fmla="*/ 0 w 16578"/>
                    <a:gd name="T1" fmla="*/ 0 h 1858"/>
                    <a:gd name="T2" fmla="*/ 0 w 16578"/>
                    <a:gd name="T3" fmla="*/ 0 h 1858"/>
                    <a:gd name="T4" fmla="*/ 0 w 16578"/>
                    <a:gd name="T5" fmla="*/ 0 h 1858"/>
                    <a:gd name="T6" fmla="*/ 0 w 16578"/>
                    <a:gd name="T7" fmla="*/ 0 h 1858"/>
                    <a:gd name="T8" fmla="*/ 0 w 16578"/>
                    <a:gd name="T9" fmla="*/ 0 h 1858"/>
                    <a:gd name="T10" fmla="*/ 0 w 16578"/>
                    <a:gd name="T11" fmla="*/ 0 h 1858"/>
                    <a:gd name="T12" fmla="*/ 0 w 16578"/>
                    <a:gd name="T13" fmla="*/ 0 h 1858"/>
                    <a:gd name="T14" fmla="*/ 0 w 16578"/>
                    <a:gd name="T15" fmla="*/ 0 h 1858"/>
                    <a:gd name="T16" fmla="*/ 0 w 16578"/>
                    <a:gd name="T17" fmla="*/ 0 h 1858"/>
                    <a:gd name="T18" fmla="*/ 0 w 16578"/>
                    <a:gd name="T19" fmla="*/ 0 h 1858"/>
                    <a:gd name="T20" fmla="*/ 0 w 16578"/>
                    <a:gd name="T21" fmla="*/ 0 h 1858"/>
                    <a:gd name="T22" fmla="*/ 0 w 16578"/>
                    <a:gd name="T23" fmla="*/ 0 h 1858"/>
                    <a:gd name="T24" fmla="*/ 0 w 16578"/>
                    <a:gd name="T25" fmla="*/ 0 h 1858"/>
                    <a:gd name="T26" fmla="*/ 0 w 16578"/>
                    <a:gd name="T27" fmla="*/ 0 h 1858"/>
                    <a:gd name="T28" fmla="*/ 0 w 16578"/>
                    <a:gd name="T29" fmla="*/ 0 h 1858"/>
                    <a:gd name="T30" fmla="*/ 0 w 16578"/>
                    <a:gd name="T31" fmla="*/ 0 h 1858"/>
                    <a:gd name="T32" fmla="*/ 0 w 16578"/>
                    <a:gd name="T33" fmla="*/ 0 h 1858"/>
                    <a:gd name="T34" fmla="*/ 0 w 16578"/>
                    <a:gd name="T35" fmla="*/ 0 h 1858"/>
                    <a:gd name="T36" fmla="*/ 0 w 16578"/>
                    <a:gd name="T37" fmla="*/ 0 h 1858"/>
                    <a:gd name="T38" fmla="*/ 0 w 16578"/>
                    <a:gd name="T39" fmla="*/ 0 h 1858"/>
                    <a:gd name="T40" fmla="*/ 0 w 16578"/>
                    <a:gd name="T41" fmla="*/ 0 h 1858"/>
                    <a:gd name="T42" fmla="*/ 0 w 16578"/>
                    <a:gd name="T43" fmla="*/ 0 h 1858"/>
                    <a:gd name="T44" fmla="*/ 0 w 16578"/>
                    <a:gd name="T45" fmla="*/ 0 h 1858"/>
                    <a:gd name="T46" fmla="*/ 0 w 16578"/>
                    <a:gd name="T47" fmla="*/ 0 h 1858"/>
                    <a:gd name="T48" fmla="*/ 0 w 16578"/>
                    <a:gd name="T49" fmla="*/ 0 h 1858"/>
                    <a:gd name="T50" fmla="*/ 0 w 16578"/>
                    <a:gd name="T51" fmla="*/ 0 h 1858"/>
                    <a:gd name="T52" fmla="*/ 0 w 16578"/>
                    <a:gd name="T53" fmla="*/ 0 h 1858"/>
                    <a:gd name="T54" fmla="*/ 0 w 16578"/>
                    <a:gd name="T55" fmla="*/ 0 h 1858"/>
                    <a:gd name="T56" fmla="*/ 0 w 16578"/>
                    <a:gd name="T57" fmla="*/ 0 h 1858"/>
                    <a:gd name="T58" fmla="*/ 0 w 16578"/>
                    <a:gd name="T59" fmla="*/ 0 h 1858"/>
                    <a:gd name="T60" fmla="*/ 0 w 16578"/>
                    <a:gd name="T61" fmla="*/ 0 h 1858"/>
                    <a:gd name="T62" fmla="*/ 0 w 16578"/>
                    <a:gd name="T63" fmla="*/ 0 h 1858"/>
                    <a:gd name="T64" fmla="*/ 0 w 16578"/>
                    <a:gd name="T65" fmla="*/ 0 h 1858"/>
                    <a:gd name="T66" fmla="*/ 0 w 16578"/>
                    <a:gd name="T67" fmla="*/ 0 h 1858"/>
                    <a:gd name="T68" fmla="*/ 0 w 16578"/>
                    <a:gd name="T69" fmla="*/ 0 h 1858"/>
                    <a:gd name="T70" fmla="*/ 0 w 16578"/>
                    <a:gd name="T71" fmla="*/ 0 h 1858"/>
                    <a:gd name="T72" fmla="*/ 0 w 16578"/>
                    <a:gd name="T73" fmla="*/ 0 h 1858"/>
                    <a:gd name="T74" fmla="*/ 0 w 16578"/>
                    <a:gd name="T75" fmla="*/ 0 h 1858"/>
                    <a:gd name="T76" fmla="*/ 0 w 16578"/>
                    <a:gd name="T77" fmla="*/ 0 h 1858"/>
                    <a:gd name="T78" fmla="*/ 0 w 16578"/>
                    <a:gd name="T79" fmla="*/ 0 h 1858"/>
                    <a:gd name="T80" fmla="*/ 0 w 16578"/>
                    <a:gd name="T81" fmla="*/ 0 h 1858"/>
                    <a:gd name="T82" fmla="*/ 0 w 16578"/>
                    <a:gd name="T83" fmla="*/ 0 h 1858"/>
                    <a:gd name="T84" fmla="*/ 0 w 16578"/>
                    <a:gd name="T85" fmla="*/ 0 h 1858"/>
                    <a:gd name="T86" fmla="*/ 0 w 16578"/>
                    <a:gd name="T87" fmla="*/ 0 h 1858"/>
                    <a:gd name="T88" fmla="*/ 0 w 16578"/>
                    <a:gd name="T89" fmla="*/ 0 h 1858"/>
                    <a:gd name="T90" fmla="*/ 0 w 16578"/>
                    <a:gd name="T91" fmla="*/ 0 h 1858"/>
                    <a:gd name="T92" fmla="*/ 0 w 16578"/>
                    <a:gd name="T93" fmla="*/ 0 h 1858"/>
                    <a:gd name="T94" fmla="*/ 0 w 16578"/>
                    <a:gd name="T95" fmla="*/ 0 h 1858"/>
                    <a:gd name="T96" fmla="*/ 0 w 16578"/>
                    <a:gd name="T97" fmla="*/ 0 h 1858"/>
                    <a:gd name="T98" fmla="*/ 0 w 16578"/>
                    <a:gd name="T99" fmla="*/ 0 h 1858"/>
                    <a:gd name="T100" fmla="*/ 0 w 16578"/>
                    <a:gd name="T101" fmla="*/ 0 h 1858"/>
                    <a:gd name="T102" fmla="*/ 0 w 16578"/>
                    <a:gd name="T103" fmla="*/ 0 h 1858"/>
                    <a:gd name="T104" fmla="*/ 0 w 16578"/>
                    <a:gd name="T105" fmla="*/ 0 h 1858"/>
                    <a:gd name="T106" fmla="*/ 0 w 16578"/>
                    <a:gd name="T107" fmla="*/ 0 h 1858"/>
                    <a:gd name="T108" fmla="*/ 0 w 16578"/>
                    <a:gd name="T109" fmla="*/ 0 h 18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578" h="1858">
                      <a:moveTo>
                        <a:pt x="105" y="2"/>
                      </a:moveTo>
                      <a:lnTo>
                        <a:pt x="609" y="18"/>
                      </a:lnTo>
                      <a:lnTo>
                        <a:pt x="778" y="26"/>
                      </a:lnTo>
                      <a:lnTo>
                        <a:pt x="1327" y="33"/>
                      </a:lnTo>
                      <a:lnTo>
                        <a:pt x="2052" y="82"/>
                      </a:lnTo>
                      <a:lnTo>
                        <a:pt x="2780" y="130"/>
                      </a:lnTo>
                      <a:lnTo>
                        <a:pt x="3500" y="178"/>
                      </a:lnTo>
                      <a:lnTo>
                        <a:pt x="4219" y="218"/>
                      </a:lnTo>
                      <a:lnTo>
                        <a:pt x="4940" y="266"/>
                      </a:lnTo>
                      <a:lnTo>
                        <a:pt x="5659" y="306"/>
                      </a:lnTo>
                      <a:lnTo>
                        <a:pt x="6380" y="354"/>
                      </a:lnTo>
                      <a:lnTo>
                        <a:pt x="7102" y="418"/>
                      </a:lnTo>
                      <a:lnTo>
                        <a:pt x="7830" y="482"/>
                      </a:lnTo>
                      <a:lnTo>
                        <a:pt x="8549" y="538"/>
                      </a:lnTo>
                      <a:lnTo>
                        <a:pt x="9270" y="602"/>
                      </a:lnTo>
                      <a:lnTo>
                        <a:pt x="9991" y="674"/>
                      </a:lnTo>
                      <a:lnTo>
                        <a:pt x="10713" y="754"/>
                      </a:lnTo>
                      <a:lnTo>
                        <a:pt x="11433" y="834"/>
                      </a:lnTo>
                      <a:lnTo>
                        <a:pt x="12153" y="914"/>
                      </a:lnTo>
                      <a:lnTo>
                        <a:pt x="12875" y="1010"/>
                      </a:lnTo>
                      <a:lnTo>
                        <a:pt x="13163" y="1050"/>
                      </a:lnTo>
                      <a:lnTo>
                        <a:pt x="13602" y="1106"/>
                      </a:lnTo>
                      <a:lnTo>
                        <a:pt x="14324" y="1210"/>
                      </a:lnTo>
                      <a:lnTo>
                        <a:pt x="15046" y="1331"/>
                      </a:lnTo>
                      <a:lnTo>
                        <a:pt x="15773" y="1508"/>
                      </a:lnTo>
                      <a:lnTo>
                        <a:pt x="16489" y="1651"/>
                      </a:lnTo>
                      <a:cubicBezTo>
                        <a:pt x="16543" y="1662"/>
                        <a:pt x="16578" y="1715"/>
                        <a:pt x="16568" y="1769"/>
                      </a:cubicBezTo>
                      <a:cubicBezTo>
                        <a:pt x="16557" y="1823"/>
                        <a:pt x="16504" y="1858"/>
                        <a:pt x="16450" y="1848"/>
                      </a:cubicBezTo>
                      <a:lnTo>
                        <a:pt x="15726" y="1703"/>
                      </a:lnTo>
                      <a:lnTo>
                        <a:pt x="15013" y="1528"/>
                      </a:lnTo>
                      <a:lnTo>
                        <a:pt x="14295" y="1408"/>
                      </a:lnTo>
                      <a:lnTo>
                        <a:pt x="13577" y="1305"/>
                      </a:lnTo>
                      <a:lnTo>
                        <a:pt x="13136" y="1249"/>
                      </a:lnTo>
                      <a:lnTo>
                        <a:pt x="12848" y="1209"/>
                      </a:lnTo>
                      <a:lnTo>
                        <a:pt x="12130" y="1113"/>
                      </a:lnTo>
                      <a:lnTo>
                        <a:pt x="11410" y="1033"/>
                      </a:lnTo>
                      <a:lnTo>
                        <a:pt x="10690" y="953"/>
                      </a:lnTo>
                      <a:lnTo>
                        <a:pt x="9972" y="873"/>
                      </a:lnTo>
                      <a:lnTo>
                        <a:pt x="9253" y="801"/>
                      </a:lnTo>
                      <a:lnTo>
                        <a:pt x="8534" y="737"/>
                      </a:lnTo>
                      <a:lnTo>
                        <a:pt x="7813" y="681"/>
                      </a:lnTo>
                      <a:lnTo>
                        <a:pt x="7085" y="617"/>
                      </a:lnTo>
                      <a:lnTo>
                        <a:pt x="6367" y="553"/>
                      </a:lnTo>
                      <a:lnTo>
                        <a:pt x="5648" y="505"/>
                      </a:lnTo>
                      <a:lnTo>
                        <a:pt x="4927" y="465"/>
                      </a:lnTo>
                      <a:lnTo>
                        <a:pt x="4208" y="417"/>
                      </a:lnTo>
                      <a:lnTo>
                        <a:pt x="3487" y="377"/>
                      </a:lnTo>
                      <a:lnTo>
                        <a:pt x="2767" y="329"/>
                      </a:lnTo>
                      <a:lnTo>
                        <a:pt x="2039" y="281"/>
                      </a:lnTo>
                      <a:lnTo>
                        <a:pt x="1324" y="233"/>
                      </a:lnTo>
                      <a:lnTo>
                        <a:pt x="769" y="225"/>
                      </a:lnTo>
                      <a:lnTo>
                        <a:pt x="602" y="217"/>
                      </a:lnTo>
                      <a:lnTo>
                        <a:pt x="98" y="201"/>
                      </a:lnTo>
                      <a:cubicBezTo>
                        <a:pt x="43" y="200"/>
                        <a:pt x="0" y="153"/>
                        <a:pt x="2" y="98"/>
                      </a:cubicBezTo>
                      <a:cubicBezTo>
                        <a:pt x="3" y="43"/>
                        <a:pt x="49" y="0"/>
                        <a:pt x="105" y="2"/>
                      </a:cubicBezTo>
                      <a:close/>
                    </a:path>
                  </a:pathLst>
                </a:custGeom>
                <a:solidFill>
                  <a:srgbClr val="4F81BD"/>
                </a:solidFill>
                <a:ln w="1588" cap="flat">
                  <a:solidFill>
                    <a:srgbClr val="4F81BD"/>
                  </a:solidFill>
                  <a:prstDash val="solid"/>
                  <a:bevel/>
                  <a:headEnd/>
                  <a:tailEnd/>
                </a:ln>
              </p:spPr>
              <p:txBody>
                <a:bodyPr/>
                <a:lstStyle/>
                <a:p>
                  <a:endParaRPr lang="ja-JP" altLang="en-US"/>
                </a:p>
              </p:txBody>
            </p:sp>
            <p:sp>
              <p:nvSpPr>
                <p:cNvPr id="35926" name="Freeform 165">
                  <a:extLst>
                    <a:ext uri="{FF2B5EF4-FFF2-40B4-BE49-F238E27FC236}">
                      <a16:creationId xmlns:a16="http://schemas.microsoft.com/office/drawing/2014/main" id="{80AC6F80-7963-4E62-BDB3-D599E8D92C08}"/>
                    </a:ext>
                  </a:extLst>
                </p:cNvPr>
                <p:cNvSpPr>
                  <a:spLocks/>
                </p:cNvSpPr>
                <p:nvPr/>
              </p:nvSpPr>
              <p:spPr bwMode="auto">
                <a:xfrm>
                  <a:off x="1727" y="3389"/>
                  <a:ext cx="1256" cy="401"/>
                </a:xfrm>
                <a:custGeom>
                  <a:avLst/>
                  <a:gdLst>
                    <a:gd name="T0" fmla="*/ 0 w 16595"/>
                    <a:gd name="T1" fmla="*/ 0 h 5301"/>
                    <a:gd name="T2" fmla="*/ 0 w 16595"/>
                    <a:gd name="T3" fmla="*/ 0 h 5301"/>
                    <a:gd name="T4" fmla="*/ 0 w 16595"/>
                    <a:gd name="T5" fmla="*/ 0 h 5301"/>
                    <a:gd name="T6" fmla="*/ 0 w 16595"/>
                    <a:gd name="T7" fmla="*/ 0 h 5301"/>
                    <a:gd name="T8" fmla="*/ 0 w 16595"/>
                    <a:gd name="T9" fmla="*/ 0 h 5301"/>
                    <a:gd name="T10" fmla="*/ 0 w 16595"/>
                    <a:gd name="T11" fmla="*/ 0 h 5301"/>
                    <a:gd name="T12" fmla="*/ 0 w 16595"/>
                    <a:gd name="T13" fmla="*/ 0 h 5301"/>
                    <a:gd name="T14" fmla="*/ 0 w 16595"/>
                    <a:gd name="T15" fmla="*/ 0 h 5301"/>
                    <a:gd name="T16" fmla="*/ 0 w 16595"/>
                    <a:gd name="T17" fmla="*/ 0 h 5301"/>
                    <a:gd name="T18" fmla="*/ 0 w 16595"/>
                    <a:gd name="T19" fmla="*/ 0 h 5301"/>
                    <a:gd name="T20" fmla="*/ 0 w 16595"/>
                    <a:gd name="T21" fmla="*/ 0 h 5301"/>
                    <a:gd name="T22" fmla="*/ 0 w 16595"/>
                    <a:gd name="T23" fmla="*/ 0 h 5301"/>
                    <a:gd name="T24" fmla="*/ 0 w 16595"/>
                    <a:gd name="T25" fmla="*/ 0 h 5301"/>
                    <a:gd name="T26" fmla="*/ 0 w 16595"/>
                    <a:gd name="T27" fmla="*/ 0 h 5301"/>
                    <a:gd name="T28" fmla="*/ 0 w 16595"/>
                    <a:gd name="T29" fmla="*/ 0 h 5301"/>
                    <a:gd name="T30" fmla="*/ 0 w 16595"/>
                    <a:gd name="T31" fmla="*/ 0 h 5301"/>
                    <a:gd name="T32" fmla="*/ 0 w 16595"/>
                    <a:gd name="T33" fmla="*/ 0 h 5301"/>
                    <a:gd name="T34" fmla="*/ 0 w 16595"/>
                    <a:gd name="T35" fmla="*/ 0 h 5301"/>
                    <a:gd name="T36" fmla="*/ 0 w 16595"/>
                    <a:gd name="T37" fmla="*/ 0 h 5301"/>
                    <a:gd name="T38" fmla="*/ 0 w 16595"/>
                    <a:gd name="T39" fmla="*/ 0 h 5301"/>
                    <a:gd name="T40" fmla="*/ 0 w 16595"/>
                    <a:gd name="T41" fmla="*/ 0 h 5301"/>
                    <a:gd name="T42" fmla="*/ 0 w 16595"/>
                    <a:gd name="T43" fmla="*/ 0 h 5301"/>
                    <a:gd name="T44" fmla="*/ 0 w 16595"/>
                    <a:gd name="T45" fmla="*/ 0 h 5301"/>
                    <a:gd name="T46" fmla="*/ 0 w 16595"/>
                    <a:gd name="T47" fmla="*/ 0 h 5301"/>
                    <a:gd name="T48" fmla="*/ 0 w 16595"/>
                    <a:gd name="T49" fmla="*/ 0 h 5301"/>
                    <a:gd name="T50" fmla="*/ 0 w 16595"/>
                    <a:gd name="T51" fmla="*/ 0 h 5301"/>
                    <a:gd name="T52" fmla="*/ 0 w 16595"/>
                    <a:gd name="T53" fmla="*/ 0 h 5301"/>
                    <a:gd name="T54" fmla="*/ 0 w 16595"/>
                    <a:gd name="T55" fmla="*/ 0 h 5301"/>
                    <a:gd name="T56" fmla="*/ 0 w 16595"/>
                    <a:gd name="T57" fmla="*/ 0 h 5301"/>
                    <a:gd name="T58" fmla="*/ 0 w 16595"/>
                    <a:gd name="T59" fmla="*/ 0 h 5301"/>
                    <a:gd name="T60" fmla="*/ 0 w 16595"/>
                    <a:gd name="T61" fmla="*/ 0 h 5301"/>
                    <a:gd name="T62" fmla="*/ 0 w 16595"/>
                    <a:gd name="T63" fmla="*/ 0 h 5301"/>
                    <a:gd name="T64" fmla="*/ 0 w 16595"/>
                    <a:gd name="T65" fmla="*/ 0 h 5301"/>
                    <a:gd name="T66" fmla="*/ 0 w 16595"/>
                    <a:gd name="T67" fmla="*/ 0 h 5301"/>
                    <a:gd name="T68" fmla="*/ 0 w 16595"/>
                    <a:gd name="T69" fmla="*/ 0 h 5301"/>
                    <a:gd name="T70" fmla="*/ 0 w 16595"/>
                    <a:gd name="T71" fmla="*/ 0 h 530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6595" h="5301">
                      <a:moveTo>
                        <a:pt x="32" y="5129"/>
                      </a:moveTo>
                      <a:lnTo>
                        <a:pt x="536" y="4433"/>
                      </a:lnTo>
                      <a:lnTo>
                        <a:pt x="707" y="4214"/>
                      </a:lnTo>
                      <a:lnTo>
                        <a:pt x="1255" y="3426"/>
                      </a:lnTo>
                      <a:cubicBezTo>
                        <a:pt x="1259" y="3421"/>
                        <a:pt x="1264" y="3415"/>
                        <a:pt x="1269" y="3411"/>
                      </a:cubicBezTo>
                      <a:lnTo>
                        <a:pt x="1989" y="2731"/>
                      </a:lnTo>
                      <a:cubicBezTo>
                        <a:pt x="1996" y="2724"/>
                        <a:pt x="2005" y="2718"/>
                        <a:pt x="2015" y="2713"/>
                      </a:cubicBezTo>
                      <a:lnTo>
                        <a:pt x="2743" y="2369"/>
                      </a:lnTo>
                      <a:lnTo>
                        <a:pt x="3462" y="2018"/>
                      </a:lnTo>
                      <a:lnTo>
                        <a:pt x="4174" y="1590"/>
                      </a:lnTo>
                      <a:lnTo>
                        <a:pt x="4893" y="1143"/>
                      </a:lnTo>
                      <a:lnTo>
                        <a:pt x="5618" y="748"/>
                      </a:lnTo>
                      <a:lnTo>
                        <a:pt x="6337" y="348"/>
                      </a:lnTo>
                      <a:cubicBezTo>
                        <a:pt x="6344" y="344"/>
                        <a:pt x="6352" y="341"/>
                        <a:pt x="6361" y="339"/>
                      </a:cubicBezTo>
                      <a:lnTo>
                        <a:pt x="7081" y="155"/>
                      </a:lnTo>
                      <a:cubicBezTo>
                        <a:pt x="7094" y="151"/>
                        <a:pt x="7108" y="151"/>
                        <a:pt x="7122" y="153"/>
                      </a:cubicBezTo>
                      <a:lnTo>
                        <a:pt x="7850" y="273"/>
                      </a:lnTo>
                      <a:lnTo>
                        <a:pt x="7835" y="271"/>
                      </a:lnTo>
                      <a:lnTo>
                        <a:pt x="8555" y="279"/>
                      </a:lnTo>
                      <a:lnTo>
                        <a:pt x="9261" y="192"/>
                      </a:lnTo>
                      <a:cubicBezTo>
                        <a:pt x="9268" y="191"/>
                        <a:pt x="9275" y="191"/>
                        <a:pt x="9281" y="192"/>
                      </a:cubicBezTo>
                      <a:lnTo>
                        <a:pt x="10001" y="248"/>
                      </a:lnTo>
                      <a:lnTo>
                        <a:pt x="10730" y="369"/>
                      </a:lnTo>
                      <a:lnTo>
                        <a:pt x="10709" y="368"/>
                      </a:lnTo>
                      <a:lnTo>
                        <a:pt x="11429" y="336"/>
                      </a:lnTo>
                      <a:lnTo>
                        <a:pt x="12136" y="209"/>
                      </a:lnTo>
                      <a:lnTo>
                        <a:pt x="12848" y="19"/>
                      </a:lnTo>
                      <a:cubicBezTo>
                        <a:pt x="12854" y="17"/>
                        <a:pt x="12861" y="16"/>
                        <a:pt x="12868" y="16"/>
                      </a:cubicBezTo>
                      <a:lnTo>
                        <a:pt x="13156" y="0"/>
                      </a:lnTo>
                      <a:lnTo>
                        <a:pt x="13605" y="16"/>
                      </a:lnTo>
                      <a:cubicBezTo>
                        <a:pt x="13635" y="17"/>
                        <a:pt x="13662" y="31"/>
                        <a:pt x="13680" y="54"/>
                      </a:cubicBezTo>
                      <a:lnTo>
                        <a:pt x="14400" y="974"/>
                      </a:lnTo>
                      <a:lnTo>
                        <a:pt x="15121" y="1935"/>
                      </a:lnTo>
                      <a:lnTo>
                        <a:pt x="15839" y="2804"/>
                      </a:lnTo>
                      <a:lnTo>
                        <a:pt x="16563" y="3809"/>
                      </a:lnTo>
                      <a:cubicBezTo>
                        <a:pt x="16595" y="3854"/>
                        <a:pt x="16585" y="3916"/>
                        <a:pt x="16540" y="3949"/>
                      </a:cubicBezTo>
                      <a:cubicBezTo>
                        <a:pt x="16495" y="3981"/>
                        <a:pt x="16433" y="3971"/>
                        <a:pt x="16400" y="3926"/>
                      </a:cubicBezTo>
                      <a:lnTo>
                        <a:pt x="15684" y="2931"/>
                      </a:lnTo>
                      <a:lnTo>
                        <a:pt x="14961" y="2055"/>
                      </a:lnTo>
                      <a:lnTo>
                        <a:pt x="14243" y="1097"/>
                      </a:lnTo>
                      <a:lnTo>
                        <a:pt x="13523" y="177"/>
                      </a:lnTo>
                      <a:lnTo>
                        <a:pt x="13598" y="215"/>
                      </a:lnTo>
                      <a:lnTo>
                        <a:pt x="13167" y="199"/>
                      </a:lnTo>
                      <a:lnTo>
                        <a:pt x="12879" y="215"/>
                      </a:lnTo>
                      <a:lnTo>
                        <a:pt x="12899" y="212"/>
                      </a:lnTo>
                      <a:lnTo>
                        <a:pt x="12171" y="406"/>
                      </a:lnTo>
                      <a:lnTo>
                        <a:pt x="11438" y="535"/>
                      </a:lnTo>
                      <a:lnTo>
                        <a:pt x="10718" y="567"/>
                      </a:lnTo>
                      <a:cubicBezTo>
                        <a:pt x="10711" y="568"/>
                        <a:pt x="10704" y="567"/>
                        <a:pt x="10697" y="566"/>
                      </a:cubicBezTo>
                      <a:lnTo>
                        <a:pt x="9986" y="447"/>
                      </a:lnTo>
                      <a:lnTo>
                        <a:pt x="9266" y="391"/>
                      </a:lnTo>
                      <a:lnTo>
                        <a:pt x="9286" y="391"/>
                      </a:lnTo>
                      <a:lnTo>
                        <a:pt x="8552" y="479"/>
                      </a:lnTo>
                      <a:lnTo>
                        <a:pt x="7832" y="471"/>
                      </a:lnTo>
                      <a:cubicBezTo>
                        <a:pt x="7827" y="471"/>
                        <a:pt x="7822" y="471"/>
                        <a:pt x="7817" y="470"/>
                      </a:cubicBezTo>
                      <a:lnTo>
                        <a:pt x="7089" y="350"/>
                      </a:lnTo>
                      <a:lnTo>
                        <a:pt x="7130" y="348"/>
                      </a:lnTo>
                      <a:lnTo>
                        <a:pt x="6410" y="532"/>
                      </a:lnTo>
                      <a:lnTo>
                        <a:pt x="6434" y="523"/>
                      </a:lnTo>
                      <a:lnTo>
                        <a:pt x="5713" y="923"/>
                      </a:lnTo>
                      <a:lnTo>
                        <a:pt x="4998" y="1312"/>
                      </a:lnTo>
                      <a:lnTo>
                        <a:pt x="4277" y="1761"/>
                      </a:lnTo>
                      <a:lnTo>
                        <a:pt x="3549" y="2197"/>
                      </a:lnTo>
                      <a:lnTo>
                        <a:pt x="2828" y="2550"/>
                      </a:lnTo>
                      <a:lnTo>
                        <a:pt x="2100" y="2894"/>
                      </a:lnTo>
                      <a:lnTo>
                        <a:pt x="2126" y="2876"/>
                      </a:lnTo>
                      <a:lnTo>
                        <a:pt x="1406" y="3556"/>
                      </a:lnTo>
                      <a:lnTo>
                        <a:pt x="1420" y="3541"/>
                      </a:lnTo>
                      <a:lnTo>
                        <a:pt x="864" y="4337"/>
                      </a:lnTo>
                      <a:lnTo>
                        <a:pt x="698" y="4550"/>
                      </a:lnTo>
                      <a:lnTo>
                        <a:pt x="194" y="5246"/>
                      </a:lnTo>
                      <a:cubicBezTo>
                        <a:pt x="162" y="5291"/>
                        <a:pt x="100" y="5301"/>
                        <a:pt x="55" y="5268"/>
                      </a:cubicBezTo>
                      <a:cubicBezTo>
                        <a:pt x="10" y="5236"/>
                        <a:pt x="0" y="5174"/>
                        <a:pt x="32" y="5129"/>
                      </a:cubicBezTo>
                      <a:close/>
                    </a:path>
                  </a:pathLst>
                </a:custGeom>
                <a:solidFill>
                  <a:srgbClr val="4F81BD"/>
                </a:solidFill>
                <a:ln w="1588" cap="flat">
                  <a:solidFill>
                    <a:srgbClr val="4F81BD"/>
                  </a:solidFill>
                  <a:prstDash val="solid"/>
                  <a:bevel/>
                  <a:headEnd/>
                  <a:tailEnd/>
                </a:ln>
              </p:spPr>
              <p:txBody>
                <a:bodyPr/>
                <a:lstStyle/>
                <a:p>
                  <a:endParaRPr lang="ja-JP" altLang="en-US"/>
                </a:p>
              </p:txBody>
            </p:sp>
            <p:sp>
              <p:nvSpPr>
                <p:cNvPr id="35927" name="Freeform 166">
                  <a:extLst>
                    <a:ext uri="{FF2B5EF4-FFF2-40B4-BE49-F238E27FC236}">
                      <a16:creationId xmlns:a16="http://schemas.microsoft.com/office/drawing/2014/main" id="{745199D8-D7F2-4F22-A5D0-893E2B19151C}"/>
                    </a:ext>
                  </a:extLst>
                </p:cNvPr>
                <p:cNvSpPr>
                  <a:spLocks/>
                </p:cNvSpPr>
                <p:nvPr/>
              </p:nvSpPr>
              <p:spPr bwMode="auto">
                <a:xfrm>
                  <a:off x="1728" y="4327"/>
                  <a:ext cx="1255" cy="141"/>
                </a:xfrm>
                <a:custGeom>
                  <a:avLst/>
                  <a:gdLst>
                    <a:gd name="T0" fmla="*/ 0 w 16578"/>
                    <a:gd name="T1" fmla="*/ 0 h 1858"/>
                    <a:gd name="T2" fmla="*/ 0 w 16578"/>
                    <a:gd name="T3" fmla="*/ 0 h 1858"/>
                    <a:gd name="T4" fmla="*/ 0 w 16578"/>
                    <a:gd name="T5" fmla="*/ 0 h 1858"/>
                    <a:gd name="T6" fmla="*/ 0 w 16578"/>
                    <a:gd name="T7" fmla="*/ 0 h 1858"/>
                    <a:gd name="T8" fmla="*/ 0 w 16578"/>
                    <a:gd name="T9" fmla="*/ 0 h 1858"/>
                    <a:gd name="T10" fmla="*/ 0 w 16578"/>
                    <a:gd name="T11" fmla="*/ 0 h 1858"/>
                    <a:gd name="T12" fmla="*/ 0 w 16578"/>
                    <a:gd name="T13" fmla="*/ 0 h 1858"/>
                    <a:gd name="T14" fmla="*/ 0 w 16578"/>
                    <a:gd name="T15" fmla="*/ 0 h 1858"/>
                    <a:gd name="T16" fmla="*/ 0 w 16578"/>
                    <a:gd name="T17" fmla="*/ 0 h 1858"/>
                    <a:gd name="T18" fmla="*/ 0 w 16578"/>
                    <a:gd name="T19" fmla="*/ 0 h 1858"/>
                    <a:gd name="T20" fmla="*/ 0 w 16578"/>
                    <a:gd name="T21" fmla="*/ 0 h 1858"/>
                    <a:gd name="T22" fmla="*/ 0 w 16578"/>
                    <a:gd name="T23" fmla="*/ 0 h 1858"/>
                    <a:gd name="T24" fmla="*/ 0 w 16578"/>
                    <a:gd name="T25" fmla="*/ 0 h 1858"/>
                    <a:gd name="T26" fmla="*/ 0 w 16578"/>
                    <a:gd name="T27" fmla="*/ 0 h 1858"/>
                    <a:gd name="T28" fmla="*/ 0 w 16578"/>
                    <a:gd name="T29" fmla="*/ 0 h 1858"/>
                    <a:gd name="T30" fmla="*/ 0 w 16578"/>
                    <a:gd name="T31" fmla="*/ 0 h 1858"/>
                    <a:gd name="T32" fmla="*/ 0 w 16578"/>
                    <a:gd name="T33" fmla="*/ 0 h 1858"/>
                    <a:gd name="T34" fmla="*/ 0 w 16578"/>
                    <a:gd name="T35" fmla="*/ 0 h 1858"/>
                    <a:gd name="T36" fmla="*/ 0 w 16578"/>
                    <a:gd name="T37" fmla="*/ 0 h 1858"/>
                    <a:gd name="T38" fmla="*/ 0 w 16578"/>
                    <a:gd name="T39" fmla="*/ 0 h 1858"/>
                    <a:gd name="T40" fmla="*/ 0 w 16578"/>
                    <a:gd name="T41" fmla="*/ 0 h 1858"/>
                    <a:gd name="T42" fmla="*/ 0 w 16578"/>
                    <a:gd name="T43" fmla="*/ 0 h 1858"/>
                    <a:gd name="T44" fmla="*/ 0 w 16578"/>
                    <a:gd name="T45" fmla="*/ 0 h 1858"/>
                    <a:gd name="T46" fmla="*/ 0 w 16578"/>
                    <a:gd name="T47" fmla="*/ 0 h 1858"/>
                    <a:gd name="T48" fmla="*/ 0 w 16578"/>
                    <a:gd name="T49" fmla="*/ 0 h 1858"/>
                    <a:gd name="T50" fmla="*/ 0 w 16578"/>
                    <a:gd name="T51" fmla="*/ 0 h 1858"/>
                    <a:gd name="T52" fmla="*/ 0 w 16578"/>
                    <a:gd name="T53" fmla="*/ 0 h 1858"/>
                    <a:gd name="T54" fmla="*/ 0 w 16578"/>
                    <a:gd name="T55" fmla="*/ 0 h 1858"/>
                    <a:gd name="T56" fmla="*/ 0 w 16578"/>
                    <a:gd name="T57" fmla="*/ 0 h 1858"/>
                    <a:gd name="T58" fmla="*/ 0 w 16578"/>
                    <a:gd name="T59" fmla="*/ 0 h 1858"/>
                    <a:gd name="T60" fmla="*/ 0 w 16578"/>
                    <a:gd name="T61" fmla="*/ 0 h 1858"/>
                    <a:gd name="T62" fmla="*/ 0 w 16578"/>
                    <a:gd name="T63" fmla="*/ 0 h 1858"/>
                    <a:gd name="T64" fmla="*/ 0 w 16578"/>
                    <a:gd name="T65" fmla="*/ 0 h 1858"/>
                    <a:gd name="T66" fmla="*/ 0 w 16578"/>
                    <a:gd name="T67" fmla="*/ 0 h 1858"/>
                    <a:gd name="T68" fmla="*/ 0 w 16578"/>
                    <a:gd name="T69" fmla="*/ 0 h 1858"/>
                    <a:gd name="T70" fmla="*/ 0 w 16578"/>
                    <a:gd name="T71" fmla="*/ 0 h 1858"/>
                    <a:gd name="T72" fmla="*/ 0 w 16578"/>
                    <a:gd name="T73" fmla="*/ 0 h 1858"/>
                    <a:gd name="T74" fmla="*/ 0 w 16578"/>
                    <a:gd name="T75" fmla="*/ 0 h 1858"/>
                    <a:gd name="T76" fmla="*/ 0 w 16578"/>
                    <a:gd name="T77" fmla="*/ 0 h 1858"/>
                    <a:gd name="T78" fmla="*/ 0 w 16578"/>
                    <a:gd name="T79" fmla="*/ 0 h 1858"/>
                    <a:gd name="T80" fmla="*/ 0 w 16578"/>
                    <a:gd name="T81" fmla="*/ 0 h 1858"/>
                    <a:gd name="T82" fmla="*/ 0 w 16578"/>
                    <a:gd name="T83" fmla="*/ 0 h 1858"/>
                    <a:gd name="T84" fmla="*/ 0 w 16578"/>
                    <a:gd name="T85" fmla="*/ 0 h 1858"/>
                    <a:gd name="T86" fmla="*/ 0 w 16578"/>
                    <a:gd name="T87" fmla="*/ 0 h 1858"/>
                    <a:gd name="T88" fmla="*/ 0 w 16578"/>
                    <a:gd name="T89" fmla="*/ 0 h 1858"/>
                    <a:gd name="T90" fmla="*/ 0 w 16578"/>
                    <a:gd name="T91" fmla="*/ 0 h 1858"/>
                    <a:gd name="T92" fmla="*/ 0 w 16578"/>
                    <a:gd name="T93" fmla="*/ 0 h 1858"/>
                    <a:gd name="T94" fmla="*/ 0 w 16578"/>
                    <a:gd name="T95" fmla="*/ 0 h 1858"/>
                    <a:gd name="T96" fmla="*/ 0 w 16578"/>
                    <a:gd name="T97" fmla="*/ 0 h 1858"/>
                    <a:gd name="T98" fmla="*/ 0 w 16578"/>
                    <a:gd name="T99" fmla="*/ 0 h 1858"/>
                    <a:gd name="T100" fmla="*/ 0 w 16578"/>
                    <a:gd name="T101" fmla="*/ 0 h 1858"/>
                    <a:gd name="T102" fmla="*/ 0 w 16578"/>
                    <a:gd name="T103" fmla="*/ 0 h 1858"/>
                    <a:gd name="T104" fmla="*/ 0 w 16578"/>
                    <a:gd name="T105" fmla="*/ 0 h 1858"/>
                    <a:gd name="T106" fmla="*/ 0 w 16578"/>
                    <a:gd name="T107" fmla="*/ 0 h 1858"/>
                    <a:gd name="T108" fmla="*/ 0 w 16578"/>
                    <a:gd name="T109" fmla="*/ 0 h 185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578" h="1858">
                      <a:moveTo>
                        <a:pt x="105" y="2"/>
                      </a:moveTo>
                      <a:lnTo>
                        <a:pt x="609" y="18"/>
                      </a:lnTo>
                      <a:lnTo>
                        <a:pt x="778" y="26"/>
                      </a:lnTo>
                      <a:lnTo>
                        <a:pt x="1327" y="33"/>
                      </a:lnTo>
                      <a:lnTo>
                        <a:pt x="2052" y="82"/>
                      </a:lnTo>
                      <a:lnTo>
                        <a:pt x="2780" y="130"/>
                      </a:lnTo>
                      <a:lnTo>
                        <a:pt x="3500" y="178"/>
                      </a:lnTo>
                      <a:lnTo>
                        <a:pt x="4219" y="218"/>
                      </a:lnTo>
                      <a:lnTo>
                        <a:pt x="4940" y="266"/>
                      </a:lnTo>
                      <a:lnTo>
                        <a:pt x="5659" y="306"/>
                      </a:lnTo>
                      <a:lnTo>
                        <a:pt x="6380" y="354"/>
                      </a:lnTo>
                      <a:lnTo>
                        <a:pt x="7102" y="418"/>
                      </a:lnTo>
                      <a:lnTo>
                        <a:pt x="7830" y="482"/>
                      </a:lnTo>
                      <a:lnTo>
                        <a:pt x="8549" y="538"/>
                      </a:lnTo>
                      <a:lnTo>
                        <a:pt x="9270" y="602"/>
                      </a:lnTo>
                      <a:lnTo>
                        <a:pt x="9991" y="674"/>
                      </a:lnTo>
                      <a:lnTo>
                        <a:pt x="10713" y="754"/>
                      </a:lnTo>
                      <a:lnTo>
                        <a:pt x="11433" y="834"/>
                      </a:lnTo>
                      <a:lnTo>
                        <a:pt x="12153" y="914"/>
                      </a:lnTo>
                      <a:lnTo>
                        <a:pt x="12875" y="1010"/>
                      </a:lnTo>
                      <a:lnTo>
                        <a:pt x="13163" y="1050"/>
                      </a:lnTo>
                      <a:lnTo>
                        <a:pt x="13602" y="1106"/>
                      </a:lnTo>
                      <a:lnTo>
                        <a:pt x="14324" y="1210"/>
                      </a:lnTo>
                      <a:lnTo>
                        <a:pt x="15046" y="1331"/>
                      </a:lnTo>
                      <a:lnTo>
                        <a:pt x="15773" y="1508"/>
                      </a:lnTo>
                      <a:lnTo>
                        <a:pt x="16489" y="1651"/>
                      </a:lnTo>
                      <a:cubicBezTo>
                        <a:pt x="16543" y="1662"/>
                        <a:pt x="16578" y="1715"/>
                        <a:pt x="16568" y="1769"/>
                      </a:cubicBezTo>
                      <a:cubicBezTo>
                        <a:pt x="16557" y="1823"/>
                        <a:pt x="16504" y="1858"/>
                        <a:pt x="16450" y="1848"/>
                      </a:cubicBezTo>
                      <a:lnTo>
                        <a:pt x="15726" y="1703"/>
                      </a:lnTo>
                      <a:lnTo>
                        <a:pt x="15013" y="1528"/>
                      </a:lnTo>
                      <a:lnTo>
                        <a:pt x="14295" y="1408"/>
                      </a:lnTo>
                      <a:lnTo>
                        <a:pt x="13577" y="1305"/>
                      </a:lnTo>
                      <a:lnTo>
                        <a:pt x="13136" y="1249"/>
                      </a:lnTo>
                      <a:lnTo>
                        <a:pt x="12848" y="1209"/>
                      </a:lnTo>
                      <a:lnTo>
                        <a:pt x="12130" y="1113"/>
                      </a:lnTo>
                      <a:lnTo>
                        <a:pt x="11410" y="1033"/>
                      </a:lnTo>
                      <a:lnTo>
                        <a:pt x="10690" y="953"/>
                      </a:lnTo>
                      <a:lnTo>
                        <a:pt x="9972" y="873"/>
                      </a:lnTo>
                      <a:lnTo>
                        <a:pt x="9253" y="801"/>
                      </a:lnTo>
                      <a:lnTo>
                        <a:pt x="8534" y="737"/>
                      </a:lnTo>
                      <a:lnTo>
                        <a:pt x="7813" y="681"/>
                      </a:lnTo>
                      <a:lnTo>
                        <a:pt x="7085" y="617"/>
                      </a:lnTo>
                      <a:lnTo>
                        <a:pt x="6367" y="553"/>
                      </a:lnTo>
                      <a:lnTo>
                        <a:pt x="5648" y="505"/>
                      </a:lnTo>
                      <a:lnTo>
                        <a:pt x="4927" y="465"/>
                      </a:lnTo>
                      <a:lnTo>
                        <a:pt x="4208" y="417"/>
                      </a:lnTo>
                      <a:lnTo>
                        <a:pt x="3487" y="377"/>
                      </a:lnTo>
                      <a:lnTo>
                        <a:pt x="2767" y="329"/>
                      </a:lnTo>
                      <a:lnTo>
                        <a:pt x="2039" y="281"/>
                      </a:lnTo>
                      <a:lnTo>
                        <a:pt x="1324" y="233"/>
                      </a:lnTo>
                      <a:lnTo>
                        <a:pt x="769" y="225"/>
                      </a:lnTo>
                      <a:lnTo>
                        <a:pt x="602" y="217"/>
                      </a:lnTo>
                      <a:lnTo>
                        <a:pt x="98" y="201"/>
                      </a:lnTo>
                      <a:cubicBezTo>
                        <a:pt x="43" y="200"/>
                        <a:pt x="0" y="153"/>
                        <a:pt x="2" y="98"/>
                      </a:cubicBezTo>
                      <a:cubicBezTo>
                        <a:pt x="3" y="43"/>
                        <a:pt x="49" y="0"/>
                        <a:pt x="105" y="2"/>
                      </a:cubicBezTo>
                      <a:close/>
                    </a:path>
                  </a:pathLst>
                </a:custGeom>
                <a:solidFill>
                  <a:srgbClr val="4F81BD"/>
                </a:solidFill>
                <a:ln w="1588" cap="flat">
                  <a:solidFill>
                    <a:srgbClr val="4F81BD"/>
                  </a:solidFill>
                  <a:prstDash val="solid"/>
                  <a:bevel/>
                  <a:headEnd/>
                  <a:tailEnd/>
                </a:ln>
              </p:spPr>
              <p:txBody>
                <a:bodyPr/>
                <a:lstStyle/>
                <a:p>
                  <a:endParaRPr lang="ja-JP" altLang="en-US"/>
                </a:p>
              </p:txBody>
            </p:sp>
            <p:sp>
              <p:nvSpPr>
                <p:cNvPr id="35928" name="Oval 168">
                  <a:extLst>
                    <a:ext uri="{FF2B5EF4-FFF2-40B4-BE49-F238E27FC236}">
                      <a16:creationId xmlns:a16="http://schemas.microsoft.com/office/drawing/2014/main" id="{78C0F2AF-7065-4285-B117-3CC1E71E7136}"/>
                    </a:ext>
                  </a:extLst>
                </p:cNvPr>
                <p:cNvSpPr>
                  <a:spLocks noChangeArrowheads="1"/>
                </p:cNvSpPr>
                <p:nvPr/>
              </p:nvSpPr>
              <p:spPr bwMode="auto">
                <a:xfrm>
                  <a:off x="1721" y="4238"/>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29" name="Oval 169">
                  <a:extLst>
                    <a:ext uri="{FF2B5EF4-FFF2-40B4-BE49-F238E27FC236}">
                      <a16:creationId xmlns:a16="http://schemas.microsoft.com/office/drawing/2014/main" id="{3E8A0A31-1CCC-4FE4-9F6F-CCF2F43AF2E8}"/>
                    </a:ext>
                  </a:extLst>
                </p:cNvPr>
                <p:cNvSpPr>
                  <a:spLocks noChangeArrowheads="1"/>
                </p:cNvSpPr>
                <p:nvPr/>
              </p:nvSpPr>
              <p:spPr bwMode="auto">
                <a:xfrm>
                  <a:off x="1721" y="4238"/>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30" name="Oval 170">
                  <a:extLst>
                    <a:ext uri="{FF2B5EF4-FFF2-40B4-BE49-F238E27FC236}">
                      <a16:creationId xmlns:a16="http://schemas.microsoft.com/office/drawing/2014/main" id="{1C248820-C7D8-48C3-B464-354873EACBB4}"/>
                    </a:ext>
                  </a:extLst>
                </p:cNvPr>
                <p:cNvSpPr>
                  <a:spLocks noChangeArrowheads="1"/>
                </p:cNvSpPr>
                <p:nvPr/>
              </p:nvSpPr>
              <p:spPr bwMode="auto">
                <a:xfrm>
                  <a:off x="1772" y="4195"/>
                  <a:ext cx="30"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31" name="Oval 171">
                  <a:extLst>
                    <a:ext uri="{FF2B5EF4-FFF2-40B4-BE49-F238E27FC236}">
                      <a16:creationId xmlns:a16="http://schemas.microsoft.com/office/drawing/2014/main" id="{4C952D6C-9196-4FA6-A787-2E4A8A4D63FF}"/>
                    </a:ext>
                  </a:extLst>
                </p:cNvPr>
                <p:cNvSpPr>
                  <a:spLocks noChangeArrowheads="1"/>
                </p:cNvSpPr>
                <p:nvPr/>
              </p:nvSpPr>
              <p:spPr bwMode="auto">
                <a:xfrm>
                  <a:off x="1772" y="4195"/>
                  <a:ext cx="30"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32" name="Oval 172">
                  <a:extLst>
                    <a:ext uri="{FF2B5EF4-FFF2-40B4-BE49-F238E27FC236}">
                      <a16:creationId xmlns:a16="http://schemas.microsoft.com/office/drawing/2014/main" id="{05BBAA19-6FAD-4E19-B656-B6A78A5B9D71}"/>
                    </a:ext>
                  </a:extLst>
                </p:cNvPr>
                <p:cNvSpPr>
                  <a:spLocks noChangeArrowheads="1"/>
                </p:cNvSpPr>
                <p:nvPr/>
              </p:nvSpPr>
              <p:spPr bwMode="auto">
                <a:xfrm>
                  <a:off x="1772" y="4064"/>
                  <a:ext cx="30"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33" name="Oval 173">
                  <a:extLst>
                    <a:ext uri="{FF2B5EF4-FFF2-40B4-BE49-F238E27FC236}">
                      <a16:creationId xmlns:a16="http://schemas.microsoft.com/office/drawing/2014/main" id="{16F923A5-E7B7-4C2B-BB4E-30DEB6ADE060}"/>
                    </a:ext>
                  </a:extLst>
                </p:cNvPr>
                <p:cNvSpPr>
                  <a:spLocks noChangeArrowheads="1"/>
                </p:cNvSpPr>
                <p:nvPr/>
              </p:nvSpPr>
              <p:spPr bwMode="auto">
                <a:xfrm>
                  <a:off x="1772" y="4064"/>
                  <a:ext cx="30"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34" name="Oval 174">
                  <a:extLst>
                    <a:ext uri="{FF2B5EF4-FFF2-40B4-BE49-F238E27FC236}">
                      <a16:creationId xmlns:a16="http://schemas.microsoft.com/office/drawing/2014/main" id="{00725957-F6BE-4E40-858C-8305BF10BE55}"/>
                    </a:ext>
                  </a:extLst>
                </p:cNvPr>
                <p:cNvSpPr>
                  <a:spLocks noChangeArrowheads="1"/>
                </p:cNvSpPr>
                <p:nvPr/>
              </p:nvSpPr>
              <p:spPr bwMode="auto">
                <a:xfrm>
                  <a:off x="1772" y="3933"/>
                  <a:ext cx="30"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35" name="Oval 175">
                  <a:extLst>
                    <a:ext uri="{FF2B5EF4-FFF2-40B4-BE49-F238E27FC236}">
                      <a16:creationId xmlns:a16="http://schemas.microsoft.com/office/drawing/2014/main" id="{E0928BFE-1306-4D36-8BCE-8648328BDC0B}"/>
                    </a:ext>
                  </a:extLst>
                </p:cNvPr>
                <p:cNvSpPr>
                  <a:spLocks noChangeArrowheads="1"/>
                </p:cNvSpPr>
                <p:nvPr/>
              </p:nvSpPr>
              <p:spPr bwMode="auto">
                <a:xfrm>
                  <a:off x="1772" y="3933"/>
                  <a:ext cx="30"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36" name="Oval 176">
                  <a:extLst>
                    <a:ext uri="{FF2B5EF4-FFF2-40B4-BE49-F238E27FC236}">
                      <a16:creationId xmlns:a16="http://schemas.microsoft.com/office/drawing/2014/main" id="{EB6DA910-4669-4DFE-9421-AA79C38E19D7}"/>
                    </a:ext>
                  </a:extLst>
                </p:cNvPr>
                <p:cNvSpPr>
                  <a:spLocks noChangeArrowheads="1"/>
                </p:cNvSpPr>
                <p:nvPr/>
              </p:nvSpPr>
              <p:spPr bwMode="auto">
                <a:xfrm>
                  <a:off x="1772" y="3802"/>
                  <a:ext cx="30"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37" name="Oval 177">
                  <a:extLst>
                    <a:ext uri="{FF2B5EF4-FFF2-40B4-BE49-F238E27FC236}">
                      <a16:creationId xmlns:a16="http://schemas.microsoft.com/office/drawing/2014/main" id="{B12CDC46-0DB4-4012-B323-E0064492442F}"/>
                    </a:ext>
                  </a:extLst>
                </p:cNvPr>
                <p:cNvSpPr>
                  <a:spLocks noChangeArrowheads="1"/>
                </p:cNvSpPr>
                <p:nvPr/>
              </p:nvSpPr>
              <p:spPr bwMode="auto">
                <a:xfrm>
                  <a:off x="1772" y="3802"/>
                  <a:ext cx="30"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38" name="Oval 178">
                  <a:extLst>
                    <a:ext uri="{FF2B5EF4-FFF2-40B4-BE49-F238E27FC236}">
                      <a16:creationId xmlns:a16="http://schemas.microsoft.com/office/drawing/2014/main" id="{CA67EEA5-241B-498E-8E8C-EA56224CE53A}"/>
                    </a:ext>
                  </a:extLst>
                </p:cNvPr>
                <p:cNvSpPr>
                  <a:spLocks noChangeArrowheads="1"/>
                </p:cNvSpPr>
                <p:nvPr/>
              </p:nvSpPr>
              <p:spPr bwMode="auto">
                <a:xfrm>
                  <a:off x="1772" y="3697"/>
                  <a:ext cx="30"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39" name="Oval 179">
                  <a:extLst>
                    <a:ext uri="{FF2B5EF4-FFF2-40B4-BE49-F238E27FC236}">
                      <a16:creationId xmlns:a16="http://schemas.microsoft.com/office/drawing/2014/main" id="{AC1F5264-0F5C-46CA-AA76-99BFF82DB794}"/>
                    </a:ext>
                  </a:extLst>
                </p:cNvPr>
                <p:cNvSpPr>
                  <a:spLocks noChangeArrowheads="1"/>
                </p:cNvSpPr>
                <p:nvPr/>
              </p:nvSpPr>
              <p:spPr bwMode="auto">
                <a:xfrm>
                  <a:off x="1772" y="3697"/>
                  <a:ext cx="30"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40" name="Oval 180">
                  <a:extLst>
                    <a:ext uri="{FF2B5EF4-FFF2-40B4-BE49-F238E27FC236}">
                      <a16:creationId xmlns:a16="http://schemas.microsoft.com/office/drawing/2014/main" id="{D901D4DF-B902-4BCA-8527-5CF4C29A43F2}"/>
                    </a:ext>
                  </a:extLst>
                </p:cNvPr>
                <p:cNvSpPr>
                  <a:spLocks noChangeArrowheads="1"/>
                </p:cNvSpPr>
                <p:nvPr/>
              </p:nvSpPr>
              <p:spPr bwMode="auto">
                <a:xfrm>
                  <a:off x="1868" y="4195"/>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41" name="Oval 181">
                  <a:extLst>
                    <a:ext uri="{FF2B5EF4-FFF2-40B4-BE49-F238E27FC236}">
                      <a16:creationId xmlns:a16="http://schemas.microsoft.com/office/drawing/2014/main" id="{B848EDAC-6617-4ADD-8BA3-073BE7A77E3A}"/>
                    </a:ext>
                  </a:extLst>
                </p:cNvPr>
                <p:cNvSpPr>
                  <a:spLocks noChangeArrowheads="1"/>
                </p:cNvSpPr>
                <p:nvPr/>
              </p:nvSpPr>
              <p:spPr bwMode="auto">
                <a:xfrm>
                  <a:off x="1868" y="4195"/>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42" name="Oval 182">
                  <a:extLst>
                    <a:ext uri="{FF2B5EF4-FFF2-40B4-BE49-F238E27FC236}">
                      <a16:creationId xmlns:a16="http://schemas.microsoft.com/office/drawing/2014/main" id="{776FD165-9F77-4E87-A902-4C7305A8ABE3}"/>
                    </a:ext>
                  </a:extLst>
                </p:cNvPr>
                <p:cNvSpPr>
                  <a:spLocks noChangeArrowheads="1"/>
                </p:cNvSpPr>
                <p:nvPr/>
              </p:nvSpPr>
              <p:spPr bwMode="auto">
                <a:xfrm>
                  <a:off x="1868" y="4064"/>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43" name="Oval 183">
                  <a:extLst>
                    <a:ext uri="{FF2B5EF4-FFF2-40B4-BE49-F238E27FC236}">
                      <a16:creationId xmlns:a16="http://schemas.microsoft.com/office/drawing/2014/main" id="{418D27A5-7E1C-4B1C-B35E-E886E17A1669}"/>
                    </a:ext>
                  </a:extLst>
                </p:cNvPr>
                <p:cNvSpPr>
                  <a:spLocks noChangeArrowheads="1"/>
                </p:cNvSpPr>
                <p:nvPr/>
              </p:nvSpPr>
              <p:spPr bwMode="auto">
                <a:xfrm>
                  <a:off x="1868" y="4064"/>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44" name="Oval 184">
                  <a:extLst>
                    <a:ext uri="{FF2B5EF4-FFF2-40B4-BE49-F238E27FC236}">
                      <a16:creationId xmlns:a16="http://schemas.microsoft.com/office/drawing/2014/main" id="{C762DB01-AC73-4771-A53D-0E7A9E230FB8}"/>
                    </a:ext>
                  </a:extLst>
                </p:cNvPr>
                <p:cNvSpPr>
                  <a:spLocks noChangeArrowheads="1"/>
                </p:cNvSpPr>
                <p:nvPr/>
              </p:nvSpPr>
              <p:spPr bwMode="auto">
                <a:xfrm>
                  <a:off x="1868" y="3867"/>
                  <a:ext cx="31" cy="31"/>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45" name="Oval 185">
                  <a:extLst>
                    <a:ext uri="{FF2B5EF4-FFF2-40B4-BE49-F238E27FC236}">
                      <a16:creationId xmlns:a16="http://schemas.microsoft.com/office/drawing/2014/main" id="{E448EC75-E58F-401A-B6A5-7804A5BC162B}"/>
                    </a:ext>
                  </a:extLst>
                </p:cNvPr>
                <p:cNvSpPr>
                  <a:spLocks noChangeArrowheads="1"/>
                </p:cNvSpPr>
                <p:nvPr/>
              </p:nvSpPr>
              <p:spPr bwMode="auto">
                <a:xfrm>
                  <a:off x="1868" y="3867"/>
                  <a:ext cx="31" cy="31"/>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46" name="Oval 186">
                  <a:extLst>
                    <a:ext uri="{FF2B5EF4-FFF2-40B4-BE49-F238E27FC236}">
                      <a16:creationId xmlns:a16="http://schemas.microsoft.com/office/drawing/2014/main" id="{246C4E3F-1EE8-4362-A791-BD9DBAF4057E}"/>
                    </a:ext>
                  </a:extLst>
                </p:cNvPr>
                <p:cNvSpPr>
                  <a:spLocks noChangeArrowheads="1"/>
                </p:cNvSpPr>
                <p:nvPr/>
              </p:nvSpPr>
              <p:spPr bwMode="auto">
                <a:xfrm>
                  <a:off x="1868" y="3737"/>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47" name="Oval 187">
                  <a:extLst>
                    <a:ext uri="{FF2B5EF4-FFF2-40B4-BE49-F238E27FC236}">
                      <a16:creationId xmlns:a16="http://schemas.microsoft.com/office/drawing/2014/main" id="{FB51BCDE-F769-4753-BA0A-D3C1C41F2564}"/>
                    </a:ext>
                  </a:extLst>
                </p:cNvPr>
                <p:cNvSpPr>
                  <a:spLocks noChangeArrowheads="1"/>
                </p:cNvSpPr>
                <p:nvPr/>
              </p:nvSpPr>
              <p:spPr bwMode="auto">
                <a:xfrm>
                  <a:off x="1868" y="3737"/>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48" name="Oval 188">
                  <a:extLst>
                    <a:ext uri="{FF2B5EF4-FFF2-40B4-BE49-F238E27FC236}">
                      <a16:creationId xmlns:a16="http://schemas.microsoft.com/office/drawing/2014/main" id="{398756A6-736A-45B9-B765-1B0997900C9F}"/>
                    </a:ext>
                  </a:extLst>
                </p:cNvPr>
                <p:cNvSpPr>
                  <a:spLocks noChangeArrowheads="1"/>
                </p:cNvSpPr>
                <p:nvPr/>
              </p:nvSpPr>
              <p:spPr bwMode="auto">
                <a:xfrm>
                  <a:off x="1868" y="3585"/>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49" name="Oval 189">
                  <a:extLst>
                    <a:ext uri="{FF2B5EF4-FFF2-40B4-BE49-F238E27FC236}">
                      <a16:creationId xmlns:a16="http://schemas.microsoft.com/office/drawing/2014/main" id="{9CEBF803-E2FB-4F79-9096-2AA8FAF302DB}"/>
                    </a:ext>
                  </a:extLst>
                </p:cNvPr>
                <p:cNvSpPr>
                  <a:spLocks noChangeArrowheads="1"/>
                </p:cNvSpPr>
                <p:nvPr/>
              </p:nvSpPr>
              <p:spPr bwMode="auto">
                <a:xfrm>
                  <a:off x="1868" y="3585"/>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50" name="Oval 190">
                  <a:extLst>
                    <a:ext uri="{FF2B5EF4-FFF2-40B4-BE49-F238E27FC236}">
                      <a16:creationId xmlns:a16="http://schemas.microsoft.com/office/drawing/2014/main" id="{4DF534CE-8530-4198-8099-515029B1AAAE}"/>
                    </a:ext>
                  </a:extLst>
                </p:cNvPr>
                <p:cNvSpPr>
                  <a:spLocks noChangeArrowheads="1"/>
                </p:cNvSpPr>
                <p:nvPr/>
              </p:nvSpPr>
              <p:spPr bwMode="auto">
                <a:xfrm>
                  <a:off x="1977" y="4195"/>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51" name="Oval 191">
                  <a:extLst>
                    <a:ext uri="{FF2B5EF4-FFF2-40B4-BE49-F238E27FC236}">
                      <a16:creationId xmlns:a16="http://schemas.microsoft.com/office/drawing/2014/main" id="{B65B6843-6DA2-467D-93EF-05E86052A985}"/>
                    </a:ext>
                  </a:extLst>
                </p:cNvPr>
                <p:cNvSpPr>
                  <a:spLocks noChangeArrowheads="1"/>
                </p:cNvSpPr>
                <p:nvPr/>
              </p:nvSpPr>
              <p:spPr bwMode="auto">
                <a:xfrm>
                  <a:off x="1977" y="4195"/>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52" name="Oval 192">
                  <a:extLst>
                    <a:ext uri="{FF2B5EF4-FFF2-40B4-BE49-F238E27FC236}">
                      <a16:creationId xmlns:a16="http://schemas.microsoft.com/office/drawing/2014/main" id="{19D7E0A3-6BB8-4D82-9346-B4E791CB6BCF}"/>
                    </a:ext>
                  </a:extLst>
                </p:cNvPr>
                <p:cNvSpPr>
                  <a:spLocks noChangeArrowheads="1"/>
                </p:cNvSpPr>
                <p:nvPr/>
              </p:nvSpPr>
              <p:spPr bwMode="auto">
                <a:xfrm>
                  <a:off x="1977" y="4064"/>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53" name="Oval 193">
                  <a:extLst>
                    <a:ext uri="{FF2B5EF4-FFF2-40B4-BE49-F238E27FC236}">
                      <a16:creationId xmlns:a16="http://schemas.microsoft.com/office/drawing/2014/main" id="{D083C494-E8F9-4667-8B98-E662E243DA54}"/>
                    </a:ext>
                  </a:extLst>
                </p:cNvPr>
                <p:cNvSpPr>
                  <a:spLocks noChangeArrowheads="1"/>
                </p:cNvSpPr>
                <p:nvPr/>
              </p:nvSpPr>
              <p:spPr bwMode="auto">
                <a:xfrm>
                  <a:off x="1977" y="4064"/>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54" name="Oval 194">
                  <a:extLst>
                    <a:ext uri="{FF2B5EF4-FFF2-40B4-BE49-F238E27FC236}">
                      <a16:creationId xmlns:a16="http://schemas.microsoft.com/office/drawing/2014/main" id="{B6704817-FD7D-4378-80CD-CE945B6782A3}"/>
                    </a:ext>
                  </a:extLst>
                </p:cNvPr>
                <p:cNvSpPr>
                  <a:spLocks noChangeArrowheads="1"/>
                </p:cNvSpPr>
                <p:nvPr/>
              </p:nvSpPr>
              <p:spPr bwMode="auto">
                <a:xfrm>
                  <a:off x="1977" y="3867"/>
                  <a:ext cx="31" cy="31"/>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55" name="Oval 195">
                  <a:extLst>
                    <a:ext uri="{FF2B5EF4-FFF2-40B4-BE49-F238E27FC236}">
                      <a16:creationId xmlns:a16="http://schemas.microsoft.com/office/drawing/2014/main" id="{FE8570F5-7C25-42FF-9A6E-162AB7F268F3}"/>
                    </a:ext>
                  </a:extLst>
                </p:cNvPr>
                <p:cNvSpPr>
                  <a:spLocks noChangeArrowheads="1"/>
                </p:cNvSpPr>
                <p:nvPr/>
              </p:nvSpPr>
              <p:spPr bwMode="auto">
                <a:xfrm>
                  <a:off x="1977" y="3867"/>
                  <a:ext cx="31" cy="31"/>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56" name="Oval 196">
                  <a:extLst>
                    <a:ext uri="{FF2B5EF4-FFF2-40B4-BE49-F238E27FC236}">
                      <a16:creationId xmlns:a16="http://schemas.microsoft.com/office/drawing/2014/main" id="{1AD7DFC0-60F6-4849-A009-33BD20ECA67D}"/>
                    </a:ext>
                  </a:extLst>
                </p:cNvPr>
                <p:cNvSpPr>
                  <a:spLocks noChangeArrowheads="1"/>
                </p:cNvSpPr>
                <p:nvPr/>
              </p:nvSpPr>
              <p:spPr bwMode="auto">
                <a:xfrm>
                  <a:off x="1977" y="3671"/>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57" name="Oval 197">
                  <a:extLst>
                    <a:ext uri="{FF2B5EF4-FFF2-40B4-BE49-F238E27FC236}">
                      <a16:creationId xmlns:a16="http://schemas.microsoft.com/office/drawing/2014/main" id="{078D6D70-760F-4BA6-A080-82CDB8F21E9F}"/>
                    </a:ext>
                  </a:extLst>
                </p:cNvPr>
                <p:cNvSpPr>
                  <a:spLocks noChangeArrowheads="1"/>
                </p:cNvSpPr>
                <p:nvPr/>
              </p:nvSpPr>
              <p:spPr bwMode="auto">
                <a:xfrm>
                  <a:off x="1977" y="3671"/>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58" name="Oval 198">
                  <a:extLst>
                    <a:ext uri="{FF2B5EF4-FFF2-40B4-BE49-F238E27FC236}">
                      <a16:creationId xmlns:a16="http://schemas.microsoft.com/office/drawing/2014/main" id="{10D35D05-3835-4EC4-B429-0C706C69EB7F}"/>
                    </a:ext>
                  </a:extLst>
                </p:cNvPr>
                <p:cNvSpPr>
                  <a:spLocks noChangeArrowheads="1"/>
                </p:cNvSpPr>
                <p:nvPr/>
              </p:nvSpPr>
              <p:spPr bwMode="auto">
                <a:xfrm>
                  <a:off x="1977" y="3532"/>
                  <a:ext cx="31" cy="31"/>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59" name="Oval 199">
                  <a:extLst>
                    <a:ext uri="{FF2B5EF4-FFF2-40B4-BE49-F238E27FC236}">
                      <a16:creationId xmlns:a16="http://schemas.microsoft.com/office/drawing/2014/main" id="{07394470-D9E1-45EF-949B-9EF282839393}"/>
                    </a:ext>
                  </a:extLst>
                </p:cNvPr>
                <p:cNvSpPr>
                  <a:spLocks noChangeArrowheads="1"/>
                </p:cNvSpPr>
                <p:nvPr/>
              </p:nvSpPr>
              <p:spPr bwMode="auto">
                <a:xfrm>
                  <a:off x="1977" y="3532"/>
                  <a:ext cx="31" cy="31"/>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60" name="Oval 200">
                  <a:extLst>
                    <a:ext uri="{FF2B5EF4-FFF2-40B4-BE49-F238E27FC236}">
                      <a16:creationId xmlns:a16="http://schemas.microsoft.com/office/drawing/2014/main" id="{4B241804-0529-4AE2-9A56-142DD655155E}"/>
                    </a:ext>
                  </a:extLst>
                </p:cNvPr>
                <p:cNvSpPr>
                  <a:spLocks noChangeArrowheads="1"/>
                </p:cNvSpPr>
                <p:nvPr/>
              </p:nvSpPr>
              <p:spPr bwMode="auto">
                <a:xfrm>
                  <a:off x="2086" y="4195"/>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61" name="Oval 201">
                  <a:extLst>
                    <a:ext uri="{FF2B5EF4-FFF2-40B4-BE49-F238E27FC236}">
                      <a16:creationId xmlns:a16="http://schemas.microsoft.com/office/drawing/2014/main" id="{06E6661B-58A5-448E-A6D8-85BFC87AB32B}"/>
                    </a:ext>
                  </a:extLst>
                </p:cNvPr>
                <p:cNvSpPr>
                  <a:spLocks noChangeArrowheads="1"/>
                </p:cNvSpPr>
                <p:nvPr/>
              </p:nvSpPr>
              <p:spPr bwMode="auto">
                <a:xfrm>
                  <a:off x="2086" y="4195"/>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62" name="Oval 202">
                  <a:extLst>
                    <a:ext uri="{FF2B5EF4-FFF2-40B4-BE49-F238E27FC236}">
                      <a16:creationId xmlns:a16="http://schemas.microsoft.com/office/drawing/2014/main" id="{2FE9DB81-22B4-4278-AF05-1A998BCFBFC1}"/>
                    </a:ext>
                  </a:extLst>
                </p:cNvPr>
                <p:cNvSpPr>
                  <a:spLocks noChangeArrowheads="1"/>
                </p:cNvSpPr>
                <p:nvPr/>
              </p:nvSpPr>
              <p:spPr bwMode="auto">
                <a:xfrm>
                  <a:off x="2086" y="4064"/>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63" name="Oval 203">
                  <a:extLst>
                    <a:ext uri="{FF2B5EF4-FFF2-40B4-BE49-F238E27FC236}">
                      <a16:creationId xmlns:a16="http://schemas.microsoft.com/office/drawing/2014/main" id="{86C369BB-DAF4-418A-9C36-EBB91B714BCA}"/>
                    </a:ext>
                  </a:extLst>
                </p:cNvPr>
                <p:cNvSpPr>
                  <a:spLocks noChangeArrowheads="1"/>
                </p:cNvSpPr>
                <p:nvPr/>
              </p:nvSpPr>
              <p:spPr bwMode="auto">
                <a:xfrm>
                  <a:off x="2086" y="4064"/>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64" name="Oval 204">
                  <a:extLst>
                    <a:ext uri="{FF2B5EF4-FFF2-40B4-BE49-F238E27FC236}">
                      <a16:creationId xmlns:a16="http://schemas.microsoft.com/office/drawing/2014/main" id="{A6A094C4-99C0-4A57-94FF-5BDF9382E4F6}"/>
                    </a:ext>
                  </a:extLst>
                </p:cNvPr>
                <p:cNvSpPr>
                  <a:spLocks noChangeArrowheads="1"/>
                </p:cNvSpPr>
                <p:nvPr/>
              </p:nvSpPr>
              <p:spPr bwMode="auto">
                <a:xfrm>
                  <a:off x="2086" y="3867"/>
                  <a:ext cx="31" cy="31"/>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65" name="Oval 205">
                  <a:extLst>
                    <a:ext uri="{FF2B5EF4-FFF2-40B4-BE49-F238E27FC236}">
                      <a16:creationId xmlns:a16="http://schemas.microsoft.com/office/drawing/2014/main" id="{88644775-056E-4BFF-8FE1-8DD670EF5C03}"/>
                    </a:ext>
                  </a:extLst>
                </p:cNvPr>
                <p:cNvSpPr>
                  <a:spLocks noChangeArrowheads="1"/>
                </p:cNvSpPr>
                <p:nvPr/>
              </p:nvSpPr>
              <p:spPr bwMode="auto">
                <a:xfrm>
                  <a:off x="2086" y="3867"/>
                  <a:ext cx="31" cy="31"/>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66" name="Oval 206">
                  <a:extLst>
                    <a:ext uri="{FF2B5EF4-FFF2-40B4-BE49-F238E27FC236}">
                      <a16:creationId xmlns:a16="http://schemas.microsoft.com/office/drawing/2014/main" id="{F287FFED-EE09-41B4-B9C9-AC12C22340C6}"/>
                    </a:ext>
                  </a:extLst>
                </p:cNvPr>
                <p:cNvSpPr>
                  <a:spLocks noChangeArrowheads="1"/>
                </p:cNvSpPr>
                <p:nvPr/>
              </p:nvSpPr>
              <p:spPr bwMode="auto">
                <a:xfrm>
                  <a:off x="2086" y="3671"/>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67" name="Oval 207">
                  <a:extLst>
                    <a:ext uri="{FF2B5EF4-FFF2-40B4-BE49-F238E27FC236}">
                      <a16:creationId xmlns:a16="http://schemas.microsoft.com/office/drawing/2014/main" id="{A88A0288-093E-4899-B75F-B9736F8B6026}"/>
                    </a:ext>
                  </a:extLst>
                </p:cNvPr>
                <p:cNvSpPr>
                  <a:spLocks noChangeArrowheads="1"/>
                </p:cNvSpPr>
                <p:nvPr/>
              </p:nvSpPr>
              <p:spPr bwMode="auto">
                <a:xfrm>
                  <a:off x="2086" y="3671"/>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68" name="Oval 208">
                  <a:extLst>
                    <a:ext uri="{FF2B5EF4-FFF2-40B4-BE49-F238E27FC236}">
                      <a16:creationId xmlns:a16="http://schemas.microsoft.com/office/drawing/2014/main" id="{774B9F7C-81A6-4099-A19F-089662C24B28}"/>
                    </a:ext>
                  </a:extLst>
                </p:cNvPr>
                <p:cNvSpPr>
                  <a:spLocks noChangeArrowheads="1"/>
                </p:cNvSpPr>
                <p:nvPr/>
              </p:nvSpPr>
              <p:spPr bwMode="auto">
                <a:xfrm>
                  <a:off x="2086" y="3466"/>
                  <a:ext cx="31" cy="31"/>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69" name="Oval 209">
                  <a:extLst>
                    <a:ext uri="{FF2B5EF4-FFF2-40B4-BE49-F238E27FC236}">
                      <a16:creationId xmlns:a16="http://schemas.microsoft.com/office/drawing/2014/main" id="{FEDD4D1A-8F97-421A-A3B9-A0B4C400270A}"/>
                    </a:ext>
                  </a:extLst>
                </p:cNvPr>
                <p:cNvSpPr>
                  <a:spLocks noChangeArrowheads="1"/>
                </p:cNvSpPr>
                <p:nvPr/>
              </p:nvSpPr>
              <p:spPr bwMode="auto">
                <a:xfrm>
                  <a:off x="2086" y="3466"/>
                  <a:ext cx="31" cy="31"/>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70" name="Oval 210">
                  <a:extLst>
                    <a:ext uri="{FF2B5EF4-FFF2-40B4-BE49-F238E27FC236}">
                      <a16:creationId xmlns:a16="http://schemas.microsoft.com/office/drawing/2014/main" id="{2CD3AA55-5A24-46E4-849B-CDAA654B8496}"/>
                    </a:ext>
                  </a:extLst>
                </p:cNvPr>
                <p:cNvSpPr>
                  <a:spLocks noChangeArrowheads="1"/>
                </p:cNvSpPr>
                <p:nvPr/>
              </p:nvSpPr>
              <p:spPr bwMode="auto">
                <a:xfrm>
                  <a:off x="2196" y="4195"/>
                  <a:ext cx="30"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71" name="Oval 211">
                  <a:extLst>
                    <a:ext uri="{FF2B5EF4-FFF2-40B4-BE49-F238E27FC236}">
                      <a16:creationId xmlns:a16="http://schemas.microsoft.com/office/drawing/2014/main" id="{1E27FEFE-B8B2-4BE3-9D77-00F3B9EE9B5D}"/>
                    </a:ext>
                  </a:extLst>
                </p:cNvPr>
                <p:cNvSpPr>
                  <a:spLocks noChangeArrowheads="1"/>
                </p:cNvSpPr>
                <p:nvPr/>
              </p:nvSpPr>
              <p:spPr bwMode="auto">
                <a:xfrm>
                  <a:off x="2196" y="4195"/>
                  <a:ext cx="30"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72" name="Oval 212">
                  <a:extLst>
                    <a:ext uri="{FF2B5EF4-FFF2-40B4-BE49-F238E27FC236}">
                      <a16:creationId xmlns:a16="http://schemas.microsoft.com/office/drawing/2014/main" id="{AAA395B4-6BC6-4667-ADCC-03C0C4F8F753}"/>
                    </a:ext>
                  </a:extLst>
                </p:cNvPr>
                <p:cNvSpPr>
                  <a:spLocks noChangeArrowheads="1"/>
                </p:cNvSpPr>
                <p:nvPr/>
              </p:nvSpPr>
              <p:spPr bwMode="auto">
                <a:xfrm>
                  <a:off x="2196" y="3998"/>
                  <a:ext cx="30"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73" name="Oval 213">
                  <a:extLst>
                    <a:ext uri="{FF2B5EF4-FFF2-40B4-BE49-F238E27FC236}">
                      <a16:creationId xmlns:a16="http://schemas.microsoft.com/office/drawing/2014/main" id="{869855F1-8266-4F5C-8A5B-5B691705FAE3}"/>
                    </a:ext>
                  </a:extLst>
                </p:cNvPr>
                <p:cNvSpPr>
                  <a:spLocks noChangeArrowheads="1"/>
                </p:cNvSpPr>
                <p:nvPr/>
              </p:nvSpPr>
              <p:spPr bwMode="auto">
                <a:xfrm>
                  <a:off x="2196" y="3998"/>
                  <a:ext cx="30"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74" name="Oval 214">
                  <a:extLst>
                    <a:ext uri="{FF2B5EF4-FFF2-40B4-BE49-F238E27FC236}">
                      <a16:creationId xmlns:a16="http://schemas.microsoft.com/office/drawing/2014/main" id="{97E85EAD-A234-4595-8137-49DB038CB87E}"/>
                    </a:ext>
                  </a:extLst>
                </p:cNvPr>
                <p:cNvSpPr>
                  <a:spLocks noChangeArrowheads="1"/>
                </p:cNvSpPr>
                <p:nvPr/>
              </p:nvSpPr>
              <p:spPr bwMode="auto">
                <a:xfrm>
                  <a:off x="2196" y="3802"/>
                  <a:ext cx="30"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75" name="Oval 215">
                  <a:extLst>
                    <a:ext uri="{FF2B5EF4-FFF2-40B4-BE49-F238E27FC236}">
                      <a16:creationId xmlns:a16="http://schemas.microsoft.com/office/drawing/2014/main" id="{F77C0F5A-880F-4F59-B485-5F0E4ACB37A9}"/>
                    </a:ext>
                  </a:extLst>
                </p:cNvPr>
                <p:cNvSpPr>
                  <a:spLocks noChangeArrowheads="1"/>
                </p:cNvSpPr>
                <p:nvPr/>
              </p:nvSpPr>
              <p:spPr bwMode="auto">
                <a:xfrm>
                  <a:off x="2196" y="3802"/>
                  <a:ext cx="30"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76" name="Oval 216">
                  <a:extLst>
                    <a:ext uri="{FF2B5EF4-FFF2-40B4-BE49-F238E27FC236}">
                      <a16:creationId xmlns:a16="http://schemas.microsoft.com/office/drawing/2014/main" id="{1CF69FAD-68B3-4A51-918C-C6B889052354}"/>
                    </a:ext>
                  </a:extLst>
                </p:cNvPr>
                <p:cNvSpPr>
                  <a:spLocks noChangeArrowheads="1"/>
                </p:cNvSpPr>
                <p:nvPr/>
              </p:nvSpPr>
              <p:spPr bwMode="auto">
                <a:xfrm>
                  <a:off x="2196" y="3605"/>
                  <a:ext cx="30"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77" name="Oval 217">
                  <a:extLst>
                    <a:ext uri="{FF2B5EF4-FFF2-40B4-BE49-F238E27FC236}">
                      <a16:creationId xmlns:a16="http://schemas.microsoft.com/office/drawing/2014/main" id="{F72CB645-3D4D-4DE3-AC31-BEC0701E77D9}"/>
                    </a:ext>
                  </a:extLst>
                </p:cNvPr>
                <p:cNvSpPr>
                  <a:spLocks noChangeArrowheads="1"/>
                </p:cNvSpPr>
                <p:nvPr/>
              </p:nvSpPr>
              <p:spPr bwMode="auto">
                <a:xfrm>
                  <a:off x="2196" y="3605"/>
                  <a:ext cx="30"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78" name="Oval 218">
                  <a:extLst>
                    <a:ext uri="{FF2B5EF4-FFF2-40B4-BE49-F238E27FC236}">
                      <a16:creationId xmlns:a16="http://schemas.microsoft.com/office/drawing/2014/main" id="{485CFDC5-3215-4CB0-AC42-B68BF5C6BBC6}"/>
                    </a:ext>
                  </a:extLst>
                </p:cNvPr>
                <p:cNvSpPr>
                  <a:spLocks noChangeArrowheads="1"/>
                </p:cNvSpPr>
                <p:nvPr/>
              </p:nvSpPr>
              <p:spPr bwMode="auto">
                <a:xfrm>
                  <a:off x="2196" y="3407"/>
                  <a:ext cx="30"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79" name="Oval 219">
                  <a:extLst>
                    <a:ext uri="{FF2B5EF4-FFF2-40B4-BE49-F238E27FC236}">
                      <a16:creationId xmlns:a16="http://schemas.microsoft.com/office/drawing/2014/main" id="{588BA7B6-7B80-4018-8671-30CC2DDF7DAB}"/>
                    </a:ext>
                  </a:extLst>
                </p:cNvPr>
                <p:cNvSpPr>
                  <a:spLocks noChangeArrowheads="1"/>
                </p:cNvSpPr>
                <p:nvPr/>
              </p:nvSpPr>
              <p:spPr bwMode="auto">
                <a:xfrm>
                  <a:off x="2196" y="3406"/>
                  <a:ext cx="30" cy="31"/>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80" name="Oval 220">
                  <a:extLst>
                    <a:ext uri="{FF2B5EF4-FFF2-40B4-BE49-F238E27FC236}">
                      <a16:creationId xmlns:a16="http://schemas.microsoft.com/office/drawing/2014/main" id="{A3D822E8-C2BA-4E40-92DA-1DB5AFD28AF1}"/>
                    </a:ext>
                  </a:extLst>
                </p:cNvPr>
                <p:cNvSpPr>
                  <a:spLocks noChangeArrowheads="1"/>
                </p:cNvSpPr>
                <p:nvPr/>
              </p:nvSpPr>
              <p:spPr bwMode="auto">
                <a:xfrm>
                  <a:off x="2414" y="4195"/>
                  <a:ext cx="30"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81" name="Oval 221">
                  <a:extLst>
                    <a:ext uri="{FF2B5EF4-FFF2-40B4-BE49-F238E27FC236}">
                      <a16:creationId xmlns:a16="http://schemas.microsoft.com/office/drawing/2014/main" id="{DEBDD263-4C96-4866-8A9F-CDBC6BBA7986}"/>
                    </a:ext>
                  </a:extLst>
                </p:cNvPr>
                <p:cNvSpPr>
                  <a:spLocks noChangeArrowheads="1"/>
                </p:cNvSpPr>
                <p:nvPr/>
              </p:nvSpPr>
              <p:spPr bwMode="auto">
                <a:xfrm>
                  <a:off x="2414" y="4195"/>
                  <a:ext cx="30"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82" name="Oval 222">
                  <a:extLst>
                    <a:ext uri="{FF2B5EF4-FFF2-40B4-BE49-F238E27FC236}">
                      <a16:creationId xmlns:a16="http://schemas.microsoft.com/office/drawing/2014/main" id="{FBB75897-3B79-41FF-B3B1-B1D057E2FC68}"/>
                    </a:ext>
                  </a:extLst>
                </p:cNvPr>
                <p:cNvSpPr>
                  <a:spLocks noChangeArrowheads="1"/>
                </p:cNvSpPr>
                <p:nvPr/>
              </p:nvSpPr>
              <p:spPr bwMode="auto">
                <a:xfrm>
                  <a:off x="2414" y="3998"/>
                  <a:ext cx="30"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83" name="Oval 223">
                  <a:extLst>
                    <a:ext uri="{FF2B5EF4-FFF2-40B4-BE49-F238E27FC236}">
                      <a16:creationId xmlns:a16="http://schemas.microsoft.com/office/drawing/2014/main" id="{8C1FA1A8-2C2A-47E7-861B-43177045F4BC}"/>
                    </a:ext>
                  </a:extLst>
                </p:cNvPr>
                <p:cNvSpPr>
                  <a:spLocks noChangeArrowheads="1"/>
                </p:cNvSpPr>
                <p:nvPr/>
              </p:nvSpPr>
              <p:spPr bwMode="auto">
                <a:xfrm>
                  <a:off x="2414" y="3998"/>
                  <a:ext cx="30"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84" name="Oval 224">
                  <a:extLst>
                    <a:ext uri="{FF2B5EF4-FFF2-40B4-BE49-F238E27FC236}">
                      <a16:creationId xmlns:a16="http://schemas.microsoft.com/office/drawing/2014/main" id="{B2A00C75-4CB3-4A8A-ABA0-518AE1F439B7}"/>
                    </a:ext>
                  </a:extLst>
                </p:cNvPr>
                <p:cNvSpPr>
                  <a:spLocks noChangeArrowheads="1"/>
                </p:cNvSpPr>
                <p:nvPr/>
              </p:nvSpPr>
              <p:spPr bwMode="auto">
                <a:xfrm>
                  <a:off x="2414" y="3802"/>
                  <a:ext cx="30"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85" name="Oval 225">
                  <a:extLst>
                    <a:ext uri="{FF2B5EF4-FFF2-40B4-BE49-F238E27FC236}">
                      <a16:creationId xmlns:a16="http://schemas.microsoft.com/office/drawing/2014/main" id="{70DDD125-2EFD-4E36-A601-25087D9C073D}"/>
                    </a:ext>
                  </a:extLst>
                </p:cNvPr>
                <p:cNvSpPr>
                  <a:spLocks noChangeArrowheads="1"/>
                </p:cNvSpPr>
                <p:nvPr/>
              </p:nvSpPr>
              <p:spPr bwMode="auto">
                <a:xfrm>
                  <a:off x="2414" y="3802"/>
                  <a:ext cx="30"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86" name="Oval 226">
                  <a:extLst>
                    <a:ext uri="{FF2B5EF4-FFF2-40B4-BE49-F238E27FC236}">
                      <a16:creationId xmlns:a16="http://schemas.microsoft.com/office/drawing/2014/main" id="{D07D05D4-4FB7-4D4B-AA4C-C033FD055438}"/>
                    </a:ext>
                  </a:extLst>
                </p:cNvPr>
                <p:cNvSpPr>
                  <a:spLocks noChangeArrowheads="1"/>
                </p:cNvSpPr>
                <p:nvPr/>
              </p:nvSpPr>
              <p:spPr bwMode="auto">
                <a:xfrm>
                  <a:off x="2414" y="3605"/>
                  <a:ext cx="30"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87" name="Oval 227">
                  <a:extLst>
                    <a:ext uri="{FF2B5EF4-FFF2-40B4-BE49-F238E27FC236}">
                      <a16:creationId xmlns:a16="http://schemas.microsoft.com/office/drawing/2014/main" id="{01DB0439-7A89-4DC9-9AAB-B9341133E0EF}"/>
                    </a:ext>
                  </a:extLst>
                </p:cNvPr>
                <p:cNvSpPr>
                  <a:spLocks noChangeArrowheads="1"/>
                </p:cNvSpPr>
                <p:nvPr/>
              </p:nvSpPr>
              <p:spPr bwMode="auto">
                <a:xfrm>
                  <a:off x="2414" y="3605"/>
                  <a:ext cx="30"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88" name="Oval 228">
                  <a:extLst>
                    <a:ext uri="{FF2B5EF4-FFF2-40B4-BE49-F238E27FC236}">
                      <a16:creationId xmlns:a16="http://schemas.microsoft.com/office/drawing/2014/main" id="{DF100A3B-8EA8-41CD-9C3F-622E2D128658}"/>
                    </a:ext>
                  </a:extLst>
                </p:cNvPr>
                <p:cNvSpPr>
                  <a:spLocks noChangeArrowheads="1"/>
                </p:cNvSpPr>
                <p:nvPr/>
              </p:nvSpPr>
              <p:spPr bwMode="auto">
                <a:xfrm>
                  <a:off x="2414" y="3394"/>
                  <a:ext cx="30" cy="31"/>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89" name="Oval 229">
                  <a:extLst>
                    <a:ext uri="{FF2B5EF4-FFF2-40B4-BE49-F238E27FC236}">
                      <a16:creationId xmlns:a16="http://schemas.microsoft.com/office/drawing/2014/main" id="{D83382D9-A513-489E-8C83-A602F9A6D2EC}"/>
                    </a:ext>
                  </a:extLst>
                </p:cNvPr>
                <p:cNvSpPr>
                  <a:spLocks noChangeArrowheads="1"/>
                </p:cNvSpPr>
                <p:nvPr/>
              </p:nvSpPr>
              <p:spPr bwMode="auto">
                <a:xfrm>
                  <a:off x="2414" y="3394"/>
                  <a:ext cx="30" cy="31"/>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90" name="Oval 230">
                  <a:extLst>
                    <a:ext uri="{FF2B5EF4-FFF2-40B4-BE49-F238E27FC236}">
                      <a16:creationId xmlns:a16="http://schemas.microsoft.com/office/drawing/2014/main" id="{E6BB1E93-D80A-4ECF-9960-732305358D6D}"/>
                    </a:ext>
                  </a:extLst>
                </p:cNvPr>
                <p:cNvSpPr>
                  <a:spLocks noChangeArrowheads="1"/>
                </p:cNvSpPr>
                <p:nvPr/>
              </p:nvSpPr>
              <p:spPr bwMode="auto">
                <a:xfrm>
                  <a:off x="2523" y="4195"/>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91" name="Oval 231">
                  <a:extLst>
                    <a:ext uri="{FF2B5EF4-FFF2-40B4-BE49-F238E27FC236}">
                      <a16:creationId xmlns:a16="http://schemas.microsoft.com/office/drawing/2014/main" id="{13825EE8-9452-4802-B96F-3767F56868DC}"/>
                    </a:ext>
                  </a:extLst>
                </p:cNvPr>
                <p:cNvSpPr>
                  <a:spLocks noChangeArrowheads="1"/>
                </p:cNvSpPr>
                <p:nvPr/>
              </p:nvSpPr>
              <p:spPr bwMode="auto">
                <a:xfrm>
                  <a:off x="2523" y="4195"/>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92" name="Oval 232">
                  <a:extLst>
                    <a:ext uri="{FF2B5EF4-FFF2-40B4-BE49-F238E27FC236}">
                      <a16:creationId xmlns:a16="http://schemas.microsoft.com/office/drawing/2014/main" id="{78E43EB0-CD8B-4865-A293-A688F6006AF0}"/>
                    </a:ext>
                  </a:extLst>
                </p:cNvPr>
                <p:cNvSpPr>
                  <a:spLocks noChangeArrowheads="1"/>
                </p:cNvSpPr>
                <p:nvPr/>
              </p:nvSpPr>
              <p:spPr bwMode="auto">
                <a:xfrm>
                  <a:off x="2523" y="3999"/>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93" name="Oval 233">
                  <a:extLst>
                    <a:ext uri="{FF2B5EF4-FFF2-40B4-BE49-F238E27FC236}">
                      <a16:creationId xmlns:a16="http://schemas.microsoft.com/office/drawing/2014/main" id="{42EE60FC-0242-4A0E-BECC-CFFB9623D0C3}"/>
                    </a:ext>
                  </a:extLst>
                </p:cNvPr>
                <p:cNvSpPr>
                  <a:spLocks noChangeArrowheads="1"/>
                </p:cNvSpPr>
                <p:nvPr/>
              </p:nvSpPr>
              <p:spPr bwMode="auto">
                <a:xfrm>
                  <a:off x="2523" y="3999"/>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94" name="Oval 234">
                  <a:extLst>
                    <a:ext uri="{FF2B5EF4-FFF2-40B4-BE49-F238E27FC236}">
                      <a16:creationId xmlns:a16="http://schemas.microsoft.com/office/drawing/2014/main" id="{8D228EFB-919E-493E-BC9D-71BC26A37EF5}"/>
                    </a:ext>
                  </a:extLst>
                </p:cNvPr>
                <p:cNvSpPr>
                  <a:spLocks noChangeArrowheads="1"/>
                </p:cNvSpPr>
                <p:nvPr/>
              </p:nvSpPr>
              <p:spPr bwMode="auto">
                <a:xfrm>
                  <a:off x="2523" y="3802"/>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95" name="Oval 235">
                  <a:extLst>
                    <a:ext uri="{FF2B5EF4-FFF2-40B4-BE49-F238E27FC236}">
                      <a16:creationId xmlns:a16="http://schemas.microsoft.com/office/drawing/2014/main" id="{553638D2-4EF7-472E-8493-BDFD9521E3D3}"/>
                    </a:ext>
                  </a:extLst>
                </p:cNvPr>
                <p:cNvSpPr>
                  <a:spLocks noChangeArrowheads="1"/>
                </p:cNvSpPr>
                <p:nvPr/>
              </p:nvSpPr>
              <p:spPr bwMode="auto">
                <a:xfrm>
                  <a:off x="2523" y="3802"/>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96" name="Oval 236">
                  <a:extLst>
                    <a:ext uri="{FF2B5EF4-FFF2-40B4-BE49-F238E27FC236}">
                      <a16:creationId xmlns:a16="http://schemas.microsoft.com/office/drawing/2014/main" id="{29EC172A-BC4E-4BFC-9391-6FE5DE312672}"/>
                    </a:ext>
                  </a:extLst>
                </p:cNvPr>
                <p:cNvSpPr>
                  <a:spLocks noChangeArrowheads="1"/>
                </p:cNvSpPr>
                <p:nvPr/>
              </p:nvSpPr>
              <p:spPr bwMode="auto">
                <a:xfrm>
                  <a:off x="2523" y="3605"/>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97" name="Oval 237">
                  <a:extLst>
                    <a:ext uri="{FF2B5EF4-FFF2-40B4-BE49-F238E27FC236}">
                      <a16:creationId xmlns:a16="http://schemas.microsoft.com/office/drawing/2014/main" id="{FCE6F54F-39C7-43E5-AD02-4956FF6528B9}"/>
                    </a:ext>
                  </a:extLst>
                </p:cNvPr>
                <p:cNvSpPr>
                  <a:spLocks noChangeArrowheads="1"/>
                </p:cNvSpPr>
                <p:nvPr/>
              </p:nvSpPr>
              <p:spPr bwMode="auto">
                <a:xfrm>
                  <a:off x="2523" y="3605"/>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98" name="Oval 238">
                  <a:extLst>
                    <a:ext uri="{FF2B5EF4-FFF2-40B4-BE49-F238E27FC236}">
                      <a16:creationId xmlns:a16="http://schemas.microsoft.com/office/drawing/2014/main" id="{06DB1A3C-54A2-4728-B60E-6AB4D05F55B1}"/>
                    </a:ext>
                  </a:extLst>
                </p:cNvPr>
                <p:cNvSpPr>
                  <a:spLocks noChangeArrowheads="1"/>
                </p:cNvSpPr>
                <p:nvPr/>
              </p:nvSpPr>
              <p:spPr bwMode="auto">
                <a:xfrm>
                  <a:off x="2523" y="3410"/>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5999" name="Oval 239">
                  <a:extLst>
                    <a:ext uri="{FF2B5EF4-FFF2-40B4-BE49-F238E27FC236}">
                      <a16:creationId xmlns:a16="http://schemas.microsoft.com/office/drawing/2014/main" id="{C63EFD71-B9E2-4E5B-9F96-871DB7919F55}"/>
                    </a:ext>
                  </a:extLst>
                </p:cNvPr>
                <p:cNvSpPr>
                  <a:spLocks noChangeArrowheads="1"/>
                </p:cNvSpPr>
                <p:nvPr/>
              </p:nvSpPr>
              <p:spPr bwMode="auto">
                <a:xfrm>
                  <a:off x="2523" y="3410"/>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00" name="Oval 240">
                  <a:extLst>
                    <a:ext uri="{FF2B5EF4-FFF2-40B4-BE49-F238E27FC236}">
                      <a16:creationId xmlns:a16="http://schemas.microsoft.com/office/drawing/2014/main" id="{3F9DC401-D828-4F07-9FA9-82F75B93DD4D}"/>
                    </a:ext>
                  </a:extLst>
                </p:cNvPr>
                <p:cNvSpPr>
                  <a:spLocks noChangeArrowheads="1"/>
                </p:cNvSpPr>
                <p:nvPr/>
              </p:nvSpPr>
              <p:spPr bwMode="auto">
                <a:xfrm>
                  <a:off x="2632" y="4195"/>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01" name="Oval 241">
                  <a:extLst>
                    <a:ext uri="{FF2B5EF4-FFF2-40B4-BE49-F238E27FC236}">
                      <a16:creationId xmlns:a16="http://schemas.microsoft.com/office/drawing/2014/main" id="{ACECBF3D-0B9E-4030-B6EC-6EFE70824E80}"/>
                    </a:ext>
                  </a:extLst>
                </p:cNvPr>
                <p:cNvSpPr>
                  <a:spLocks noChangeArrowheads="1"/>
                </p:cNvSpPr>
                <p:nvPr/>
              </p:nvSpPr>
              <p:spPr bwMode="auto">
                <a:xfrm>
                  <a:off x="2632" y="4195"/>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02" name="Oval 242">
                  <a:extLst>
                    <a:ext uri="{FF2B5EF4-FFF2-40B4-BE49-F238E27FC236}">
                      <a16:creationId xmlns:a16="http://schemas.microsoft.com/office/drawing/2014/main" id="{42158B0E-95A4-4279-8F28-C555D8A6D6AD}"/>
                    </a:ext>
                  </a:extLst>
                </p:cNvPr>
                <p:cNvSpPr>
                  <a:spLocks noChangeArrowheads="1"/>
                </p:cNvSpPr>
                <p:nvPr/>
              </p:nvSpPr>
              <p:spPr bwMode="auto">
                <a:xfrm>
                  <a:off x="2632" y="3998"/>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03" name="Oval 243">
                  <a:extLst>
                    <a:ext uri="{FF2B5EF4-FFF2-40B4-BE49-F238E27FC236}">
                      <a16:creationId xmlns:a16="http://schemas.microsoft.com/office/drawing/2014/main" id="{27F9CD06-8898-4116-9538-69994D66238A}"/>
                    </a:ext>
                  </a:extLst>
                </p:cNvPr>
                <p:cNvSpPr>
                  <a:spLocks noChangeArrowheads="1"/>
                </p:cNvSpPr>
                <p:nvPr/>
              </p:nvSpPr>
              <p:spPr bwMode="auto">
                <a:xfrm>
                  <a:off x="2632" y="3998"/>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04" name="Oval 244">
                  <a:extLst>
                    <a:ext uri="{FF2B5EF4-FFF2-40B4-BE49-F238E27FC236}">
                      <a16:creationId xmlns:a16="http://schemas.microsoft.com/office/drawing/2014/main" id="{AB07BB03-C49F-4B29-98DE-9B9B76A75E88}"/>
                    </a:ext>
                  </a:extLst>
                </p:cNvPr>
                <p:cNvSpPr>
                  <a:spLocks noChangeArrowheads="1"/>
                </p:cNvSpPr>
                <p:nvPr/>
              </p:nvSpPr>
              <p:spPr bwMode="auto">
                <a:xfrm>
                  <a:off x="2632" y="3802"/>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05" name="Oval 245">
                  <a:extLst>
                    <a:ext uri="{FF2B5EF4-FFF2-40B4-BE49-F238E27FC236}">
                      <a16:creationId xmlns:a16="http://schemas.microsoft.com/office/drawing/2014/main" id="{17E7A62A-EB20-418A-BD00-12BB9E523940}"/>
                    </a:ext>
                  </a:extLst>
                </p:cNvPr>
                <p:cNvSpPr>
                  <a:spLocks noChangeArrowheads="1"/>
                </p:cNvSpPr>
                <p:nvPr/>
              </p:nvSpPr>
              <p:spPr bwMode="auto">
                <a:xfrm>
                  <a:off x="2632" y="3802"/>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06" name="Oval 246">
                  <a:extLst>
                    <a:ext uri="{FF2B5EF4-FFF2-40B4-BE49-F238E27FC236}">
                      <a16:creationId xmlns:a16="http://schemas.microsoft.com/office/drawing/2014/main" id="{7EBBE966-5326-4264-AB93-90FF0C0680E2}"/>
                    </a:ext>
                  </a:extLst>
                </p:cNvPr>
                <p:cNvSpPr>
                  <a:spLocks noChangeArrowheads="1"/>
                </p:cNvSpPr>
                <p:nvPr/>
              </p:nvSpPr>
              <p:spPr bwMode="auto">
                <a:xfrm>
                  <a:off x="2632" y="3605"/>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07" name="Oval 247">
                  <a:extLst>
                    <a:ext uri="{FF2B5EF4-FFF2-40B4-BE49-F238E27FC236}">
                      <a16:creationId xmlns:a16="http://schemas.microsoft.com/office/drawing/2014/main" id="{2CCC7CD0-6997-48B1-BB1F-6F25096CEFD4}"/>
                    </a:ext>
                  </a:extLst>
                </p:cNvPr>
                <p:cNvSpPr>
                  <a:spLocks noChangeArrowheads="1"/>
                </p:cNvSpPr>
                <p:nvPr/>
              </p:nvSpPr>
              <p:spPr bwMode="auto">
                <a:xfrm>
                  <a:off x="2632" y="3605"/>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08" name="Oval 248">
                  <a:extLst>
                    <a:ext uri="{FF2B5EF4-FFF2-40B4-BE49-F238E27FC236}">
                      <a16:creationId xmlns:a16="http://schemas.microsoft.com/office/drawing/2014/main" id="{0A632EE1-EEE9-4D34-ABD1-96396E7AC61E}"/>
                    </a:ext>
                  </a:extLst>
                </p:cNvPr>
                <p:cNvSpPr>
                  <a:spLocks noChangeArrowheads="1"/>
                </p:cNvSpPr>
                <p:nvPr/>
              </p:nvSpPr>
              <p:spPr bwMode="auto">
                <a:xfrm>
                  <a:off x="2632" y="3407"/>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09" name="Oval 249">
                  <a:extLst>
                    <a:ext uri="{FF2B5EF4-FFF2-40B4-BE49-F238E27FC236}">
                      <a16:creationId xmlns:a16="http://schemas.microsoft.com/office/drawing/2014/main" id="{A7546E69-198B-4A21-9120-E1875CADFF40}"/>
                    </a:ext>
                  </a:extLst>
                </p:cNvPr>
                <p:cNvSpPr>
                  <a:spLocks noChangeArrowheads="1"/>
                </p:cNvSpPr>
                <p:nvPr/>
              </p:nvSpPr>
              <p:spPr bwMode="auto">
                <a:xfrm>
                  <a:off x="2632" y="3407"/>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10" name="Oval 250">
                  <a:extLst>
                    <a:ext uri="{FF2B5EF4-FFF2-40B4-BE49-F238E27FC236}">
                      <a16:creationId xmlns:a16="http://schemas.microsoft.com/office/drawing/2014/main" id="{A7091C1A-E663-4A87-8D9D-56F2AB55E394}"/>
                    </a:ext>
                  </a:extLst>
                </p:cNvPr>
                <p:cNvSpPr>
                  <a:spLocks noChangeArrowheads="1"/>
                </p:cNvSpPr>
                <p:nvPr/>
              </p:nvSpPr>
              <p:spPr bwMode="auto">
                <a:xfrm>
                  <a:off x="2741" y="4195"/>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11" name="Oval 251">
                  <a:extLst>
                    <a:ext uri="{FF2B5EF4-FFF2-40B4-BE49-F238E27FC236}">
                      <a16:creationId xmlns:a16="http://schemas.microsoft.com/office/drawing/2014/main" id="{A2D72902-0DBB-4617-9CC0-48262A7923C4}"/>
                    </a:ext>
                  </a:extLst>
                </p:cNvPr>
                <p:cNvSpPr>
                  <a:spLocks noChangeArrowheads="1"/>
                </p:cNvSpPr>
                <p:nvPr/>
              </p:nvSpPr>
              <p:spPr bwMode="auto">
                <a:xfrm>
                  <a:off x="2741" y="4195"/>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12" name="Oval 252">
                  <a:extLst>
                    <a:ext uri="{FF2B5EF4-FFF2-40B4-BE49-F238E27FC236}">
                      <a16:creationId xmlns:a16="http://schemas.microsoft.com/office/drawing/2014/main" id="{C942B73F-6967-4184-8C1A-67D574550760}"/>
                    </a:ext>
                  </a:extLst>
                </p:cNvPr>
                <p:cNvSpPr>
                  <a:spLocks noChangeArrowheads="1"/>
                </p:cNvSpPr>
                <p:nvPr/>
              </p:nvSpPr>
              <p:spPr bwMode="auto">
                <a:xfrm>
                  <a:off x="2741" y="3999"/>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13" name="Oval 253">
                  <a:extLst>
                    <a:ext uri="{FF2B5EF4-FFF2-40B4-BE49-F238E27FC236}">
                      <a16:creationId xmlns:a16="http://schemas.microsoft.com/office/drawing/2014/main" id="{21EF9AE3-EE70-4398-8020-9B12D07DF395}"/>
                    </a:ext>
                  </a:extLst>
                </p:cNvPr>
                <p:cNvSpPr>
                  <a:spLocks noChangeArrowheads="1"/>
                </p:cNvSpPr>
                <p:nvPr/>
              </p:nvSpPr>
              <p:spPr bwMode="auto">
                <a:xfrm>
                  <a:off x="2741" y="3999"/>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14" name="Oval 254">
                  <a:extLst>
                    <a:ext uri="{FF2B5EF4-FFF2-40B4-BE49-F238E27FC236}">
                      <a16:creationId xmlns:a16="http://schemas.microsoft.com/office/drawing/2014/main" id="{E7482471-7DDC-4788-B7E2-FCA7570C177E}"/>
                    </a:ext>
                  </a:extLst>
                </p:cNvPr>
                <p:cNvSpPr>
                  <a:spLocks noChangeArrowheads="1"/>
                </p:cNvSpPr>
                <p:nvPr/>
              </p:nvSpPr>
              <p:spPr bwMode="auto">
                <a:xfrm>
                  <a:off x="2741" y="3802"/>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15" name="Oval 255">
                  <a:extLst>
                    <a:ext uri="{FF2B5EF4-FFF2-40B4-BE49-F238E27FC236}">
                      <a16:creationId xmlns:a16="http://schemas.microsoft.com/office/drawing/2014/main" id="{3EFD5DDB-A1F8-4130-AE2F-622CF5C110D2}"/>
                    </a:ext>
                  </a:extLst>
                </p:cNvPr>
                <p:cNvSpPr>
                  <a:spLocks noChangeArrowheads="1"/>
                </p:cNvSpPr>
                <p:nvPr/>
              </p:nvSpPr>
              <p:spPr bwMode="auto">
                <a:xfrm>
                  <a:off x="2741" y="3802"/>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16" name="Oval 256">
                  <a:extLst>
                    <a:ext uri="{FF2B5EF4-FFF2-40B4-BE49-F238E27FC236}">
                      <a16:creationId xmlns:a16="http://schemas.microsoft.com/office/drawing/2014/main" id="{7BB05EEC-8F4D-46AB-92EE-5B1C1376DB2E}"/>
                    </a:ext>
                  </a:extLst>
                </p:cNvPr>
                <p:cNvSpPr>
                  <a:spLocks noChangeArrowheads="1"/>
                </p:cNvSpPr>
                <p:nvPr/>
              </p:nvSpPr>
              <p:spPr bwMode="auto">
                <a:xfrm>
                  <a:off x="2741" y="3605"/>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17" name="Oval 257">
                  <a:extLst>
                    <a:ext uri="{FF2B5EF4-FFF2-40B4-BE49-F238E27FC236}">
                      <a16:creationId xmlns:a16="http://schemas.microsoft.com/office/drawing/2014/main" id="{599EF873-6792-4E7A-8AA1-B039103037DD}"/>
                    </a:ext>
                  </a:extLst>
                </p:cNvPr>
                <p:cNvSpPr>
                  <a:spLocks noChangeArrowheads="1"/>
                </p:cNvSpPr>
                <p:nvPr/>
              </p:nvSpPr>
              <p:spPr bwMode="auto">
                <a:xfrm>
                  <a:off x="2741" y="3605"/>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18" name="Oval 258">
                  <a:extLst>
                    <a:ext uri="{FF2B5EF4-FFF2-40B4-BE49-F238E27FC236}">
                      <a16:creationId xmlns:a16="http://schemas.microsoft.com/office/drawing/2014/main" id="{FAF8138C-A34C-4041-B612-657EA4CB3144}"/>
                    </a:ext>
                  </a:extLst>
                </p:cNvPr>
                <p:cNvSpPr>
                  <a:spLocks noChangeArrowheads="1"/>
                </p:cNvSpPr>
                <p:nvPr/>
              </p:nvSpPr>
              <p:spPr bwMode="auto">
                <a:xfrm>
                  <a:off x="2741" y="3394"/>
                  <a:ext cx="31" cy="31"/>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19" name="Oval 259">
                  <a:extLst>
                    <a:ext uri="{FF2B5EF4-FFF2-40B4-BE49-F238E27FC236}">
                      <a16:creationId xmlns:a16="http://schemas.microsoft.com/office/drawing/2014/main" id="{B590DDE0-E80D-46E1-9248-2B1A9C0A2F37}"/>
                    </a:ext>
                  </a:extLst>
                </p:cNvPr>
                <p:cNvSpPr>
                  <a:spLocks noChangeArrowheads="1"/>
                </p:cNvSpPr>
                <p:nvPr/>
              </p:nvSpPr>
              <p:spPr bwMode="auto">
                <a:xfrm>
                  <a:off x="2741" y="3394"/>
                  <a:ext cx="31" cy="31"/>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20" name="Oval 260">
                  <a:extLst>
                    <a:ext uri="{FF2B5EF4-FFF2-40B4-BE49-F238E27FC236}">
                      <a16:creationId xmlns:a16="http://schemas.microsoft.com/office/drawing/2014/main" id="{14ACEE71-86AB-4F15-B65E-B6EC8A954018}"/>
                    </a:ext>
                  </a:extLst>
                </p:cNvPr>
                <p:cNvSpPr>
                  <a:spLocks noChangeArrowheads="1"/>
                </p:cNvSpPr>
                <p:nvPr/>
              </p:nvSpPr>
              <p:spPr bwMode="auto">
                <a:xfrm>
                  <a:off x="2850" y="4195"/>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21" name="Oval 261">
                  <a:extLst>
                    <a:ext uri="{FF2B5EF4-FFF2-40B4-BE49-F238E27FC236}">
                      <a16:creationId xmlns:a16="http://schemas.microsoft.com/office/drawing/2014/main" id="{04BAE9C0-712D-42CC-B1C0-2800763519D2}"/>
                    </a:ext>
                  </a:extLst>
                </p:cNvPr>
                <p:cNvSpPr>
                  <a:spLocks noChangeArrowheads="1"/>
                </p:cNvSpPr>
                <p:nvPr/>
              </p:nvSpPr>
              <p:spPr bwMode="auto">
                <a:xfrm>
                  <a:off x="2850" y="4195"/>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22" name="Oval 262">
                  <a:extLst>
                    <a:ext uri="{FF2B5EF4-FFF2-40B4-BE49-F238E27FC236}">
                      <a16:creationId xmlns:a16="http://schemas.microsoft.com/office/drawing/2014/main" id="{C8A23771-FA6A-4D25-A489-3407C8AB76F9}"/>
                    </a:ext>
                  </a:extLst>
                </p:cNvPr>
                <p:cNvSpPr>
                  <a:spLocks noChangeArrowheads="1"/>
                </p:cNvSpPr>
                <p:nvPr/>
              </p:nvSpPr>
              <p:spPr bwMode="auto">
                <a:xfrm>
                  <a:off x="2850" y="4064"/>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23" name="Oval 263">
                  <a:extLst>
                    <a:ext uri="{FF2B5EF4-FFF2-40B4-BE49-F238E27FC236}">
                      <a16:creationId xmlns:a16="http://schemas.microsoft.com/office/drawing/2014/main" id="{DF1137BB-5341-485A-A73F-7548359D3F73}"/>
                    </a:ext>
                  </a:extLst>
                </p:cNvPr>
                <p:cNvSpPr>
                  <a:spLocks noChangeArrowheads="1"/>
                </p:cNvSpPr>
                <p:nvPr/>
              </p:nvSpPr>
              <p:spPr bwMode="auto">
                <a:xfrm>
                  <a:off x="2850" y="4064"/>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24" name="Oval 264">
                  <a:extLst>
                    <a:ext uri="{FF2B5EF4-FFF2-40B4-BE49-F238E27FC236}">
                      <a16:creationId xmlns:a16="http://schemas.microsoft.com/office/drawing/2014/main" id="{F0860962-D917-411F-A92B-AC73B16664E2}"/>
                    </a:ext>
                  </a:extLst>
                </p:cNvPr>
                <p:cNvSpPr>
                  <a:spLocks noChangeArrowheads="1"/>
                </p:cNvSpPr>
                <p:nvPr/>
              </p:nvSpPr>
              <p:spPr bwMode="auto">
                <a:xfrm>
                  <a:off x="2850" y="3867"/>
                  <a:ext cx="31" cy="31"/>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25" name="Oval 265">
                  <a:extLst>
                    <a:ext uri="{FF2B5EF4-FFF2-40B4-BE49-F238E27FC236}">
                      <a16:creationId xmlns:a16="http://schemas.microsoft.com/office/drawing/2014/main" id="{CD30FB8D-A457-4C35-85E7-4C33EB1BEF82}"/>
                    </a:ext>
                  </a:extLst>
                </p:cNvPr>
                <p:cNvSpPr>
                  <a:spLocks noChangeArrowheads="1"/>
                </p:cNvSpPr>
                <p:nvPr/>
              </p:nvSpPr>
              <p:spPr bwMode="auto">
                <a:xfrm>
                  <a:off x="2850" y="3867"/>
                  <a:ext cx="31" cy="31"/>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26" name="Oval 266">
                  <a:extLst>
                    <a:ext uri="{FF2B5EF4-FFF2-40B4-BE49-F238E27FC236}">
                      <a16:creationId xmlns:a16="http://schemas.microsoft.com/office/drawing/2014/main" id="{D4BCC2D2-D46D-43D0-BA58-7DAC007C536F}"/>
                    </a:ext>
                  </a:extLst>
                </p:cNvPr>
                <p:cNvSpPr>
                  <a:spLocks noChangeArrowheads="1"/>
                </p:cNvSpPr>
                <p:nvPr/>
              </p:nvSpPr>
              <p:spPr bwMode="auto">
                <a:xfrm>
                  <a:off x="2850" y="3671"/>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27" name="Oval 267">
                  <a:extLst>
                    <a:ext uri="{FF2B5EF4-FFF2-40B4-BE49-F238E27FC236}">
                      <a16:creationId xmlns:a16="http://schemas.microsoft.com/office/drawing/2014/main" id="{F7012EC6-FAF0-4490-B6AF-F95BAE96C748}"/>
                    </a:ext>
                  </a:extLst>
                </p:cNvPr>
                <p:cNvSpPr>
                  <a:spLocks noChangeArrowheads="1"/>
                </p:cNvSpPr>
                <p:nvPr/>
              </p:nvSpPr>
              <p:spPr bwMode="auto">
                <a:xfrm>
                  <a:off x="2850" y="3671"/>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28" name="Oval 268">
                  <a:extLst>
                    <a:ext uri="{FF2B5EF4-FFF2-40B4-BE49-F238E27FC236}">
                      <a16:creationId xmlns:a16="http://schemas.microsoft.com/office/drawing/2014/main" id="{48CF649E-071E-4070-B934-20AF95F3DF37}"/>
                    </a:ext>
                  </a:extLst>
                </p:cNvPr>
                <p:cNvSpPr>
                  <a:spLocks noChangeArrowheads="1"/>
                </p:cNvSpPr>
                <p:nvPr/>
              </p:nvSpPr>
              <p:spPr bwMode="auto">
                <a:xfrm>
                  <a:off x="2850" y="3544"/>
                  <a:ext cx="31" cy="30"/>
                </a:xfrm>
                <a:prstGeom prst="ellipse">
                  <a:avLst/>
                </a:prstGeom>
                <a:solidFill>
                  <a:srgbClr val="C0504D"/>
                </a:solidFill>
                <a:ln w="0">
                  <a:solidFill>
                    <a:srgbClr val="000000"/>
                  </a:solidFill>
                  <a:round/>
                  <a:headEnd/>
                  <a:tailEnd/>
                </a:ln>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sp>
              <p:nvSpPr>
                <p:cNvPr id="36029" name="Oval 269">
                  <a:extLst>
                    <a:ext uri="{FF2B5EF4-FFF2-40B4-BE49-F238E27FC236}">
                      <a16:creationId xmlns:a16="http://schemas.microsoft.com/office/drawing/2014/main" id="{B7155624-7758-435A-BBF3-0955D310A157}"/>
                    </a:ext>
                  </a:extLst>
                </p:cNvPr>
                <p:cNvSpPr>
                  <a:spLocks noChangeArrowheads="1"/>
                </p:cNvSpPr>
                <p:nvPr/>
              </p:nvSpPr>
              <p:spPr bwMode="auto">
                <a:xfrm>
                  <a:off x="2850" y="3544"/>
                  <a:ext cx="31" cy="30"/>
                </a:xfrm>
                <a:prstGeom prst="ellipse">
                  <a:avLst/>
                </a:prstGeom>
                <a:noFill/>
                <a:ln w="6350">
                  <a:solidFill>
                    <a:srgbClr val="C0504D"/>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en-US" sz="1800">
                    <a:solidFill>
                      <a:srgbClr val="000000"/>
                    </a:solidFill>
                    <a:latin typeface="Arial" panose="020B0604020202020204" pitchFamily="34" charset="0"/>
                  </a:endParaRPr>
                </a:p>
              </p:txBody>
            </p:sp>
          </p:grpSp>
          <p:sp>
            <p:nvSpPr>
              <p:cNvPr id="35893" name="Freeform 278">
                <a:extLst>
                  <a:ext uri="{FF2B5EF4-FFF2-40B4-BE49-F238E27FC236}">
                    <a16:creationId xmlns:a16="http://schemas.microsoft.com/office/drawing/2014/main" id="{5F3CE192-1663-4D28-B516-EC2B0191F919}"/>
                  </a:ext>
                </a:extLst>
              </p:cNvPr>
              <p:cNvSpPr>
                <a:spLocks/>
              </p:cNvSpPr>
              <p:nvPr/>
            </p:nvSpPr>
            <p:spPr bwMode="auto">
              <a:xfrm>
                <a:off x="1717" y="3261"/>
                <a:ext cx="716" cy="3"/>
              </a:xfrm>
              <a:custGeom>
                <a:avLst/>
                <a:gdLst>
                  <a:gd name="T0" fmla="*/ 0 w 716"/>
                  <a:gd name="T1" fmla="*/ 0 h 3"/>
                  <a:gd name="T2" fmla="*/ 179 w 716"/>
                  <a:gd name="T3" fmla="*/ 0 h 3"/>
                  <a:gd name="T4" fmla="*/ 358 w 716"/>
                  <a:gd name="T5" fmla="*/ 0 h 3"/>
                  <a:gd name="T6" fmla="*/ 537 w 716"/>
                  <a:gd name="T7" fmla="*/ 0 h 3"/>
                  <a:gd name="T8" fmla="*/ 716 w 716"/>
                  <a:gd name="T9" fmla="*/ 0 h 3"/>
                  <a:gd name="T10" fmla="*/ 716 w 716"/>
                  <a:gd name="T11" fmla="*/ 3 h 3"/>
                  <a:gd name="T12" fmla="*/ 537 w 716"/>
                  <a:gd name="T13" fmla="*/ 3 h 3"/>
                  <a:gd name="T14" fmla="*/ 358 w 716"/>
                  <a:gd name="T15" fmla="*/ 3 h 3"/>
                  <a:gd name="T16" fmla="*/ 179 w 716"/>
                  <a:gd name="T17" fmla="*/ 3 h 3"/>
                  <a:gd name="T18" fmla="*/ 0 w 716"/>
                  <a:gd name="T19" fmla="*/ 3 h 3"/>
                  <a:gd name="T20" fmla="*/ 0 w 716"/>
                  <a:gd name="T21" fmla="*/ 0 h 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16" h="3">
                    <a:moveTo>
                      <a:pt x="0" y="0"/>
                    </a:moveTo>
                    <a:lnTo>
                      <a:pt x="179" y="0"/>
                    </a:lnTo>
                    <a:lnTo>
                      <a:pt x="358" y="0"/>
                    </a:lnTo>
                    <a:lnTo>
                      <a:pt x="537" y="0"/>
                    </a:lnTo>
                    <a:lnTo>
                      <a:pt x="716" y="0"/>
                    </a:lnTo>
                    <a:lnTo>
                      <a:pt x="716" y="3"/>
                    </a:lnTo>
                    <a:lnTo>
                      <a:pt x="537" y="3"/>
                    </a:lnTo>
                    <a:lnTo>
                      <a:pt x="358" y="3"/>
                    </a:lnTo>
                    <a:lnTo>
                      <a:pt x="179" y="3"/>
                    </a:lnTo>
                    <a:lnTo>
                      <a:pt x="0" y="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5894" name="Rectangle 279">
                <a:extLst>
                  <a:ext uri="{FF2B5EF4-FFF2-40B4-BE49-F238E27FC236}">
                    <a16:creationId xmlns:a16="http://schemas.microsoft.com/office/drawing/2014/main" id="{7370DB5B-C37B-4AD0-95AA-98069F8EE6D1}"/>
                  </a:ext>
                </a:extLst>
              </p:cNvPr>
              <p:cNvSpPr>
                <a:spLocks noChangeArrowheads="1"/>
              </p:cNvSpPr>
              <p:nvPr/>
            </p:nvSpPr>
            <p:spPr bwMode="auto">
              <a:xfrm>
                <a:off x="1717" y="3273"/>
                <a:ext cx="149"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fuel</a:t>
                </a:r>
                <a:endParaRPr lang="ja-JP" altLang="ja-JP" sz="1800">
                  <a:solidFill>
                    <a:srgbClr val="000000"/>
                  </a:solidFill>
                  <a:latin typeface="Arial" panose="020B0604020202020204" pitchFamily="34" charset="0"/>
                </a:endParaRPr>
              </a:p>
            </p:txBody>
          </p:sp>
          <p:sp>
            <p:nvSpPr>
              <p:cNvPr id="35895" name="Rectangle 280">
                <a:extLst>
                  <a:ext uri="{FF2B5EF4-FFF2-40B4-BE49-F238E27FC236}">
                    <a16:creationId xmlns:a16="http://schemas.microsoft.com/office/drawing/2014/main" id="{76C6A8A5-2590-4AC2-ADA8-672426C44E12}"/>
                  </a:ext>
                </a:extLst>
              </p:cNvPr>
              <p:cNvSpPr>
                <a:spLocks noChangeArrowheads="1"/>
              </p:cNvSpPr>
              <p:nvPr/>
            </p:nvSpPr>
            <p:spPr bwMode="auto">
              <a:xfrm>
                <a:off x="1832" y="3273"/>
                <a:ext cx="55"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a:t>
                </a:r>
                <a:endParaRPr lang="ja-JP" altLang="ja-JP" sz="1800">
                  <a:solidFill>
                    <a:srgbClr val="000000"/>
                  </a:solidFill>
                  <a:latin typeface="Arial" panose="020B0604020202020204" pitchFamily="34" charset="0"/>
                </a:endParaRPr>
              </a:p>
            </p:txBody>
          </p:sp>
          <p:sp>
            <p:nvSpPr>
              <p:cNvPr id="35896" name="Rectangle 281">
                <a:extLst>
                  <a:ext uri="{FF2B5EF4-FFF2-40B4-BE49-F238E27FC236}">
                    <a16:creationId xmlns:a16="http://schemas.microsoft.com/office/drawing/2014/main" id="{72260941-FC8B-493B-AE66-4F9573B686B1}"/>
                  </a:ext>
                </a:extLst>
              </p:cNvPr>
              <p:cNvSpPr>
                <a:spLocks noChangeArrowheads="1"/>
              </p:cNvSpPr>
              <p:nvPr/>
            </p:nvSpPr>
            <p:spPr bwMode="auto">
              <a:xfrm>
                <a:off x="1855" y="3273"/>
                <a:ext cx="598"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consumption map</a:t>
                </a:r>
                <a:endParaRPr lang="ja-JP" altLang="ja-JP" sz="1800">
                  <a:solidFill>
                    <a:srgbClr val="000000"/>
                  </a:solidFill>
                  <a:latin typeface="Arial" panose="020B0604020202020204" pitchFamily="34" charset="0"/>
                </a:endParaRPr>
              </a:p>
            </p:txBody>
          </p:sp>
          <p:sp>
            <p:nvSpPr>
              <p:cNvPr id="35897" name="Freeform 282">
                <a:extLst>
                  <a:ext uri="{FF2B5EF4-FFF2-40B4-BE49-F238E27FC236}">
                    <a16:creationId xmlns:a16="http://schemas.microsoft.com/office/drawing/2014/main" id="{0A320401-81E6-45E5-8DD5-70DCF81BF855}"/>
                  </a:ext>
                </a:extLst>
              </p:cNvPr>
              <p:cNvSpPr>
                <a:spLocks/>
              </p:cNvSpPr>
              <p:nvPr/>
            </p:nvSpPr>
            <p:spPr bwMode="auto">
              <a:xfrm>
                <a:off x="1717" y="3345"/>
                <a:ext cx="693" cy="4"/>
              </a:xfrm>
              <a:custGeom>
                <a:avLst/>
                <a:gdLst>
                  <a:gd name="T0" fmla="*/ 0 w 693"/>
                  <a:gd name="T1" fmla="*/ 0 h 4"/>
                  <a:gd name="T2" fmla="*/ 173 w 693"/>
                  <a:gd name="T3" fmla="*/ 0 h 4"/>
                  <a:gd name="T4" fmla="*/ 347 w 693"/>
                  <a:gd name="T5" fmla="*/ 0 h 4"/>
                  <a:gd name="T6" fmla="*/ 520 w 693"/>
                  <a:gd name="T7" fmla="*/ 0 h 4"/>
                  <a:gd name="T8" fmla="*/ 693 w 693"/>
                  <a:gd name="T9" fmla="*/ 0 h 4"/>
                  <a:gd name="T10" fmla="*/ 693 w 693"/>
                  <a:gd name="T11" fmla="*/ 4 h 4"/>
                  <a:gd name="T12" fmla="*/ 520 w 693"/>
                  <a:gd name="T13" fmla="*/ 4 h 4"/>
                  <a:gd name="T14" fmla="*/ 347 w 693"/>
                  <a:gd name="T15" fmla="*/ 4 h 4"/>
                  <a:gd name="T16" fmla="*/ 173 w 693"/>
                  <a:gd name="T17" fmla="*/ 4 h 4"/>
                  <a:gd name="T18" fmla="*/ 0 w 693"/>
                  <a:gd name="T19" fmla="*/ 4 h 4"/>
                  <a:gd name="T20" fmla="*/ 0 w 693"/>
                  <a:gd name="T21" fmla="*/ 0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3" h="4">
                    <a:moveTo>
                      <a:pt x="0" y="0"/>
                    </a:moveTo>
                    <a:lnTo>
                      <a:pt x="173" y="0"/>
                    </a:lnTo>
                    <a:lnTo>
                      <a:pt x="347" y="0"/>
                    </a:lnTo>
                    <a:lnTo>
                      <a:pt x="520" y="0"/>
                    </a:lnTo>
                    <a:lnTo>
                      <a:pt x="693" y="0"/>
                    </a:lnTo>
                    <a:lnTo>
                      <a:pt x="693" y="4"/>
                    </a:lnTo>
                    <a:lnTo>
                      <a:pt x="520" y="4"/>
                    </a:lnTo>
                    <a:lnTo>
                      <a:pt x="347" y="4"/>
                    </a:lnTo>
                    <a:lnTo>
                      <a:pt x="173" y="4"/>
                    </a:lnTo>
                    <a:lnTo>
                      <a:pt x="0" y="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5898" name="Rectangle 283">
                <a:extLst>
                  <a:ext uri="{FF2B5EF4-FFF2-40B4-BE49-F238E27FC236}">
                    <a16:creationId xmlns:a16="http://schemas.microsoft.com/office/drawing/2014/main" id="{9C5B7D03-1D2E-4D59-89DB-EF551B59E9B6}"/>
                  </a:ext>
                </a:extLst>
              </p:cNvPr>
              <p:cNvSpPr>
                <a:spLocks noChangeArrowheads="1"/>
              </p:cNvSpPr>
              <p:nvPr/>
            </p:nvSpPr>
            <p:spPr bwMode="auto">
              <a:xfrm>
                <a:off x="1658" y="4494"/>
                <a:ext cx="152"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500</a:t>
                </a:r>
                <a:endParaRPr lang="ja-JP" altLang="ja-JP" sz="1800">
                  <a:solidFill>
                    <a:srgbClr val="000000"/>
                  </a:solidFill>
                  <a:latin typeface="Arial" panose="020B0604020202020204" pitchFamily="34" charset="0"/>
                </a:endParaRPr>
              </a:p>
            </p:txBody>
          </p:sp>
          <p:sp>
            <p:nvSpPr>
              <p:cNvPr id="35899" name="Rectangle 284">
                <a:extLst>
                  <a:ext uri="{FF2B5EF4-FFF2-40B4-BE49-F238E27FC236}">
                    <a16:creationId xmlns:a16="http://schemas.microsoft.com/office/drawing/2014/main" id="{90333909-C618-48FA-9F3F-D753E4D752F3}"/>
                  </a:ext>
                </a:extLst>
              </p:cNvPr>
              <p:cNvSpPr>
                <a:spLocks noChangeArrowheads="1"/>
              </p:cNvSpPr>
              <p:nvPr/>
            </p:nvSpPr>
            <p:spPr bwMode="auto">
              <a:xfrm>
                <a:off x="1910" y="4494"/>
                <a:ext cx="191"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1000</a:t>
                </a:r>
                <a:endParaRPr lang="ja-JP" altLang="ja-JP" sz="1800">
                  <a:solidFill>
                    <a:srgbClr val="000000"/>
                  </a:solidFill>
                  <a:latin typeface="Arial" panose="020B0604020202020204" pitchFamily="34" charset="0"/>
                </a:endParaRPr>
              </a:p>
            </p:txBody>
          </p:sp>
          <p:sp>
            <p:nvSpPr>
              <p:cNvPr id="35900" name="Rectangle 285">
                <a:extLst>
                  <a:ext uri="{FF2B5EF4-FFF2-40B4-BE49-F238E27FC236}">
                    <a16:creationId xmlns:a16="http://schemas.microsoft.com/office/drawing/2014/main" id="{938E4FB1-7995-4306-8463-FB2C9D469216}"/>
                  </a:ext>
                </a:extLst>
              </p:cNvPr>
              <p:cNvSpPr>
                <a:spLocks noChangeArrowheads="1"/>
              </p:cNvSpPr>
              <p:nvPr/>
            </p:nvSpPr>
            <p:spPr bwMode="auto">
              <a:xfrm>
                <a:off x="2185" y="4494"/>
                <a:ext cx="192"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1500</a:t>
                </a:r>
                <a:endParaRPr lang="ja-JP" altLang="ja-JP" sz="1800">
                  <a:solidFill>
                    <a:srgbClr val="000000"/>
                  </a:solidFill>
                  <a:latin typeface="Arial" panose="020B0604020202020204" pitchFamily="34" charset="0"/>
                </a:endParaRPr>
              </a:p>
            </p:txBody>
          </p:sp>
          <p:sp>
            <p:nvSpPr>
              <p:cNvPr id="35901" name="Rectangle 286">
                <a:extLst>
                  <a:ext uri="{FF2B5EF4-FFF2-40B4-BE49-F238E27FC236}">
                    <a16:creationId xmlns:a16="http://schemas.microsoft.com/office/drawing/2014/main" id="{7CE340DA-AA99-49F8-8484-5C490E4F80BA}"/>
                  </a:ext>
                </a:extLst>
              </p:cNvPr>
              <p:cNvSpPr>
                <a:spLocks noChangeArrowheads="1"/>
              </p:cNvSpPr>
              <p:nvPr/>
            </p:nvSpPr>
            <p:spPr bwMode="auto">
              <a:xfrm>
                <a:off x="2455" y="4494"/>
                <a:ext cx="191"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2000</a:t>
                </a:r>
                <a:endParaRPr lang="ja-JP" altLang="ja-JP" sz="1800">
                  <a:solidFill>
                    <a:srgbClr val="000000"/>
                  </a:solidFill>
                  <a:latin typeface="Arial" panose="020B0604020202020204" pitchFamily="34" charset="0"/>
                </a:endParaRPr>
              </a:p>
            </p:txBody>
          </p:sp>
          <p:sp>
            <p:nvSpPr>
              <p:cNvPr id="35902" name="Rectangle 287">
                <a:extLst>
                  <a:ext uri="{FF2B5EF4-FFF2-40B4-BE49-F238E27FC236}">
                    <a16:creationId xmlns:a16="http://schemas.microsoft.com/office/drawing/2014/main" id="{3F24668E-B90A-44C5-B6FC-9FD281BD92C5}"/>
                  </a:ext>
                </a:extLst>
              </p:cNvPr>
              <p:cNvSpPr>
                <a:spLocks noChangeArrowheads="1"/>
              </p:cNvSpPr>
              <p:nvPr/>
            </p:nvSpPr>
            <p:spPr bwMode="auto">
              <a:xfrm>
                <a:off x="2727" y="4494"/>
                <a:ext cx="191"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2500</a:t>
                </a:r>
                <a:endParaRPr lang="ja-JP" altLang="ja-JP" sz="1800">
                  <a:solidFill>
                    <a:srgbClr val="000000"/>
                  </a:solidFill>
                  <a:latin typeface="Arial" panose="020B0604020202020204" pitchFamily="34" charset="0"/>
                </a:endParaRPr>
              </a:p>
            </p:txBody>
          </p:sp>
          <p:sp>
            <p:nvSpPr>
              <p:cNvPr id="35903" name="Rectangle 288">
                <a:extLst>
                  <a:ext uri="{FF2B5EF4-FFF2-40B4-BE49-F238E27FC236}">
                    <a16:creationId xmlns:a16="http://schemas.microsoft.com/office/drawing/2014/main" id="{EE6C55B6-3233-469C-ABA8-C8CA98B838F8}"/>
                  </a:ext>
                </a:extLst>
              </p:cNvPr>
              <p:cNvSpPr>
                <a:spLocks noChangeArrowheads="1"/>
              </p:cNvSpPr>
              <p:nvPr/>
            </p:nvSpPr>
            <p:spPr bwMode="auto">
              <a:xfrm>
                <a:off x="2040" y="4575"/>
                <a:ext cx="724"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1000">
                    <a:solidFill>
                      <a:srgbClr val="000000"/>
                    </a:solidFill>
                    <a:latin typeface="Arial" panose="020B0604020202020204" pitchFamily="34" charset="0"/>
                  </a:rPr>
                  <a:t>Engine speed [rpm]</a:t>
                </a:r>
                <a:endParaRPr lang="ja-JP" altLang="ja-JP" sz="1800">
                  <a:solidFill>
                    <a:srgbClr val="000000"/>
                  </a:solidFill>
                  <a:latin typeface="Arial" panose="020B0604020202020204" pitchFamily="34" charset="0"/>
                </a:endParaRPr>
              </a:p>
            </p:txBody>
          </p:sp>
          <p:sp>
            <p:nvSpPr>
              <p:cNvPr id="35904" name="Rectangle 289">
                <a:extLst>
                  <a:ext uri="{FF2B5EF4-FFF2-40B4-BE49-F238E27FC236}">
                    <a16:creationId xmlns:a16="http://schemas.microsoft.com/office/drawing/2014/main" id="{A3263060-1A9A-45A9-93A9-AE954B571734}"/>
                  </a:ext>
                </a:extLst>
              </p:cNvPr>
              <p:cNvSpPr>
                <a:spLocks noChangeArrowheads="1"/>
              </p:cNvSpPr>
              <p:nvPr/>
            </p:nvSpPr>
            <p:spPr bwMode="auto">
              <a:xfrm>
                <a:off x="1548" y="4426"/>
                <a:ext cx="56"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a:t>
                </a:r>
                <a:endParaRPr lang="ja-JP" altLang="ja-JP" sz="1800">
                  <a:solidFill>
                    <a:srgbClr val="000000"/>
                  </a:solidFill>
                  <a:latin typeface="Arial" panose="020B0604020202020204" pitchFamily="34" charset="0"/>
                </a:endParaRPr>
              </a:p>
            </p:txBody>
          </p:sp>
          <p:sp>
            <p:nvSpPr>
              <p:cNvPr id="35905" name="Rectangle 290">
                <a:extLst>
                  <a:ext uri="{FF2B5EF4-FFF2-40B4-BE49-F238E27FC236}">
                    <a16:creationId xmlns:a16="http://schemas.microsoft.com/office/drawing/2014/main" id="{B180D427-A79D-4ECD-B3E7-DB52E9A9C478}"/>
                  </a:ext>
                </a:extLst>
              </p:cNvPr>
              <p:cNvSpPr>
                <a:spLocks noChangeArrowheads="1"/>
              </p:cNvSpPr>
              <p:nvPr/>
            </p:nvSpPr>
            <p:spPr bwMode="auto">
              <a:xfrm>
                <a:off x="1571" y="4426"/>
                <a:ext cx="152"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200</a:t>
                </a:r>
                <a:endParaRPr lang="ja-JP" altLang="ja-JP" sz="1800">
                  <a:solidFill>
                    <a:srgbClr val="000000"/>
                  </a:solidFill>
                  <a:latin typeface="Arial" panose="020B0604020202020204" pitchFamily="34" charset="0"/>
                </a:endParaRPr>
              </a:p>
            </p:txBody>
          </p:sp>
          <p:sp>
            <p:nvSpPr>
              <p:cNvPr id="35906" name="Rectangle 291">
                <a:extLst>
                  <a:ext uri="{FF2B5EF4-FFF2-40B4-BE49-F238E27FC236}">
                    <a16:creationId xmlns:a16="http://schemas.microsoft.com/office/drawing/2014/main" id="{0193056A-F7F0-4451-BF28-104588AB8C30}"/>
                  </a:ext>
                </a:extLst>
              </p:cNvPr>
              <p:cNvSpPr>
                <a:spLocks noChangeArrowheads="1"/>
              </p:cNvSpPr>
              <p:nvPr/>
            </p:nvSpPr>
            <p:spPr bwMode="auto">
              <a:xfrm>
                <a:off x="1547" y="4321"/>
                <a:ext cx="56"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a:t>
                </a:r>
                <a:endParaRPr lang="ja-JP" altLang="ja-JP" sz="1800">
                  <a:solidFill>
                    <a:srgbClr val="000000"/>
                  </a:solidFill>
                  <a:latin typeface="Arial" panose="020B0604020202020204" pitchFamily="34" charset="0"/>
                </a:endParaRPr>
              </a:p>
            </p:txBody>
          </p:sp>
          <p:sp>
            <p:nvSpPr>
              <p:cNvPr id="35907" name="Rectangle 292">
                <a:extLst>
                  <a:ext uri="{FF2B5EF4-FFF2-40B4-BE49-F238E27FC236}">
                    <a16:creationId xmlns:a16="http://schemas.microsoft.com/office/drawing/2014/main" id="{F440D52A-6A11-45C8-BFC5-8598DA912FE6}"/>
                  </a:ext>
                </a:extLst>
              </p:cNvPr>
              <p:cNvSpPr>
                <a:spLocks noChangeArrowheads="1"/>
              </p:cNvSpPr>
              <p:nvPr/>
            </p:nvSpPr>
            <p:spPr bwMode="auto">
              <a:xfrm>
                <a:off x="1571" y="4321"/>
                <a:ext cx="15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100</a:t>
                </a:r>
                <a:endParaRPr lang="ja-JP" altLang="ja-JP" sz="1800">
                  <a:solidFill>
                    <a:srgbClr val="000000"/>
                  </a:solidFill>
                  <a:latin typeface="Arial" panose="020B0604020202020204" pitchFamily="34" charset="0"/>
                </a:endParaRPr>
              </a:p>
            </p:txBody>
          </p:sp>
          <p:sp>
            <p:nvSpPr>
              <p:cNvPr id="35908" name="Rectangle 293">
                <a:extLst>
                  <a:ext uri="{FF2B5EF4-FFF2-40B4-BE49-F238E27FC236}">
                    <a16:creationId xmlns:a16="http://schemas.microsoft.com/office/drawing/2014/main" id="{A83198D6-0955-43F7-9420-8C8080761DAE}"/>
                  </a:ext>
                </a:extLst>
              </p:cNvPr>
              <p:cNvSpPr>
                <a:spLocks noChangeArrowheads="1"/>
              </p:cNvSpPr>
              <p:nvPr/>
            </p:nvSpPr>
            <p:spPr bwMode="auto">
              <a:xfrm>
                <a:off x="1651" y="4213"/>
                <a:ext cx="7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0</a:t>
                </a:r>
                <a:endParaRPr lang="ja-JP" altLang="ja-JP" sz="1800">
                  <a:solidFill>
                    <a:srgbClr val="000000"/>
                  </a:solidFill>
                  <a:latin typeface="Arial" panose="020B0604020202020204" pitchFamily="34" charset="0"/>
                </a:endParaRPr>
              </a:p>
            </p:txBody>
          </p:sp>
          <p:sp>
            <p:nvSpPr>
              <p:cNvPr id="35909" name="Rectangle 294">
                <a:extLst>
                  <a:ext uri="{FF2B5EF4-FFF2-40B4-BE49-F238E27FC236}">
                    <a16:creationId xmlns:a16="http://schemas.microsoft.com/office/drawing/2014/main" id="{0F7E32C9-1DA6-4CC1-9352-EF68BD2AB9BD}"/>
                  </a:ext>
                </a:extLst>
              </p:cNvPr>
              <p:cNvSpPr>
                <a:spLocks noChangeArrowheads="1"/>
              </p:cNvSpPr>
              <p:nvPr/>
            </p:nvSpPr>
            <p:spPr bwMode="auto">
              <a:xfrm>
                <a:off x="1566" y="4108"/>
                <a:ext cx="151"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100</a:t>
                </a:r>
                <a:endParaRPr lang="ja-JP" altLang="ja-JP" sz="1800">
                  <a:solidFill>
                    <a:srgbClr val="000000"/>
                  </a:solidFill>
                  <a:latin typeface="Arial" panose="020B0604020202020204" pitchFamily="34" charset="0"/>
                </a:endParaRPr>
              </a:p>
            </p:txBody>
          </p:sp>
          <p:sp>
            <p:nvSpPr>
              <p:cNvPr id="35910" name="Rectangle 295">
                <a:extLst>
                  <a:ext uri="{FF2B5EF4-FFF2-40B4-BE49-F238E27FC236}">
                    <a16:creationId xmlns:a16="http://schemas.microsoft.com/office/drawing/2014/main" id="{9EA022A9-8294-4893-8225-95320E0742BB}"/>
                  </a:ext>
                </a:extLst>
              </p:cNvPr>
              <p:cNvSpPr>
                <a:spLocks noChangeArrowheads="1"/>
              </p:cNvSpPr>
              <p:nvPr/>
            </p:nvSpPr>
            <p:spPr bwMode="auto">
              <a:xfrm>
                <a:off x="1567" y="3998"/>
                <a:ext cx="15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200</a:t>
                </a:r>
                <a:endParaRPr lang="ja-JP" altLang="ja-JP" sz="1800">
                  <a:solidFill>
                    <a:srgbClr val="000000"/>
                  </a:solidFill>
                  <a:latin typeface="Arial" panose="020B0604020202020204" pitchFamily="34" charset="0"/>
                </a:endParaRPr>
              </a:p>
            </p:txBody>
          </p:sp>
          <p:sp>
            <p:nvSpPr>
              <p:cNvPr id="35911" name="Rectangle 296">
                <a:extLst>
                  <a:ext uri="{FF2B5EF4-FFF2-40B4-BE49-F238E27FC236}">
                    <a16:creationId xmlns:a16="http://schemas.microsoft.com/office/drawing/2014/main" id="{6E7DA740-0E8E-40F9-AEA6-FB12D44E6017}"/>
                  </a:ext>
                </a:extLst>
              </p:cNvPr>
              <p:cNvSpPr>
                <a:spLocks noChangeArrowheads="1"/>
              </p:cNvSpPr>
              <p:nvPr/>
            </p:nvSpPr>
            <p:spPr bwMode="auto">
              <a:xfrm>
                <a:off x="1567" y="3887"/>
                <a:ext cx="152"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300</a:t>
                </a:r>
                <a:endParaRPr lang="ja-JP" altLang="ja-JP" sz="1800">
                  <a:solidFill>
                    <a:srgbClr val="000000"/>
                  </a:solidFill>
                  <a:latin typeface="Arial" panose="020B0604020202020204" pitchFamily="34" charset="0"/>
                </a:endParaRPr>
              </a:p>
            </p:txBody>
          </p:sp>
          <p:sp>
            <p:nvSpPr>
              <p:cNvPr id="35912" name="Rectangle 297">
                <a:extLst>
                  <a:ext uri="{FF2B5EF4-FFF2-40B4-BE49-F238E27FC236}">
                    <a16:creationId xmlns:a16="http://schemas.microsoft.com/office/drawing/2014/main" id="{BCCCE298-5111-40DA-B285-1BD8A191C3FE}"/>
                  </a:ext>
                </a:extLst>
              </p:cNvPr>
              <p:cNvSpPr>
                <a:spLocks noChangeArrowheads="1"/>
              </p:cNvSpPr>
              <p:nvPr/>
            </p:nvSpPr>
            <p:spPr bwMode="auto">
              <a:xfrm>
                <a:off x="1567" y="3779"/>
                <a:ext cx="15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400</a:t>
                </a:r>
                <a:endParaRPr lang="ja-JP" altLang="ja-JP" sz="1800">
                  <a:solidFill>
                    <a:srgbClr val="000000"/>
                  </a:solidFill>
                  <a:latin typeface="Arial" panose="020B0604020202020204" pitchFamily="34" charset="0"/>
                </a:endParaRPr>
              </a:p>
            </p:txBody>
          </p:sp>
          <p:sp>
            <p:nvSpPr>
              <p:cNvPr id="35913" name="Rectangle 298">
                <a:extLst>
                  <a:ext uri="{FF2B5EF4-FFF2-40B4-BE49-F238E27FC236}">
                    <a16:creationId xmlns:a16="http://schemas.microsoft.com/office/drawing/2014/main" id="{7C182508-A78A-4A3F-9465-F00490A41406}"/>
                  </a:ext>
                </a:extLst>
              </p:cNvPr>
              <p:cNvSpPr>
                <a:spLocks noChangeArrowheads="1"/>
              </p:cNvSpPr>
              <p:nvPr/>
            </p:nvSpPr>
            <p:spPr bwMode="auto">
              <a:xfrm>
                <a:off x="1567" y="3337"/>
                <a:ext cx="152"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800</a:t>
                </a:r>
                <a:endParaRPr lang="ja-JP" altLang="ja-JP" sz="1800">
                  <a:solidFill>
                    <a:srgbClr val="000000"/>
                  </a:solidFill>
                  <a:latin typeface="Arial" panose="020B0604020202020204" pitchFamily="34" charset="0"/>
                </a:endParaRPr>
              </a:p>
            </p:txBody>
          </p:sp>
          <p:sp>
            <p:nvSpPr>
              <p:cNvPr id="35914" name="Rectangle 299">
                <a:extLst>
                  <a:ext uri="{FF2B5EF4-FFF2-40B4-BE49-F238E27FC236}">
                    <a16:creationId xmlns:a16="http://schemas.microsoft.com/office/drawing/2014/main" id="{5AB8152C-42B2-45E3-8D90-1D1AB04CB06F}"/>
                  </a:ext>
                </a:extLst>
              </p:cNvPr>
              <p:cNvSpPr>
                <a:spLocks noChangeArrowheads="1"/>
              </p:cNvSpPr>
              <p:nvPr/>
            </p:nvSpPr>
            <p:spPr bwMode="auto">
              <a:xfrm>
                <a:off x="1526" y="4136"/>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endParaRPr lang="ja-JP" altLang="ja-JP" sz="1800">
                  <a:solidFill>
                    <a:srgbClr val="000000"/>
                  </a:solidFill>
                  <a:latin typeface="Arial" panose="020B0604020202020204" pitchFamily="34" charset="0"/>
                </a:endParaRPr>
              </a:p>
            </p:txBody>
          </p:sp>
          <p:sp>
            <p:nvSpPr>
              <p:cNvPr id="35915" name="Rectangle 302">
                <a:extLst>
                  <a:ext uri="{FF2B5EF4-FFF2-40B4-BE49-F238E27FC236}">
                    <a16:creationId xmlns:a16="http://schemas.microsoft.com/office/drawing/2014/main" id="{167C3BBE-DD7A-43BD-BE73-5FCA32E877BB}"/>
                  </a:ext>
                </a:extLst>
              </p:cNvPr>
              <p:cNvSpPr>
                <a:spLocks noChangeArrowheads="1"/>
              </p:cNvSpPr>
              <p:nvPr/>
            </p:nvSpPr>
            <p:spPr bwMode="auto">
              <a:xfrm>
                <a:off x="1569" y="3667"/>
                <a:ext cx="152"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500</a:t>
                </a:r>
                <a:endParaRPr lang="ja-JP" altLang="ja-JP" sz="1800">
                  <a:solidFill>
                    <a:srgbClr val="000000"/>
                  </a:solidFill>
                  <a:latin typeface="Arial" panose="020B0604020202020204" pitchFamily="34" charset="0"/>
                </a:endParaRPr>
              </a:p>
            </p:txBody>
          </p:sp>
          <p:sp>
            <p:nvSpPr>
              <p:cNvPr id="35916" name="Rectangle 303">
                <a:extLst>
                  <a:ext uri="{FF2B5EF4-FFF2-40B4-BE49-F238E27FC236}">
                    <a16:creationId xmlns:a16="http://schemas.microsoft.com/office/drawing/2014/main" id="{330F917D-2702-4B69-BBB6-80B4092590BA}"/>
                  </a:ext>
                </a:extLst>
              </p:cNvPr>
              <p:cNvSpPr>
                <a:spLocks noChangeArrowheads="1"/>
              </p:cNvSpPr>
              <p:nvPr/>
            </p:nvSpPr>
            <p:spPr bwMode="auto">
              <a:xfrm>
                <a:off x="1567" y="3560"/>
                <a:ext cx="152"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600</a:t>
                </a:r>
                <a:endParaRPr lang="ja-JP" altLang="ja-JP" sz="1800">
                  <a:solidFill>
                    <a:srgbClr val="000000"/>
                  </a:solidFill>
                  <a:latin typeface="Arial" panose="020B0604020202020204" pitchFamily="34" charset="0"/>
                </a:endParaRPr>
              </a:p>
            </p:txBody>
          </p:sp>
          <p:sp>
            <p:nvSpPr>
              <p:cNvPr id="35917" name="Rectangle 304">
                <a:extLst>
                  <a:ext uri="{FF2B5EF4-FFF2-40B4-BE49-F238E27FC236}">
                    <a16:creationId xmlns:a16="http://schemas.microsoft.com/office/drawing/2014/main" id="{9F3A6168-1D0D-41E7-8D47-4D338D520D71}"/>
                  </a:ext>
                </a:extLst>
              </p:cNvPr>
              <p:cNvSpPr>
                <a:spLocks noChangeArrowheads="1"/>
              </p:cNvSpPr>
              <p:nvPr/>
            </p:nvSpPr>
            <p:spPr bwMode="auto">
              <a:xfrm>
                <a:off x="1567" y="3448"/>
                <a:ext cx="152"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700</a:t>
                </a:r>
                <a:endParaRPr lang="ja-JP" altLang="ja-JP" sz="1800">
                  <a:solidFill>
                    <a:srgbClr val="000000"/>
                  </a:solidFill>
                  <a:latin typeface="Arial" panose="020B0604020202020204" pitchFamily="34" charset="0"/>
                </a:endParaRPr>
              </a:p>
            </p:txBody>
          </p:sp>
          <p:sp>
            <p:nvSpPr>
              <p:cNvPr id="35918" name="Rectangle 305">
                <a:extLst>
                  <a:ext uri="{FF2B5EF4-FFF2-40B4-BE49-F238E27FC236}">
                    <a16:creationId xmlns:a16="http://schemas.microsoft.com/office/drawing/2014/main" id="{7C7354ED-EB48-4F30-AC20-BA570494B080}"/>
                  </a:ext>
                </a:extLst>
              </p:cNvPr>
              <p:cNvSpPr>
                <a:spLocks noChangeArrowheads="1"/>
              </p:cNvSpPr>
              <p:nvPr/>
            </p:nvSpPr>
            <p:spPr bwMode="auto">
              <a:xfrm>
                <a:off x="3001" y="4497"/>
                <a:ext cx="19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lang="ja-JP" altLang="ja-JP" sz="900">
                    <a:solidFill>
                      <a:srgbClr val="000000"/>
                    </a:solidFill>
                    <a:latin typeface="Arial" panose="020B0604020202020204" pitchFamily="34" charset="0"/>
                  </a:rPr>
                  <a:t>3000</a:t>
                </a:r>
                <a:endParaRPr lang="ja-JP" altLang="ja-JP" sz="1800">
                  <a:solidFill>
                    <a:srgbClr val="000000"/>
                  </a:solidFill>
                  <a:latin typeface="Arial" panose="020B0604020202020204" pitchFamily="34" charset="0"/>
                </a:endParaRPr>
              </a:p>
            </p:txBody>
          </p:sp>
        </p:grpSp>
        <p:cxnSp>
          <p:nvCxnSpPr>
            <p:cNvPr id="24855" name="直線コネクタ 24854">
              <a:extLst>
                <a:ext uri="{FF2B5EF4-FFF2-40B4-BE49-F238E27FC236}">
                  <a16:creationId xmlns:a16="http://schemas.microsoft.com/office/drawing/2014/main" id="{FD99CAA2-C8C8-4965-9C66-610AEC030A6B}"/>
                </a:ext>
              </a:extLst>
            </p:cNvPr>
            <p:cNvCxnSpPr/>
            <p:nvPr/>
          </p:nvCxnSpPr>
          <p:spPr>
            <a:xfrm>
              <a:off x="2301218" y="6133036"/>
              <a:ext cx="193441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884" name="テキスト ボックス 24857">
            <a:extLst>
              <a:ext uri="{FF2B5EF4-FFF2-40B4-BE49-F238E27FC236}">
                <a16:creationId xmlns:a16="http://schemas.microsoft.com/office/drawing/2014/main" id="{65E95B9E-A601-4DAA-8F0F-D71D4FFCB653}"/>
              </a:ext>
            </a:extLst>
          </p:cNvPr>
          <p:cNvSpPr txBox="1">
            <a:spLocks noChangeArrowheads="1"/>
          </p:cNvSpPr>
          <p:nvPr/>
        </p:nvSpPr>
        <p:spPr bwMode="auto">
          <a:xfrm>
            <a:off x="704850" y="4422775"/>
            <a:ext cx="27670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kumimoji="1" lang="en-US" altLang="ja-JP" sz="1200" b="1" u="sng">
                <a:solidFill>
                  <a:srgbClr val="000000"/>
                </a:solidFill>
                <a:latin typeface="Arial" panose="020B0604020202020204" pitchFamily="34" charset="0"/>
              </a:rPr>
              <a:t>Steady state Engine measurement  </a:t>
            </a:r>
            <a:endParaRPr kumimoji="1" lang="ja-JP" altLang="en-US" sz="1200" b="1" u="sng">
              <a:solidFill>
                <a:srgbClr val="000000"/>
              </a:solidFill>
              <a:latin typeface="Arial" panose="020B0604020202020204" pitchFamily="34" charset="0"/>
            </a:endParaRPr>
          </a:p>
        </p:txBody>
      </p:sp>
      <p:sp>
        <p:nvSpPr>
          <p:cNvPr id="35885" name="テキスト ボックス 314">
            <a:extLst>
              <a:ext uri="{FF2B5EF4-FFF2-40B4-BE49-F238E27FC236}">
                <a16:creationId xmlns:a16="http://schemas.microsoft.com/office/drawing/2014/main" id="{21CF5DC2-3362-4810-AF59-00637DB63FB7}"/>
              </a:ext>
            </a:extLst>
          </p:cNvPr>
          <p:cNvSpPr txBox="1">
            <a:spLocks noChangeArrowheads="1"/>
          </p:cNvSpPr>
          <p:nvPr/>
        </p:nvSpPr>
        <p:spPr bwMode="auto">
          <a:xfrm>
            <a:off x="5403850" y="4424363"/>
            <a:ext cx="19097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r>
              <a:rPr kumimoji="1" lang="en-US" altLang="ja-JP" sz="1200" b="1" u="sng">
                <a:solidFill>
                  <a:srgbClr val="000000"/>
                </a:solidFill>
                <a:latin typeface="Arial" panose="020B0604020202020204" pitchFamily="34" charset="0"/>
              </a:rPr>
              <a:t>Cycle averaging map</a:t>
            </a:r>
            <a:endParaRPr kumimoji="1" lang="ja-JP" altLang="en-US" sz="1200" b="1" u="sng">
              <a:solidFill>
                <a:srgbClr val="000000"/>
              </a:solidFill>
              <a:latin typeface="Arial" panose="020B0604020202020204" pitchFamily="34" charset="0"/>
            </a:endParaRPr>
          </a:p>
        </p:txBody>
      </p:sp>
      <p:pic>
        <p:nvPicPr>
          <p:cNvPr id="35886" name="Picture 306">
            <a:extLst>
              <a:ext uri="{FF2B5EF4-FFF2-40B4-BE49-F238E27FC236}">
                <a16:creationId xmlns:a16="http://schemas.microsoft.com/office/drawing/2014/main" id="{78E9EDAB-9977-4F02-B371-9F42561A7F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9500" y="4873625"/>
            <a:ext cx="2887663" cy="1423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887" name="Picture 307">
            <a:extLst>
              <a:ext uri="{FF2B5EF4-FFF2-40B4-BE49-F238E27FC236}">
                <a16:creationId xmlns:a16="http://schemas.microsoft.com/office/drawing/2014/main" id="{403B653E-051C-4614-8902-F5AF382BCA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4188" y="4819650"/>
            <a:ext cx="1935162" cy="160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859" name="右矢印 24858">
            <a:extLst>
              <a:ext uri="{FF2B5EF4-FFF2-40B4-BE49-F238E27FC236}">
                <a16:creationId xmlns:a16="http://schemas.microsoft.com/office/drawing/2014/main" id="{2F205568-60C0-4DF8-B5DE-F78065C1FDDC}"/>
              </a:ext>
            </a:extLst>
          </p:cNvPr>
          <p:cNvSpPr/>
          <p:nvPr/>
        </p:nvSpPr>
        <p:spPr>
          <a:xfrm>
            <a:off x="6570663" y="5072063"/>
            <a:ext cx="223837" cy="863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solidFill>
                <a:prstClr val="white"/>
              </a:solidFill>
            </a:endParaRPr>
          </a:p>
        </p:txBody>
      </p:sp>
      <p:sp>
        <p:nvSpPr>
          <p:cNvPr id="154" name="タイトル 1">
            <a:extLst>
              <a:ext uri="{FF2B5EF4-FFF2-40B4-BE49-F238E27FC236}">
                <a16:creationId xmlns:a16="http://schemas.microsoft.com/office/drawing/2014/main" id="{92250B0B-70AB-4AB5-997D-784CEFDABC93}"/>
              </a:ext>
            </a:extLst>
          </p:cNvPr>
          <p:cNvSpPr>
            <a:spLocks noGrp="1"/>
          </p:cNvSpPr>
          <p:nvPr>
            <p:ph type="title"/>
          </p:nvPr>
        </p:nvSpPr>
        <p:spPr>
          <a:xfrm>
            <a:off x="1335314" y="274638"/>
            <a:ext cx="7351486" cy="438150"/>
          </a:xfrm>
        </p:spPr>
        <p:txBody>
          <a:bodyPr/>
          <a:lstStyle/>
          <a:p>
            <a:r>
              <a:rPr kumimoji="1" lang="en-US" altLang="ja-JP" sz="2800" b="1" dirty="0">
                <a:solidFill>
                  <a:srgbClr val="0070C0"/>
                </a:solidFill>
              </a:rPr>
              <a:t>Key Elements of FE Measurement</a:t>
            </a:r>
            <a:endParaRPr kumimoji="1" lang="ja-JP" altLang="en-US" sz="2800" b="1" dirty="0">
              <a:solidFill>
                <a:srgbClr val="0070C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コンテンツ プレースホルダー 2">
            <a:extLst>
              <a:ext uri="{FF2B5EF4-FFF2-40B4-BE49-F238E27FC236}">
                <a16:creationId xmlns:a16="http://schemas.microsoft.com/office/drawing/2014/main" id="{3EBB7FDC-AE0D-4C75-9683-A6699C0EF9D3}"/>
              </a:ext>
            </a:extLst>
          </p:cNvPr>
          <p:cNvSpPr>
            <a:spLocks noGrp="1"/>
          </p:cNvSpPr>
          <p:nvPr>
            <p:ph idx="1"/>
          </p:nvPr>
        </p:nvSpPr>
        <p:spPr>
          <a:xfrm>
            <a:off x="465591" y="1018263"/>
            <a:ext cx="8229600" cy="1503363"/>
          </a:xfrm>
        </p:spPr>
        <p:txBody>
          <a:bodyPr/>
          <a:lstStyle/>
          <a:p>
            <a:pPr>
              <a:buClr>
                <a:srgbClr val="000CC0"/>
              </a:buClr>
              <a:defRPr/>
            </a:pPr>
            <a:r>
              <a:rPr kumimoji="1" lang="en-US" altLang="ja-JP" sz="2400" b="1" dirty="0"/>
              <a:t>Driving Resistance</a:t>
            </a:r>
          </a:p>
          <a:p>
            <a:pPr marL="265113" indent="0">
              <a:lnSpc>
                <a:spcPts val="1800"/>
              </a:lnSpc>
              <a:buNone/>
              <a:defRPr/>
            </a:pPr>
            <a:r>
              <a:rPr kumimoji="1" lang="en-US" altLang="ja-JP" sz="1800" b="1" dirty="0"/>
              <a:t>There are two types of methods for measuring Aero Drag, “Coast down test” and “Constant speed test”. One of these or both is adopted in each area.</a:t>
            </a:r>
          </a:p>
          <a:p>
            <a:pPr marL="265113" indent="0">
              <a:lnSpc>
                <a:spcPts val="1800"/>
              </a:lnSpc>
              <a:buNone/>
              <a:defRPr/>
            </a:pPr>
            <a:r>
              <a:rPr kumimoji="1" lang="en-US" altLang="ja-JP" sz="1800" b="1" dirty="0"/>
              <a:t>Tire</a:t>
            </a:r>
            <a:r>
              <a:rPr kumimoji="1" lang="ja-JP" altLang="en-US" sz="1800" b="1" dirty="0"/>
              <a:t> </a:t>
            </a:r>
            <a:r>
              <a:rPr kumimoji="1" lang="en-US" altLang="ja-JP" sz="1800" b="1" dirty="0"/>
              <a:t>RRC measurement uses ISO 28580 which is a tire bench test method common to each region.</a:t>
            </a:r>
          </a:p>
        </p:txBody>
      </p:sp>
      <p:sp>
        <p:nvSpPr>
          <p:cNvPr id="36868" name="スライド番号プレースホルダー 3">
            <a:extLst>
              <a:ext uri="{FF2B5EF4-FFF2-40B4-BE49-F238E27FC236}">
                <a16:creationId xmlns:a16="http://schemas.microsoft.com/office/drawing/2014/main" id="{16510F46-A097-43BD-928A-007B7C80F5D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eaLnBrk="1" hangingPunct="1">
              <a:spcBef>
                <a:spcPct val="0"/>
              </a:spcBef>
              <a:buFontTx/>
              <a:buNone/>
            </a:pPr>
            <a:fld id="{EEC8C5D4-449B-4F21-9333-9141F2B13F02}" type="slidenum">
              <a:rPr lang="en-GB" altLang="en-US" sz="1200">
                <a:solidFill>
                  <a:srgbClr val="000000"/>
                </a:solidFill>
                <a:ea typeface="ＭＳ Ｐゴシック" panose="020B0600070205080204" pitchFamily="50" charset="-128"/>
              </a:rPr>
              <a:pPr eaLnBrk="1" hangingPunct="1">
                <a:spcBef>
                  <a:spcPct val="0"/>
                </a:spcBef>
                <a:buFontTx/>
                <a:buNone/>
              </a:pPr>
              <a:t>14</a:t>
            </a:fld>
            <a:endParaRPr lang="en-GB" altLang="en-US" sz="1200">
              <a:solidFill>
                <a:srgbClr val="000000"/>
              </a:solidFill>
              <a:ea typeface="ＭＳ Ｐゴシック" panose="020B0600070205080204" pitchFamily="50" charset="-128"/>
            </a:endParaRPr>
          </a:p>
        </p:txBody>
      </p:sp>
      <p:graphicFrame>
        <p:nvGraphicFramePr>
          <p:cNvPr id="5" name="コンテンツ プレースホルダー 3">
            <a:extLst>
              <a:ext uri="{FF2B5EF4-FFF2-40B4-BE49-F238E27FC236}">
                <a16:creationId xmlns:a16="http://schemas.microsoft.com/office/drawing/2014/main" id="{A3818DCF-7785-41AB-B38E-AB6148DD26F4}"/>
              </a:ext>
            </a:extLst>
          </p:cNvPr>
          <p:cNvGraphicFramePr>
            <a:graphicFrameLocks/>
          </p:cNvGraphicFramePr>
          <p:nvPr/>
        </p:nvGraphicFramePr>
        <p:xfrm>
          <a:off x="722313" y="2849563"/>
          <a:ext cx="8145460" cy="2849563"/>
        </p:xfrm>
        <a:graphic>
          <a:graphicData uri="http://schemas.openxmlformats.org/drawingml/2006/table">
            <a:tbl>
              <a:tblPr firstRow="1" bandRow="1">
                <a:tableStyleId>{5940675A-B579-460E-94D1-54222C63F5DA}</a:tableStyleId>
              </a:tblPr>
              <a:tblGrid>
                <a:gridCol w="564276">
                  <a:extLst>
                    <a:ext uri="{9D8B030D-6E8A-4147-A177-3AD203B41FA5}">
                      <a16:colId xmlns:a16="http://schemas.microsoft.com/office/drawing/2014/main" val="20000"/>
                    </a:ext>
                  </a:extLst>
                </a:gridCol>
                <a:gridCol w="1313375">
                  <a:extLst>
                    <a:ext uri="{9D8B030D-6E8A-4147-A177-3AD203B41FA5}">
                      <a16:colId xmlns:a16="http://schemas.microsoft.com/office/drawing/2014/main" val="20001"/>
                    </a:ext>
                  </a:extLst>
                </a:gridCol>
                <a:gridCol w="1237486">
                  <a:extLst>
                    <a:ext uri="{9D8B030D-6E8A-4147-A177-3AD203B41FA5}">
                      <a16:colId xmlns:a16="http://schemas.microsoft.com/office/drawing/2014/main" val="20002"/>
                    </a:ext>
                  </a:extLst>
                </a:gridCol>
                <a:gridCol w="1237486">
                  <a:extLst>
                    <a:ext uri="{9D8B030D-6E8A-4147-A177-3AD203B41FA5}">
                      <a16:colId xmlns:a16="http://schemas.microsoft.com/office/drawing/2014/main" val="20003"/>
                    </a:ext>
                  </a:extLst>
                </a:gridCol>
                <a:gridCol w="1237486">
                  <a:extLst>
                    <a:ext uri="{9D8B030D-6E8A-4147-A177-3AD203B41FA5}">
                      <a16:colId xmlns:a16="http://schemas.microsoft.com/office/drawing/2014/main" val="20004"/>
                    </a:ext>
                  </a:extLst>
                </a:gridCol>
                <a:gridCol w="1237486">
                  <a:extLst>
                    <a:ext uri="{9D8B030D-6E8A-4147-A177-3AD203B41FA5}">
                      <a16:colId xmlns:a16="http://schemas.microsoft.com/office/drawing/2014/main" val="20005"/>
                    </a:ext>
                  </a:extLst>
                </a:gridCol>
                <a:gridCol w="1317865">
                  <a:extLst>
                    <a:ext uri="{9D8B030D-6E8A-4147-A177-3AD203B41FA5}">
                      <a16:colId xmlns:a16="http://schemas.microsoft.com/office/drawing/2014/main" val="20006"/>
                    </a:ext>
                  </a:extLst>
                </a:gridCol>
              </a:tblGrid>
              <a:tr h="243879">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latin typeface="Calibri" panose="020F0502020204030204" pitchFamily="34" charset="0"/>
                          <a:cs typeface="Calibri" panose="020F0502020204030204" pitchFamily="34" charset="0"/>
                        </a:rPr>
                        <a:t>Item</a:t>
                      </a:r>
                      <a:endParaRPr kumimoji="1" lang="ja-JP" altLang="en-US" sz="1600" b="1" dirty="0">
                        <a:latin typeface="Calibri" panose="020F0502020204030204" pitchFamily="34" charset="0"/>
                        <a:cs typeface="Calibri" panose="020F0502020204030204" pitchFamily="34" charset="0"/>
                      </a:endParaRPr>
                    </a:p>
                  </a:txBody>
                  <a:tcPr marL="36000" marR="36000" marT="36005" marB="36005" anchor="ctr">
                    <a:lnL w="12700" cap="flat" cmpd="sng" algn="ctr">
                      <a:solidFill>
                        <a:schemeClr val="tx1"/>
                      </a:solidFill>
                      <a:prstDash val="solid"/>
                      <a:round/>
                      <a:headEnd type="none" w="med" len="med"/>
                      <a:tailEnd type="none" w="med" len="med"/>
                    </a:lnL>
                    <a:solidFill>
                      <a:srgbClr val="00FFCC"/>
                    </a:solidFill>
                  </a:tcPr>
                </a:tc>
                <a:tc rowSpan="2">
                  <a:txBody>
                    <a:bodyPr/>
                    <a:lstStyle/>
                    <a:p>
                      <a:pPr algn="ctr"/>
                      <a:r>
                        <a:rPr kumimoji="1" lang="en-US" altLang="ja-JP" sz="1600" b="1" dirty="0">
                          <a:latin typeface="Calibri" panose="020F0502020204030204" pitchFamily="34" charset="0"/>
                          <a:cs typeface="Calibri" panose="020F0502020204030204" pitchFamily="34" charset="0"/>
                        </a:rPr>
                        <a:t>Sub-item</a:t>
                      </a:r>
                      <a:endParaRPr kumimoji="1" lang="ja-JP" altLang="en-US" sz="1600" b="1" dirty="0">
                        <a:latin typeface="Calibri" panose="020F0502020204030204" pitchFamily="34" charset="0"/>
                        <a:cs typeface="Calibri" panose="020F0502020204030204" pitchFamily="34" charset="0"/>
                      </a:endParaRPr>
                    </a:p>
                  </a:txBody>
                  <a:tcPr marL="36000" marR="36000" marT="36005" marB="36005" anchor="ctr">
                    <a:solidFill>
                      <a:srgbClr val="00FFCC"/>
                    </a:solidFill>
                  </a:tcPr>
                </a:tc>
                <a:tc gridSpan="4">
                  <a:txBody>
                    <a:bodyPr/>
                    <a:lstStyle/>
                    <a:p>
                      <a:pPr algn="ctr"/>
                      <a:r>
                        <a:rPr kumimoji="1" lang="en-US" altLang="ja-JP" sz="1600" b="1" dirty="0">
                          <a:latin typeface="Calibri" panose="020F0502020204030204" pitchFamily="34" charset="0"/>
                          <a:cs typeface="Calibri" panose="020F0502020204030204" pitchFamily="34" charset="0"/>
                        </a:rPr>
                        <a:t>Status of each region</a:t>
                      </a:r>
                      <a:endParaRPr kumimoji="1" lang="ja-JP" altLang="en-US" sz="1600" b="1" dirty="0">
                        <a:latin typeface="Calibri" panose="020F0502020204030204" pitchFamily="34" charset="0"/>
                        <a:cs typeface="Calibri" panose="020F0502020204030204" pitchFamily="34" charset="0"/>
                      </a:endParaRPr>
                    </a:p>
                  </a:txBody>
                  <a:tcPr marL="91441" marR="91441" marT="0" marB="0" anchor="ct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00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latin typeface="Calibri" panose="020F0502020204030204" pitchFamily="34" charset="0"/>
                          <a:cs typeface="Calibri" panose="020F0502020204030204" pitchFamily="34" charset="0"/>
                        </a:rPr>
                        <a:t>Remarks</a:t>
                      </a:r>
                    </a:p>
                  </a:txBody>
                  <a:tcPr marL="36000" marR="36000" marT="36005" marB="36005" anchor="ctr">
                    <a:lnL w="9525" cap="flat" cmpd="sng" algn="ctr">
                      <a:solidFill>
                        <a:schemeClr val="tx1"/>
                      </a:solidFill>
                      <a:prstDash val="solid"/>
                      <a:round/>
                      <a:headEnd type="none" w="med" len="med"/>
                      <a:tailEnd type="none" w="med" len="med"/>
                    </a:lnL>
                    <a:solidFill>
                      <a:srgbClr val="00FFCC"/>
                    </a:solidFill>
                  </a:tcPr>
                </a:tc>
                <a:extLst>
                  <a:ext uri="{0D108BD9-81ED-4DB2-BD59-A6C34878D82A}">
                    <a16:rowId xmlns:a16="http://schemas.microsoft.com/office/drawing/2014/main" val="10000"/>
                  </a:ext>
                </a:extLst>
              </a:tr>
              <a:tr h="427669">
                <a:tc vMerge="1">
                  <a:txBody>
                    <a:bodyPr/>
                    <a:lstStyle/>
                    <a:p>
                      <a:endParaRPr kumimoji="1" lang="ja-JP" altLang="en-US"/>
                    </a:p>
                  </a:txBody>
                  <a:tcPr/>
                </a:tc>
                <a:tc vMerge="1">
                  <a:txBody>
                    <a:bodyPr/>
                    <a:lstStyle/>
                    <a:p>
                      <a:pPr algn="ctr"/>
                      <a:endParaRPr kumimoji="1" lang="ja-JP" altLang="en-US" sz="1600" b="1" dirty="0"/>
                    </a:p>
                  </a:txBody>
                  <a:tcPr>
                    <a:lnT w="9525" cap="flat" cmpd="sng" algn="ctr">
                      <a:solidFill>
                        <a:schemeClr val="tx1"/>
                      </a:solidFill>
                      <a:prstDash val="solid"/>
                      <a:round/>
                      <a:headEnd type="none" w="med" len="med"/>
                      <a:tailEnd type="none" w="med" len="med"/>
                    </a:lnT>
                    <a:solidFill>
                      <a:srgbClr val="00FFCC"/>
                    </a:solidFill>
                  </a:tcPr>
                </a:tc>
                <a:tc>
                  <a:txBody>
                    <a:bodyPr/>
                    <a:lstStyle/>
                    <a:p>
                      <a:pPr algn="ctr"/>
                      <a:r>
                        <a:rPr kumimoji="1" lang="en-US" altLang="ja-JP" sz="1400" b="1" dirty="0">
                          <a:latin typeface="Calibri" panose="020F0502020204030204" pitchFamily="34" charset="0"/>
                          <a:cs typeface="Calibri" panose="020F0502020204030204" pitchFamily="34" charset="0"/>
                        </a:rPr>
                        <a:t>EU</a:t>
                      </a:r>
                      <a:endParaRPr kumimoji="1" lang="ja-JP" altLang="en-US" sz="1400" b="1" dirty="0">
                        <a:latin typeface="Calibri" panose="020F0502020204030204" pitchFamily="34" charset="0"/>
                        <a:cs typeface="Calibri" panose="020F0502020204030204" pitchFamily="34" charset="0"/>
                      </a:endParaRPr>
                    </a:p>
                  </a:txBody>
                  <a:tcPr marL="36000" marR="36000" marT="36005" marB="36005"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a:txBody>
                    <a:bodyPr/>
                    <a:lstStyle/>
                    <a:p>
                      <a:pPr algn="ctr">
                        <a:lnSpc>
                          <a:spcPts val="1400"/>
                        </a:lnSpc>
                      </a:pPr>
                      <a:r>
                        <a:rPr kumimoji="1" lang="en-US" altLang="ja-JP" sz="1400" b="1" dirty="0">
                          <a:latin typeface="Calibri" panose="020F0502020204030204" pitchFamily="34" charset="0"/>
                          <a:cs typeface="Calibri" panose="020F0502020204030204" pitchFamily="34" charset="0"/>
                        </a:rPr>
                        <a:t>US</a:t>
                      </a:r>
                    </a:p>
                    <a:p>
                      <a:pPr algn="ctr">
                        <a:lnSpc>
                          <a:spcPts val="1400"/>
                        </a:lnSpc>
                      </a:pPr>
                      <a:r>
                        <a:rPr kumimoji="1" lang="ja-JP" altLang="en-US" sz="1200" b="1" dirty="0">
                          <a:latin typeface="Calibri" panose="020F0502020204030204" pitchFamily="34" charset="0"/>
                          <a:cs typeface="Calibri" panose="020F0502020204030204" pitchFamily="34" charset="0"/>
                        </a:rPr>
                        <a:t>（</a:t>
                      </a:r>
                      <a:r>
                        <a:rPr kumimoji="1" lang="en-US" altLang="ja-JP" sz="1200" b="1" dirty="0" err="1">
                          <a:latin typeface="Calibri" panose="020F0502020204030204" pitchFamily="34" charset="0"/>
                          <a:cs typeface="Calibri" panose="020F0502020204030204" pitchFamily="34" charset="0"/>
                        </a:rPr>
                        <a:t>PhaseⅡ</a:t>
                      </a:r>
                      <a:r>
                        <a:rPr kumimoji="1" lang="ja-JP" altLang="en-US" sz="1200" b="1" dirty="0">
                          <a:latin typeface="Calibri" panose="020F0502020204030204" pitchFamily="34" charset="0"/>
                          <a:cs typeface="Calibri" panose="020F0502020204030204" pitchFamily="34" charset="0"/>
                        </a:rPr>
                        <a:t>）</a:t>
                      </a:r>
                    </a:p>
                  </a:txBody>
                  <a:tcPr marL="36000" marR="36000" marT="36005" marB="36005"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a:txBody>
                    <a:bodyPr/>
                    <a:lstStyle/>
                    <a:p>
                      <a:pPr algn="ctr"/>
                      <a:r>
                        <a:rPr kumimoji="1" lang="en-US" altLang="ja-JP" sz="1400" b="1" dirty="0">
                          <a:latin typeface="Calibri" panose="020F0502020204030204" pitchFamily="34" charset="0"/>
                          <a:cs typeface="Calibri" panose="020F0502020204030204" pitchFamily="34" charset="0"/>
                        </a:rPr>
                        <a:t>China</a:t>
                      </a:r>
                      <a:endParaRPr kumimoji="1" lang="ja-JP" altLang="en-US" sz="1400" b="1" dirty="0">
                        <a:latin typeface="Calibri" panose="020F0502020204030204" pitchFamily="34" charset="0"/>
                        <a:cs typeface="Calibri" panose="020F0502020204030204" pitchFamily="34" charset="0"/>
                      </a:endParaRPr>
                    </a:p>
                  </a:txBody>
                  <a:tcPr marL="36000" marR="36000" marT="36005" marB="36005"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a:txBody>
                    <a:bodyPr/>
                    <a:lstStyle/>
                    <a:p>
                      <a:pPr algn="ctr">
                        <a:lnSpc>
                          <a:spcPts val="1400"/>
                        </a:lnSpc>
                      </a:pPr>
                      <a:r>
                        <a:rPr kumimoji="1" lang="en-US" altLang="ja-JP" sz="1400" b="1" dirty="0">
                          <a:latin typeface="Calibri" panose="020F0502020204030204" pitchFamily="34" charset="0"/>
                          <a:cs typeface="Calibri" panose="020F0502020204030204" pitchFamily="34" charset="0"/>
                        </a:rPr>
                        <a:t>Japan</a:t>
                      </a:r>
                    </a:p>
                    <a:p>
                      <a:pPr algn="ctr">
                        <a:lnSpc>
                          <a:spcPts val="1400"/>
                        </a:lnSpc>
                      </a:pPr>
                      <a:r>
                        <a:rPr kumimoji="1" lang="en-US" altLang="ja-JP" sz="1200" b="1" dirty="0">
                          <a:latin typeface="Calibri" panose="020F0502020204030204" pitchFamily="34" charset="0"/>
                          <a:cs typeface="Calibri" panose="020F0502020204030204" pitchFamily="34" charset="0"/>
                        </a:rPr>
                        <a:t>(</a:t>
                      </a:r>
                      <a:r>
                        <a:rPr kumimoji="1" lang="en-US" altLang="ja-JP" sz="1200" b="1" baseline="0" dirty="0">
                          <a:latin typeface="Calibri" panose="020F0502020204030204" pitchFamily="34" charset="0"/>
                          <a:cs typeface="Calibri" panose="020F0502020204030204" pitchFamily="34" charset="0"/>
                        </a:rPr>
                        <a:t>FES2025)</a:t>
                      </a:r>
                      <a:endParaRPr kumimoji="1" lang="ja-JP" altLang="en-US" sz="1200" b="1" dirty="0">
                        <a:latin typeface="Calibri" panose="020F0502020204030204" pitchFamily="34" charset="0"/>
                        <a:cs typeface="Calibri" panose="020F0502020204030204" pitchFamily="34" charset="0"/>
                      </a:endParaRPr>
                    </a:p>
                  </a:txBody>
                  <a:tcPr marL="36000" marR="36000" marT="36005" marB="36005"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vMerge="1">
                  <a:txBody>
                    <a:bodyPr/>
                    <a:lstStyle/>
                    <a:p>
                      <a:endParaRPr kumimoji="1" lang="ja-JP" altLang="en-US"/>
                    </a:p>
                  </a:txBody>
                  <a:tcPr/>
                </a:tc>
                <a:extLst>
                  <a:ext uri="{0D108BD9-81ED-4DB2-BD59-A6C34878D82A}">
                    <a16:rowId xmlns:a16="http://schemas.microsoft.com/office/drawing/2014/main" val="10001"/>
                  </a:ext>
                </a:extLst>
              </a:tr>
              <a:tr h="859083">
                <a:tc>
                  <a:txBody>
                    <a:bodyPr/>
                    <a:lstStyle/>
                    <a:p>
                      <a:pPr algn="ctr"/>
                      <a:r>
                        <a:rPr kumimoji="1" lang="en-US" altLang="ja-JP" sz="1600" b="1" dirty="0">
                          <a:latin typeface="Calibri" panose="020F0502020204030204" pitchFamily="34" charset="0"/>
                          <a:cs typeface="Calibri" panose="020F0502020204030204" pitchFamily="34" charset="0"/>
                        </a:rPr>
                        <a:t>Aero Drag</a:t>
                      </a:r>
                      <a:endParaRPr kumimoji="1" lang="ja-JP" altLang="en-US" sz="1600" b="1" dirty="0">
                        <a:latin typeface="Calibri" panose="020F0502020204030204" pitchFamily="34" charset="0"/>
                        <a:cs typeface="Calibri" panose="020F0502020204030204" pitchFamily="34" charset="0"/>
                      </a:endParaRPr>
                    </a:p>
                  </a:txBody>
                  <a:tcPr marL="36000" marR="36000" marT="18003" marB="18003" anchor="ctr"/>
                </a:tc>
                <a:tc>
                  <a:txBody>
                    <a:bodyPr/>
                    <a:lstStyle/>
                    <a:p>
                      <a:r>
                        <a:rPr kumimoji="1" lang="en-US" altLang="ja-JP" sz="1400" b="1" dirty="0">
                          <a:latin typeface="Calibri" panose="020F0502020204030204" pitchFamily="34" charset="0"/>
                          <a:cs typeface="Calibri" panose="020F0502020204030204" pitchFamily="34" charset="0"/>
                        </a:rPr>
                        <a:t>Aero Drag</a:t>
                      </a:r>
                      <a:r>
                        <a:rPr kumimoji="1" lang="en-US" altLang="ja-JP" sz="1400" b="1" baseline="0" dirty="0">
                          <a:latin typeface="Calibri" panose="020F0502020204030204" pitchFamily="34" charset="0"/>
                          <a:cs typeface="Calibri" panose="020F0502020204030204" pitchFamily="34" charset="0"/>
                        </a:rPr>
                        <a:t> measurement</a:t>
                      </a:r>
                    </a:p>
                  </a:txBody>
                  <a:tcPr marL="36000" marR="36000" marT="18003" marB="18003"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Calibri" panose="020F0502020204030204" pitchFamily="34" charset="0"/>
                          <a:cs typeface="Calibri" panose="020F0502020204030204" pitchFamily="34" charset="0"/>
                        </a:rPr>
                        <a:t>・</a:t>
                      </a:r>
                      <a:r>
                        <a:rPr kumimoji="1" lang="en-US" altLang="ja-JP" sz="1200" b="1" dirty="0">
                          <a:latin typeface="Calibri" panose="020F0502020204030204" pitchFamily="34" charset="0"/>
                          <a:cs typeface="Calibri" panose="020F0502020204030204" pitchFamily="34" charset="0"/>
                        </a:rPr>
                        <a:t>Constant</a:t>
                      </a:r>
                      <a:r>
                        <a:rPr kumimoji="1" lang="en-US" altLang="ja-JP" sz="1200" b="1" baseline="0" dirty="0">
                          <a:latin typeface="Calibri" panose="020F0502020204030204" pitchFamily="34" charset="0"/>
                          <a:cs typeface="Calibri" panose="020F0502020204030204" pitchFamily="34" charset="0"/>
                        </a:rPr>
                        <a:t> speed</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baseline="0" dirty="0">
                        <a:solidFill>
                          <a:schemeClr val="tx1"/>
                        </a:solidFill>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a:solidFill>
                            <a:schemeClr val="tx1"/>
                          </a:solidFill>
                          <a:latin typeface="Calibri" panose="020F0502020204030204" pitchFamily="34" charset="0"/>
                          <a:cs typeface="Calibri" panose="020F0502020204030204" pitchFamily="34" charset="0"/>
                        </a:rPr>
                        <a:t>・</a:t>
                      </a:r>
                      <a:r>
                        <a:rPr kumimoji="1" lang="en-US" altLang="ja-JP" sz="1200" b="1" baseline="0" dirty="0">
                          <a:solidFill>
                            <a:schemeClr val="tx1"/>
                          </a:solidFill>
                          <a:latin typeface="Calibri" panose="020F0502020204030204" pitchFamily="34" charset="0"/>
                          <a:cs typeface="Calibri" panose="020F0502020204030204" pitchFamily="34" charset="0"/>
                        </a:rPr>
                        <a:t>Simulation</a:t>
                      </a:r>
                      <a:endParaRPr kumimoji="1" lang="ja-JP" altLang="en-US" sz="1200" b="1" dirty="0">
                        <a:solidFill>
                          <a:schemeClr val="tx1"/>
                        </a:solidFill>
                        <a:latin typeface="Calibri" panose="020F0502020204030204" pitchFamily="34" charset="0"/>
                        <a:cs typeface="Calibri" panose="020F0502020204030204" pitchFamily="34" charset="0"/>
                      </a:endParaRPr>
                    </a:p>
                  </a:txBody>
                  <a:tcPr marL="36000" marR="36000" marT="18003" marB="18003" anchor="ctr">
                    <a:lnR w="9525" cap="flat" cmpd="sng" algn="ctr">
                      <a:solidFill>
                        <a:schemeClr val="tx1"/>
                      </a:solidFill>
                      <a:prstDash val="solid"/>
                      <a:round/>
                      <a:headEnd type="none" w="med" len="med"/>
                      <a:tailEnd type="none" w="med" len="med"/>
                    </a:lnR>
                    <a:noFill/>
                  </a:tcPr>
                </a:tc>
                <a:tc>
                  <a:txBody>
                    <a:bodyPr/>
                    <a:lstStyle/>
                    <a:p>
                      <a:pPr algn="l">
                        <a:lnSpc>
                          <a:spcPct val="150000"/>
                        </a:lnSpc>
                      </a:pPr>
                      <a:r>
                        <a:rPr kumimoji="1" lang="ja-JP" altLang="en-US" sz="1200" b="1" dirty="0">
                          <a:latin typeface="Calibri" panose="020F0502020204030204" pitchFamily="34" charset="0"/>
                          <a:cs typeface="Calibri" panose="020F0502020204030204" pitchFamily="34" charset="0"/>
                        </a:rPr>
                        <a:t>・</a:t>
                      </a:r>
                      <a:r>
                        <a:rPr kumimoji="1" lang="en-US" altLang="ja-JP" sz="1200" b="1" dirty="0">
                          <a:latin typeface="Calibri" panose="020F0502020204030204" pitchFamily="34" charset="0"/>
                          <a:cs typeface="Calibri" panose="020F0502020204030204" pitchFamily="34" charset="0"/>
                        </a:rPr>
                        <a:t>Coast down </a:t>
                      </a:r>
                    </a:p>
                    <a:p>
                      <a:pPr algn="l">
                        <a:lnSpc>
                          <a:spcPct val="150000"/>
                        </a:lnSpc>
                      </a:pPr>
                      <a:r>
                        <a:rPr kumimoji="1" lang="ja-JP" altLang="en-US" sz="1200" b="1" dirty="0">
                          <a:latin typeface="Calibri" panose="020F0502020204030204" pitchFamily="34" charset="0"/>
                          <a:cs typeface="Calibri" panose="020F0502020204030204" pitchFamily="34" charset="0"/>
                        </a:rPr>
                        <a:t>・</a:t>
                      </a:r>
                      <a:r>
                        <a:rPr kumimoji="1" lang="en-US" altLang="ja-JP" sz="1200" b="1" dirty="0">
                          <a:latin typeface="Calibri" panose="020F0502020204030204" pitchFamily="34" charset="0"/>
                          <a:cs typeface="Calibri" panose="020F0502020204030204" pitchFamily="34" charset="0"/>
                        </a:rPr>
                        <a:t>Wind tunnel </a:t>
                      </a:r>
                    </a:p>
                    <a:p>
                      <a:pPr algn="l">
                        <a:lnSpc>
                          <a:spcPct val="150000"/>
                        </a:lnSpc>
                      </a:pPr>
                      <a:r>
                        <a:rPr kumimoji="1" lang="ja-JP" altLang="en-US" sz="1200" b="1" dirty="0">
                          <a:latin typeface="Calibri" panose="020F0502020204030204" pitchFamily="34" charset="0"/>
                          <a:cs typeface="Calibri" panose="020F0502020204030204" pitchFamily="34" charset="0"/>
                        </a:rPr>
                        <a:t>・</a:t>
                      </a:r>
                      <a:r>
                        <a:rPr kumimoji="1" lang="en-US" altLang="ja-JP" sz="1200" b="1" dirty="0">
                          <a:latin typeface="Calibri" panose="020F0502020204030204" pitchFamily="34" charset="0"/>
                          <a:cs typeface="Calibri" panose="020F0502020204030204" pitchFamily="34" charset="0"/>
                        </a:rPr>
                        <a:t>CFD</a:t>
                      </a:r>
                      <a:endParaRPr kumimoji="1" lang="ja-JP" altLang="en-US" sz="1200" b="1" dirty="0">
                        <a:latin typeface="Calibri" panose="020F0502020204030204" pitchFamily="34" charset="0"/>
                        <a:cs typeface="Calibri" panose="020F0502020204030204" pitchFamily="34" charset="0"/>
                      </a:endParaRPr>
                    </a:p>
                  </a:txBody>
                  <a:tcPr marL="36000" marR="36000" marT="18003" marB="1800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noFill/>
                  </a:tcPr>
                </a:tc>
                <a:tc>
                  <a:txBody>
                    <a:bodyPr/>
                    <a:lstStyle/>
                    <a:p>
                      <a:pPr algn="l"/>
                      <a:r>
                        <a:rPr kumimoji="1" lang="ja-JP" altLang="en-US" sz="1200" b="1" dirty="0">
                          <a:latin typeface="Calibri" panose="020F0502020204030204" pitchFamily="34" charset="0"/>
                          <a:cs typeface="Calibri" panose="020F0502020204030204" pitchFamily="34" charset="0"/>
                        </a:rPr>
                        <a:t>・</a:t>
                      </a:r>
                      <a:r>
                        <a:rPr kumimoji="1" lang="en-US" altLang="ja-JP" sz="1200" b="1" dirty="0">
                          <a:latin typeface="Calibri" panose="020F0502020204030204" pitchFamily="34" charset="0"/>
                          <a:cs typeface="Calibri" panose="020F0502020204030204" pitchFamily="34" charset="0"/>
                        </a:rPr>
                        <a:t>Table value </a:t>
                      </a:r>
                    </a:p>
                    <a:p>
                      <a:pPr algn="l"/>
                      <a:r>
                        <a:rPr kumimoji="1" lang="en-US" altLang="ja-JP" sz="1100" b="0" dirty="0">
                          <a:latin typeface="Calibri" panose="020F0502020204030204" pitchFamily="34" charset="0"/>
                          <a:cs typeface="Calibri" panose="020F0502020204030204" pitchFamily="34" charset="0"/>
                        </a:rPr>
                        <a:t>(Opt. Wind tunnel </a:t>
                      </a:r>
                      <a:br>
                        <a:rPr kumimoji="1" lang="en-US" altLang="ja-JP" sz="1100" b="0" dirty="0">
                          <a:latin typeface="Calibri" panose="020F0502020204030204" pitchFamily="34" charset="0"/>
                          <a:cs typeface="Calibri" panose="020F0502020204030204" pitchFamily="34" charset="0"/>
                        </a:rPr>
                      </a:br>
                      <a:r>
                        <a:rPr kumimoji="1" lang="ja-JP" altLang="en-US" sz="1100" b="0" dirty="0">
                          <a:latin typeface="Calibri" panose="020F0502020204030204" pitchFamily="34" charset="0"/>
                          <a:cs typeface="Calibri" panose="020F0502020204030204" pitchFamily="34" charset="0"/>
                        </a:rPr>
                        <a:t>　　</a:t>
                      </a:r>
                      <a:r>
                        <a:rPr kumimoji="1" lang="en-US" altLang="ja-JP" sz="1100" b="0" dirty="0">
                          <a:latin typeface="Calibri" panose="020F0502020204030204" pitchFamily="34" charset="0"/>
                          <a:cs typeface="Calibri" panose="020F0502020204030204" pitchFamily="34" charset="0"/>
                        </a:rPr>
                        <a:t>or coast down)</a:t>
                      </a:r>
                      <a:endParaRPr kumimoji="1" lang="ja-JP" altLang="en-US" sz="1100" b="0" dirty="0">
                        <a:latin typeface="Calibri" panose="020F0502020204030204" pitchFamily="34" charset="0"/>
                        <a:cs typeface="Calibri" panose="020F0502020204030204" pitchFamily="34" charset="0"/>
                      </a:endParaRPr>
                    </a:p>
                  </a:txBody>
                  <a:tcPr marL="36000" marR="36000" marT="18003" marB="1800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noFill/>
                  </a:tcPr>
                </a:tc>
                <a:tc>
                  <a:txBody>
                    <a:bodyPr/>
                    <a:lstStyle/>
                    <a:p>
                      <a:pPr algn="l"/>
                      <a:r>
                        <a:rPr kumimoji="1" lang="ja-JP" altLang="en-US" sz="1200" b="1" dirty="0">
                          <a:latin typeface="Calibri" panose="020F0502020204030204" pitchFamily="34" charset="0"/>
                          <a:cs typeface="Calibri" panose="020F0502020204030204" pitchFamily="34" charset="0"/>
                        </a:rPr>
                        <a:t>・</a:t>
                      </a:r>
                      <a:r>
                        <a:rPr kumimoji="1" lang="en-US" altLang="ja-JP" sz="1200" b="1" dirty="0">
                          <a:latin typeface="Calibri" panose="020F0502020204030204" pitchFamily="34" charset="0"/>
                          <a:cs typeface="Calibri" panose="020F0502020204030204" pitchFamily="34" charset="0"/>
                        </a:rPr>
                        <a:t>Coast down</a:t>
                      </a:r>
                    </a:p>
                    <a:p>
                      <a:pPr algn="l"/>
                      <a:endParaRPr kumimoji="1" lang="en-US" altLang="ja-JP" sz="1200" b="1" dirty="0">
                        <a:latin typeface="Calibri" panose="020F0502020204030204" pitchFamily="34" charset="0"/>
                        <a:cs typeface="Calibri" panose="020F0502020204030204" pitchFamily="34" charset="0"/>
                      </a:endParaRPr>
                    </a:p>
                    <a:p>
                      <a:pPr algn="l"/>
                      <a:r>
                        <a:rPr kumimoji="1" lang="ja-JP" altLang="en-US" sz="1200" b="1" dirty="0">
                          <a:latin typeface="Calibri" panose="020F0502020204030204" pitchFamily="34" charset="0"/>
                          <a:cs typeface="Calibri" panose="020F0502020204030204" pitchFamily="34" charset="0"/>
                        </a:rPr>
                        <a:t>・</a:t>
                      </a:r>
                      <a:r>
                        <a:rPr kumimoji="1" lang="en-US" altLang="ja-JP" sz="1200" b="1" dirty="0">
                          <a:latin typeface="Calibri" panose="020F0502020204030204" pitchFamily="34" charset="0"/>
                          <a:cs typeface="Calibri" panose="020F0502020204030204" pitchFamily="34" charset="0"/>
                        </a:rPr>
                        <a:t>Constant</a:t>
                      </a:r>
                      <a:r>
                        <a:rPr kumimoji="1" lang="en-US" altLang="ja-JP" sz="1200" b="1" baseline="0" dirty="0">
                          <a:latin typeface="Calibri" panose="020F0502020204030204" pitchFamily="34" charset="0"/>
                          <a:cs typeface="Calibri" panose="020F0502020204030204" pitchFamily="34" charset="0"/>
                        </a:rPr>
                        <a:t> speed</a:t>
                      </a:r>
                      <a:endParaRPr kumimoji="1" lang="ja-JP" altLang="en-US" sz="1200" b="1" dirty="0">
                        <a:latin typeface="Calibri" panose="020F0502020204030204" pitchFamily="34" charset="0"/>
                        <a:cs typeface="Calibri" panose="020F0502020204030204" pitchFamily="34" charset="0"/>
                      </a:endParaRPr>
                    </a:p>
                  </a:txBody>
                  <a:tcPr marL="36000" marR="36000" marT="18003" marB="1800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Calibri" panose="020F0502020204030204" pitchFamily="34" charset="0"/>
                          <a:cs typeface="Calibri" panose="020F0502020204030204" pitchFamily="34" charset="0"/>
                        </a:rPr>
                        <a:t>Similar method is used, but no common</a:t>
                      </a:r>
                      <a:r>
                        <a:rPr kumimoji="1" lang="en-US" altLang="ja-JP" sz="1200" b="1" baseline="0" dirty="0">
                          <a:latin typeface="Calibri" panose="020F0502020204030204" pitchFamily="34" charset="0"/>
                          <a:cs typeface="Calibri" panose="020F0502020204030204" pitchFamily="34" charset="0"/>
                        </a:rPr>
                        <a:t> method</a:t>
                      </a:r>
                      <a:endParaRPr kumimoji="1" lang="ja-JP" altLang="en-US" sz="1200" b="1" dirty="0">
                        <a:latin typeface="Calibri" panose="020F0502020204030204" pitchFamily="34" charset="0"/>
                        <a:cs typeface="Calibri" panose="020F0502020204030204" pitchFamily="34" charset="0"/>
                      </a:endParaRPr>
                    </a:p>
                  </a:txBody>
                  <a:tcPr marL="36000" marR="36000" marT="18003" marB="18003" anchor="ct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607866">
                <a:tc rowSpan="2">
                  <a:txBody>
                    <a:bodyPr/>
                    <a:lstStyle/>
                    <a:p>
                      <a:pPr algn="ctr"/>
                      <a:r>
                        <a:rPr kumimoji="1" lang="en-US" altLang="ja-JP" sz="1600" b="1" dirty="0">
                          <a:latin typeface="Calibri" panose="020F0502020204030204" pitchFamily="34" charset="0"/>
                          <a:cs typeface="Calibri" panose="020F0502020204030204" pitchFamily="34" charset="0"/>
                        </a:rPr>
                        <a:t>Tire</a:t>
                      </a:r>
                    </a:p>
                    <a:p>
                      <a:pPr algn="ctr"/>
                      <a:r>
                        <a:rPr kumimoji="1" lang="en-US" altLang="ja-JP" sz="1600" b="1" dirty="0">
                          <a:latin typeface="Calibri" panose="020F0502020204030204" pitchFamily="34" charset="0"/>
                          <a:cs typeface="Calibri" panose="020F0502020204030204" pitchFamily="34" charset="0"/>
                        </a:rPr>
                        <a:t>RRC</a:t>
                      </a:r>
                      <a:endParaRPr kumimoji="1" lang="ja-JP" altLang="en-US" sz="1600" b="1" dirty="0">
                        <a:latin typeface="Calibri" panose="020F0502020204030204" pitchFamily="34" charset="0"/>
                        <a:cs typeface="Calibri" panose="020F0502020204030204" pitchFamily="34" charset="0"/>
                      </a:endParaRPr>
                    </a:p>
                  </a:txBody>
                  <a:tcPr marL="36000" marR="36000" marT="18003" marB="18003" anchor="ctr"/>
                </a:tc>
                <a:tc>
                  <a:txBody>
                    <a:bodyPr/>
                    <a:lstStyle/>
                    <a:p>
                      <a:r>
                        <a:rPr kumimoji="1" lang="en-US" altLang="ja-JP" sz="1400" b="1" dirty="0">
                          <a:latin typeface="Calibri" panose="020F0502020204030204" pitchFamily="34" charset="0"/>
                          <a:cs typeface="Calibri" panose="020F0502020204030204" pitchFamily="34" charset="0"/>
                        </a:rPr>
                        <a:t>Resistance</a:t>
                      </a:r>
                      <a:r>
                        <a:rPr kumimoji="1" lang="en-US" altLang="ja-JP" sz="1400" b="1" baseline="0" dirty="0">
                          <a:latin typeface="Calibri" panose="020F0502020204030204" pitchFamily="34" charset="0"/>
                          <a:cs typeface="Calibri" panose="020F0502020204030204" pitchFamily="34" charset="0"/>
                        </a:rPr>
                        <a:t> measurement</a:t>
                      </a:r>
                    </a:p>
                  </a:txBody>
                  <a:tcPr marL="36000" marR="36000" marT="18003" marB="18003" anchor="ctr">
                    <a:lnB w="9525" cap="flat" cmpd="sng" algn="ctr">
                      <a:solidFill>
                        <a:schemeClr val="tx1"/>
                      </a:solidFill>
                      <a:prstDash val="solid"/>
                      <a:round/>
                      <a:headEnd type="none" w="med" len="med"/>
                      <a:tailEnd type="none" w="med" len="med"/>
                    </a:lnB>
                  </a:tcPr>
                </a:tc>
                <a:tc>
                  <a:txBody>
                    <a:bodyPr/>
                    <a:lstStyle/>
                    <a:p>
                      <a:pPr algn="ctr"/>
                      <a:r>
                        <a:rPr kumimoji="1" lang="en-US" altLang="ja-JP" sz="1200" b="1" dirty="0">
                          <a:latin typeface="Calibri" panose="020F0502020204030204" pitchFamily="34" charset="0"/>
                          <a:cs typeface="Calibri" panose="020F0502020204030204" pitchFamily="34" charset="0"/>
                        </a:rPr>
                        <a:t>(EC) 1222/2009 </a:t>
                      </a:r>
                    </a:p>
                    <a:p>
                      <a:pPr algn="ctr"/>
                      <a:r>
                        <a:rPr kumimoji="1" lang="en-US" altLang="ja-JP" sz="1200" b="1" dirty="0">
                          <a:latin typeface="Calibri" panose="020F0502020204030204" pitchFamily="34" charset="0"/>
                          <a:cs typeface="Calibri" panose="020F0502020204030204" pitchFamily="34" charset="0"/>
                        </a:rPr>
                        <a:t>=  ISO28580</a:t>
                      </a:r>
                      <a:endParaRPr kumimoji="1" lang="ja-JP" altLang="en-US" sz="1200" b="1" dirty="0">
                        <a:latin typeface="Calibri" panose="020F0502020204030204" pitchFamily="34" charset="0"/>
                        <a:cs typeface="Calibri" panose="020F0502020204030204" pitchFamily="34" charset="0"/>
                      </a:endParaRPr>
                    </a:p>
                  </a:txBody>
                  <a:tcPr marL="36000" marR="36000" marT="18003" marB="18003" anchor="ct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algn="ctr"/>
                      <a:r>
                        <a:rPr kumimoji="1" lang="en-US" altLang="ja-JP" sz="1200" b="1" dirty="0">
                          <a:latin typeface="Calibri" panose="020F0502020204030204" pitchFamily="34" charset="0"/>
                          <a:cs typeface="Calibri" panose="020F0502020204030204" pitchFamily="34" charset="0"/>
                        </a:rPr>
                        <a:t>ISO28580</a:t>
                      </a:r>
                      <a:endParaRPr kumimoji="1" lang="ja-JP" altLang="en-US" sz="1200" b="1" dirty="0">
                        <a:latin typeface="Calibri" panose="020F0502020204030204" pitchFamily="34" charset="0"/>
                        <a:cs typeface="Calibri" panose="020F0502020204030204" pitchFamily="34" charset="0"/>
                      </a:endParaRPr>
                    </a:p>
                  </a:txBody>
                  <a:tcPr marL="36000" marR="36000" marT="18003" marB="1800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Calibri" panose="020F0502020204030204" pitchFamily="34" charset="0"/>
                          <a:cs typeface="Calibri" panose="020F0502020204030204" pitchFamily="34" charset="0"/>
                        </a:rPr>
                        <a:t>Table</a:t>
                      </a:r>
                      <a:r>
                        <a:rPr kumimoji="1" lang="en-US" altLang="ja-JP" sz="1200" b="1" baseline="0" dirty="0">
                          <a:latin typeface="Calibri" panose="020F0502020204030204" pitchFamily="34" charset="0"/>
                          <a:cs typeface="Calibri" panose="020F0502020204030204" pitchFamily="34" charset="0"/>
                        </a:rPr>
                        <a:t> value </a:t>
                      </a:r>
                      <a:endParaRPr kumimoji="1" lang="ja-JP" altLang="en-US" sz="1200" b="1" dirty="0">
                        <a:latin typeface="Calibri" panose="020F0502020204030204" pitchFamily="34" charset="0"/>
                        <a:cs typeface="Calibri" panose="020F0502020204030204" pitchFamily="34" charset="0"/>
                      </a:endParaRPr>
                    </a:p>
                  </a:txBody>
                  <a:tcPr marL="36000" marR="36000" marT="18003" marB="1800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a:r>
                        <a:rPr kumimoji="1" lang="en-US" altLang="ja-JP" sz="1200" b="1" dirty="0">
                          <a:latin typeface="Calibri" panose="020F0502020204030204" pitchFamily="34" charset="0"/>
                          <a:cs typeface="Calibri" panose="020F0502020204030204" pitchFamily="34" charset="0"/>
                        </a:rPr>
                        <a:t>ISO28580</a:t>
                      </a:r>
                    </a:p>
                  </a:txBody>
                  <a:tcPr marL="36000" marR="36000" marT="18003" marB="1800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Calibri" panose="020F0502020204030204" pitchFamily="34" charset="0"/>
                          <a:cs typeface="Calibri" panose="020F0502020204030204" pitchFamily="34" charset="0"/>
                        </a:rPr>
                        <a:t>Method of measuring tire</a:t>
                      </a:r>
                      <a:r>
                        <a:rPr kumimoji="1" lang="ja-JP" altLang="en-US" sz="1200" b="1" baseline="0" dirty="0">
                          <a:latin typeface="Calibri" panose="020F0502020204030204" pitchFamily="34" charset="0"/>
                          <a:cs typeface="Calibri" panose="020F0502020204030204" pitchFamily="34" charset="0"/>
                        </a:rPr>
                        <a:t> </a:t>
                      </a:r>
                      <a:r>
                        <a:rPr kumimoji="1" lang="en-US" altLang="ja-JP" sz="1200" b="1" baseline="0" dirty="0">
                          <a:latin typeface="Calibri" panose="020F0502020204030204" pitchFamily="34" charset="0"/>
                          <a:cs typeface="Calibri" panose="020F0502020204030204" pitchFamily="34" charset="0"/>
                        </a:rPr>
                        <a:t>RRC</a:t>
                      </a:r>
                      <a:r>
                        <a:rPr kumimoji="1" lang="en-US" altLang="ja-JP" sz="1200" b="1" dirty="0">
                          <a:latin typeface="Calibri" panose="020F0502020204030204" pitchFamily="34" charset="0"/>
                          <a:cs typeface="Calibri" panose="020F0502020204030204" pitchFamily="34" charset="0"/>
                        </a:rPr>
                        <a:t> is common in individual areas in the unit test by  ISO method.</a:t>
                      </a:r>
                      <a:endParaRPr kumimoji="1" lang="ja-JP" altLang="en-US" sz="1200" b="1" dirty="0">
                        <a:latin typeface="Calibri" panose="020F0502020204030204" pitchFamily="34" charset="0"/>
                        <a:cs typeface="Calibri" panose="020F0502020204030204" pitchFamily="34" charset="0"/>
                      </a:endParaRPr>
                    </a:p>
                  </a:txBody>
                  <a:tcPr marL="36000" marR="36000" marT="18003" marB="18003" anchor="ct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711066">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b="1" baseline="0" dirty="0">
                          <a:latin typeface="Calibri" panose="020F0502020204030204" pitchFamily="34" charset="0"/>
                          <a:cs typeface="Calibri" panose="020F0502020204030204" pitchFamily="34" charset="0"/>
                        </a:rPr>
                        <a:t>Resistance select Method</a:t>
                      </a:r>
                      <a:endParaRPr kumimoji="1" lang="ja-JP" altLang="en-US" sz="1400" b="1" dirty="0">
                        <a:latin typeface="Calibri" panose="020F0502020204030204" pitchFamily="34" charset="0"/>
                        <a:cs typeface="Calibri" panose="020F0502020204030204" pitchFamily="34" charset="0"/>
                      </a:endParaRPr>
                    </a:p>
                  </a:txBody>
                  <a:tcPr marL="36000" marR="36000" marT="18003" marB="18003" anchor="ctr">
                    <a:lnT w="9525" cap="flat" cmpd="sng" algn="ctr">
                      <a:solidFill>
                        <a:schemeClr val="tx1"/>
                      </a:solidFill>
                      <a:prstDash val="solid"/>
                      <a:round/>
                      <a:headEnd type="none" w="med" len="med"/>
                      <a:tailEnd type="none" w="med" len="med"/>
                    </a:lnT>
                  </a:tcPr>
                </a:tc>
                <a:tc>
                  <a:txBody>
                    <a:bodyPr/>
                    <a:lstStyle/>
                    <a:p>
                      <a:pPr algn="ctr"/>
                      <a:r>
                        <a:rPr kumimoji="1" lang="en-US" altLang="ja-JP" sz="1200" b="1" dirty="0">
                          <a:latin typeface="Calibri" panose="020F0502020204030204" pitchFamily="34" charset="0"/>
                          <a:cs typeface="Calibri" panose="020F0502020204030204" pitchFamily="34" charset="0"/>
                        </a:rPr>
                        <a:t>Direct input of tire RRC for each vehicle</a:t>
                      </a:r>
                      <a:endParaRPr kumimoji="1" lang="ja-JP" altLang="en-US" sz="1200" b="1" dirty="0">
                        <a:latin typeface="Calibri" panose="020F0502020204030204" pitchFamily="34" charset="0"/>
                        <a:cs typeface="Calibri" panose="020F0502020204030204" pitchFamily="34" charset="0"/>
                      </a:endParaRPr>
                    </a:p>
                  </a:txBody>
                  <a:tcPr marL="36000" marR="36000" marT="18003" marB="18003"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Calibri" panose="020F0502020204030204" pitchFamily="34" charset="0"/>
                          <a:cs typeface="Calibri" panose="020F0502020204030204" pitchFamily="34" charset="0"/>
                        </a:rPr>
                        <a:t>Direct input of tire RRC for each vehicle</a:t>
                      </a:r>
                      <a:endParaRPr kumimoji="1" lang="ja-JP" altLang="en-US" sz="1200" b="1" dirty="0">
                        <a:latin typeface="Calibri" panose="020F0502020204030204" pitchFamily="34" charset="0"/>
                        <a:cs typeface="Calibri" panose="020F0502020204030204" pitchFamily="34" charset="0"/>
                      </a:endParaRPr>
                    </a:p>
                  </a:txBody>
                  <a:tcPr marL="36000" marR="36000" marT="18003" marB="1800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a:r>
                        <a:rPr kumimoji="1" lang="en-US" altLang="ja-JP" sz="1200" b="1" dirty="0">
                          <a:latin typeface="Calibri" panose="020F0502020204030204" pitchFamily="34" charset="0"/>
                          <a:cs typeface="Calibri" panose="020F0502020204030204" pitchFamily="34" charset="0"/>
                        </a:rPr>
                        <a:t>-</a:t>
                      </a:r>
                      <a:endParaRPr kumimoji="1" lang="ja-JP" altLang="en-US" sz="1200" b="1" dirty="0">
                        <a:latin typeface="Calibri" panose="020F0502020204030204" pitchFamily="34" charset="0"/>
                        <a:cs typeface="Calibri" panose="020F0502020204030204" pitchFamily="34" charset="0"/>
                      </a:endParaRPr>
                    </a:p>
                  </a:txBody>
                  <a:tcPr marL="36000" marR="36000" marT="18003" marB="1800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a:r>
                        <a:rPr kumimoji="1" lang="en-US" altLang="ja-JP" sz="1200" b="1" dirty="0">
                          <a:latin typeface="Calibri" panose="020F0502020204030204" pitchFamily="34" charset="0"/>
                          <a:cs typeface="Calibri" panose="020F0502020204030204" pitchFamily="34" charset="0"/>
                        </a:rPr>
                        <a:t>Averaging  RRC  to be used</a:t>
                      </a:r>
                      <a:endParaRPr kumimoji="1" lang="ja-JP" altLang="en-US" sz="1200" b="1" dirty="0">
                        <a:latin typeface="Calibri" panose="020F0502020204030204" pitchFamily="34" charset="0"/>
                        <a:cs typeface="Calibri" panose="020F0502020204030204" pitchFamily="34" charset="0"/>
                      </a:endParaRPr>
                    </a:p>
                  </a:txBody>
                  <a:tcPr marL="36000" marR="36000" marT="18003" marB="1800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vMerge="1">
                  <a:txBody>
                    <a:bodyPr/>
                    <a:lstStyle/>
                    <a:p>
                      <a:endParaRPr kumimoji="1" lang="ja-JP" altLang="en-US" sz="1100" b="1" dirty="0">
                        <a:latin typeface="Calibri" panose="020F0502020204030204" pitchFamily="34" charset="0"/>
                        <a:cs typeface="Calibri" panose="020F0502020204030204" pitchFamily="34" charset="0"/>
                      </a:endParaRPr>
                    </a:p>
                  </a:txBody>
                  <a:tcPr marL="35996" marR="35996" marT="18000" marB="1800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sp>
        <p:nvSpPr>
          <p:cNvPr id="7" name="タイトル 1">
            <a:extLst>
              <a:ext uri="{FF2B5EF4-FFF2-40B4-BE49-F238E27FC236}">
                <a16:creationId xmlns:a16="http://schemas.microsoft.com/office/drawing/2014/main" id="{92250B0B-70AB-4AB5-997D-784CEFDABC93}"/>
              </a:ext>
            </a:extLst>
          </p:cNvPr>
          <p:cNvSpPr>
            <a:spLocks noGrp="1"/>
          </p:cNvSpPr>
          <p:nvPr>
            <p:ph type="title"/>
          </p:nvPr>
        </p:nvSpPr>
        <p:spPr>
          <a:xfrm>
            <a:off x="1335314" y="274638"/>
            <a:ext cx="7351486" cy="438150"/>
          </a:xfrm>
        </p:spPr>
        <p:txBody>
          <a:bodyPr/>
          <a:lstStyle/>
          <a:p>
            <a:r>
              <a:rPr kumimoji="1" lang="en-US" altLang="ja-JP" sz="2800" b="1" dirty="0">
                <a:solidFill>
                  <a:srgbClr val="0070C0"/>
                </a:solidFill>
              </a:rPr>
              <a:t>Key Elements of FE Measurement</a:t>
            </a:r>
            <a:endParaRPr kumimoji="1" lang="ja-JP" altLang="en-US" sz="2800" b="1"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olo 1">
            <a:extLst>
              <a:ext uri="{FF2B5EF4-FFF2-40B4-BE49-F238E27FC236}">
                <a16:creationId xmlns:a16="http://schemas.microsoft.com/office/drawing/2014/main" id="{137F6263-DD47-4D02-9A25-BEE7D111C28D}"/>
              </a:ext>
            </a:extLst>
          </p:cNvPr>
          <p:cNvSpPr>
            <a:spLocks noGrp="1"/>
          </p:cNvSpPr>
          <p:nvPr>
            <p:ph type="title"/>
          </p:nvPr>
        </p:nvSpPr>
        <p:spPr>
          <a:xfrm>
            <a:off x="1417637" y="172811"/>
            <a:ext cx="7469187" cy="581932"/>
          </a:xfrm>
        </p:spPr>
        <p:txBody>
          <a:bodyPr/>
          <a:lstStyle/>
          <a:p>
            <a:pPr marL="342900" indent="-342900"/>
            <a:r>
              <a:rPr lang="en-US" altLang="en-US" sz="2400" b="1" dirty="0">
                <a:solidFill>
                  <a:srgbClr val="0070C0"/>
                </a:solidFill>
                <a:latin typeface="Verdana" panose="020B0604030504040204" pitchFamily="34" charset="0"/>
              </a:rPr>
              <a:t>HD FE regulatory schedule in each area</a:t>
            </a:r>
          </a:p>
        </p:txBody>
      </p:sp>
      <p:sp>
        <p:nvSpPr>
          <p:cNvPr id="24579" name="Segnaposto numero diapositiva 3">
            <a:extLst>
              <a:ext uri="{FF2B5EF4-FFF2-40B4-BE49-F238E27FC236}">
                <a16:creationId xmlns:a16="http://schemas.microsoft.com/office/drawing/2014/main" id="{E280EFF1-A6D6-47C1-90D9-F24EFE1FC2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fld id="{11F409F0-937A-49C8-9637-478C09A80CA7}" type="slidenum">
              <a:rPr lang="en-GB" altLang="en-US" sz="1200">
                <a:solidFill>
                  <a:srgbClr val="000000"/>
                </a:solidFill>
              </a:rPr>
              <a:pPr>
                <a:spcBef>
                  <a:spcPct val="0"/>
                </a:spcBef>
                <a:buFontTx/>
                <a:buNone/>
              </a:pPr>
              <a:t>2</a:t>
            </a:fld>
            <a:endParaRPr lang="en-GB" altLang="en-US" sz="1200" dirty="0">
              <a:solidFill>
                <a:srgbClr val="000000"/>
              </a:solidFill>
            </a:endParaRPr>
          </a:p>
        </p:txBody>
      </p:sp>
      <p:graphicFrame>
        <p:nvGraphicFramePr>
          <p:cNvPr id="4" name="Tabella 3">
            <a:extLst>
              <a:ext uri="{FF2B5EF4-FFF2-40B4-BE49-F238E27FC236}">
                <a16:creationId xmlns:a16="http://schemas.microsoft.com/office/drawing/2014/main" id="{A978ED68-99D4-4630-BB3C-FAC423B20C4D}"/>
              </a:ext>
            </a:extLst>
          </p:cNvPr>
          <p:cNvGraphicFramePr>
            <a:graphicFrameLocks noGrp="1"/>
          </p:cNvGraphicFramePr>
          <p:nvPr/>
        </p:nvGraphicFramePr>
        <p:xfrm>
          <a:off x="112713" y="919163"/>
          <a:ext cx="8918571" cy="5100636"/>
        </p:xfrm>
        <a:graphic>
          <a:graphicData uri="http://schemas.openxmlformats.org/drawingml/2006/table">
            <a:tbl>
              <a:tblPr/>
              <a:tblGrid>
                <a:gridCol w="663951">
                  <a:extLst>
                    <a:ext uri="{9D8B030D-6E8A-4147-A177-3AD203B41FA5}">
                      <a16:colId xmlns:a16="http://schemas.microsoft.com/office/drawing/2014/main" val="20000"/>
                    </a:ext>
                  </a:extLst>
                </a:gridCol>
                <a:gridCol w="458590">
                  <a:extLst>
                    <a:ext uri="{9D8B030D-6E8A-4147-A177-3AD203B41FA5}">
                      <a16:colId xmlns:a16="http://schemas.microsoft.com/office/drawing/2014/main" val="20001"/>
                    </a:ext>
                  </a:extLst>
                </a:gridCol>
                <a:gridCol w="458590">
                  <a:extLst>
                    <a:ext uri="{9D8B030D-6E8A-4147-A177-3AD203B41FA5}">
                      <a16:colId xmlns:a16="http://schemas.microsoft.com/office/drawing/2014/main" val="20002"/>
                    </a:ext>
                  </a:extLst>
                </a:gridCol>
                <a:gridCol w="458590">
                  <a:extLst>
                    <a:ext uri="{9D8B030D-6E8A-4147-A177-3AD203B41FA5}">
                      <a16:colId xmlns:a16="http://schemas.microsoft.com/office/drawing/2014/main" val="20003"/>
                    </a:ext>
                  </a:extLst>
                </a:gridCol>
                <a:gridCol w="458590">
                  <a:extLst>
                    <a:ext uri="{9D8B030D-6E8A-4147-A177-3AD203B41FA5}">
                      <a16:colId xmlns:a16="http://schemas.microsoft.com/office/drawing/2014/main" val="20004"/>
                    </a:ext>
                  </a:extLst>
                </a:gridCol>
                <a:gridCol w="458590">
                  <a:extLst>
                    <a:ext uri="{9D8B030D-6E8A-4147-A177-3AD203B41FA5}">
                      <a16:colId xmlns:a16="http://schemas.microsoft.com/office/drawing/2014/main" val="20005"/>
                    </a:ext>
                  </a:extLst>
                </a:gridCol>
                <a:gridCol w="458590">
                  <a:extLst>
                    <a:ext uri="{9D8B030D-6E8A-4147-A177-3AD203B41FA5}">
                      <a16:colId xmlns:a16="http://schemas.microsoft.com/office/drawing/2014/main" val="20006"/>
                    </a:ext>
                  </a:extLst>
                </a:gridCol>
                <a:gridCol w="458590">
                  <a:extLst>
                    <a:ext uri="{9D8B030D-6E8A-4147-A177-3AD203B41FA5}">
                      <a16:colId xmlns:a16="http://schemas.microsoft.com/office/drawing/2014/main" val="20007"/>
                    </a:ext>
                  </a:extLst>
                </a:gridCol>
                <a:gridCol w="458590">
                  <a:extLst>
                    <a:ext uri="{9D8B030D-6E8A-4147-A177-3AD203B41FA5}">
                      <a16:colId xmlns:a16="http://schemas.microsoft.com/office/drawing/2014/main" val="20008"/>
                    </a:ext>
                  </a:extLst>
                </a:gridCol>
                <a:gridCol w="458590">
                  <a:extLst>
                    <a:ext uri="{9D8B030D-6E8A-4147-A177-3AD203B41FA5}">
                      <a16:colId xmlns:a16="http://schemas.microsoft.com/office/drawing/2014/main" val="20009"/>
                    </a:ext>
                  </a:extLst>
                </a:gridCol>
                <a:gridCol w="458590">
                  <a:extLst>
                    <a:ext uri="{9D8B030D-6E8A-4147-A177-3AD203B41FA5}">
                      <a16:colId xmlns:a16="http://schemas.microsoft.com/office/drawing/2014/main" val="20010"/>
                    </a:ext>
                  </a:extLst>
                </a:gridCol>
                <a:gridCol w="458590">
                  <a:extLst>
                    <a:ext uri="{9D8B030D-6E8A-4147-A177-3AD203B41FA5}">
                      <a16:colId xmlns:a16="http://schemas.microsoft.com/office/drawing/2014/main" val="20011"/>
                    </a:ext>
                  </a:extLst>
                </a:gridCol>
                <a:gridCol w="458590">
                  <a:extLst>
                    <a:ext uri="{9D8B030D-6E8A-4147-A177-3AD203B41FA5}">
                      <a16:colId xmlns:a16="http://schemas.microsoft.com/office/drawing/2014/main" val="20012"/>
                    </a:ext>
                  </a:extLst>
                </a:gridCol>
                <a:gridCol w="458590">
                  <a:extLst>
                    <a:ext uri="{9D8B030D-6E8A-4147-A177-3AD203B41FA5}">
                      <a16:colId xmlns:a16="http://schemas.microsoft.com/office/drawing/2014/main" val="20013"/>
                    </a:ext>
                  </a:extLst>
                </a:gridCol>
                <a:gridCol w="458590">
                  <a:extLst>
                    <a:ext uri="{9D8B030D-6E8A-4147-A177-3AD203B41FA5}">
                      <a16:colId xmlns:a16="http://schemas.microsoft.com/office/drawing/2014/main" val="20014"/>
                    </a:ext>
                  </a:extLst>
                </a:gridCol>
                <a:gridCol w="458590">
                  <a:extLst>
                    <a:ext uri="{9D8B030D-6E8A-4147-A177-3AD203B41FA5}">
                      <a16:colId xmlns:a16="http://schemas.microsoft.com/office/drawing/2014/main" val="20015"/>
                    </a:ext>
                  </a:extLst>
                </a:gridCol>
                <a:gridCol w="458590">
                  <a:extLst>
                    <a:ext uri="{9D8B030D-6E8A-4147-A177-3AD203B41FA5}">
                      <a16:colId xmlns:a16="http://schemas.microsoft.com/office/drawing/2014/main" val="20016"/>
                    </a:ext>
                  </a:extLst>
                </a:gridCol>
                <a:gridCol w="458590">
                  <a:extLst>
                    <a:ext uri="{9D8B030D-6E8A-4147-A177-3AD203B41FA5}">
                      <a16:colId xmlns:a16="http://schemas.microsoft.com/office/drawing/2014/main" val="20017"/>
                    </a:ext>
                  </a:extLst>
                </a:gridCol>
                <a:gridCol w="458590">
                  <a:extLst>
                    <a:ext uri="{9D8B030D-6E8A-4147-A177-3AD203B41FA5}">
                      <a16:colId xmlns:a16="http://schemas.microsoft.com/office/drawing/2014/main" val="20018"/>
                    </a:ext>
                  </a:extLst>
                </a:gridCol>
              </a:tblGrid>
              <a:tr h="396158">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Year</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'13</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rPr>
                        <a:t>'14</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'15</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'16</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rPr>
                        <a:t>'17</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rPr>
                        <a:t>'18</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rPr>
                        <a:t>'19</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rPr>
                        <a:t>'20</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'21</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‘22</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‘23</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‘24</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‘25</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'26</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‘27</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‘28</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‘29</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‘30</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7775">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JPN</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66026">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US</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14297">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EU</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68190">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CHNA</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68190">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India</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1" name="Rectangle 116">
            <a:extLst>
              <a:ext uri="{FF2B5EF4-FFF2-40B4-BE49-F238E27FC236}">
                <a16:creationId xmlns:a16="http://schemas.microsoft.com/office/drawing/2014/main" id="{8968AE3A-0E2F-4747-AA0D-E6BB4543CD3B}"/>
              </a:ext>
            </a:extLst>
          </p:cNvPr>
          <p:cNvSpPr>
            <a:spLocks noChangeArrowheads="1"/>
          </p:cNvSpPr>
          <p:nvPr/>
        </p:nvSpPr>
        <p:spPr bwMode="auto">
          <a:xfrm>
            <a:off x="1217613" y="2219325"/>
            <a:ext cx="3211512" cy="219075"/>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a:solidFill>
                  <a:srgbClr val="000000"/>
                </a:solidFill>
                <a:cs typeface="+mn-cs"/>
              </a:rPr>
              <a:t>GHG Phase I</a:t>
            </a:r>
          </a:p>
        </p:txBody>
      </p:sp>
      <p:sp>
        <p:nvSpPr>
          <p:cNvPr id="12" name="Rectangle 120">
            <a:extLst>
              <a:ext uri="{FF2B5EF4-FFF2-40B4-BE49-F238E27FC236}">
                <a16:creationId xmlns:a16="http://schemas.microsoft.com/office/drawing/2014/main" id="{4EFDD828-994A-4E62-8B48-7D04B609AA72}"/>
              </a:ext>
            </a:extLst>
          </p:cNvPr>
          <p:cNvSpPr>
            <a:spLocks noChangeArrowheads="1"/>
          </p:cNvSpPr>
          <p:nvPr/>
        </p:nvSpPr>
        <p:spPr bwMode="auto">
          <a:xfrm>
            <a:off x="776288" y="4491038"/>
            <a:ext cx="3211512" cy="336550"/>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a:solidFill>
                  <a:srgbClr val="000000"/>
                </a:solidFill>
                <a:cs typeface="+mn-cs"/>
              </a:rPr>
              <a:t>2nd Stage of constant speed test</a:t>
            </a:r>
          </a:p>
        </p:txBody>
      </p:sp>
      <p:sp>
        <p:nvSpPr>
          <p:cNvPr id="14" name="AutoShape 127">
            <a:extLst>
              <a:ext uri="{FF2B5EF4-FFF2-40B4-BE49-F238E27FC236}">
                <a16:creationId xmlns:a16="http://schemas.microsoft.com/office/drawing/2014/main" id="{102DBC50-326A-4165-9051-3F2739E8146A}"/>
              </a:ext>
            </a:extLst>
          </p:cNvPr>
          <p:cNvSpPr>
            <a:spLocks noChangeArrowheads="1"/>
          </p:cNvSpPr>
          <p:nvPr/>
        </p:nvSpPr>
        <p:spPr bwMode="auto">
          <a:xfrm>
            <a:off x="1695450" y="1462088"/>
            <a:ext cx="4605338" cy="476250"/>
          </a:xfrm>
          <a:prstGeom prst="rightArrow">
            <a:avLst>
              <a:gd name="adj1" fmla="val 67648"/>
              <a:gd name="adj2" fmla="val 41764"/>
            </a:avLst>
          </a:prstGeom>
          <a:solidFill>
            <a:srgbClr val="00FFFF"/>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400" b="1" dirty="0">
                <a:solidFill>
                  <a:srgbClr val="000000"/>
                </a:solidFill>
                <a:cs typeface="+mn-cs"/>
              </a:rPr>
              <a:t>2015 HD FE standard</a:t>
            </a:r>
          </a:p>
        </p:txBody>
      </p:sp>
      <p:sp>
        <p:nvSpPr>
          <p:cNvPr id="15" name="Rectangle 128">
            <a:extLst>
              <a:ext uri="{FF2B5EF4-FFF2-40B4-BE49-F238E27FC236}">
                <a16:creationId xmlns:a16="http://schemas.microsoft.com/office/drawing/2014/main" id="{6422AE65-86D0-4B8A-A03F-8F35BC49ABFD}"/>
              </a:ext>
            </a:extLst>
          </p:cNvPr>
          <p:cNvSpPr>
            <a:spLocks noChangeArrowheads="1"/>
          </p:cNvSpPr>
          <p:nvPr/>
        </p:nvSpPr>
        <p:spPr bwMode="auto">
          <a:xfrm>
            <a:off x="2127250" y="2527300"/>
            <a:ext cx="2305050" cy="206375"/>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a:solidFill>
                  <a:srgbClr val="000000"/>
                </a:solidFill>
                <a:cs typeface="+mn-cs"/>
              </a:rPr>
              <a:t>FE Phase I</a:t>
            </a:r>
          </a:p>
        </p:txBody>
      </p:sp>
      <p:sp>
        <p:nvSpPr>
          <p:cNvPr id="18" name="AutoShape 132">
            <a:extLst>
              <a:ext uri="{FF2B5EF4-FFF2-40B4-BE49-F238E27FC236}">
                <a16:creationId xmlns:a16="http://schemas.microsoft.com/office/drawing/2014/main" id="{04E3838B-AA93-4A3F-8DE3-4892EFFEF931}"/>
              </a:ext>
            </a:extLst>
          </p:cNvPr>
          <p:cNvSpPr>
            <a:spLocks noChangeArrowheads="1"/>
          </p:cNvSpPr>
          <p:nvPr/>
        </p:nvSpPr>
        <p:spPr bwMode="auto">
          <a:xfrm>
            <a:off x="3524250" y="3044825"/>
            <a:ext cx="5507038" cy="287338"/>
          </a:xfrm>
          <a:prstGeom prst="homePlate">
            <a:avLst>
              <a:gd name="adj" fmla="val 29615"/>
            </a:avLst>
          </a:prstGeom>
          <a:solidFill>
            <a:schemeClr val="tx2">
              <a:lumMod val="40000"/>
              <a:lumOff val="60000"/>
            </a:schemeClr>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a:solidFill>
                  <a:srgbClr val="000000"/>
                </a:solidFill>
                <a:cs typeface="+mn-cs"/>
              </a:rPr>
              <a:t>Labeling of FE value</a:t>
            </a:r>
          </a:p>
        </p:txBody>
      </p:sp>
      <p:sp>
        <p:nvSpPr>
          <p:cNvPr id="19" name="AutoShape 133">
            <a:extLst>
              <a:ext uri="{FF2B5EF4-FFF2-40B4-BE49-F238E27FC236}">
                <a16:creationId xmlns:a16="http://schemas.microsoft.com/office/drawing/2014/main" id="{2B904851-5953-4B31-9CB1-850ADFED90C2}"/>
              </a:ext>
            </a:extLst>
          </p:cNvPr>
          <p:cNvSpPr>
            <a:spLocks noChangeArrowheads="1"/>
          </p:cNvSpPr>
          <p:nvPr/>
        </p:nvSpPr>
        <p:spPr bwMode="auto">
          <a:xfrm>
            <a:off x="1768475" y="1566863"/>
            <a:ext cx="215900" cy="215900"/>
          </a:xfrm>
          <a:prstGeom prst="star5">
            <a:avLst/>
          </a:prstGeom>
          <a:solidFill>
            <a:srgbClr val="FFFF00"/>
          </a:solidFill>
          <a:ln w="9525">
            <a:solidFill>
              <a:schemeClr val="tx1"/>
            </a:solidFill>
            <a:miter lim="800000"/>
            <a:headEnd/>
            <a:tailEnd/>
          </a:ln>
          <a:effectLst/>
          <a:extLst/>
        </p:spPr>
        <p:txBody>
          <a:bodyPr wrap="none" anchor="ctr"/>
          <a:lstStyle/>
          <a:p>
            <a:pPr eaLnBrk="1" hangingPunct="1">
              <a:defRPr/>
            </a:pPr>
            <a:endParaRPr kumimoji="1" lang="ja-JP" altLang="en-US">
              <a:solidFill>
                <a:srgbClr val="000000"/>
              </a:solidFill>
              <a:latin typeface="Arial" charset="0"/>
              <a:cs typeface="+mn-cs"/>
            </a:endParaRPr>
          </a:p>
        </p:txBody>
      </p:sp>
      <p:sp>
        <p:nvSpPr>
          <p:cNvPr id="28" name="AutoShape 152">
            <a:extLst>
              <a:ext uri="{FF2B5EF4-FFF2-40B4-BE49-F238E27FC236}">
                <a16:creationId xmlns:a16="http://schemas.microsoft.com/office/drawing/2014/main" id="{4578F1CB-229A-41B0-95EE-95A3E4EB6826}"/>
              </a:ext>
            </a:extLst>
          </p:cNvPr>
          <p:cNvSpPr>
            <a:spLocks noChangeArrowheads="1"/>
          </p:cNvSpPr>
          <p:nvPr/>
        </p:nvSpPr>
        <p:spPr bwMode="auto">
          <a:xfrm>
            <a:off x="6300788" y="1462088"/>
            <a:ext cx="2730500" cy="474662"/>
          </a:xfrm>
          <a:prstGeom prst="rightArrow">
            <a:avLst>
              <a:gd name="adj1" fmla="val 67648"/>
              <a:gd name="adj2" fmla="val 31193"/>
            </a:avLst>
          </a:prstGeom>
          <a:solidFill>
            <a:srgbClr val="FF99CC"/>
          </a:solidFill>
          <a:ln w="25400">
            <a:solidFill>
              <a:schemeClr val="tx1"/>
            </a:solidFill>
            <a:prstDash val="solid"/>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400" b="1" dirty="0">
                <a:solidFill>
                  <a:srgbClr val="000000"/>
                </a:solidFill>
                <a:cs typeface="+mn-cs"/>
              </a:rPr>
              <a:t>2025 HD FE standard</a:t>
            </a:r>
          </a:p>
        </p:txBody>
      </p:sp>
      <p:sp>
        <p:nvSpPr>
          <p:cNvPr id="39" name="AutoShape 133">
            <a:extLst>
              <a:ext uri="{FF2B5EF4-FFF2-40B4-BE49-F238E27FC236}">
                <a16:creationId xmlns:a16="http://schemas.microsoft.com/office/drawing/2014/main" id="{5A4584BA-7424-49F9-8663-09B1EAF99BF4}"/>
              </a:ext>
            </a:extLst>
          </p:cNvPr>
          <p:cNvSpPr>
            <a:spLocks noChangeArrowheads="1"/>
          </p:cNvSpPr>
          <p:nvPr/>
        </p:nvSpPr>
        <p:spPr bwMode="auto">
          <a:xfrm>
            <a:off x="6343650" y="1587500"/>
            <a:ext cx="215900" cy="215900"/>
          </a:xfrm>
          <a:prstGeom prst="star5">
            <a:avLst/>
          </a:prstGeom>
          <a:solidFill>
            <a:srgbClr val="FF0000"/>
          </a:solidFill>
          <a:ln w="9525">
            <a:solidFill>
              <a:schemeClr val="tx1"/>
            </a:solidFill>
            <a:miter lim="800000"/>
            <a:headEnd/>
            <a:tailEnd/>
          </a:ln>
          <a:effectLst/>
          <a:extLst/>
        </p:spPr>
        <p:txBody>
          <a:bodyPr wrap="none" anchor="ctr"/>
          <a:lstStyle/>
          <a:p>
            <a:pPr eaLnBrk="1" hangingPunct="1">
              <a:defRPr/>
            </a:pPr>
            <a:endParaRPr kumimoji="1" lang="ja-JP" altLang="en-US">
              <a:solidFill>
                <a:srgbClr val="000000"/>
              </a:solidFill>
              <a:latin typeface="Arial" charset="0"/>
              <a:cs typeface="+mn-cs"/>
            </a:endParaRPr>
          </a:p>
        </p:txBody>
      </p:sp>
      <p:sp>
        <p:nvSpPr>
          <p:cNvPr id="27" name="AutoShape 152">
            <a:extLst>
              <a:ext uri="{FF2B5EF4-FFF2-40B4-BE49-F238E27FC236}">
                <a16:creationId xmlns:a16="http://schemas.microsoft.com/office/drawing/2014/main" id="{A21879BA-108F-4BF7-9E77-717800E8049F}"/>
              </a:ext>
            </a:extLst>
          </p:cNvPr>
          <p:cNvSpPr>
            <a:spLocks noChangeArrowheads="1"/>
          </p:cNvSpPr>
          <p:nvPr/>
        </p:nvSpPr>
        <p:spPr bwMode="auto">
          <a:xfrm>
            <a:off x="6273800" y="3367088"/>
            <a:ext cx="2246086" cy="428625"/>
          </a:xfrm>
          <a:prstGeom prst="rightArrow">
            <a:avLst>
              <a:gd name="adj1" fmla="val 67648"/>
              <a:gd name="adj2" fmla="val 65825"/>
            </a:avLst>
          </a:prstGeom>
          <a:solidFill>
            <a:srgbClr val="FF99CC"/>
          </a:solidFill>
          <a:ln w="25400">
            <a:solidFill>
              <a:schemeClr val="tx1"/>
            </a:solidFill>
            <a:prstDash val="sysDash"/>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400" b="1" dirty="0">
                <a:solidFill>
                  <a:srgbClr val="000000"/>
                </a:solidFill>
                <a:cs typeface="+mn-cs"/>
              </a:rPr>
              <a:t>2025 target</a:t>
            </a:r>
          </a:p>
        </p:txBody>
      </p:sp>
      <p:sp>
        <p:nvSpPr>
          <p:cNvPr id="24" name="Rectangle 116">
            <a:extLst>
              <a:ext uri="{FF2B5EF4-FFF2-40B4-BE49-F238E27FC236}">
                <a16:creationId xmlns:a16="http://schemas.microsoft.com/office/drawing/2014/main" id="{234C14BC-5333-4504-86BB-599ABB24F46C}"/>
              </a:ext>
            </a:extLst>
          </p:cNvPr>
          <p:cNvSpPr>
            <a:spLocks noChangeArrowheads="1"/>
          </p:cNvSpPr>
          <p:nvPr/>
        </p:nvSpPr>
        <p:spPr bwMode="auto">
          <a:xfrm>
            <a:off x="787400" y="4014788"/>
            <a:ext cx="908050" cy="287337"/>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a:solidFill>
                  <a:srgbClr val="000000"/>
                </a:solidFill>
                <a:cs typeface="+mn-cs"/>
              </a:rPr>
              <a:t>1st stage</a:t>
            </a:r>
          </a:p>
        </p:txBody>
      </p:sp>
      <p:sp>
        <p:nvSpPr>
          <p:cNvPr id="25" name="Rectangle 116">
            <a:extLst>
              <a:ext uri="{FF2B5EF4-FFF2-40B4-BE49-F238E27FC236}">
                <a16:creationId xmlns:a16="http://schemas.microsoft.com/office/drawing/2014/main" id="{95152FDD-0136-4AE2-9C8C-0A2998F70E80}"/>
              </a:ext>
            </a:extLst>
          </p:cNvPr>
          <p:cNvSpPr>
            <a:spLocks noChangeArrowheads="1"/>
          </p:cNvSpPr>
          <p:nvPr/>
        </p:nvSpPr>
        <p:spPr bwMode="auto">
          <a:xfrm>
            <a:off x="1698625" y="4013200"/>
            <a:ext cx="1825625" cy="287338"/>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a:solidFill>
                  <a:srgbClr val="000000"/>
                </a:solidFill>
                <a:cs typeface="+mn-cs"/>
              </a:rPr>
              <a:t>2nd stage</a:t>
            </a:r>
          </a:p>
        </p:txBody>
      </p:sp>
      <p:sp>
        <p:nvSpPr>
          <p:cNvPr id="29" name="Rectangle 116">
            <a:extLst>
              <a:ext uri="{FF2B5EF4-FFF2-40B4-BE49-F238E27FC236}">
                <a16:creationId xmlns:a16="http://schemas.microsoft.com/office/drawing/2014/main" id="{068BC526-143B-4E86-A4A2-3A2A049DF92A}"/>
              </a:ext>
            </a:extLst>
          </p:cNvPr>
          <p:cNvSpPr>
            <a:spLocks noChangeArrowheads="1"/>
          </p:cNvSpPr>
          <p:nvPr/>
        </p:nvSpPr>
        <p:spPr bwMode="auto">
          <a:xfrm>
            <a:off x="3065463" y="5092700"/>
            <a:ext cx="1363662" cy="287338"/>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a:solidFill>
                  <a:srgbClr val="000000"/>
                </a:solidFill>
                <a:cs typeface="+mn-cs"/>
              </a:rPr>
              <a:t>Phase 1 (</a:t>
            </a:r>
            <a:r>
              <a:rPr lang="en-US" altLang="ja-JP" sz="1200" b="1" dirty="0" err="1">
                <a:solidFill>
                  <a:srgbClr val="000000"/>
                </a:solidFill>
                <a:cs typeface="+mn-cs"/>
              </a:rPr>
              <a:t>EuroIV</a:t>
            </a:r>
            <a:r>
              <a:rPr lang="en-US" altLang="ja-JP" sz="1200" b="1" dirty="0">
                <a:solidFill>
                  <a:srgbClr val="000000"/>
                </a:solidFill>
                <a:cs typeface="+mn-cs"/>
              </a:rPr>
              <a:t>)</a:t>
            </a:r>
          </a:p>
        </p:txBody>
      </p:sp>
      <p:sp>
        <p:nvSpPr>
          <p:cNvPr id="32" name="Rectangle 116">
            <a:extLst>
              <a:ext uri="{FF2B5EF4-FFF2-40B4-BE49-F238E27FC236}">
                <a16:creationId xmlns:a16="http://schemas.microsoft.com/office/drawing/2014/main" id="{FF9EEB92-55B5-4265-AF04-6CE345889C96}"/>
              </a:ext>
            </a:extLst>
          </p:cNvPr>
          <p:cNvSpPr>
            <a:spLocks noChangeArrowheads="1"/>
          </p:cNvSpPr>
          <p:nvPr/>
        </p:nvSpPr>
        <p:spPr bwMode="auto">
          <a:xfrm>
            <a:off x="4449763" y="5095875"/>
            <a:ext cx="1824037" cy="287338"/>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a:solidFill>
                  <a:srgbClr val="000000"/>
                </a:solidFill>
                <a:cs typeface="+mn-cs"/>
              </a:rPr>
              <a:t>Phase 2(</a:t>
            </a:r>
            <a:r>
              <a:rPr lang="en-US" altLang="ja-JP" sz="1200" b="1" dirty="0" err="1">
                <a:solidFill>
                  <a:srgbClr val="000000"/>
                </a:solidFill>
                <a:cs typeface="+mn-cs"/>
              </a:rPr>
              <a:t>BSIV</a:t>
            </a:r>
            <a:r>
              <a:rPr lang="en-US" altLang="ja-JP" sz="1200" b="1" dirty="0">
                <a:solidFill>
                  <a:srgbClr val="000000"/>
                </a:solidFill>
                <a:cs typeface="+mn-cs"/>
              </a:rPr>
              <a:t>)</a:t>
            </a:r>
          </a:p>
        </p:txBody>
      </p:sp>
      <p:sp>
        <p:nvSpPr>
          <p:cNvPr id="33" name="Rectangle 116">
            <a:extLst>
              <a:ext uri="{FF2B5EF4-FFF2-40B4-BE49-F238E27FC236}">
                <a16:creationId xmlns:a16="http://schemas.microsoft.com/office/drawing/2014/main" id="{B3C58473-E453-4F27-B24A-10E93E5E60EC}"/>
              </a:ext>
            </a:extLst>
          </p:cNvPr>
          <p:cNvSpPr>
            <a:spLocks noChangeArrowheads="1"/>
          </p:cNvSpPr>
          <p:nvPr/>
        </p:nvSpPr>
        <p:spPr bwMode="auto">
          <a:xfrm>
            <a:off x="3524250" y="4013200"/>
            <a:ext cx="2300288" cy="288925"/>
          </a:xfrm>
          <a:prstGeom prst="rect">
            <a:avLst/>
          </a:prstGeom>
          <a:solidFill>
            <a:srgbClr val="FFFFFF"/>
          </a:solidFill>
          <a:ln w="28575">
            <a:solidFill>
              <a:schemeClr val="tx1"/>
            </a:solidFill>
            <a:prstDash val="sysDash"/>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a:solidFill>
                  <a:srgbClr val="000000"/>
                </a:solidFill>
                <a:cs typeface="+mn-cs"/>
              </a:rPr>
              <a:t>3rd stage</a:t>
            </a:r>
          </a:p>
        </p:txBody>
      </p:sp>
      <p:sp>
        <p:nvSpPr>
          <p:cNvPr id="22" name="AutoShape 152">
            <a:extLst>
              <a:ext uri="{FF2B5EF4-FFF2-40B4-BE49-F238E27FC236}">
                <a16:creationId xmlns:a16="http://schemas.microsoft.com/office/drawing/2014/main" id="{229A3A3C-3B6D-49B3-AFE9-96618FB61676}"/>
              </a:ext>
            </a:extLst>
          </p:cNvPr>
          <p:cNvSpPr>
            <a:spLocks noChangeArrowheads="1"/>
          </p:cNvSpPr>
          <p:nvPr/>
        </p:nvSpPr>
        <p:spPr bwMode="auto">
          <a:xfrm>
            <a:off x="4449763" y="2278063"/>
            <a:ext cx="4581525" cy="474662"/>
          </a:xfrm>
          <a:prstGeom prst="rightArrow">
            <a:avLst>
              <a:gd name="adj1" fmla="val 67648"/>
              <a:gd name="adj2" fmla="val 31193"/>
            </a:avLst>
          </a:prstGeom>
          <a:solidFill>
            <a:srgbClr val="FF99CC"/>
          </a:solidFill>
          <a:ln w="25400">
            <a:solidFill>
              <a:schemeClr val="tx1"/>
            </a:solidFill>
            <a:prstDash val="solid"/>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400" b="1" dirty="0">
                <a:solidFill>
                  <a:srgbClr val="000000"/>
                </a:solidFill>
                <a:cs typeface="+mn-cs"/>
              </a:rPr>
              <a:t>Phase II</a:t>
            </a:r>
          </a:p>
        </p:txBody>
      </p:sp>
      <p:sp>
        <p:nvSpPr>
          <p:cNvPr id="23" name="Rectangle 116">
            <a:extLst>
              <a:ext uri="{FF2B5EF4-FFF2-40B4-BE49-F238E27FC236}">
                <a16:creationId xmlns:a16="http://schemas.microsoft.com/office/drawing/2014/main" id="{6B5856A8-F7E0-4019-9509-6FD156EF7F8E}"/>
              </a:ext>
            </a:extLst>
          </p:cNvPr>
          <p:cNvSpPr>
            <a:spLocks noChangeArrowheads="1"/>
          </p:cNvSpPr>
          <p:nvPr/>
        </p:nvSpPr>
        <p:spPr bwMode="auto">
          <a:xfrm>
            <a:off x="4000500" y="5537200"/>
            <a:ext cx="2303463" cy="287338"/>
          </a:xfrm>
          <a:prstGeom prst="rect">
            <a:avLst/>
          </a:prstGeom>
          <a:solidFill>
            <a:srgbClr val="FFFFFF"/>
          </a:solidFill>
          <a:ln w="28575">
            <a:solidFill>
              <a:schemeClr val="tx1"/>
            </a:solidFill>
            <a:prstDash val="sysDash"/>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a:solidFill>
                  <a:srgbClr val="000000"/>
                </a:solidFill>
                <a:cs typeface="+mn-cs"/>
              </a:rPr>
              <a:t>Phase1 (</a:t>
            </a:r>
            <a:r>
              <a:rPr lang="en-US" altLang="ja-JP" sz="1200" b="1" dirty="0" err="1">
                <a:solidFill>
                  <a:srgbClr val="000000"/>
                </a:solidFill>
                <a:cs typeface="+mn-cs"/>
              </a:rPr>
              <a:t>EuroVI</a:t>
            </a:r>
            <a:r>
              <a:rPr lang="en-US" altLang="ja-JP" sz="1200" b="1" dirty="0">
                <a:solidFill>
                  <a:srgbClr val="000000"/>
                </a:solidFill>
                <a:cs typeface="+mn-cs"/>
              </a:rPr>
              <a:t>)</a:t>
            </a:r>
          </a:p>
        </p:txBody>
      </p:sp>
      <p:sp>
        <p:nvSpPr>
          <p:cNvPr id="30" name="Rectangle 116">
            <a:extLst>
              <a:ext uri="{FF2B5EF4-FFF2-40B4-BE49-F238E27FC236}">
                <a16:creationId xmlns:a16="http://schemas.microsoft.com/office/drawing/2014/main" id="{7D0D0F2E-F7E5-497D-BC85-96E13F462F09}"/>
              </a:ext>
            </a:extLst>
          </p:cNvPr>
          <p:cNvSpPr>
            <a:spLocks noChangeArrowheads="1"/>
          </p:cNvSpPr>
          <p:nvPr/>
        </p:nvSpPr>
        <p:spPr bwMode="auto">
          <a:xfrm>
            <a:off x="3997325" y="5549900"/>
            <a:ext cx="2303463" cy="287338"/>
          </a:xfrm>
          <a:prstGeom prst="rect">
            <a:avLst/>
          </a:prstGeom>
          <a:solidFill>
            <a:srgbClr val="FFFFFF"/>
          </a:solidFill>
          <a:ln w="28575">
            <a:solidFill>
              <a:schemeClr val="tx1"/>
            </a:solidFill>
            <a:prstDash val="sysDash"/>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err="1">
                <a:solidFill>
                  <a:srgbClr val="000000"/>
                </a:solidFill>
                <a:cs typeface="+mn-cs"/>
              </a:rPr>
              <a:t>Phase1</a:t>
            </a:r>
            <a:r>
              <a:rPr lang="en-US" altLang="ja-JP" sz="1200" b="1" dirty="0">
                <a:solidFill>
                  <a:srgbClr val="000000"/>
                </a:solidFill>
                <a:cs typeface="+mn-cs"/>
              </a:rPr>
              <a:t> (</a:t>
            </a:r>
            <a:r>
              <a:rPr lang="en-US" altLang="ja-JP" sz="1200" b="1" dirty="0" err="1">
                <a:solidFill>
                  <a:srgbClr val="000000"/>
                </a:solidFill>
                <a:cs typeface="+mn-cs"/>
              </a:rPr>
              <a:t>BSVI</a:t>
            </a:r>
            <a:r>
              <a:rPr lang="en-US" altLang="ja-JP" sz="1200" b="1" dirty="0">
                <a:solidFill>
                  <a:srgbClr val="000000"/>
                </a:solidFill>
                <a:cs typeface="+mn-cs"/>
              </a:rPr>
              <a:t>)</a:t>
            </a:r>
          </a:p>
        </p:txBody>
      </p:sp>
      <p:sp>
        <p:nvSpPr>
          <p:cNvPr id="31" name="Rectangle 116">
            <a:extLst>
              <a:ext uri="{FF2B5EF4-FFF2-40B4-BE49-F238E27FC236}">
                <a16:creationId xmlns:a16="http://schemas.microsoft.com/office/drawing/2014/main" id="{B8A1D154-0E36-44AD-BCCB-ED570D6A99D2}"/>
              </a:ext>
            </a:extLst>
          </p:cNvPr>
          <p:cNvSpPr>
            <a:spLocks noChangeArrowheads="1"/>
          </p:cNvSpPr>
          <p:nvPr/>
        </p:nvSpPr>
        <p:spPr bwMode="auto">
          <a:xfrm>
            <a:off x="3844925" y="6164263"/>
            <a:ext cx="2303463" cy="287337"/>
          </a:xfrm>
          <a:prstGeom prst="rect">
            <a:avLst/>
          </a:prstGeom>
          <a:solidFill>
            <a:srgbClr val="FFFFFF"/>
          </a:solidFill>
          <a:ln w="28575">
            <a:solidFill>
              <a:schemeClr val="tx1"/>
            </a:solidFill>
            <a:prstDash val="sysDash"/>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a:solidFill>
                  <a:srgbClr val="00B050"/>
                </a:solidFill>
                <a:cs typeface="+mn-cs"/>
              </a:rPr>
              <a:t>Under consideration</a:t>
            </a:r>
          </a:p>
        </p:txBody>
      </p:sp>
      <p:sp>
        <p:nvSpPr>
          <p:cNvPr id="34" name="Rectangle 116">
            <a:extLst>
              <a:ext uri="{FF2B5EF4-FFF2-40B4-BE49-F238E27FC236}">
                <a16:creationId xmlns:a16="http://schemas.microsoft.com/office/drawing/2014/main" id="{2E6FA6F9-E8F3-4F3B-9322-A0B6880CFE6A}"/>
              </a:ext>
            </a:extLst>
          </p:cNvPr>
          <p:cNvSpPr>
            <a:spLocks noChangeArrowheads="1"/>
          </p:cNvSpPr>
          <p:nvPr/>
        </p:nvSpPr>
        <p:spPr bwMode="auto">
          <a:xfrm>
            <a:off x="1390650" y="6164263"/>
            <a:ext cx="1825625" cy="287337"/>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a:solidFill>
                  <a:srgbClr val="00B050"/>
                </a:solidFill>
                <a:cs typeface="+mn-cs"/>
              </a:rPr>
              <a:t>Legislation</a:t>
            </a:r>
          </a:p>
        </p:txBody>
      </p:sp>
      <p:cxnSp>
        <p:nvCxnSpPr>
          <p:cNvPr id="3" name="直線コネクタ 2">
            <a:extLst>
              <a:ext uri="{FF2B5EF4-FFF2-40B4-BE49-F238E27FC236}">
                <a16:creationId xmlns:a16="http://schemas.microsoft.com/office/drawing/2014/main" id="{F86DAECC-B2E5-48F7-A56B-11ED33E9FEB2}"/>
              </a:ext>
            </a:extLst>
          </p:cNvPr>
          <p:cNvCxnSpPr/>
          <p:nvPr/>
        </p:nvCxnSpPr>
        <p:spPr>
          <a:xfrm>
            <a:off x="7199313" y="2359025"/>
            <a:ext cx="0" cy="271463"/>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F1BEA224-8B50-4481-9127-6B11C01157D3}"/>
              </a:ext>
            </a:extLst>
          </p:cNvPr>
          <p:cNvCxnSpPr/>
          <p:nvPr/>
        </p:nvCxnSpPr>
        <p:spPr>
          <a:xfrm>
            <a:off x="5824538" y="2359025"/>
            <a:ext cx="0" cy="271463"/>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26" name="Rectangle 116">
            <a:extLst>
              <a:ext uri="{FF2B5EF4-FFF2-40B4-BE49-F238E27FC236}">
                <a16:creationId xmlns:a16="http://schemas.microsoft.com/office/drawing/2014/main" id="{B3C58473-E453-4F27-B24A-10E93E5E60EC}"/>
              </a:ext>
            </a:extLst>
          </p:cNvPr>
          <p:cNvSpPr>
            <a:spLocks noChangeArrowheads="1"/>
          </p:cNvSpPr>
          <p:nvPr/>
        </p:nvSpPr>
        <p:spPr bwMode="auto">
          <a:xfrm>
            <a:off x="5824722" y="4005946"/>
            <a:ext cx="2300288" cy="288925"/>
          </a:xfrm>
          <a:prstGeom prst="rect">
            <a:avLst/>
          </a:prstGeom>
          <a:solidFill>
            <a:srgbClr val="FFFFFF"/>
          </a:solidFill>
          <a:ln w="28575">
            <a:solidFill>
              <a:schemeClr val="tx1"/>
            </a:solidFill>
            <a:prstDash val="sysDash"/>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a:solidFill>
                  <a:srgbClr val="000000"/>
                </a:solidFill>
                <a:cs typeface="+mn-cs"/>
              </a:rPr>
              <a:t>4th stage</a:t>
            </a:r>
          </a:p>
        </p:txBody>
      </p:sp>
      <p:sp>
        <p:nvSpPr>
          <p:cNvPr id="36" name="AutoShape 152">
            <a:extLst>
              <a:ext uri="{FF2B5EF4-FFF2-40B4-BE49-F238E27FC236}">
                <a16:creationId xmlns:a16="http://schemas.microsoft.com/office/drawing/2014/main" id="{A21879BA-108F-4BF7-9E77-717800E8049F}"/>
              </a:ext>
            </a:extLst>
          </p:cNvPr>
          <p:cNvSpPr>
            <a:spLocks noChangeArrowheads="1"/>
          </p:cNvSpPr>
          <p:nvPr/>
        </p:nvSpPr>
        <p:spPr bwMode="auto">
          <a:xfrm>
            <a:off x="8519886" y="3403147"/>
            <a:ext cx="609599" cy="428625"/>
          </a:xfrm>
          <a:prstGeom prst="rightArrow">
            <a:avLst>
              <a:gd name="adj1" fmla="val 67648"/>
              <a:gd name="adj2" fmla="val 65825"/>
            </a:avLst>
          </a:prstGeom>
          <a:solidFill>
            <a:srgbClr val="FF99CC"/>
          </a:solidFill>
          <a:ln w="25400">
            <a:solidFill>
              <a:schemeClr val="tx1"/>
            </a:solidFill>
            <a:prstDash val="sysDash"/>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400" b="1" dirty="0">
                <a:solidFill>
                  <a:srgbClr val="000000"/>
                </a:solidFill>
                <a:cs typeface="+mn-cs"/>
              </a:rPr>
              <a:t>2030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a:extLst>
              <a:ext uri="{FF2B5EF4-FFF2-40B4-BE49-F238E27FC236}">
                <a16:creationId xmlns:a16="http://schemas.microsoft.com/office/drawing/2014/main" id="{A1316573-3670-49AE-8E51-B798D97A222E}"/>
              </a:ext>
            </a:extLst>
          </p:cNvPr>
          <p:cNvSpPr>
            <a:spLocks noGrp="1" noChangeArrowheads="1"/>
          </p:cNvSpPr>
          <p:nvPr>
            <p:ph type="title"/>
          </p:nvPr>
        </p:nvSpPr>
        <p:spPr>
          <a:xfrm>
            <a:off x="1190170" y="188913"/>
            <a:ext cx="7496629" cy="593407"/>
          </a:xfrm>
        </p:spPr>
        <p:txBody>
          <a:bodyPr/>
          <a:lstStyle/>
          <a:p>
            <a:pPr eaLnBrk="1" hangingPunct="1"/>
            <a:r>
              <a:rPr lang="en-US" altLang="ja-JP" sz="2800" b="1" dirty="0">
                <a:solidFill>
                  <a:srgbClr val="0070C0"/>
                </a:solidFill>
                <a:latin typeface="Verdana" panose="020B0604030504040204" pitchFamily="34" charset="0"/>
                <a:ea typeface="Verdana" panose="020B0604030504040204" pitchFamily="34" charset="0"/>
                <a:cs typeface="Verdana" panose="020B0604030504040204" pitchFamily="34" charset="0"/>
              </a:rPr>
              <a:t>Example of FE Measurement</a:t>
            </a:r>
            <a:endParaRPr lang="ja-JP" altLang="en-US" sz="2800" b="1" dirty="0">
              <a:solidFill>
                <a:srgbClr val="0070C0"/>
              </a:solidFill>
              <a:latin typeface="Verdana" panose="020B0604030504040204" pitchFamily="34" charset="0"/>
              <a:cs typeface="Verdana" panose="020B0604030504040204" pitchFamily="34" charset="0"/>
            </a:endParaRPr>
          </a:p>
        </p:txBody>
      </p:sp>
      <p:sp>
        <p:nvSpPr>
          <p:cNvPr id="9" name="コンテンツ プレースホルダー 2">
            <a:extLst>
              <a:ext uri="{FF2B5EF4-FFF2-40B4-BE49-F238E27FC236}">
                <a16:creationId xmlns:a16="http://schemas.microsoft.com/office/drawing/2014/main" id="{80A26543-6060-43D3-9874-A158E5E44797}"/>
              </a:ext>
            </a:extLst>
          </p:cNvPr>
          <p:cNvSpPr>
            <a:spLocks noGrp="1"/>
          </p:cNvSpPr>
          <p:nvPr>
            <p:ph idx="1"/>
          </p:nvPr>
        </p:nvSpPr>
        <p:spPr>
          <a:xfrm>
            <a:off x="468313" y="981075"/>
            <a:ext cx="8229600" cy="736600"/>
          </a:xfrm>
        </p:spPr>
        <p:txBody>
          <a:bodyPr rtlCol="0">
            <a:normAutofit fontScale="62500" lnSpcReduction="20000"/>
          </a:bodyPr>
          <a:lstStyle/>
          <a:p>
            <a:pPr marL="0" indent="0" eaLnBrk="1" fontAlgn="auto" hangingPunct="1">
              <a:spcAft>
                <a:spcPts val="0"/>
              </a:spcAft>
              <a:buFont typeface="Arial" panose="020B0604020202020204" pitchFamily="34" charset="0"/>
              <a:buNone/>
              <a:defRPr/>
            </a:pPr>
            <a:r>
              <a:rPr lang="en-US" altLang="ja-JP" sz="2800" dirty="0"/>
              <a:t>There are 3 major pillars of a simulation based CO2 declaration method:</a:t>
            </a:r>
          </a:p>
          <a:p>
            <a:pPr marL="0" indent="0" eaLnBrk="1" fontAlgn="auto" hangingPunct="1">
              <a:spcAft>
                <a:spcPts val="0"/>
              </a:spcAft>
              <a:buFont typeface="Arial" panose="020B0604020202020204" pitchFamily="34" charset="0"/>
              <a:buNone/>
              <a:defRPr/>
            </a:pPr>
            <a:r>
              <a:rPr lang="en-US" altLang="ja-JP" sz="2800" dirty="0"/>
              <a:t>Simulation tool, certified input data and representative boundary conditions.</a:t>
            </a:r>
          </a:p>
          <a:p>
            <a:pPr eaLnBrk="1" fontAlgn="auto" hangingPunct="1">
              <a:spcAft>
                <a:spcPts val="0"/>
              </a:spcAft>
              <a:defRPr/>
            </a:pPr>
            <a:endParaRPr lang="ja-JP" altLang="en-US" sz="2800" dirty="0"/>
          </a:p>
        </p:txBody>
      </p:sp>
      <p:sp>
        <p:nvSpPr>
          <p:cNvPr id="25603" name="灯片编号占位符 6">
            <a:extLst>
              <a:ext uri="{FF2B5EF4-FFF2-40B4-BE49-F238E27FC236}">
                <a16:creationId xmlns:a16="http://schemas.microsoft.com/office/drawing/2014/main" id="{EF1D6660-14CB-40DC-ABB7-3666B3690CE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defRPr>
            </a:lvl9pPr>
          </a:lstStyle>
          <a:p>
            <a:pPr>
              <a:spcBef>
                <a:spcPct val="0"/>
              </a:spcBef>
              <a:buFontTx/>
              <a:buNone/>
            </a:pPr>
            <a:fld id="{2053BDDC-D7DC-4D12-9432-A0F9F156B314}" type="slidenum">
              <a:rPr lang="ja-JP" altLang="en-US" sz="1200">
                <a:solidFill>
                  <a:srgbClr val="898989"/>
                </a:solidFill>
              </a:rPr>
              <a:pPr>
                <a:spcBef>
                  <a:spcPct val="0"/>
                </a:spcBef>
                <a:buFontTx/>
                <a:buNone/>
              </a:pPr>
              <a:t>3</a:t>
            </a:fld>
            <a:endParaRPr lang="ja-JP" altLang="en-US" sz="1200">
              <a:solidFill>
                <a:srgbClr val="898989"/>
              </a:solidFill>
            </a:endParaRPr>
          </a:p>
        </p:txBody>
      </p:sp>
      <p:pic>
        <p:nvPicPr>
          <p:cNvPr id="25604" name="図 7">
            <a:extLst>
              <a:ext uri="{FF2B5EF4-FFF2-40B4-BE49-F238E27FC236}">
                <a16:creationId xmlns:a16="http://schemas.microsoft.com/office/drawing/2014/main" id="{6E2C95EC-42FC-4F6B-ABA3-293068652D7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26425" y="177800"/>
            <a:ext cx="749300" cy="503238"/>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25605" name="Picture 2">
            <a:extLst>
              <a:ext uri="{FF2B5EF4-FFF2-40B4-BE49-F238E27FC236}">
                <a16:creationId xmlns:a16="http://schemas.microsoft.com/office/drawing/2014/main" id="{54452A2D-19B3-4173-B1CD-537500B39F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425" y="1717675"/>
            <a:ext cx="828675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olo 1">
            <a:extLst>
              <a:ext uri="{FF2B5EF4-FFF2-40B4-BE49-F238E27FC236}">
                <a16:creationId xmlns:a16="http://schemas.microsoft.com/office/drawing/2014/main" id="{E95E7865-181E-49EF-9D79-C8C721E4490D}"/>
              </a:ext>
            </a:extLst>
          </p:cNvPr>
          <p:cNvSpPr>
            <a:spLocks noGrp="1"/>
          </p:cNvSpPr>
          <p:nvPr>
            <p:ph type="title"/>
          </p:nvPr>
        </p:nvSpPr>
        <p:spPr>
          <a:xfrm>
            <a:off x="914400" y="153762"/>
            <a:ext cx="8229600" cy="600982"/>
          </a:xfrm>
        </p:spPr>
        <p:txBody>
          <a:bodyPr/>
          <a:lstStyle/>
          <a:p>
            <a:r>
              <a:rPr lang="en-US" altLang="ja-JP" sz="2000" b="1" dirty="0">
                <a:solidFill>
                  <a:srgbClr val="0070C0"/>
                </a:solidFill>
                <a:latin typeface="Verdana" panose="020B0604030504040204" pitchFamily="34" charset="0"/>
              </a:rPr>
              <a:t>Elements FE regulation including measurement method</a:t>
            </a:r>
            <a:endParaRPr lang="en-US" altLang="en-US" sz="2000" b="1" dirty="0">
              <a:solidFill>
                <a:srgbClr val="0070C0"/>
              </a:solidFill>
              <a:latin typeface="Verdana" panose="020B0604030504040204" pitchFamily="34" charset="0"/>
            </a:endParaRPr>
          </a:p>
        </p:txBody>
      </p:sp>
      <p:graphicFrame>
        <p:nvGraphicFramePr>
          <p:cNvPr id="5" name="Group 3">
            <a:extLst>
              <a:ext uri="{FF2B5EF4-FFF2-40B4-BE49-F238E27FC236}">
                <a16:creationId xmlns:a16="http://schemas.microsoft.com/office/drawing/2014/main" id="{F416C078-D636-4B9E-B027-FFF73C77961C}"/>
              </a:ext>
            </a:extLst>
          </p:cNvPr>
          <p:cNvGraphicFramePr>
            <a:graphicFrameLocks noGrp="1"/>
          </p:cNvGraphicFramePr>
          <p:nvPr>
            <p:ph idx="1"/>
            <p:extLst>
              <p:ext uri="{D42A27DB-BD31-4B8C-83A1-F6EECF244321}">
                <p14:modId xmlns:p14="http://schemas.microsoft.com/office/powerpoint/2010/main" val="3160499100"/>
              </p:ext>
            </p:extLst>
          </p:nvPr>
        </p:nvGraphicFramePr>
        <p:xfrm>
          <a:off x="227013" y="874713"/>
          <a:ext cx="8785225" cy="5911853"/>
        </p:xfrm>
        <a:graphic>
          <a:graphicData uri="http://schemas.openxmlformats.org/drawingml/2006/table">
            <a:tbl>
              <a:tblPr/>
              <a:tblGrid>
                <a:gridCol w="1289050">
                  <a:extLst>
                    <a:ext uri="{9D8B030D-6E8A-4147-A177-3AD203B41FA5}">
                      <a16:colId xmlns:a16="http://schemas.microsoft.com/office/drawing/2014/main" val="20000"/>
                    </a:ext>
                  </a:extLst>
                </a:gridCol>
                <a:gridCol w="1244600">
                  <a:extLst>
                    <a:ext uri="{9D8B030D-6E8A-4147-A177-3AD203B41FA5}">
                      <a16:colId xmlns:a16="http://schemas.microsoft.com/office/drawing/2014/main" val="20001"/>
                    </a:ext>
                  </a:extLst>
                </a:gridCol>
                <a:gridCol w="3198812">
                  <a:extLst>
                    <a:ext uri="{9D8B030D-6E8A-4147-A177-3AD203B41FA5}">
                      <a16:colId xmlns:a16="http://schemas.microsoft.com/office/drawing/2014/main" val="20002"/>
                    </a:ext>
                  </a:extLst>
                </a:gridCol>
                <a:gridCol w="3052763">
                  <a:extLst>
                    <a:ext uri="{9D8B030D-6E8A-4147-A177-3AD203B41FA5}">
                      <a16:colId xmlns:a16="http://schemas.microsoft.com/office/drawing/2014/main" val="20003"/>
                    </a:ext>
                  </a:extLst>
                </a:gridCol>
              </a:tblGrid>
              <a:tr h="430213">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Elements</a:t>
                      </a:r>
                    </a:p>
                  </a:txBody>
                  <a:tcPr marL="36000" marR="36000" marT="45723" marB="45723"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Sub-Elements</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Issues</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Examples</a:t>
                      </a:r>
                    </a:p>
                  </a:txBody>
                  <a:tcPr marL="36000" marR="36000" marT="45723" marB="45723"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extLst>
                  <a:ext uri="{0D108BD9-81ED-4DB2-BD59-A6C34878D82A}">
                    <a16:rowId xmlns:a16="http://schemas.microsoft.com/office/drawing/2014/main" val="10000"/>
                  </a:ext>
                </a:extLst>
              </a:tr>
              <a:tr h="523875">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FE Unit</a:t>
                      </a:r>
                    </a:p>
                  </a:txBody>
                  <a:tcPr marL="36000" marR="36000" marT="45723" marB="45723"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Transport </a:t>
                      </a:r>
                      <a:r>
                        <a:rPr kumimoji="1" lang="ja-JP" altLang="en-US"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a:t>
                      </a: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efficiency or</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easily understand able unit</a:t>
                      </a:r>
                    </a:p>
                  </a:txBody>
                  <a:tcPr marL="36000" marR="36000"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 km/L</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 ton.km/L</a:t>
                      </a:r>
                    </a:p>
                  </a:txBody>
                  <a:tcPr marL="36000" marR="36000"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2288">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Others</a:t>
                      </a:r>
                    </a:p>
                  </a:txBody>
                  <a:tcPr marL="36000" marR="36000" marT="45723" marB="45723"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Criteria</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Limit of FE value or average value</a:t>
                      </a:r>
                    </a:p>
                  </a:txBody>
                  <a:tcPr marL="36000" marR="36000"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92075" indent="-92075"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92075" marR="0" lvl="0" indent="-92075"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Averaged by number of sales (CAFE)</a:t>
                      </a:r>
                    </a:p>
                    <a:p>
                      <a:pPr marL="92075" marR="0" lvl="0" indent="-92075"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36000" marR="36000"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2288">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Vehicle classification</a:t>
                      </a:r>
                    </a:p>
                  </a:txBody>
                  <a:tcPr marL="36000" marR="36000" marT="45723" marB="45723"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Simpler category is desired, but needs to reflect to real world complexity</a:t>
                      </a:r>
                    </a:p>
                  </a:txBody>
                  <a:tcPr marL="36000" marR="36000"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Vehicle type (Tractor, bus….</a:t>
                      </a:r>
                      <a:r>
                        <a:rPr kumimoji="1" lang="en-US" altLang="ja-JP" sz="1200" b="1" i="0" u="none" strike="noStrike" cap="none" normalizeH="0" baseline="0" dirty="0" err="1">
                          <a:ln>
                            <a:noFill/>
                          </a:ln>
                          <a:solidFill>
                            <a:schemeClr val="tx1"/>
                          </a:solidFill>
                          <a:effectLst/>
                          <a:latin typeface="Arial" pitchFamily="34" charset="0"/>
                          <a:ea typeface="ＭＳ Ｐゴシック" pitchFamily="50" charset="-128"/>
                          <a:cs typeface="Arial" pitchFamily="34" charset="0"/>
                        </a:rPr>
                        <a:t>etc</a:t>
                      </a: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GVW, type of cabin</a:t>
                      </a:r>
                    </a:p>
                  </a:txBody>
                  <a:tcPr marL="36000" marR="36000"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3875">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Items of FE effect</a:t>
                      </a:r>
                    </a:p>
                  </a:txBody>
                  <a:tcPr marL="36000" marR="36000" marT="45723" marB="45723"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Accuracy vs. cost of measurement</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Contribution for FE</a:t>
                      </a:r>
                    </a:p>
                  </a:txBody>
                  <a:tcPr marL="36000" marR="36000"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 Engine, T/M</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 Aero dynamic and rolling resistance</a:t>
                      </a:r>
                    </a:p>
                  </a:txBody>
                  <a:tcPr marL="36000" marR="36000"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2288">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Driving Mode</a:t>
                      </a:r>
                    </a:p>
                  </a:txBody>
                  <a:tcPr marL="36000" marR="36000" marT="45723" marB="45723"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Vehicle speed base or road data base</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less complexity vs real world reflection</a:t>
                      </a:r>
                    </a:p>
                  </a:txBody>
                  <a:tcPr marL="36000" marR="36000"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 Combination of two cycles</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 Unique mode for each vehicle type</a:t>
                      </a:r>
                    </a:p>
                  </a:txBody>
                  <a:tcPr marL="36000" marR="36000"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4188">
                <a:tc rowSpan="6">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Measurement</a:t>
                      </a:r>
                    </a:p>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Method</a:t>
                      </a:r>
                    </a:p>
                  </a:txBody>
                  <a:tcPr marL="36000" marR="36000" marT="45723" marB="45723"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Chassis dynamometer</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Chassis dynamometer measurement requires  real vehicle</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36000" marR="36000" marT="45723" marB="45723"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23875">
                <a:tc vMerge="1">
                  <a:txBody>
                    <a:bodyPr/>
                    <a:lstStyle/>
                    <a:p>
                      <a:endParaRPr kumimoji="1" lang="ja-JP" altLang="en-US"/>
                    </a:p>
                  </a:txBody>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Simulation</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Driver model is required for simulation</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Common calculation logic</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Difference of steady and transient</a:t>
                      </a:r>
                    </a:p>
                  </a:txBody>
                  <a:tcPr marL="36000" marR="36000" marT="45723" marB="45723"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22288">
                <a:tc vMerge="1">
                  <a:txBody>
                    <a:bodyPr/>
                    <a:lstStyle/>
                    <a:p>
                      <a:endParaRPr kumimoji="1" lang="ja-JP" altLang="en-US"/>
                    </a:p>
                  </a:txBody>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Engine measurement</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Number of measurement points</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Transient operation effect</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CO2 measurement by engine</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Engine FE map and simulation</a:t>
                      </a:r>
                    </a:p>
                  </a:txBody>
                  <a:tcPr marL="36000" marR="36000" marT="45723" marB="45723"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23875">
                <a:tc vMerge="1">
                  <a:txBody>
                    <a:bodyPr/>
                    <a:lstStyle/>
                    <a:p>
                      <a:endParaRPr kumimoji="1" lang="ja-JP" altLang="en-US"/>
                    </a:p>
                  </a:txBody>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Aero dynamic measurement</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Measurement methods</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Selection of vehicle type, rear body</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Coast down, steady speed drive</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CFD               - Wind tunnel</a:t>
                      </a:r>
                    </a:p>
                  </a:txBody>
                  <a:tcPr marL="36000" marR="36000" marT="45723" marB="45723"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23875">
                <a:tc vMerge="1">
                  <a:txBody>
                    <a:bodyPr/>
                    <a:lstStyle/>
                    <a:p>
                      <a:endParaRPr kumimoji="1" lang="ja-JP" altLang="en-US"/>
                    </a:p>
                  </a:txBody>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err="1">
                          <a:ln>
                            <a:noFill/>
                          </a:ln>
                          <a:solidFill>
                            <a:schemeClr val="tx1"/>
                          </a:solidFill>
                          <a:effectLst/>
                          <a:latin typeface="Arial" pitchFamily="34" charset="0"/>
                          <a:ea typeface="ＭＳ Ｐゴシック" pitchFamily="50" charset="-128"/>
                          <a:cs typeface="Arial" pitchFamily="34" charset="0"/>
                        </a:rPr>
                        <a:t>Tyre</a:t>
                      </a: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rolling resistance</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Measurement method, labeling</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Common </a:t>
                      </a:r>
                      <a:r>
                        <a:rPr kumimoji="1" lang="en-US" altLang="ja-JP" sz="1200" b="1" i="0" u="none" strike="noStrike" cap="none" normalizeH="0" baseline="0" dirty="0" err="1">
                          <a:ln>
                            <a:noFill/>
                          </a:ln>
                          <a:solidFill>
                            <a:schemeClr val="tx1"/>
                          </a:solidFill>
                          <a:effectLst/>
                          <a:latin typeface="Arial" pitchFamily="34" charset="0"/>
                          <a:ea typeface="ＭＳ Ｐゴシック" pitchFamily="50" charset="-128"/>
                          <a:cs typeface="Arial" pitchFamily="34" charset="0"/>
                        </a:rPr>
                        <a:t>tyre</a:t>
                      </a: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measurement method</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How to handle a number of axis</a:t>
                      </a:r>
                    </a:p>
                  </a:txBody>
                  <a:tcPr marL="36000" marR="36000" marT="45723" marB="45723"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88925">
                <a:tc vMerge="1">
                  <a:txBody>
                    <a:bodyPr/>
                    <a:lstStyle/>
                    <a:p>
                      <a:endParaRPr kumimoji="1" lang="ja-JP" altLang="en-US"/>
                    </a:p>
                  </a:txBody>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Others</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Measurement method</a:t>
                      </a:r>
                    </a:p>
                  </a:txBody>
                  <a:tcPr marL="36000" marR="36000"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Driveline drag, Auxiliary drag, </a:t>
                      </a:r>
                      <a:r>
                        <a:rPr kumimoji="1" lang="en-US" altLang="ja-JP" sz="1200" b="1" i="0" u="none" strike="noStrike" cap="none" normalizeH="0" baseline="0" dirty="0" err="1">
                          <a:ln>
                            <a:noFill/>
                          </a:ln>
                          <a:solidFill>
                            <a:schemeClr val="tx1"/>
                          </a:solidFill>
                          <a:effectLst/>
                          <a:latin typeface="Arial" pitchFamily="34" charset="0"/>
                          <a:ea typeface="ＭＳ Ｐゴシック" pitchFamily="50" charset="-128"/>
                          <a:cs typeface="Arial" pitchFamily="34" charset="0"/>
                        </a:rPr>
                        <a:t>etc</a:t>
                      </a:r>
                      <a:endPar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36000" marR="36000"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26627" name="Segnaposto numero diapositiva 3">
            <a:extLst>
              <a:ext uri="{FF2B5EF4-FFF2-40B4-BE49-F238E27FC236}">
                <a16:creationId xmlns:a16="http://schemas.microsoft.com/office/drawing/2014/main" id="{4E462C4A-EB91-4ABC-8C03-D54F3DEA075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fld id="{D3D7E48D-F26B-403F-837F-A44055AFA680}" type="slidenum">
              <a:rPr lang="en-GB" altLang="en-US" sz="1200"/>
              <a:pPr>
                <a:spcBef>
                  <a:spcPct val="0"/>
                </a:spcBef>
                <a:buFontTx/>
                <a:buNone/>
              </a:pPr>
              <a:t>4</a:t>
            </a:fld>
            <a:endParaRPr lang="en-GB" altLang="en-US"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1">
            <a:extLst>
              <a:ext uri="{FF2B5EF4-FFF2-40B4-BE49-F238E27FC236}">
                <a16:creationId xmlns:a16="http://schemas.microsoft.com/office/drawing/2014/main" id="{2413D451-963A-46B2-BF5B-E01D5BF2B838}"/>
              </a:ext>
            </a:extLst>
          </p:cNvPr>
          <p:cNvSpPr>
            <a:spLocks noGrp="1"/>
          </p:cNvSpPr>
          <p:nvPr>
            <p:ph type="title"/>
          </p:nvPr>
        </p:nvSpPr>
        <p:spPr>
          <a:xfrm>
            <a:off x="788988" y="7938"/>
            <a:ext cx="8229600" cy="623887"/>
          </a:xfrm>
        </p:spPr>
        <p:txBody>
          <a:bodyPr/>
          <a:lstStyle/>
          <a:p>
            <a:r>
              <a:rPr lang="en-US" altLang="en-US" sz="2800" b="1" dirty="0">
                <a:solidFill>
                  <a:srgbClr val="0070C0"/>
                </a:solidFill>
                <a:latin typeface="Verdana" panose="020B0604030504040204" pitchFamily="34" charset="0"/>
                <a:ea typeface="Verdana" panose="020B0604030504040204" pitchFamily="34" charset="0"/>
                <a:cs typeface="Verdana" panose="020B0604030504040204" pitchFamily="34" charset="0"/>
              </a:rPr>
              <a:t>FE Elements in each Area</a:t>
            </a:r>
          </a:p>
        </p:txBody>
      </p:sp>
      <p:graphicFrame>
        <p:nvGraphicFramePr>
          <p:cNvPr id="7" name="コンテンツ プレースホルダー 3">
            <a:extLst>
              <a:ext uri="{FF2B5EF4-FFF2-40B4-BE49-F238E27FC236}">
                <a16:creationId xmlns:a16="http://schemas.microsoft.com/office/drawing/2014/main" id="{1D5886C6-F1E0-47B1-85FB-8E45A5C16395}"/>
              </a:ext>
            </a:extLst>
          </p:cNvPr>
          <p:cNvGraphicFramePr>
            <a:graphicFrameLocks noGrp="1"/>
          </p:cNvGraphicFramePr>
          <p:nvPr>
            <p:ph idx="1"/>
          </p:nvPr>
        </p:nvGraphicFramePr>
        <p:xfrm>
          <a:off x="107950" y="606425"/>
          <a:ext cx="8994774" cy="6193026"/>
        </p:xfrm>
        <a:graphic>
          <a:graphicData uri="http://schemas.openxmlformats.org/drawingml/2006/table">
            <a:tbl>
              <a:tblPr firstRow="1" bandRow="1">
                <a:tableStyleId>{5940675A-B579-460E-94D1-54222C63F5DA}</a:tableStyleId>
              </a:tblPr>
              <a:tblGrid>
                <a:gridCol w="791867">
                  <a:extLst>
                    <a:ext uri="{9D8B030D-6E8A-4147-A177-3AD203B41FA5}">
                      <a16:colId xmlns:a16="http://schemas.microsoft.com/office/drawing/2014/main" val="20000"/>
                    </a:ext>
                  </a:extLst>
                </a:gridCol>
                <a:gridCol w="1044937">
                  <a:extLst>
                    <a:ext uri="{9D8B030D-6E8A-4147-A177-3AD203B41FA5}">
                      <a16:colId xmlns:a16="http://schemas.microsoft.com/office/drawing/2014/main" val="20001"/>
                    </a:ext>
                  </a:extLst>
                </a:gridCol>
                <a:gridCol w="1610946">
                  <a:extLst>
                    <a:ext uri="{9D8B030D-6E8A-4147-A177-3AD203B41FA5}">
                      <a16:colId xmlns:a16="http://schemas.microsoft.com/office/drawing/2014/main" val="20002"/>
                    </a:ext>
                  </a:extLst>
                </a:gridCol>
                <a:gridCol w="1349712">
                  <a:extLst>
                    <a:ext uri="{9D8B030D-6E8A-4147-A177-3AD203B41FA5}">
                      <a16:colId xmlns:a16="http://schemas.microsoft.com/office/drawing/2014/main" val="20003"/>
                    </a:ext>
                  </a:extLst>
                </a:gridCol>
                <a:gridCol w="1414730">
                  <a:extLst>
                    <a:ext uri="{9D8B030D-6E8A-4147-A177-3AD203B41FA5}">
                      <a16:colId xmlns:a16="http://schemas.microsoft.com/office/drawing/2014/main" val="20004"/>
                    </a:ext>
                  </a:extLst>
                </a:gridCol>
                <a:gridCol w="1505437">
                  <a:extLst>
                    <a:ext uri="{9D8B030D-6E8A-4147-A177-3AD203B41FA5}">
                      <a16:colId xmlns:a16="http://schemas.microsoft.com/office/drawing/2014/main" val="20005"/>
                    </a:ext>
                  </a:extLst>
                </a:gridCol>
                <a:gridCol w="1277145">
                  <a:extLst>
                    <a:ext uri="{9D8B030D-6E8A-4147-A177-3AD203B41FA5}">
                      <a16:colId xmlns:a16="http://schemas.microsoft.com/office/drawing/2014/main" val="20006"/>
                    </a:ext>
                  </a:extLst>
                </a:gridCol>
              </a:tblGrid>
              <a:tr h="243827">
                <a:tc rowSpan="2" gridSpan="2">
                  <a:txBody>
                    <a:bodyPr/>
                    <a:lstStyle/>
                    <a:p>
                      <a:pPr algn="ctr"/>
                      <a:r>
                        <a:rPr kumimoji="1" lang="en-US" altLang="ja-JP" sz="1600" b="1" dirty="0">
                          <a:latin typeface="Calibri" panose="020F0502020204030204" pitchFamily="34" charset="0"/>
                          <a:cs typeface="Calibri" panose="020F0502020204030204" pitchFamily="34" charset="0"/>
                        </a:rPr>
                        <a:t>Item</a:t>
                      </a:r>
                      <a:endParaRPr kumimoji="1" lang="ja-JP" altLang="en-US" sz="1600" b="1" dirty="0">
                        <a:latin typeface="Calibri" panose="020F0502020204030204" pitchFamily="34" charset="0"/>
                        <a:cs typeface="Calibri" panose="020F0502020204030204" pitchFamily="34" charset="0"/>
                      </a:endParaRPr>
                    </a:p>
                  </a:txBody>
                  <a:tcPr marL="35993" marR="35993" marT="35998" marB="35998" anchor="ctr">
                    <a:solidFill>
                      <a:srgbClr val="00FFCC"/>
                    </a:solidFill>
                  </a:tcPr>
                </a:tc>
                <a:tc rowSpan="2" hMerge="1">
                  <a:txBody>
                    <a:bodyPr/>
                    <a:lstStyle/>
                    <a:p>
                      <a:endParaRPr kumimoji="1" lang="ja-JP" altLang="en-US"/>
                    </a:p>
                  </a:txBody>
                  <a:tcPr/>
                </a:tc>
                <a:tc rowSpan="2">
                  <a:txBody>
                    <a:bodyPr/>
                    <a:lstStyle/>
                    <a:p>
                      <a:pPr algn="ctr"/>
                      <a:r>
                        <a:rPr kumimoji="1" lang="en-US" altLang="ja-JP" sz="1600" b="1" dirty="0">
                          <a:latin typeface="Calibri" panose="020F0502020204030204" pitchFamily="34" charset="0"/>
                          <a:cs typeface="Calibri" panose="020F0502020204030204" pitchFamily="34" charset="0"/>
                        </a:rPr>
                        <a:t>Sub-item</a:t>
                      </a:r>
                      <a:endParaRPr kumimoji="1" lang="ja-JP" altLang="en-US" sz="1600" b="1" dirty="0">
                        <a:latin typeface="Calibri" panose="020F0502020204030204" pitchFamily="34" charset="0"/>
                        <a:cs typeface="Calibri" panose="020F0502020204030204" pitchFamily="34" charset="0"/>
                      </a:endParaRPr>
                    </a:p>
                  </a:txBody>
                  <a:tcPr marL="35993" marR="35993" marT="35998" marB="35998" anchor="ctr">
                    <a:solidFill>
                      <a:srgbClr val="00FFCC"/>
                    </a:solidFill>
                  </a:tcPr>
                </a:tc>
                <a:tc gridSpan="4">
                  <a:txBody>
                    <a:bodyPr/>
                    <a:lstStyle/>
                    <a:p>
                      <a:pPr algn="ctr"/>
                      <a:r>
                        <a:rPr kumimoji="1" lang="en-US" altLang="ja-JP" sz="1600" b="1" dirty="0">
                          <a:latin typeface="Calibri" panose="020F0502020204030204" pitchFamily="34" charset="0"/>
                          <a:cs typeface="Calibri" panose="020F0502020204030204" pitchFamily="34" charset="0"/>
                        </a:rPr>
                        <a:t>Status of each region</a:t>
                      </a:r>
                      <a:endParaRPr kumimoji="1" lang="ja-JP" altLang="en-US" sz="1600" b="1" dirty="0">
                        <a:latin typeface="Calibri" panose="020F0502020204030204" pitchFamily="34" charset="0"/>
                        <a:cs typeface="Calibri" panose="020F0502020204030204" pitchFamily="34" charset="0"/>
                      </a:endParaRPr>
                    </a:p>
                  </a:txBody>
                  <a:tcPr marL="91423" marR="91423" marT="0" marB="0" anchor="ct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00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27578">
                <a:tc gridSpan="2" vMerge="1">
                  <a:txBody>
                    <a:bodyPr/>
                    <a:lstStyle/>
                    <a:p>
                      <a:endParaRPr kumimoji="1" lang="ja-JP" altLang="en-US"/>
                    </a:p>
                  </a:txBody>
                  <a:tcPr/>
                </a:tc>
                <a:tc hMerge="1" vMerge="1">
                  <a:txBody>
                    <a:bodyPr/>
                    <a:lstStyle/>
                    <a:p>
                      <a:endParaRPr kumimoji="1" lang="ja-JP" altLang="en-US"/>
                    </a:p>
                  </a:txBody>
                  <a:tcPr/>
                </a:tc>
                <a:tc vMerge="1">
                  <a:txBody>
                    <a:bodyPr/>
                    <a:lstStyle/>
                    <a:p>
                      <a:pPr algn="ctr"/>
                      <a:endParaRPr kumimoji="1" lang="ja-JP" altLang="en-US" sz="1600" b="1" dirty="0"/>
                    </a:p>
                  </a:txBody>
                  <a:tcPr>
                    <a:lnT w="9525" cap="flat" cmpd="sng" algn="ctr">
                      <a:solidFill>
                        <a:schemeClr val="tx1"/>
                      </a:solidFill>
                      <a:prstDash val="solid"/>
                      <a:round/>
                      <a:headEnd type="none" w="med" len="med"/>
                      <a:tailEnd type="none" w="med" len="med"/>
                    </a:lnT>
                    <a:solidFill>
                      <a:srgbClr val="00FFCC"/>
                    </a:solidFill>
                  </a:tcPr>
                </a:tc>
                <a:tc>
                  <a:txBody>
                    <a:bodyPr/>
                    <a:lstStyle/>
                    <a:p>
                      <a:pPr algn="ctr"/>
                      <a:r>
                        <a:rPr kumimoji="1" lang="en-US" altLang="ja-JP" sz="1400" b="1" dirty="0">
                          <a:latin typeface="Calibri" panose="020F0502020204030204" pitchFamily="34" charset="0"/>
                          <a:cs typeface="Calibri" panose="020F0502020204030204" pitchFamily="34" charset="0"/>
                        </a:rPr>
                        <a:t>EU</a:t>
                      </a:r>
                      <a:endParaRPr kumimoji="1" lang="ja-JP" altLang="en-US" sz="1400" b="1" dirty="0">
                        <a:latin typeface="Calibri" panose="020F0502020204030204" pitchFamily="34" charset="0"/>
                        <a:cs typeface="Calibri" panose="020F0502020204030204" pitchFamily="34" charset="0"/>
                      </a:endParaRPr>
                    </a:p>
                  </a:txBody>
                  <a:tcPr marL="35993" marR="35993" marT="35998" marB="35998"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a:txBody>
                    <a:bodyPr/>
                    <a:lstStyle/>
                    <a:p>
                      <a:pPr algn="ctr">
                        <a:lnSpc>
                          <a:spcPts val="1400"/>
                        </a:lnSpc>
                      </a:pPr>
                      <a:r>
                        <a:rPr kumimoji="1" lang="en-US" altLang="ja-JP" sz="1400" b="1" dirty="0">
                          <a:latin typeface="Calibri" panose="020F0502020204030204" pitchFamily="34" charset="0"/>
                          <a:cs typeface="Calibri" panose="020F0502020204030204" pitchFamily="34" charset="0"/>
                        </a:rPr>
                        <a:t>US</a:t>
                      </a:r>
                    </a:p>
                    <a:p>
                      <a:pPr algn="ctr">
                        <a:lnSpc>
                          <a:spcPts val="1400"/>
                        </a:lnSpc>
                      </a:pPr>
                      <a:r>
                        <a:rPr kumimoji="1" lang="ja-JP" altLang="en-US" sz="1200" b="1" dirty="0">
                          <a:latin typeface="Calibri" panose="020F0502020204030204" pitchFamily="34" charset="0"/>
                          <a:cs typeface="Calibri" panose="020F0502020204030204" pitchFamily="34" charset="0"/>
                        </a:rPr>
                        <a:t>（</a:t>
                      </a:r>
                      <a:r>
                        <a:rPr kumimoji="1" lang="en-US" altLang="ja-JP" sz="1200" b="1" dirty="0" err="1">
                          <a:latin typeface="Calibri" panose="020F0502020204030204" pitchFamily="34" charset="0"/>
                          <a:cs typeface="Calibri" panose="020F0502020204030204" pitchFamily="34" charset="0"/>
                        </a:rPr>
                        <a:t>PhaseⅡ</a:t>
                      </a:r>
                      <a:r>
                        <a:rPr kumimoji="1" lang="ja-JP" altLang="en-US" sz="1200" b="1" dirty="0">
                          <a:latin typeface="Calibri" panose="020F0502020204030204" pitchFamily="34" charset="0"/>
                          <a:cs typeface="Calibri" panose="020F0502020204030204" pitchFamily="34" charset="0"/>
                        </a:rPr>
                        <a:t>）</a:t>
                      </a:r>
                    </a:p>
                  </a:txBody>
                  <a:tcPr marL="35993" marR="35993" marT="35998" marB="3599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a:txBody>
                    <a:bodyPr/>
                    <a:lstStyle/>
                    <a:p>
                      <a:pPr algn="ctr"/>
                      <a:r>
                        <a:rPr kumimoji="1" lang="en-US" altLang="ja-JP" sz="1400" b="1" dirty="0">
                          <a:latin typeface="Calibri" panose="020F0502020204030204" pitchFamily="34" charset="0"/>
                          <a:cs typeface="Calibri" panose="020F0502020204030204" pitchFamily="34" charset="0"/>
                        </a:rPr>
                        <a:t>China</a:t>
                      </a:r>
                      <a:endParaRPr kumimoji="1" lang="ja-JP" altLang="en-US" sz="1400" b="1" dirty="0">
                        <a:latin typeface="Calibri" panose="020F0502020204030204" pitchFamily="34" charset="0"/>
                        <a:cs typeface="Calibri" panose="020F0502020204030204" pitchFamily="34" charset="0"/>
                      </a:endParaRPr>
                    </a:p>
                  </a:txBody>
                  <a:tcPr marL="35993" marR="35993" marT="35998" marB="3599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a:txBody>
                    <a:bodyPr/>
                    <a:lstStyle/>
                    <a:p>
                      <a:pPr algn="ctr">
                        <a:lnSpc>
                          <a:spcPts val="1400"/>
                        </a:lnSpc>
                      </a:pPr>
                      <a:r>
                        <a:rPr kumimoji="1" lang="en-US" altLang="ja-JP" sz="1400" b="1" dirty="0">
                          <a:latin typeface="Calibri" panose="020F0502020204030204" pitchFamily="34" charset="0"/>
                          <a:cs typeface="Calibri" panose="020F0502020204030204" pitchFamily="34" charset="0"/>
                        </a:rPr>
                        <a:t>Japan</a:t>
                      </a:r>
                    </a:p>
                    <a:p>
                      <a:pPr algn="ctr">
                        <a:lnSpc>
                          <a:spcPts val="1400"/>
                        </a:lnSpc>
                      </a:pPr>
                      <a:r>
                        <a:rPr kumimoji="1" lang="en-US" altLang="ja-JP" sz="1200" b="1" dirty="0">
                          <a:latin typeface="Calibri" panose="020F0502020204030204" pitchFamily="34" charset="0"/>
                          <a:cs typeface="Calibri" panose="020F0502020204030204" pitchFamily="34" charset="0"/>
                        </a:rPr>
                        <a:t>(Next </a:t>
                      </a:r>
                      <a:r>
                        <a:rPr kumimoji="1" lang="ja-JP" altLang="en-US" sz="1200" b="1" baseline="0" dirty="0">
                          <a:latin typeface="Calibri" panose="020F0502020204030204" pitchFamily="34" charset="0"/>
                          <a:cs typeface="Calibri" panose="020F0502020204030204" pitchFamily="34" charset="0"/>
                        </a:rPr>
                        <a:t> </a:t>
                      </a:r>
                      <a:r>
                        <a:rPr kumimoji="1" lang="en-US" altLang="ja-JP" sz="1200" b="1" baseline="0" dirty="0">
                          <a:latin typeface="Calibri" panose="020F0502020204030204" pitchFamily="34" charset="0"/>
                          <a:cs typeface="Calibri" panose="020F0502020204030204" pitchFamily="34" charset="0"/>
                        </a:rPr>
                        <a:t>FES)</a:t>
                      </a:r>
                      <a:endParaRPr kumimoji="1" lang="ja-JP" altLang="en-US" sz="1200" b="1" dirty="0">
                        <a:latin typeface="Calibri" panose="020F0502020204030204" pitchFamily="34" charset="0"/>
                        <a:cs typeface="Calibri" panose="020F0502020204030204" pitchFamily="34" charset="0"/>
                      </a:endParaRPr>
                    </a:p>
                  </a:txBody>
                  <a:tcPr marL="35993" marR="35993" marT="35998" marB="3599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extLst>
                  <a:ext uri="{0D108BD9-81ED-4DB2-BD59-A6C34878D82A}">
                    <a16:rowId xmlns:a16="http://schemas.microsoft.com/office/drawing/2014/main" val="10001"/>
                  </a:ext>
                </a:extLst>
              </a:tr>
              <a:tr h="401740">
                <a:tc gridSpan="2">
                  <a:txBody>
                    <a:bodyPr/>
                    <a:lstStyle/>
                    <a:p>
                      <a:pPr algn="ctr"/>
                      <a:r>
                        <a:rPr kumimoji="1" lang="en-US" altLang="ja-JP" sz="1200" b="1" dirty="0">
                          <a:latin typeface="Calibri" panose="020F0502020204030204" pitchFamily="34" charset="0"/>
                          <a:cs typeface="Calibri" panose="020F0502020204030204" pitchFamily="34" charset="0"/>
                        </a:rPr>
                        <a:t>Categorize</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hMerge="1">
                  <a:txBody>
                    <a:bodyPr/>
                    <a:lstStyle/>
                    <a:p>
                      <a:endParaRPr kumimoji="1" lang="ja-JP" altLang="en-US"/>
                    </a:p>
                  </a:txBody>
                  <a:tcPr/>
                </a:tc>
                <a:tc>
                  <a:txBody>
                    <a:bodyPr/>
                    <a:lstStyle/>
                    <a:p>
                      <a:endParaRPr kumimoji="1" lang="ja-JP" altLang="en-US" sz="1100" b="1" dirty="0">
                        <a:latin typeface="Calibri" panose="020F0502020204030204" pitchFamily="34" charset="0"/>
                        <a:cs typeface="Calibri" panose="020F0502020204030204" pitchFamily="34" charset="0"/>
                      </a:endParaRPr>
                    </a:p>
                  </a:txBody>
                  <a:tcPr marL="35993" marR="35993" marT="17999" marB="17999" anchor="ctr"/>
                </a:tc>
                <a:tc>
                  <a:txBody>
                    <a:bodyPr/>
                    <a:lstStyle/>
                    <a:p>
                      <a:pPr algn="ctr"/>
                      <a:r>
                        <a:rPr kumimoji="1" lang="en-US" altLang="ja-JP" sz="800" b="1" dirty="0">
                          <a:latin typeface="Calibri" panose="020F0502020204030204" pitchFamily="34" charset="0"/>
                          <a:cs typeface="Calibri" panose="020F0502020204030204" pitchFamily="34" charset="0"/>
                        </a:rPr>
                        <a:t>Axles, Configurations, Weight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Weight</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Cab type</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Vehicle type</a:t>
                      </a:r>
                    </a:p>
                    <a:p>
                      <a:pPr algn="ctr"/>
                      <a:r>
                        <a:rPr kumimoji="1" lang="en-US" altLang="ja-JP" sz="800" b="1" dirty="0">
                          <a:latin typeface="Calibri" panose="020F0502020204030204" pitchFamily="34" charset="0"/>
                          <a:cs typeface="Calibri" panose="020F0502020204030204" pitchFamily="34" charset="0"/>
                        </a:rPr>
                        <a:t>Weight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Vehicle type</a:t>
                      </a:r>
                    </a:p>
                    <a:p>
                      <a:pPr algn="ctr"/>
                      <a:r>
                        <a:rPr kumimoji="1" lang="en-US" altLang="ja-JP" sz="800" b="1" dirty="0">
                          <a:latin typeface="Calibri" panose="020F0502020204030204" pitchFamily="34" charset="0"/>
                          <a:cs typeface="Calibri" panose="020F0502020204030204" pitchFamily="34" charset="0"/>
                        </a:rPr>
                        <a:t>Weight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extLst>
                  <a:ext uri="{0D108BD9-81ED-4DB2-BD59-A6C34878D82A}">
                    <a16:rowId xmlns:a16="http://schemas.microsoft.com/office/drawing/2014/main" val="10002"/>
                  </a:ext>
                </a:extLst>
              </a:tr>
              <a:tr h="279827">
                <a:tc gridSpan="2">
                  <a:txBody>
                    <a:bodyPr/>
                    <a:lstStyle/>
                    <a:p>
                      <a:pPr algn="ctr"/>
                      <a:r>
                        <a:rPr kumimoji="1" lang="en-US" altLang="ja-JP" sz="1200" b="1" dirty="0">
                          <a:latin typeface="Calibri" panose="020F0502020204030204" pitchFamily="34" charset="0"/>
                          <a:cs typeface="Calibri" panose="020F0502020204030204" pitchFamily="34" charset="0"/>
                        </a:rPr>
                        <a:t>FE Unit</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hMerge="1">
                  <a:txBody>
                    <a:bodyPr/>
                    <a:lstStyle/>
                    <a:p>
                      <a:endParaRPr kumimoji="1" lang="ja-JP" altLang="en-US"/>
                    </a:p>
                  </a:txBody>
                  <a:tcPr/>
                </a:tc>
                <a:tc>
                  <a:txBody>
                    <a:bodyPr/>
                    <a:lstStyle/>
                    <a:p>
                      <a:endParaRPr kumimoji="1" lang="ja-JP" altLang="en-US" sz="1100" b="1" dirty="0">
                        <a:latin typeface="Calibri" panose="020F0502020204030204" pitchFamily="34" charset="0"/>
                        <a:cs typeface="Calibri" panose="020F0502020204030204" pitchFamily="34" charset="0"/>
                      </a:endParaRPr>
                    </a:p>
                  </a:txBody>
                  <a:tcPr marL="35993" marR="35993" marT="17999" marB="1799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CO</a:t>
                      </a:r>
                      <a:r>
                        <a:rPr kumimoji="1" lang="en-US" altLang="ja-JP" sz="800" b="1" baseline="-25000" dirty="0">
                          <a:latin typeface="Calibri" panose="020F0502020204030204" pitchFamily="34" charset="0"/>
                          <a:cs typeface="Calibri" panose="020F0502020204030204" pitchFamily="34" charset="0"/>
                        </a:rPr>
                        <a:t>2</a:t>
                      </a:r>
                      <a:r>
                        <a:rPr kumimoji="1" lang="en-US" altLang="ja-JP" sz="800" b="1" dirty="0">
                          <a:latin typeface="Calibri" panose="020F0502020204030204" pitchFamily="34" charset="0"/>
                          <a:cs typeface="Calibri" panose="020F0502020204030204" pitchFamily="34" charset="0"/>
                        </a:rPr>
                        <a:t>  g/ton-km</a:t>
                      </a:r>
                      <a:endParaRPr kumimoji="1" lang="ja-JP" altLang="en-US" sz="800" b="1" dirty="0">
                        <a:latin typeface="Calibri" panose="020F0502020204030204" pitchFamily="34" charset="0"/>
                        <a:cs typeface="Calibri" panose="020F0502020204030204" pitchFamily="34" charset="0"/>
                      </a:endParaRPr>
                    </a:p>
                    <a:p>
                      <a:pPr algn="ctr"/>
                      <a:r>
                        <a:rPr kumimoji="1" lang="en-US" altLang="ja-JP" sz="800" b="1" dirty="0">
                          <a:latin typeface="Calibri" panose="020F0502020204030204" pitchFamily="34" charset="0"/>
                          <a:cs typeface="Calibri" panose="020F0502020204030204" pitchFamily="34" charset="0"/>
                        </a:rPr>
                        <a:t>g/passenger-km</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gal/1000ton-mile</a:t>
                      </a:r>
                    </a:p>
                    <a:p>
                      <a:pPr algn="ctr"/>
                      <a:r>
                        <a:rPr kumimoji="1" lang="en-US" altLang="ja-JP" sz="800" b="1" dirty="0">
                          <a:latin typeface="Calibri" panose="020F0502020204030204" pitchFamily="34" charset="0"/>
                          <a:cs typeface="Calibri" panose="020F0502020204030204" pitchFamily="34" charset="0"/>
                        </a:rPr>
                        <a:t>CO</a:t>
                      </a:r>
                      <a:r>
                        <a:rPr kumimoji="1" lang="en-US" altLang="ja-JP" sz="800" b="1" baseline="-25000" dirty="0">
                          <a:latin typeface="Calibri" panose="020F0502020204030204" pitchFamily="34" charset="0"/>
                          <a:cs typeface="Calibri" panose="020F0502020204030204" pitchFamily="34" charset="0"/>
                        </a:rPr>
                        <a:t>2</a:t>
                      </a:r>
                      <a:r>
                        <a:rPr kumimoji="1" lang="en-US" altLang="ja-JP" sz="800" b="1" dirty="0">
                          <a:latin typeface="Calibri" panose="020F0502020204030204" pitchFamily="34" charset="0"/>
                          <a:cs typeface="Calibri" panose="020F0502020204030204" pitchFamily="34" charset="0"/>
                        </a:rPr>
                        <a:t>  g/ton-mile</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L/100km</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km/L</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extLst>
                  <a:ext uri="{0D108BD9-81ED-4DB2-BD59-A6C34878D82A}">
                    <a16:rowId xmlns:a16="http://schemas.microsoft.com/office/drawing/2014/main" val="10003"/>
                  </a:ext>
                </a:extLst>
              </a:tr>
              <a:tr h="401740">
                <a:tc gridSpan="2">
                  <a:txBody>
                    <a:bodyPr/>
                    <a:lstStyle/>
                    <a:p>
                      <a:pPr algn="ctr"/>
                      <a:r>
                        <a:rPr kumimoji="1" lang="en-US" altLang="ja-JP" sz="1200" b="1" dirty="0">
                          <a:latin typeface="Calibri" panose="020F0502020204030204" pitchFamily="34" charset="0"/>
                          <a:cs typeface="Calibri" panose="020F0502020204030204" pitchFamily="34" charset="0"/>
                        </a:rPr>
                        <a:t>FE</a:t>
                      </a:r>
                      <a:r>
                        <a:rPr kumimoji="1" lang="en-US" altLang="ja-JP" sz="1200" b="1" baseline="0" dirty="0">
                          <a:latin typeface="Calibri" panose="020F0502020204030204" pitchFamily="34" charset="0"/>
                          <a:cs typeface="Calibri" panose="020F0502020204030204" pitchFamily="34" charset="0"/>
                        </a:rPr>
                        <a:t> </a:t>
                      </a:r>
                      <a:r>
                        <a:rPr kumimoji="1" lang="en-US" altLang="ja-JP" sz="1200" b="1" dirty="0">
                          <a:latin typeface="Calibri" panose="020F0502020204030204" pitchFamily="34" charset="0"/>
                          <a:cs typeface="Calibri" panose="020F0502020204030204" pitchFamily="34" charset="0"/>
                        </a:rPr>
                        <a:t>Criteria</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hMerge="1">
                  <a:txBody>
                    <a:bodyPr/>
                    <a:lstStyle/>
                    <a:p>
                      <a:endParaRPr kumimoji="1" lang="ja-JP" altLang="en-US"/>
                    </a:p>
                  </a:txBody>
                  <a:tcPr/>
                </a:tc>
                <a:tc>
                  <a:txBody>
                    <a:bodyPr/>
                    <a:lstStyle/>
                    <a:p>
                      <a:endParaRPr kumimoji="1" lang="ja-JP" altLang="en-US" sz="1100" b="1" dirty="0">
                        <a:latin typeface="Calibri" panose="020F0502020204030204" pitchFamily="34" charset="0"/>
                        <a:cs typeface="Calibri" panose="020F0502020204030204" pitchFamily="34" charset="0"/>
                      </a:endParaRPr>
                    </a:p>
                  </a:txBody>
                  <a:tcPr marL="35993" marR="35993" marT="17999" marB="17999" anchor="ctr"/>
                </a:tc>
                <a:tc>
                  <a:txBody>
                    <a:bodyPr/>
                    <a:lstStyle/>
                    <a:p>
                      <a:pPr algn="ctr"/>
                      <a:r>
                        <a:rPr kumimoji="1" lang="en-US" altLang="ja-JP" sz="800" b="1" dirty="0">
                          <a:latin typeface="Calibri" panose="020F0502020204030204" pitchFamily="34" charset="0"/>
                          <a:cs typeface="Calibri" panose="020F0502020204030204" pitchFamily="34" charset="0"/>
                        </a:rPr>
                        <a:t>Consider after labeling</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Becomes strict every 3 years</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Becoming strict in 2019</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FES value around 2025 is decided this year</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extLst>
                  <a:ext uri="{0D108BD9-81ED-4DB2-BD59-A6C34878D82A}">
                    <a16:rowId xmlns:a16="http://schemas.microsoft.com/office/drawing/2014/main" val="10004"/>
                  </a:ext>
                </a:extLst>
              </a:tr>
              <a:tr h="279827">
                <a:tc gridSpan="2">
                  <a:txBody>
                    <a:bodyPr/>
                    <a:lstStyle/>
                    <a:p>
                      <a:pPr algn="ctr"/>
                      <a:r>
                        <a:rPr kumimoji="1" lang="en-US" altLang="ja-JP" sz="1200" b="1" dirty="0">
                          <a:latin typeface="Calibri" panose="020F0502020204030204" pitchFamily="34" charset="0"/>
                          <a:cs typeface="Calibri" panose="020F0502020204030204" pitchFamily="34" charset="0"/>
                        </a:rPr>
                        <a:t>Mode</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hMerge="1">
                  <a:txBody>
                    <a:bodyPr/>
                    <a:lstStyle/>
                    <a:p>
                      <a:endParaRPr kumimoji="1" lang="ja-JP" altLang="en-US"/>
                    </a:p>
                  </a:txBody>
                  <a:tcPr/>
                </a:tc>
                <a:tc>
                  <a:txBody>
                    <a:bodyPr/>
                    <a:lstStyle/>
                    <a:p>
                      <a:endParaRPr kumimoji="1" lang="ja-JP" altLang="en-US" sz="1100" b="1" dirty="0">
                        <a:latin typeface="Calibri" panose="020F0502020204030204" pitchFamily="34" charset="0"/>
                        <a:cs typeface="Calibri" panose="020F0502020204030204" pitchFamily="34" charset="0"/>
                      </a:endParaRPr>
                    </a:p>
                  </a:txBody>
                  <a:tcPr marL="35993" marR="35993" marT="17999" marB="17999" anchor="ctr"/>
                </a:tc>
                <a:tc>
                  <a:txBody>
                    <a:bodyPr/>
                    <a:lstStyle/>
                    <a:p>
                      <a:pPr algn="ctr"/>
                      <a:r>
                        <a:rPr kumimoji="1" lang="en-US" altLang="ja-JP" sz="800" b="1" dirty="0">
                          <a:latin typeface="Calibri" panose="020F0502020204030204" pitchFamily="34" charset="0"/>
                          <a:cs typeface="Calibri" panose="020F0502020204030204" pitchFamily="34" charset="0"/>
                        </a:rPr>
                        <a:t>10type</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ARB</a:t>
                      </a:r>
                      <a:r>
                        <a:rPr kumimoji="1" lang="en-US" altLang="ja-JP" sz="800" b="1" baseline="0" dirty="0">
                          <a:latin typeface="Calibri" panose="020F0502020204030204" pitchFamily="34" charset="0"/>
                          <a:cs typeface="Calibri" panose="020F0502020204030204" pitchFamily="34" charset="0"/>
                        </a:rPr>
                        <a:t> tangents</a:t>
                      </a:r>
                    </a:p>
                    <a:p>
                      <a:pPr algn="ctr"/>
                      <a:r>
                        <a:rPr kumimoji="1" lang="en-US" altLang="ja-JP" sz="800" b="1" baseline="0" dirty="0">
                          <a:latin typeface="Calibri" panose="020F0502020204030204" pitchFamily="34" charset="0"/>
                          <a:cs typeface="Calibri" panose="020F0502020204030204" pitchFamily="34" charset="0"/>
                        </a:rPr>
                        <a:t>55,65 mph</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C-WHVC</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JE05,</a:t>
                      </a:r>
                      <a:r>
                        <a:rPr kumimoji="1" lang="en-US" altLang="ja-JP" sz="800" b="1" baseline="0" dirty="0">
                          <a:latin typeface="Calibri" panose="020F0502020204030204" pitchFamily="34" charset="0"/>
                          <a:cs typeface="Calibri" panose="020F0502020204030204" pitchFamily="34" charset="0"/>
                        </a:rPr>
                        <a:t> Inter city</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extLst>
                  <a:ext uri="{0D108BD9-81ED-4DB2-BD59-A6C34878D82A}">
                    <a16:rowId xmlns:a16="http://schemas.microsoft.com/office/drawing/2014/main" val="10005"/>
                  </a:ext>
                </a:extLst>
              </a:tr>
              <a:tr h="279827">
                <a:tc rowSpan="12">
                  <a:txBody>
                    <a:bodyPr/>
                    <a:lstStyle/>
                    <a:p>
                      <a:pPr algn="ctr"/>
                      <a:r>
                        <a:rPr kumimoji="1" lang="en-US" altLang="ja-JP" sz="1200" b="1" dirty="0">
                          <a:latin typeface="Calibri" panose="020F0502020204030204" pitchFamily="34" charset="0"/>
                          <a:cs typeface="Calibri" panose="020F0502020204030204" pitchFamily="34" charset="0"/>
                        </a:rPr>
                        <a:t>Measurement method</a:t>
                      </a:r>
                      <a:endParaRPr kumimoji="1" lang="ja-JP" altLang="en-US" sz="1200" b="1" dirty="0">
                        <a:latin typeface="Calibri" panose="020F0502020204030204" pitchFamily="34" charset="0"/>
                        <a:cs typeface="Calibri" panose="020F0502020204030204" pitchFamily="34" charset="0"/>
                      </a:endParaRPr>
                    </a:p>
                  </a:txBody>
                  <a:tcPr marL="35993" marR="35993" marT="35998" marB="35998" anchor="ctr"/>
                </a:tc>
                <a:tc rowSpan="3">
                  <a:txBody>
                    <a:bodyPr/>
                    <a:lstStyle/>
                    <a:p>
                      <a:r>
                        <a:rPr kumimoji="1" lang="en-US" altLang="ja-JP" sz="1200" b="1" dirty="0">
                          <a:latin typeface="Calibri" panose="020F0502020204030204" pitchFamily="34" charset="0"/>
                          <a:cs typeface="Calibri" panose="020F0502020204030204" pitchFamily="34" charset="0"/>
                        </a:rPr>
                        <a:t>Engine </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a:txBody>
                    <a:bodyPr/>
                    <a:lstStyle/>
                    <a:p>
                      <a:r>
                        <a:rPr kumimoji="1" lang="en-US" altLang="ja-JP" sz="1100" b="1" dirty="0">
                          <a:latin typeface="Calibri" panose="020F0502020204030204" pitchFamily="34" charset="0"/>
                          <a:cs typeface="Calibri" panose="020F0502020204030204" pitchFamily="34" charset="0"/>
                        </a:rPr>
                        <a:t>Steady state Engine Map</a:t>
                      </a:r>
                    </a:p>
                  </a:txBody>
                  <a:tcPr marL="35993" marR="35993" marT="17999" marB="17999" anchor="ctr">
                    <a:lnB w="9525" cap="flat" cmpd="sng" algn="ctr">
                      <a:solidFill>
                        <a:schemeClr val="tx1"/>
                      </a:solidFill>
                      <a:prstDash val="solid"/>
                      <a:round/>
                      <a:headEnd type="none" w="med" len="med"/>
                      <a:tailEnd type="none" w="med" len="med"/>
                    </a:lnB>
                  </a:tcPr>
                </a:tc>
                <a:tc>
                  <a:txBody>
                    <a:bodyPr/>
                    <a:lstStyle/>
                    <a:p>
                      <a:pPr algn="ctr"/>
                      <a:r>
                        <a:rPr kumimoji="1" lang="en-US" altLang="ja-JP" sz="800" b="1" dirty="0">
                          <a:latin typeface="Calibri" panose="020F0502020204030204" pitchFamily="34" charset="0"/>
                          <a:cs typeface="Calibri" panose="020F0502020204030204" pitchFamily="34" charset="0"/>
                        </a:rPr>
                        <a:t>100 points</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800" b="1" dirty="0">
                          <a:latin typeface="Calibri" panose="020F0502020204030204" pitchFamily="34" charset="0"/>
                          <a:cs typeface="Calibri" panose="020F0502020204030204" pitchFamily="34" charset="0"/>
                        </a:rPr>
                        <a:t>70points  for</a:t>
                      </a:r>
                    </a:p>
                    <a:p>
                      <a:pPr algn="ctr"/>
                      <a:r>
                        <a:rPr kumimoji="1" lang="en-US" altLang="ja-JP" sz="800" b="1" baseline="0" dirty="0">
                          <a:latin typeface="Calibri" panose="020F0502020204030204" pitchFamily="34" charset="0"/>
                          <a:cs typeface="Calibri" panose="020F0502020204030204" pitchFamily="34" charset="0"/>
                        </a:rPr>
                        <a:t> 55,65 mph</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800" b="1" dirty="0">
                          <a:latin typeface="Calibri" panose="020F0502020204030204" pitchFamily="34" charset="0"/>
                          <a:cs typeface="Calibri" panose="020F0502020204030204" pitchFamily="34" charset="0"/>
                        </a:rPr>
                        <a:t>81 points</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800" b="1" dirty="0">
                          <a:latin typeface="Calibri" panose="020F0502020204030204" pitchFamily="34" charset="0"/>
                          <a:cs typeface="Calibri" panose="020F0502020204030204" pitchFamily="34" charset="0"/>
                        </a:rPr>
                        <a:t>51</a:t>
                      </a:r>
                      <a:r>
                        <a:rPr kumimoji="1" lang="en-US" altLang="ja-JP" sz="800" b="1" baseline="0" dirty="0">
                          <a:latin typeface="Calibri" panose="020F0502020204030204" pitchFamily="34" charset="0"/>
                          <a:cs typeface="Calibri" panose="020F0502020204030204" pitchFamily="34" charset="0"/>
                        </a:rPr>
                        <a:t> points</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66FFFF"/>
                    </a:solidFill>
                  </a:tcPr>
                </a:tc>
                <a:extLst>
                  <a:ext uri="{0D108BD9-81ED-4DB2-BD59-A6C34878D82A}">
                    <a16:rowId xmlns:a16="http://schemas.microsoft.com/office/drawing/2014/main" val="10006"/>
                  </a:ext>
                </a:extLst>
              </a:tr>
              <a:tr h="279827">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latin typeface="Calibri" panose="020F0502020204030204" pitchFamily="34" charset="0"/>
                          <a:cs typeface="Calibri" panose="020F0502020204030204" pitchFamily="34" charset="0"/>
                        </a:rPr>
                        <a:t>Transient Engine</a:t>
                      </a:r>
                      <a:r>
                        <a:rPr kumimoji="1" lang="en-US" altLang="ja-JP" sz="1100" b="1" baseline="0" dirty="0">
                          <a:latin typeface="Calibri" panose="020F0502020204030204" pitchFamily="34" charset="0"/>
                          <a:cs typeface="Calibri" panose="020F0502020204030204" pitchFamily="34" charset="0"/>
                        </a:rPr>
                        <a:t> Map</a:t>
                      </a:r>
                    </a:p>
                  </a:txBody>
                  <a:tcPr marL="35993" marR="35993" marT="17999" marB="17999"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800" b="1" dirty="0">
                          <a:latin typeface="Calibri" panose="020F0502020204030204" pitchFamily="34" charset="0"/>
                          <a:cs typeface="Calibri" panose="020F0502020204030204" pitchFamily="34" charset="0"/>
                        </a:rPr>
                        <a:t>NA</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800" b="1" dirty="0">
                          <a:latin typeface="Calibri" panose="020F0502020204030204" pitchFamily="34" charset="0"/>
                          <a:cs typeface="Calibri" panose="020F0502020204030204" pitchFamily="34" charset="0"/>
                        </a:rPr>
                        <a:t>Cycle average </a:t>
                      </a:r>
                    </a:p>
                    <a:p>
                      <a:pPr algn="ctr"/>
                      <a:r>
                        <a:rPr kumimoji="1" lang="en-US" altLang="ja-JP" sz="800" b="1" dirty="0">
                          <a:latin typeface="Calibri" panose="020F0502020204030204" pitchFamily="34" charset="0"/>
                          <a:cs typeface="Calibri" panose="020F0502020204030204" pitchFamily="34" charset="0"/>
                        </a:rPr>
                        <a:t>map</a:t>
                      </a: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800" b="1" dirty="0">
                          <a:latin typeface="Calibri" panose="020F0502020204030204" pitchFamily="34" charset="0"/>
                          <a:cs typeface="Calibri" panose="020F0502020204030204" pitchFamily="34" charset="0"/>
                        </a:rPr>
                        <a:t>NA (Include</a:t>
                      </a:r>
                    </a:p>
                    <a:p>
                      <a:pPr algn="ctr"/>
                      <a:r>
                        <a:rPr kumimoji="1" lang="en-US" altLang="ja-JP" sz="800" b="1" dirty="0">
                          <a:latin typeface="Calibri" panose="020F0502020204030204" pitchFamily="34" charset="0"/>
                          <a:cs typeface="Calibri" panose="020F0502020204030204" pitchFamily="34" charset="0"/>
                        </a:rPr>
                        <a:t> chassis dyno)</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800" b="1" dirty="0">
                          <a:latin typeface="Calibri" panose="020F0502020204030204" pitchFamily="34" charset="0"/>
                          <a:cs typeface="Calibri" panose="020F0502020204030204" pitchFamily="34" charset="0"/>
                        </a:rPr>
                        <a:t>NA</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66FFFF"/>
                    </a:solidFill>
                  </a:tcPr>
                </a:tc>
                <a:extLst>
                  <a:ext uri="{0D108BD9-81ED-4DB2-BD59-A6C34878D82A}">
                    <a16:rowId xmlns:a16="http://schemas.microsoft.com/office/drawing/2014/main" val="10007"/>
                  </a:ext>
                </a:extLst>
              </a:tr>
              <a:tr h="279827">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baseline="0" dirty="0">
                          <a:latin typeface="Calibri" panose="020F0502020204030204" pitchFamily="34" charset="0"/>
                          <a:cs typeface="Calibri" panose="020F0502020204030204" pitchFamily="34" charset="0"/>
                        </a:rPr>
                        <a:t>Transient coefficient</a:t>
                      </a:r>
                      <a:endParaRPr kumimoji="1" lang="ja-JP" altLang="en-US" sz="1100" b="1" dirty="0">
                        <a:latin typeface="Calibri" panose="020F0502020204030204" pitchFamily="34" charset="0"/>
                        <a:cs typeface="Calibri" panose="020F0502020204030204" pitchFamily="34" charset="0"/>
                      </a:endParaRPr>
                    </a:p>
                  </a:txBody>
                  <a:tcPr marL="35993" marR="35993" marT="17999" marB="17999" anchor="ctr">
                    <a:lnT w="9525" cap="flat" cmpd="sng" algn="ctr">
                      <a:solidFill>
                        <a:schemeClr val="tx1"/>
                      </a:solidFill>
                      <a:prstDash val="solid"/>
                      <a:round/>
                      <a:headEnd type="none" w="med" len="med"/>
                      <a:tailEnd type="none" w="med" len="med"/>
                    </a:lnT>
                  </a:tcPr>
                </a:tc>
                <a:tc>
                  <a:txBody>
                    <a:bodyPr/>
                    <a:lstStyle/>
                    <a:p>
                      <a:pPr algn="ctr"/>
                      <a:r>
                        <a:rPr kumimoji="1" lang="en-US" altLang="ja-JP" sz="800" b="1" dirty="0">
                          <a:latin typeface="Calibri" panose="020F0502020204030204" pitchFamily="34" charset="0"/>
                          <a:cs typeface="Calibri" panose="020F0502020204030204" pitchFamily="34" charset="0"/>
                        </a:rPr>
                        <a:t>WHTC correction factor tool</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a:r>
                        <a:rPr kumimoji="1" lang="en-US" altLang="ja-JP" sz="800" b="0" dirty="0">
                          <a:latin typeface="Calibri" panose="020F0502020204030204" pitchFamily="34" charset="0"/>
                          <a:cs typeface="Calibri" panose="020F0502020204030204" pitchFamily="34" charset="0"/>
                        </a:rPr>
                        <a:t>Include Cycle average map</a:t>
                      </a: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NA (Include</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 chassis dyno)</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a:r>
                        <a:rPr kumimoji="1" lang="en-US" altLang="ja-JP" sz="800" b="1" dirty="0">
                          <a:latin typeface="Calibri" panose="020F0502020204030204" pitchFamily="34" charset="0"/>
                          <a:cs typeface="Calibri" panose="020F0502020204030204" pitchFamily="34" charset="0"/>
                        </a:rPr>
                        <a:t>Table value 3% </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r h="279827">
                <a:tc vMerge="1">
                  <a:txBody>
                    <a:bodyPr/>
                    <a:lstStyle/>
                    <a:p>
                      <a:endParaRPr kumimoji="1" lang="ja-JP" altLang="en-US"/>
                    </a:p>
                  </a:txBody>
                  <a:tcPr/>
                </a:tc>
                <a:tc>
                  <a:txBody>
                    <a:bodyPr/>
                    <a:lstStyle/>
                    <a:p>
                      <a:r>
                        <a:rPr kumimoji="1" lang="en-US" altLang="ja-JP" sz="1200" b="1" dirty="0">
                          <a:latin typeface="Calibri" panose="020F0502020204030204" pitchFamily="34" charset="0"/>
                          <a:cs typeface="Calibri" panose="020F0502020204030204" pitchFamily="34" charset="0"/>
                        </a:rPr>
                        <a:t>Powertrain</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a:txBody>
                    <a:bodyPr/>
                    <a:lstStyle/>
                    <a:p>
                      <a:r>
                        <a:rPr kumimoji="1" lang="en-US" altLang="ja-JP" sz="1100" b="1" baseline="0" dirty="0">
                          <a:latin typeface="Calibri" panose="020F0502020204030204" pitchFamily="34" charset="0"/>
                          <a:cs typeface="Calibri" panose="020F0502020204030204" pitchFamily="34" charset="0"/>
                        </a:rPr>
                        <a:t>FE map with powertrain</a:t>
                      </a:r>
                    </a:p>
                  </a:txBody>
                  <a:tcPr marL="35993" marR="35993" marT="17999" marB="17999" anchor="ctr"/>
                </a:tc>
                <a:tc>
                  <a:txBody>
                    <a:bodyPr/>
                    <a:lstStyle/>
                    <a:p>
                      <a:pPr algn="ctr"/>
                      <a:r>
                        <a:rPr kumimoji="1" lang="en-US" altLang="ja-JP" sz="800" b="1" dirty="0">
                          <a:latin typeface="Calibri" panose="020F0502020204030204" pitchFamily="34" charset="0"/>
                          <a:cs typeface="Calibri" panose="020F0502020204030204" pitchFamily="34" charset="0"/>
                        </a:rPr>
                        <a:t>For Hybrid</a:t>
                      </a:r>
                      <a:r>
                        <a:rPr kumimoji="1" lang="en-US" altLang="ja-JP" sz="800" b="1" dirty="0">
                          <a:solidFill>
                            <a:srgbClr val="FF0000"/>
                          </a:solidFill>
                          <a:latin typeface="Calibri" panose="020F0502020204030204" pitchFamily="34" charset="0"/>
                          <a:cs typeface="Calibri" panose="020F0502020204030204" pitchFamily="34" charset="0"/>
                        </a:rPr>
                        <a:t>, AT, </a:t>
                      </a:r>
                      <a:r>
                        <a:rPr kumimoji="1" lang="en-US" altLang="ja-JP" sz="800" b="1" dirty="0" err="1">
                          <a:solidFill>
                            <a:srgbClr val="FF0000"/>
                          </a:solidFill>
                          <a:latin typeface="Calibri" panose="020F0502020204030204" pitchFamily="34" charset="0"/>
                          <a:cs typeface="Calibri" panose="020F0502020204030204" pitchFamily="34" charset="0"/>
                        </a:rPr>
                        <a:t>AMT</a:t>
                      </a:r>
                      <a:r>
                        <a:rPr kumimoji="1" lang="en-US" altLang="ja-JP" sz="800" b="1" dirty="0">
                          <a:solidFill>
                            <a:srgbClr val="FF0000"/>
                          </a:solidFill>
                          <a:latin typeface="Calibri" panose="020F0502020204030204" pitchFamily="34" charset="0"/>
                          <a:cs typeface="Calibri" panose="020F0502020204030204" pitchFamily="34" charset="0"/>
                        </a:rPr>
                        <a:t> by simulation</a:t>
                      </a:r>
                      <a:endParaRPr kumimoji="1" lang="ja-JP" altLang="en-US" sz="800" b="1" dirty="0">
                        <a:solidFill>
                          <a:srgbClr val="FF0000"/>
                        </a:solidFill>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solidFill>
                      <a:srgbClr val="66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For Hybrid</a:t>
                      </a:r>
                      <a:r>
                        <a:rPr kumimoji="1" lang="en-US" altLang="ja-JP" sz="800" b="1" baseline="0" dirty="0">
                          <a:latin typeface="Calibri" panose="020F0502020204030204" pitchFamily="34" charset="0"/>
                          <a:cs typeface="Calibri" panose="020F0502020204030204" pitchFamily="34" charset="0"/>
                        </a:rPr>
                        <a:t>,</a:t>
                      </a:r>
                      <a:r>
                        <a:rPr kumimoji="1" lang="en-US" altLang="ja-JP" sz="800" b="1" baseline="0" dirty="0">
                          <a:solidFill>
                            <a:srgbClr val="FF0000"/>
                          </a:solidFill>
                          <a:latin typeface="Calibri" panose="020F0502020204030204" pitchFamily="34" charset="0"/>
                          <a:cs typeface="Calibri" panose="020F0502020204030204" pitchFamily="34" charset="0"/>
                        </a:rPr>
                        <a:t> AT, </a:t>
                      </a:r>
                      <a:r>
                        <a:rPr kumimoji="1" lang="en-US" altLang="ja-JP" sz="800" b="1" baseline="0" dirty="0" err="1">
                          <a:solidFill>
                            <a:srgbClr val="FF0000"/>
                          </a:solidFill>
                          <a:latin typeface="Calibri" panose="020F0502020204030204" pitchFamily="34" charset="0"/>
                          <a:cs typeface="Calibri" panose="020F0502020204030204" pitchFamily="34" charset="0"/>
                        </a:rPr>
                        <a:t>AMT</a:t>
                      </a:r>
                      <a:endParaRPr kumimoji="1" lang="en-US" altLang="ja-JP" sz="800" b="1" baseline="0" dirty="0">
                        <a:solidFill>
                          <a:srgbClr val="FF0000"/>
                        </a:solidFill>
                        <a:latin typeface="Calibri" panose="020F0502020204030204" pitchFamily="34" charset="0"/>
                        <a:cs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baseline="0" dirty="0">
                          <a:solidFill>
                            <a:srgbClr val="FF0000"/>
                          </a:solidFill>
                          <a:latin typeface="Calibri" panose="020F0502020204030204" pitchFamily="34" charset="0"/>
                          <a:cs typeface="Calibri" panose="020F0502020204030204" pitchFamily="34" charset="0"/>
                        </a:rPr>
                        <a:t>by powertrain test</a:t>
                      </a:r>
                      <a:endParaRPr kumimoji="1" lang="ja-JP" altLang="en-US" sz="800" b="1" dirty="0">
                        <a:solidFill>
                          <a:srgbClr val="FF0000"/>
                        </a:solidFill>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66FFFF"/>
                    </a:solidFill>
                  </a:tcPr>
                </a:tc>
                <a:tc>
                  <a:txBody>
                    <a:bodyPr/>
                    <a:lstStyle/>
                    <a:p>
                      <a:pPr algn="ctr"/>
                      <a:r>
                        <a:rPr kumimoji="1" lang="en-US" altLang="ja-JP" sz="800" b="1" dirty="0">
                          <a:latin typeface="Calibri" panose="020F0502020204030204" pitchFamily="34" charset="0"/>
                          <a:cs typeface="Calibri" panose="020F0502020204030204" pitchFamily="34" charset="0"/>
                        </a:rPr>
                        <a:t>NA</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66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For Hybrid</a:t>
                      </a:r>
                      <a:r>
                        <a:rPr kumimoji="1" lang="ja-JP" altLang="en-US" sz="800" b="1" baseline="0" dirty="0">
                          <a:latin typeface="Calibri" panose="020F0502020204030204" pitchFamily="34" charset="0"/>
                          <a:cs typeface="Calibri" panose="020F0502020204030204" pitchFamily="34" charset="0"/>
                        </a:rPr>
                        <a:t> </a:t>
                      </a:r>
                      <a:r>
                        <a:rPr kumimoji="1" lang="en-US" altLang="ja-JP" sz="800" b="1" baseline="0" dirty="0">
                          <a:solidFill>
                            <a:srgbClr val="FF0000"/>
                          </a:solidFill>
                          <a:latin typeface="Calibri" panose="020F0502020204030204" pitchFamily="34" charset="0"/>
                          <a:cs typeface="Calibri" panose="020F0502020204030204" pitchFamily="34" charset="0"/>
                        </a:rPr>
                        <a:t>and</a:t>
                      </a:r>
                      <a:r>
                        <a:rPr kumimoji="1" lang="en-US" altLang="ja-JP" sz="800" b="1" dirty="0">
                          <a:solidFill>
                            <a:srgbClr val="FF0000"/>
                          </a:solidFill>
                          <a:latin typeface="Calibri" panose="020F0502020204030204" pitchFamily="34" charset="0"/>
                          <a:cs typeface="Calibri" panose="020F0502020204030204" pitchFamily="34" charset="0"/>
                        </a:rPr>
                        <a:t> </a:t>
                      </a:r>
                      <a:r>
                        <a:rPr kumimoji="1" lang="en-US" altLang="ja-JP" sz="800" b="1" dirty="0" err="1">
                          <a:solidFill>
                            <a:srgbClr val="FF0000"/>
                          </a:solidFill>
                          <a:latin typeface="Calibri" panose="020F0502020204030204" pitchFamily="34" charset="0"/>
                          <a:cs typeface="Calibri" panose="020F0502020204030204" pitchFamily="34" charset="0"/>
                        </a:rPr>
                        <a:t>AMT</a:t>
                      </a:r>
                      <a:endParaRPr kumimoji="1" lang="en-US" altLang="ja-JP" sz="800" b="1" dirty="0">
                        <a:solidFill>
                          <a:srgbClr val="FF0000"/>
                        </a:solidFill>
                        <a:latin typeface="Calibri" panose="020F0502020204030204" pitchFamily="34" charset="0"/>
                        <a:cs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solidFill>
                            <a:srgbClr val="FF0000"/>
                          </a:solidFill>
                          <a:latin typeface="Calibri" panose="020F0502020204030204" pitchFamily="34" charset="0"/>
                          <a:cs typeface="Calibri" panose="020F0502020204030204" pitchFamily="34" charset="0"/>
                        </a:rPr>
                        <a:t>by simulation</a:t>
                      </a:r>
                      <a:endParaRPr kumimoji="1" lang="ja-JP" altLang="en-US" sz="800" b="1" dirty="0">
                        <a:solidFill>
                          <a:srgbClr val="FF0000"/>
                        </a:solidFill>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66FFFF"/>
                    </a:solidFill>
                  </a:tcPr>
                </a:tc>
                <a:extLst>
                  <a:ext uri="{0D108BD9-81ED-4DB2-BD59-A6C34878D82A}">
                    <a16:rowId xmlns:a16="http://schemas.microsoft.com/office/drawing/2014/main" val="10009"/>
                  </a:ext>
                </a:extLst>
              </a:tr>
              <a:tr h="279827">
                <a:tc vMerge="1">
                  <a:txBody>
                    <a:bodyPr/>
                    <a:lstStyle/>
                    <a:p>
                      <a:endParaRPr kumimoji="1" lang="ja-JP" altLang="en-US" dirty="0"/>
                    </a:p>
                  </a:txBody>
                  <a:tcPr/>
                </a:tc>
                <a:tc rowSpan="3">
                  <a:txBody>
                    <a:bodyPr/>
                    <a:lstStyle/>
                    <a:p>
                      <a:r>
                        <a:rPr kumimoji="1" lang="en-US" altLang="ja-JP" sz="1200" b="1" dirty="0">
                          <a:latin typeface="Calibri" panose="020F0502020204030204" pitchFamily="34" charset="0"/>
                          <a:cs typeface="Calibri" panose="020F0502020204030204" pitchFamily="34" charset="0"/>
                        </a:rPr>
                        <a:t>Gear</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a:txBody>
                    <a:bodyPr/>
                    <a:lstStyle/>
                    <a:p>
                      <a:r>
                        <a:rPr kumimoji="1" lang="en-US" altLang="ja-JP" sz="1100" b="1" dirty="0">
                          <a:latin typeface="Calibri" panose="020F0502020204030204" pitchFamily="34" charset="0"/>
                          <a:cs typeface="Calibri" panose="020F0502020204030204" pitchFamily="34" charset="0"/>
                        </a:rPr>
                        <a:t>T/M efficiency</a:t>
                      </a:r>
                    </a:p>
                  </a:txBody>
                  <a:tcPr marL="35993" marR="35993" marT="17999" marB="17999" anchor="ctr">
                    <a:lnB w="9525" cap="flat" cmpd="sng" algn="ctr">
                      <a:solidFill>
                        <a:schemeClr val="tx1"/>
                      </a:solidFill>
                      <a:prstDash val="solid"/>
                      <a:round/>
                      <a:headEnd type="none" w="med" len="med"/>
                      <a:tailEnd type="none" w="med" len="med"/>
                    </a:lnB>
                  </a:tcPr>
                </a:tc>
                <a:tc>
                  <a:txBody>
                    <a:bodyPr/>
                    <a:lstStyle/>
                    <a:p>
                      <a:pPr algn="ctr"/>
                      <a:r>
                        <a:rPr kumimoji="1" lang="en-US" altLang="ja-JP" sz="800" b="1" dirty="0">
                          <a:latin typeface="Calibri" panose="020F0502020204030204" pitchFamily="34" charset="0"/>
                          <a:cs typeface="Calibri" panose="020F0502020204030204" pitchFamily="34" charset="0"/>
                        </a:rPr>
                        <a:t>Table</a:t>
                      </a:r>
                      <a:r>
                        <a:rPr kumimoji="1" lang="en-US" altLang="ja-JP" sz="800" b="1" baseline="0" dirty="0">
                          <a:latin typeface="Calibri" panose="020F0502020204030204" pitchFamily="34" charset="0"/>
                          <a:cs typeface="Calibri" panose="020F0502020204030204" pitchFamily="34" charset="0"/>
                        </a:rPr>
                        <a:t> value or</a:t>
                      </a:r>
                    </a:p>
                    <a:p>
                      <a:pPr algn="ctr"/>
                      <a:r>
                        <a:rPr kumimoji="1" lang="en-US" altLang="ja-JP" sz="800" b="1" baseline="0" dirty="0">
                          <a:latin typeface="Calibri" panose="020F0502020204030204" pitchFamily="34" charset="0"/>
                          <a:cs typeface="Calibri" panose="020F0502020204030204" pitchFamily="34" charset="0"/>
                        </a:rPr>
                        <a:t>Measurement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a:r>
                        <a:rPr kumimoji="1" lang="en-US" altLang="ja-JP" sz="800" b="1" dirty="0">
                          <a:latin typeface="Calibri" panose="020F0502020204030204" pitchFamily="34" charset="0"/>
                          <a:cs typeface="Calibri" panose="020F0502020204030204" pitchFamily="34" charset="0"/>
                        </a:rPr>
                        <a:t>Table</a:t>
                      </a:r>
                      <a:r>
                        <a:rPr kumimoji="1" lang="en-US" altLang="ja-JP" sz="800" b="1" baseline="0" dirty="0">
                          <a:latin typeface="Calibri" panose="020F0502020204030204" pitchFamily="34" charset="0"/>
                          <a:cs typeface="Calibri" panose="020F0502020204030204" pitchFamily="34" charset="0"/>
                        </a:rPr>
                        <a:t> value or</a:t>
                      </a:r>
                    </a:p>
                    <a:p>
                      <a:pPr algn="ctr"/>
                      <a:r>
                        <a:rPr kumimoji="1" lang="en-US" altLang="ja-JP" sz="800" b="1" baseline="0" dirty="0">
                          <a:latin typeface="Calibri" panose="020F0502020204030204" pitchFamily="34" charset="0"/>
                          <a:cs typeface="Calibri" panose="020F0502020204030204" pitchFamily="34" charset="0"/>
                        </a:rPr>
                        <a:t>Measurement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NA (Include</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 chassis dyno)</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Table</a:t>
                      </a:r>
                      <a:r>
                        <a:rPr kumimoji="1" lang="en-US" altLang="ja-JP" sz="800" b="1" baseline="0" dirty="0">
                          <a:latin typeface="Calibri" panose="020F0502020204030204" pitchFamily="34" charset="0"/>
                          <a:cs typeface="Calibri" panose="020F0502020204030204" pitchFamily="34" charset="0"/>
                        </a:rPr>
                        <a:t> value </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79827">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latin typeface="Calibri" panose="020F0502020204030204" pitchFamily="34" charset="0"/>
                          <a:cs typeface="Calibri" panose="020F0502020204030204" pitchFamily="34" charset="0"/>
                        </a:rPr>
                        <a:t>AT</a:t>
                      </a:r>
                      <a:r>
                        <a:rPr kumimoji="1" lang="en-US" altLang="ja-JP" sz="1100" b="1" baseline="0" dirty="0">
                          <a:latin typeface="Calibri" panose="020F0502020204030204" pitchFamily="34" charset="0"/>
                          <a:cs typeface="Calibri" panose="020F0502020204030204" pitchFamily="34" charset="0"/>
                        </a:rPr>
                        <a:t> parts efficiency</a:t>
                      </a:r>
                    </a:p>
                  </a:txBody>
                  <a:tcPr marL="35993" marR="35993" marT="17999" marB="17999"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800" b="1" dirty="0">
                          <a:latin typeface="Calibri" panose="020F0502020204030204" pitchFamily="34" charset="0"/>
                          <a:cs typeface="Calibri" panose="020F0502020204030204" pitchFamily="34" charset="0"/>
                        </a:rPr>
                        <a:t>Table</a:t>
                      </a:r>
                      <a:r>
                        <a:rPr kumimoji="1" lang="en-US" altLang="ja-JP" sz="800" b="1" baseline="0" dirty="0">
                          <a:latin typeface="Calibri" panose="020F0502020204030204" pitchFamily="34" charset="0"/>
                          <a:cs typeface="Calibri" panose="020F0502020204030204" pitchFamily="34" charset="0"/>
                        </a:rPr>
                        <a:t> value or</a:t>
                      </a:r>
                    </a:p>
                    <a:p>
                      <a:pPr algn="ctr"/>
                      <a:r>
                        <a:rPr kumimoji="1" lang="en-US" altLang="ja-JP" sz="800" b="1" baseline="0" dirty="0">
                          <a:latin typeface="Calibri" panose="020F0502020204030204" pitchFamily="34" charset="0"/>
                          <a:cs typeface="Calibri" panose="020F0502020204030204" pitchFamily="34" charset="0"/>
                        </a:rPr>
                        <a:t>Measurement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dirty="0">
                          <a:latin typeface="Calibri" panose="020F0502020204030204" pitchFamily="34" charset="0"/>
                          <a:cs typeface="Calibri" panose="020F0502020204030204" pitchFamily="34" charset="0"/>
                        </a:rPr>
                        <a:t>Include powertrain</a:t>
                      </a:r>
                      <a:r>
                        <a:rPr kumimoji="1" lang="en-US" altLang="ja-JP" sz="800" b="0" baseline="0" dirty="0">
                          <a:latin typeface="Calibri" panose="020F0502020204030204" pitchFamily="34" charset="0"/>
                          <a:cs typeface="Calibri" panose="020F0502020204030204" pitchFamily="34" charset="0"/>
                        </a:rPr>
                        <a:t> test method</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NA (Include</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 chassis dyno)</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800" b="1" dirty="0">
                          <a:latin typeface="Calibri" panose="020F0502020204030204" pitchFamily="34" charset="0"/>
                          <a:cs typeface="Calibri" panose="020F0502020204030204" pitchFamily="34" charset="0"/>
                        </a:rPr>
                        <a:t>Table</a:t>
                      </a:r>
                      <a:r>
                        <a:rPr kumimoji="1" lang="en-US" altLang="ja-JP" sz="800" b="1" baseline="0" dirty="0">
                          <a:latin typeface="Calibri" panose="020F0502020204030204" pitchFamily="34" charset="0"/>
                          <a:cs typeface="Calibri" panose="020F0502020204030204" pitchFamily="34" charset="0"/>
                        </a:rPr>
                        <a:t> value or</a:t>
                      </a:r>
                    </a:p>
                    <a:p>
                      <a:pPr algn="ctr"/>
                      <a:r>
                        <a:rPr kumimoji="1" lang="en-US" altLang="ja-JP" sz="800" b="1" baseline="0" dirty="0">
                          <a:latin typeface="Calibri" panose="020F0502020204030204" pitchFamily="34" charset="0"/>
                          <a:cs typeface="Calibri" panose="020F0502020204030204" pitchFamily="34" charset="0"/>
                        </a:rPr>
                        <a:t>Measurement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79827">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baseline="0" dirty="0">
                          <a:latin typeface="Calibri" panose="020F0502020204030204" pitchFamily="34" charset="0"/>
                          <a:cs typeface="Calibri" panose="020F0502020204030204" pitchFamily="34" charset="0"/>
                        </a:rPr>
                        <a:t>Axle efficiency</a:t>
                      </a:r>
                    </a:p>
                  </a:txBody>
                  <a:tcPr marL="35993" marR="35993" marT="17999" marB="17999" anchor="ctr">
                    <a:lnT w="9525" cap="flat" cmpd="sng" algn="ctr">
                      <a:solidFill>
                        <a:schemeClr val="tx1"/>
                      </a:solidFill>
                      <a:prstDash val="solid"/>
                      <a:round/>
                      <a:headEnd type="none" w="med" len="med"/>
                      <a:tailEnd type="none" w="med" len="med"/>
                    </a:lnT>
                  </a:tcPr>
                </a:tc>
                <a:tc>
                  <a:txBody>
                    <a:bodyPr/>
                    <a:lstStyle/>
                    <a:p>
                      <a:pPr algn="ctr"/>
                      <a:r>
                        <a:rPr kumimoji="1" lang="en-US" altLang="ja-JP" sz="800" b="1" dirty="0">
                          <a:latin typeface="Calibri" panose="020F0502020204030204" pitchFamily="34" charset="0"/>
                          <a:cs typeface="Calibri" panose="020F0502020204030204" pitchFamily="34" charset="0"/>
                        </a:rPr>
                        <a:t>Table</a:t>
                      </a:r>
                      <a:r>
                        <a:rPr kumimoji="1" lang="en-US" altLang="ja-JP" sz="800" b="1" baseline="0" dirty="0">
                          <a:latin typeface="Calibri" panose="020F0502020204030204" pitchFamily="34" charset="0"/>
                          <a:cs typeface="Calibri" panose="020F0502020204030204" pitchFamily="34" charset="0"/>
                        </a:rPr>
                        <a:t> value or</a:t>
                      </a:r>
                    </a:p>
                    <a:p>
                      <a:pPr algn="ctr"/>
                      <a:r>
                        <a:rPr kumimoji="1" lang="en-US" altLang="ja-JP" sz="800" b="1" baseline="0" dirty="0">
                          <a:latin typeface="Calibri" panose="020F0502020204030204" pitchFamily="34" charset="0"/>
                          <a:cs typeface="Calibri" panose="020F0502020204030204" pitchFamily="34" charset="0"/>
                        </a:rPr>
                        <a:t>Measurement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a:r>
                        <a:rPr kumimoji="1" lang="en-US" altLang="ja-JP" sz="800" b="1" dirty="0">
                          <a:latin typeface="Calibri" panose="020F0502020204030204" pitchFamily="34" charset="0"/>
                          <a:cs typeface="Calibri" panose="020F0502020204030204" pitchFamily="34" charset="0"/>
                        </a:rPr>
                        <a:t>Table</a:t>
                      </a:r>
                      <a:r>
                        <a:rPr kumimoji="1" lang="en-US" altLang="ja-JP" sz="800" b="1" baseline="0" dirty="0">
                          <a:latin typeface="Calibri" panose="020F0502020204030204" pitchFamily="34" charset="0"/>
                          <a:cs typeface="Calibri" panose="020F0502020204030204" pitchFamily="34" charset="0"/>
                        </a:rPr>
                        <a:t> value or</a:t>
                      </a:r>
                    </a:p>
                    <a:p>
                      <a:pPr algn="ctr"/>
                      <a:r>
                        <a:rPr kumimoji="1" lang="en-US" altLang="ja-JP" sz="800" b="1" baseline="0" dirty="0">
                          <a:latin typeface="Calibri" panose="020F0502020204030204" pitchFamily="34" charset="0"/>
                          <a:cs typeface="Calibri" panose="020F0502020204030204" pitchFamily="34" charset="0"/>
                        </a:rPr>
                        <a:t>Measurement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NA (Include</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 chassis dyno)</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Table</a:t>
                      </a:r>
                      <a:r>
                        <a:rPr kumimoji="1" lang="en-US" altLang="ja-JP" sz="800" b="1" baseline="0" dirty="0">
                          <a:latin typeface="Calibri" panose="020F0502020204030204" pitchFamily="34" charset="0"/>
                          <a:cs typeface="Calibri" panose="020F0502020204030204" pitchFamily="34" charset="0"/>
                        </a:rPr>
                        <a:t> value </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2"/>
                  </a:ext>
                </a:extLst>
              </a:tr>
              <a:tr h="401740">
                <a:tc vMerge="1">
                  <a:txBody>
                    <a:bodyPr/>
                    <a:lstStyle/>
                    <a:p>
                      <a:endParaRPr kumimoji="1" lang="ja-JP" altLang="en-US" dirty="0"/>
                    </a:p>
                  </a:txBody>
                  <a:tcPr/>
                </a:tc>
                <a:tc rowSpan="2">
                  <a:txBody>
                    <a:bodyPr/>
                    <a:lstStyle/>
                    <a:p>
                      <a:r>
                        <a:rPr kumimoji="1" lang="en-US" altLang="ja-JP" sz="1200" b="1" dirty="0">
                          <a:latin typeface="Calibri" panose="020F0502020204030204" pitchFamily="34" charset="0"/>
                          <a:cs typeface="Calibri" panose="020F0502020204030204" pitchFamily="34" charset="0"/>
                        </a:rPr>
                        <a:t>Aero Drag</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a:txBody>
                    <a:bodyPr/>
                    <a:lstStyle/>
                    <a:p>
                      <a:r>
                        <a:rPr kumimoji="1" lang="en-US" altLang="ja-JP" sz="1100" b="1" dirty="0">
                          <a:latin typeface="Calibri" panose="020F0502020204030204" pitchFamily="34" charset="0"/>
                          <a:cs typeface="Calibri" panose="020F0502020204030204" pitchFamily="34" charset="0"/>
                        </a:rPr>
                        <a:t>Aero Drag</a:t>
                      </a:r>
                      <a:r>
                        <a:rPr kumimoji="1" lang="en-US" altLang="ja-JP" sz="1100" b="1" baseline="0" dirty="0">
                          <a:latin typeface="Calibri" panose="020F0502020204030204" pitchFamily="34" charset="0"/>
                          <a:cs typeface="Calibri" panose="020F0502020204030204" pitchFamily="34" charset="0"/>
                        </a:rPr>
                        <a:t> measurement</a:t>
                      </a:r>
                    </a:p>
                  </a:txBody>
                  <a:tcPr marL="35993" marR="35993" marT="17999" marB="17999" anchor="ctr">
                    <a:lnB w="952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Constant</a:t>
                      </a:r>
                      <a:r>
                        <a:rPr kumimoji="1" lang="en-US" altLang="ja-JP" sz="800" b="1" baseline="0" dirty="0">
                          <a:latin typeface="Calibri" panose="020F0502020204030204" pitchFamily="34" charset="0"/>
                          <a:cs typeface="Calibri" panose="020F0502020204030204" pitchFamily="34" charset="0"/>
                        </a:rPr>
                        <a:t> speed</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baseline="0" dirty="0">
                          <a:solidFill>
                            <a:srgbClr val="FF0000"/>
                          </a:solidFill>
                          <a:latin typeface="Calibri" panose="020F0502020204030204" pitchFamily="34" charset="0"/>
                          <a:cs typeface="Calibri" panose="020F0502020204030204" pitchFamily="34" charset="0"/>
                        </a:rPr>
                        <a:t>Simulation</a:t>
                      </a:r>
                      <a:endParaRPr kumimoji="1" lang="ja-JP" altLang="en-US" sz="800" b="1" dirty="0">
                        <a:solidFill>
                          <a:srgbClr val="FF0000"/>
                        </a:solidFill>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800" b="1" dirty="0">
                          <a:latin typeface="Calibri" panose="020F0502020204030204" pitchFamily="34" charset="0"/>
                          <a:cs typeface="Calibri" panose="020F0502020204030204" pitchFamily="34" charset="0"/>
                        </a:rPr>
                        <a:t>Coast down </a:t>
                      </a:r>
                    </a:p>
                    <a:p>
                      <a:pPr algn="ctr"/>
                      <a:r>
                        <a:rPr kumimoji="1" lang="en-US" altLang="ja-JP" sz="800" b="1" dirty="0">
                          <a:latin typeface="Calibri" panose="020F0502020204030204" pitchFamily="34" charset="0"/>
                          <a:cs typeface="Calibri" panose="020F0502020204030204" pitchFamily="34" charset="0"/>
                        </a:rPr>
                        <a:t>Wind tunnel </a:t>
                      </a:r>
                    </a:p>
                    <a:p>
                      <a:pPr algn="ctr"/>
                      <a:r>
                        <a:rPr kumimoji="1" lang="en-US" altLang="ja-JP" sz="800" b="1" dirty="0">
                          <a:latin typeface="Calibri" panose="020F0502020204030204" pitchFamily="34" charset="0"/>
                          <a:cs typeface="Calibri" panose="020F0502020204030204" pitchFamily="34" charset="0"/>
                        </a:rPr>
                        <a:t>CFD</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800" b="1" dirty="0">
                          <a:latin typeface="Calibri" panose="020F0502020204030204" pitchFamily="34" charset="0"/>
                          <a:cs typeface="Calibri" panose="020F0502020204030204" pitchFamily="34" charset="0"/>
                        </a:rPr>
                        <a:t>Table value </a:t>
                      </a:r>
                    </a:p>
                    <a:p>
                      <a:pPr algn="ctr"/>
                      <a:r>
                        <a:rPr kumimoji="1" lang="en-US" altLang="ja-JP" sz="800" b="1" dirty="0">
                          <a:latin typeface="Calibri" panose="020F0502020204030204" pitchFamily="34" charset="0"/>
                          <a:cs typeface="Calibri" panose="020F0502020204030204" pitchFamily="34" charset="0"/>
                        </a:rPr>
                        <a:t>(Opt. Wind tunnel </a:t>
                      </a:r>
                    </a:p>
                    <a:p>
                      <a:pPr algn="ctr"/>
                      <a:r>
                        <a:rPr kumimoji="1" lang="en-US" altLang="ja-JP" sz="800" b="1" dirty="0">
                          <a:latin typeface="Calibri" panose="020F0502020204030204" pitchFamily="34" charset="0"/>
                          <a:cs typeface="Calibri" panose="020F0502020204030204" pitchFamily="34" charset="0"/>
                        </a:rPr>
                        <a:t>or coast down)</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800" b="1" dirty="0">
                          <a:latin typeface="Calibri" panose="020F0502020204030204" pitchFamily="34" charset="0"/>
                          <a:cs typeface="Calibri" panose="020F0502020204030204" pitchFamily="34" charset="0"/>
                        </a:rPr>
                        <a:t>Coast down or Constant</a:t>
                      </a:r>
                      <a:r>
                        <a:rPr kumimoji="1" lang="en-US" altLang="ja-JP" sz="800" b="1" baseline="0" dirty="0">
                          <a:latin typeface="Calibri" panose="020F0502020204030204" pitchFamily="34" charset="0"/>
                          <a:cs typeface="Calibri" panose="020F0502020204030204" pitchFamily="34" charset="0"/>
                        </a:rPr>
                        <a:t> speed</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66FFFF"/>
                    </a:solidFill>
                  </a:tcPr>
                </a:tc>
                <a:extLst>
                  <a:ext uri="{0D108BD9-81ED-4DB2-BD59-A6C34878D82A}">
                    <a16:rowId xmlns:a16="http://schemas.microsoft.com/office/drawing/2014/main" val="10013"/>
                  </a:ext>
                </a:extLst>
              </a:tr>
              <a:tr h="203630">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baseline="0" dirty="0">
                          <a:latin typeface="Calibri" panose="020F0502020204030204" pitchFamily="34" charset="0"/>
                          <a:cs typeface="Calibri" panose="020F0502020204030204" pitchFamily="34" charset="0"/>
                        </a:rPr>
                        <a:t>Vehicle select method</a:t>
                      </a:r>
                      <a:endParaRPr kumimoji="1" lang="ja-JP" altLang="en-US" sz="1100" b="1" dirty="0">
                        <a:latin typeface="Calibri" panose="020F0502020204030204" pitchFamily="34" charset="0"/>
                        <a:cs typeface="Calibri" panose="020F0502020204030204" pitchFamily="34" charset="0"/>
                      </a:endParaRPr>
                    </a:p>
                  </a:txBody>
                  <a:tcPr marL="35993" marR="35993" marT="17999" marB="17999" anchor="ctr">
                    <a:lnT w="9525" cap="flat" cmpd="sng" algn="ctr">
                      <a:solidFill>
                        <a:schemeClr val="tx1"/>
                      </a:solidFill>
                      <a:prstDash val="solid"/>
                      <a:round/>
                      <a:headEnd type="none" w="med" len="med"/>
                      <a:tailEnd type="none" w="med" len="med"/>
                    </a:lnT>
                  </a:tcPr>
                </a:tc>
                <a:tc>
                  <a:txBody>
                    <a:bodyPr/>
                    <a:lstStyle/>
                    <a:p>
                      <a:pPr algn="ctr"/>
                      <a:r>
                        <a:rPr kumimoji="1" lang="en-US" altLang="ja-JP" sz="800" b="1" dirty="0">
                          <a:latin typeface="Calibri" panose="020F0502020204030204" pitchFamily="34" charset="0"/>
                          <a:cs typeface="Calibri" panose="020F0502020204030204" pitchFamily="34" charset="0"/>
                        </a:rPr>
                        <a:t>Family Concept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a:r>
                        <a:rPr kumimoji="1" lang="en-US" altLang="ja-JP" sz="800" b="1" dirty="0">
                          <a:latin typeface="Calibri" panose="020F0502020204030204" pitchFamily="34" charset="0"/>
                          <a:cs typeface="Calibri" panose="020F0502020204030204" pitchFamily="34" charset="0"/>
                        </a:rPr>
                        <a:t>?</a:t>
                      </a: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a:r>
                        <a:rPr kumimoji="1" lang="en-US" altLang="ja-JP" sz="800" b="1" dirty="0">
                          <a:latin typeface="Calibri" panose="020F0502020204030204" pitchFamily="34" charset="0"/>
                          <a:cs typeface="Calibri" panose="020F0502020204030204" pitchFamily="34" charset="0"/>
                        </a:rPr>
                        <a: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Family Concept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4"/>
                  </a:ext>
                </a:extLst>
              </a:tr>
              <a:tr h="279827">
                <a:tc vMerge="1">
                  <a:txBody>
                    <a:bodyPr/>
                    <a:lstStyle/>
                    <a:p>
                      <a:endParaRPr kumimoji="1" lang="ja-JP" altLang="en-US" dirty="0"/>
                    </a:p>
                  </a:txBody>
                  <a:tcPr/>
                </a:tc>
                <a:tc rowSpan="2">
                  <a:txBody>
                    <a:bodyPr/>
                    <a:lstStyle/>
                    <a:p>
                      <a:r>
                        <a:rPr kumimoji="1" lang="en-US" altLang="ja-JP" sz="1200" b="1" dirty="0">
                          <a:latin typeface="Calibri" panose="020F0502020204030204" pitchFamily="34" charset="0"/>
                          <a:cs typeface="Calibri" panose="020F0502020204030204" pitchFamily="34" charset="0"/>
                        </a:rPr>
                        <a:t>Tire</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a:txBody>
                    <a:bodyPr/>
                    <a:lstStyle/>
                    <a:p>
                      <a:r>
                        <a:rPr kumimoji="1" lang="en-US" altLang="ja-JP" sz="1100" b="1" dirty="0">
                          <a:latin typeface="Calibri" panose="020F0502020204030204" pitchFamily="34" charset="0"/>
                          <a:cs typeface="Calibri" panose="020F0502020204030204" pitchFamily="34" charset="0"/>
                        </a:rPr>
                        <a:t>Resistance</a:t>
                      </a:r>
                      <a:r>
                        <a:rPr kumimoji="1" lang="en-US" altLang="ja-JP" sz="1100" b="1" baseline="0" dirty="0">
                          <a:latin typeface="Calibri" panose="020F0502020204030204" pitchFamily="34" charset="0"/>
                          <a:cs typeface="Calibri" panose="020F0502020204030204" pitchFamily="34" charset="0"/>
                        </a:rPr>
                        <a:t> measurement</a:t>
                      </a:r>
                    </a:p>
                  </a:txBody>
                  <a:tcPr marL="35993" marR="35993" marT="17999" marB="17999" anchor="ctr">
                    <a:lnB w="9525" cap="flat" cmpd="sng" algn="ctr">
                      <a:solidFill>
                        <a:schemeClr val="tx1"/>
                      </a:solidFill>
                      <a:prstDash val="solid"/>
                      <a:round/>
                      <a:headEnd type="none" w="med" len="med"/>
                      <a:tailEnd type="none" w="med" len="med"/>
                    </a:lnB>
                  </a:tcPr>
                </a:tc>
                <a:tc>
                  <a:txBody>
                    <a:bodyPr/>
                    <a:lstStyle/>
                    <a:p>
                      <a:pPr algn="ctr"/>
                      <a:r>
                        <a:rPr kumimoji="1" lang="en-US" altLang="ja-JP" sz="800" b="1" dirty="0">
                          <a:latin typeface="Calibri" panose="020F0502020204030204" pitchFamily="34" charset="0"/>
                          <a:cs typeface="Calibri" panose="020F0502020204030204" pitchFamily="34" charset="0"/>
                        </a:rPr>
                        <a:t>(EC) 1222/2009 </a:t>
                      </a:r>
                    </a:p>
                    <a:p>
                      <a:pPr algn="ctr"/>
                      <a:r>
                        <a:rPr kumimoji="1" lang="en-US" altLang="ja-JP" sz="800" b="1" dirty="0">
                          <a:latin typeface="Calibri" panose="020F0502020204030204" pitchFamily="34" charset="0"/>
                          <a:cs typeface="Calibri" panose="020F0502020204030204" pitchFamily="34" charset="0"/>
                        </a:rPr>
                        <a:t>=  ISO28580</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algn="ctr"/>
                      <a:r>
                        <a:rPr kumimoji="1" lang="en-US" altLang="ja-JP" sz="800" b="1" dirty="0">
                          <a:latin typeface="Calibri" panose="020F0502020204030204" pitchFamily="34" charset="0"/>
                          <a:cs typeface="Calibri" panose="020F0502020204030204" pitchFamily="34" charset="0"/>
                        </a:rPr>
                        <a:t>ISO28580</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Table</a:t>
                      </a:r>
                      <a:r>
                        <a:rPr kumimoji="1" lang="en-US" altLang="ja-JP" sz="800" b="1" baseline="0" dirty="0">
                          <a:latin typeface="Calibri" panose="020F0502020204030204" pitchFamily="34" charset="0"/>
                          <a:cs typeface="Calibri" panose="020F0502020204030204" pitchFamily="34" charset="0"/>
                        </a:rPr>
                        <a:t> value </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a:r>
                        <a:rPr kumimoji="1" lang="en-US" altLang="ja-JP" sz="800" b="1" dirty="0">
                          <a:latin typeface="Calibri" panose="020F0502020204030204" pitchFamily="34" charset="0"/>
                          <a:cs typeface="Calibri" panose="020F0502020204030204" pitchFamily="34" charset="0"/>
                        </a:rPr>
                        <a:t>Ranking by</a:t>
                      </a:r>
                    </a:p>
                    <a:p>
                      <a:pPr algn="ctr"/>
                      <a:r>
                        <a:rPr kumimoji="1" lang="en-US" altLang="ja-JP" sz="800" b="1" dirty="0">
                          <a:latin typeface="Calibri" panose="020F0502020204030204" pitchFamily="34" charset="0"/>
                          <a:cs typeface="Calibri" panose="020F0502020204030204" pitchFamily="34" charset="0"/>
                        </a:rPr>
                        <a:t>ISO28580</a:t>
                      </a: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279827">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baseline="0" dirty="0">
                          <a:latin typeface="Calibri" panose="020F0502020204030204" pitchFamily="34" charset="0"/>
                          <a:cs typeface="Calibri" panose="020F0502020204030204" pitchFamily="34" charset="0"/>
                        </a:rPr>
                        <a:t>Resistance select Method</a:t>
                      </a:r>
                      <a:endParaRPr kumimoji="1" lang="ja-JP" altLang="en-US" sz="1100" b="1" dirty="0">
                        <a:latin typeface="Calibri" panose="020F0502020204030204" pitchFamily="34" charset="0"/>
                        <a:cs typeface="Calibri" panose="020F0502020204030204" pitchFamily="34" charset="0"/>
                      </a:endParaRPr>
                    </a:p>
                  </a:txBody>
                  <a:tcPr marL="35993" marR="35993" marT="17999" marB="17999" anchor="ctr">
                    <a:lnT w="9525" cap="flat" cmpd="sng" algn="ctr">
                      <a:solidFill>
                        <a:schemeClr val="tx1"/>
                      </a:solidFill>
                      <a:prstDash val="solid"/>
                      <a:round/>
                      <a:headEnd type="none" w="med" len="med"/>
                      <a:tailEnd type="none" w="med" len="med"/>
                    </a:lnT>
                  </a:tcPr>
                </a:tc>
                <a:tc>
                  <a:txBody>
                    <a:bodyPr/>
                    <a:lstStyle/>
                    <a:p>
                      <a:pPr algn="ctr"/>
                      <a:r>
                        <a:rPr kumimoji="1" lang="en-US" altLang="ja-JP" sz="800" b="1" dirty="0">
                          <a:latin typeface="Calibri" panose="020F0502020204030204" pitchFamily="34" charset="0"/>
                          <a:cs typeface="Calibri" panose="020F0502020204030204" pitchFamily="34" charset="0"/>
                        </a:rPr>
                        <a:t>Direct input of tire RRC for each vehicle</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Direct input of tire RRC for each vehicle</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a:r>
                        <a:rPr kumimoji="1" lang="en-US" altLang="ja-JP" sz="800" b="1" dirty="0">
                          <a:latin typeface="Calibri" panose="020F0502020204030204" pitchFamily="34" charset="0"/>
                          <a:cs typeface="Calibri" panose="020F0502020204030204" pitchFamily="34" charset="0"/>
                        </a:rPr>
                        <a: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a:r>
                        <a:rPr kumimoji="1" lang="en-US" altLang="ja-JP" sz="800" b="1" dirty="0">
                          <a:latin typeface="Calibri" panose="020F0502020204030204" pitchFamily="34" charset="0"/>
                          <a:cs typeface="Calibri" panose="020F0502020204030204" pitchFamily="34" charset="0"/>
                        </a:rPr>
                        <a:t>Averaging  tire RRC  to be used</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6"/>
                  </a:ext>
                </a:extLst>
              </a:tr>
              <a:tr h="279827">
                <a:tc vMerge="1">
                  <a:txBody>
                    <a:bodyPr/>
                    <a:lstStyle/>
                    <a:p>
                      <a:endParaRPr kumimoji="1" lang="ja-JP" altLang="en-US" dirty="0"/>
                    </a:p>
                  </a:txBody>
                  <a:tcPr/>
                </a:tc>
                <a:tc>
                  <a:txBody>
                    <a:bodyPr/>
                    <a:lstStyle/>
                    <a:p>
                      <a:r>
                        <a:rPr lang="en-US" altLang="ja-JP" sz="1200" b="1" dirty="0">
                          <a:latin typeface="Calibri" panose="020F0502020204030204" pitchFamily="34" charset="0"/>
                          <a:cs typeface="Calibri" panose="020F0502020204030204" pitchFamily="34" charset="0"/>
                        </a:rPr>
                        <a:t>auxiliary</a:t>
                      </a:r>
                      <a:r>
                        <a:rPr kumimoji="1" lang="en-US" altLang="ja-JP" sz="1200" b="1" baseline="0" dirty="0">
                          <a:latin typeface="Calibri" panose="020F0502020204030204" pitchFamily="34" charset="0"/>
                          <a:cs typeface="Calibri" panose="020F0502020204030204" pitchFamily="34" charset="0"/>
                        </a:rPr>
                        <a:t> parts</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a:txBody>
                    <a:bodyPr/>
                    <a:lstStyle/>
                    <a:p>
                      <a:endParaRPr kumimoji="1" lang="ja-JP" altLang="en-US" sz="1100" b="1" dirty="0">
                        <a:latin typeface="Calibri" panose="020F0502020204030204" pitchFamily="34" charset="0"/>
                        <a:cs typeface="Calibri" panose="020F0502020204030204" pitchFamily="34" charset="0"/>
                      </a:endParaRPr>
                    </a:p>
                  </a:txBody>
                  <a:tcPr marL="35993" marR="35993" marT="17999" marB="17999" anchor="ctr"/>
                </a:tc>
                <a:tc>
                  <a:txBody>
                    <a:bodyPr/>
                    <a:lstStyle/>
                    <a:p>
                      <a:pPr algn="ctr"/>
                      <a:r>
                        <a:rPr kumimoji="1" lang="en-US" altLang="ja-JP" sz="800" b="1" dirty="0">
                          <a:latin typeface="Calibri" panose="020F0502020204030204" pitchFamily="34" charset="0"/>
                          <a:cs typeface="Calibri" panose="020F0502020204030204" pitchFamily="34" charset="0"/>
                        </a:rPr>
                        <a:t>Generic or </a:t>
                      </a:r>
                    </a:p>
                    <a:p>
                      <a:pPr algn="ctr"/>
                      <a:r>
                        <a:rPr kumimoji="1" lang="en-US" altLang="ja-JP" sz="800" b="1" dirty="0">
                          <a:latin typeface="Calibri" panose="020F0502020204030204" pitchFamily="34" charset="0"/>
                          <a:cs typeface="Calibri" panose="020F0502020204030204" pitchFamily="34" charset="0"/>
                        </a:rPr>
                        <a:t>OEM-specific</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a:t>
                      </a: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NA</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algn="ctr"/>
                      <a:r>
                        <a:rPr kumimoji="1" lang="en-US" altLang="ja-JP" sz="800" b="1" dirty="0">
                          <a:latin typeface="Calibri" panose="020F0502020204030204" pitchFamily="34" charset="0"/>
                          <a:cs typeface="Calibri" panose="020F0502020204030204" pitchFamily="34" charset="0"/>
                        </a:rPr>
                        <a:t>Only installed when measuring engine</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7"/>
                  </a:ext>
                </a:extLst>
              </a:tr>
              <a:tr h="413875">
                <a:tc rowSpan="2">
                  <a:txBody>
                    <a:bodyPr/>
                    <a:lstStyle/>
                    <a:p>
                      <a:pPr algn="ctr"/>
                      <a:r>
                        <a:rPr kumimoji="1" lang="en-US" altLang="ja-JP" sz="1200" b="1" dirty="0">
                          <a:latin typeface="Calibri" panose="020F0502020204030204" pitchFamily="34" charset="0"/>
                          <a:cs typeface="Calibri" panose="020F0502020204030204" pitchFamily="34" charset="0"/>
                        </a:rPr>
                        <a:t>Determine FE</a:t>
                      </a:r>
                      <a:r>
                        <a:rPr kumimoji="1" lang="en-US" altLang="ja-JP" sz="1200" b="1" baseline="0" dirty="0">
                          <a:latin typeface="Calibri" panose="020F0502020204030204" pitchFamily="34" charset="0"/>
                          <a:cs typeface="Calibri" panose="020F0502020204030204" pitchFamily="34" charset="0"/>
                        </a:rPr>
                        <a:t> value</a:t>
                      </a:r>
                      <a:endParaRPr kumimoji="1" lang="ja-JP" altLang="en-US" sz="1200" b="1" dirty="0">
                        <a:latin typeface="Calibri" panose="020F0502020204030204" pitchFamily="34" charset="0"/>
                        <a:cs typeface="Calibri" panose="020F0502020204030204" pitchFamily="34" charset="0"/>
                      </a:endParaRPr>
                    </a:p>
                  </a:txBody>
                  <a:tcPr marL="35993" marR="35993" marT="35998" marB="35998" anchor="ctr"/>
                </a:tc>
                <a:tc>
                  <a:txBody>
                    <a:bodyPr/>
                    <a:lstStyle/>
                    <a:p>
                      <a:r>
                        <a:rPr kumimoji="1" lang="en-US" altLang="ja-JP" sz="1200" b="1" dirty="0">
                          <a:latin typeface="Calibri" panose="020F0502020204030204" pitchFamily="34" charset="0"/>
                          <a:cs typeface="Calibri" panose="020F0502020204030204" pitchFamily="34" charset="0"/>
                        </a:rPr>
                        <a:t>Simulation</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a:txBody>
                    <a:bodyPr/>
                    <a:lstStyle/>
                    <a:p>
                      <a:r>
                        <a:rPr kumimoji="1" lang="en-US" altLang="ja-JP" sz="1100" b="1" dirty="0">
                          <a:latin typeface="Calibri" panose="020F0502020204030204" pitchFamily="34" charset="0"/>
                          <a:cs typeface="Calibri" panose="020F0502020204030204" pitchFamily="34" charset="0"/>
                        </a:rPr>
                        <a:t>Input</a:t>
                      </a:r>
                      <a:r>
                        <a:rPr kumimoji="1" lang="en-US" altLang="ja-JP" sz="1100" b="1" baseline="0" dirty="0">
                          <a:latin typeface="Calibri" panose="020F0502020204030204" pitchFamily="34" charset="0"/>
                          <a:cs typeface="Calibri" panose="020F0502020204030204" pitchFamily="34" charset="0"/>
                        </a:rPr>
                        <a:t> data &amp; Logic</a:t>
                      </a:r>
                      <a:endParaRPr kumimoji="1" lang="ja-JP" altLang="en-US" sz="1100" b="1" dirty="0">
                        <a:latin typeface="Calibri" panose="020F0502020204030204" pitchFamily="34" charset="0"/>
                        <a:cs typeface="Calibri" panose="020F0502020204030204" pitchFamily="34" charset="0"/>
                      </a:endParaRPr>
                    </a:p>
                  </a:txBody>
                  <a:tcPr marL="35993" marR="35993" marT="17999" marB="17999" anchor="ctr"/>
                </a:tc>
                <a:tc gridSpan="4">
                  <a:txBody>
                    <a:bodyPr/>
                    <a:lstStyle/>
                    <a:p>
                      <a:pPr algn="ctr"/>
                      <a:r>
                        <a:rPr kumimoji="1" lang="en-US" altLang="ja-JP" sz="1000" b="1" dirty="0">
                          <a:solidFill>
                            <a:srgbClr val="0000CC"/>
                          </a:solidFill>
                          <a:latin typeface="Calibri" panose="020F0502020204030204" pitchFamily="34" charset="0"/>
                          <a:cs typeface="Calibri" panose="020F0502020204030204" pitchFamily="34" charset="0"/>
                        </a:rPr>
                        <a:t>Input</a:t>
                      </a:r>
                      <a:r>
                        <a:rPr kumimoji="1" lang="en-US" altLang="ja-JP" sz="1000" b="1" baseline="0" dirty="0">
                          <a:solidFill>
                            <a:srgbClr val="0000CC"/>
                          </a:solidFill>
                          <a:latin typeface="Calibri" panose="020F0502020204030204" pitchFamily="34" charset="0"/>
                          <a:cs typeface="Calibri" panose="020F0502020204030204" pitchFamily="34" charset="0"/>
                        </a:rPr>
                        <a:t> data and driver model is different based on  item above</a:t>
                      </a:r>
                      <a:endParaRPr kumimoji="1" lang="ja-JP" altLang="en-US" sz="1000" b="1" dirty="0">
                        <a:solidFill>
                          <a:srgbClr val="0000CC"/>
                        </a:solidFill>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solidFill>
                      <a:srgbClr val="66FFFF"/>
                    </a:solidFill>
                  </a:tcPr>
                </a:tc>
                <a:tc hMerge="1">
                  <a:txBody>
                    <a:bodyPr/>
                    <a:lstStyle/>
                    <a:p>
                      <a:endParaRPr kumimoji="1" lang="ja-JP" altLang="en-US" dirty="0"/>
                    </a:p>
                  </a:txBody>
                  <a:tcPr marL="35996" marR="35996"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66FFFF"/>
                    </a:solidFill>
                  </a:tcPr>
                </a:tc>
                <a:tc hMerge="1">
                  <a:txBody>
                    <a:bodyPr/>
                    <a:lstStyle/>
                    <a:p>
                      <a:endParaRPr kumimoji="1" lang="ja-JP" altLang="en-US" dirty="0"/>
                    </a:p>
                  </a:txBody>
                  <a:tcPr marL="35996" marR="35996"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66FFFF"/>
                    </a:solidFill>
                  </a:tcPr>
                </a:tc>
                <a:tc hMerge="1">
                  <a:txBody>
                    <a:bodyPr/>
                    <a:lstStyle/>
                    <a:p>
                      <a:endParaRPr kumimoji="1" lang="ja-JP" altLang="en-US" dirty="0"/>
                    </a:p>
                  </a:txBody>
                  <a:tcPr marL="35996" marR="35996"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66FFFF"/>
                    </a:solidFill>
                  </a:tcPr>
                </a:tc>
                <a:extLst>
                  <a:ext uri="{0D108BD9-81ED-4DB2-BD59-A6C34878D82A}">
                    <a16:rowId xmlns:a16="http://schemas.microsoft.com/office/drawing/2014/main" val="10018"/>
                  </a:ext>
                </a:extLst>
              </a:tr>
              <a:tr h="340783">
                <a:tc vMerge="1">
                  <a:txBody>
                    <a:bodyPr/>
                    <a:lstStyle/>
                    <a:p>
                      <a:endParaRPr kumimoji="1" lang="ja-JP" altLang="en-US" dirty="0"/>
                    </a:p>
                  </a:txBody>
                  <a:tcPr/>
                </a:tc>
                <a:tc>
                  <a:txBody>
                    <a:bodyPr/>
                    <a:lstStyle/>
                    <a:p>
                      <a:r>
                        <a:rPr kumimoji="1" lang="en-US" altLang="ja-JP" sz="1200" b="1" dirty="0">
                          <a:latin typeface="Calibri" panose="020F0502020204030204" pitchFamily="34" charset="0"/>
                          <a:cs typeface="Calibri" panose="020F0502020204030204" pitchFamily="34" charset="0"/>
                        </a:rPr>
                        <a:t>Chassis</a:t>
                      </a:r>
                      <a:r>
                        <a:rPr kumimoji="1" lang="en-US" altLang="ja-JP" sz="1200" b="1" baseline="0" dirty="0">
                          <a:latin typeface="Calibri" panose="020F0502020204030204" pitchFamily="34" charset="0"/>
                          <a:cs typeface="Calibri" panose="020F0502020204030204" pitchFamily="34" charset="0"/>
                        </a:rPr>
                        <a:t> </a:t>
                      </a:r>
                      <a:r>
                        <a:rPr kumimoji="1" lang="en-US" altLang="ja-JP" sz="1200" b="1" dirty="0" err="1">
                          <a:latin typeface="Calibri" panose="020F0502020204030204" pitchFamily="34" charset="0"/>
                          <a:cs typeface="Calibri" panose="020F0502020204030204" pitchFamily="34" charset="0"/>
                        </a:rPr>
                        <a:t>dyno</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a:txBody>
                    <a:bodyPr/>
                    <a:lstStyle/>
                    <a:p>
                      <a:endParaRPr kumimoji="1" lang="ja-JP" altLang="en-US" sz="1100" b="1" dirty="0">
                        <a:latin typeface="Calibri" panose="020F0502020204030204" pitchFamily="34" charset="0"/>
                        <a:cs typeface="Calibri" panose="020F0502020204030204" pitchFamily="34" charset="0"/>
                      </a:endParaRPr>
                    </a:p>
                  </a:txBody>
                  <a:tcPr marL="35993" marR="35993" marT="17999" marB="1799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NA</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NA</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ts val="8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Must family-representative vehicle</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NA</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9"/>
                  </a:ext>
                </a:extLst>
              </a:tr>
            </a:tbl>
          </a:graphicData>
        </a:graphic>
      </p:graphicFrame>
      <p:sp>
        <p:nvSpPr>
          <p:cNvPr id="27651" name="Segnaposto numero diapositiva 3">
            <a:extLst>
              <a:ext uri="{FF2B5EF4-FFF2-40B4-BE49-F238E27FC236}">
                <a16:creationId xmlns:a16="http://schemas.microsoft.com/office/drawing/2014/main" id="{038A5290-0F7A-4F9B-ADF9-BAD3812FCA4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fld id="{F2B15AF7-E185-4504-B808-F5CECE1DBB6C}" type="slidenum">
              <a:rPr lang="en-GB" altLang="en-US" sz="1200">
                <a:solidFill>
                  <a:srgbClr val="000000"/>
                </a:solidFill>
              </a:rPr>
              <a:pPr>
                <a:spcBef>
                  <a:spcPct val="0"/>
                </a:spcBef>
                <a:buFontTx/>
                <a:buNone/>
              </a:pPr>
              <a:t>5</a:t>
            </a:fld>
            <a:endParaRPr lang="en-GB" altLang="en-US" sz="12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olo 1">
            <a:extLst>
              <a:ext uri="{FF2B5EF4-FFF2-40B4-BE49-F238E27FC236}">
                <a16:creationId xmlns:a16="http://schemas.microsoft.com/office/drawing/2014/main" id="{137F6263-DD47-4D02-9A25-BEE7D111C28D}"/>
              </a:ext>
            </a:extLst>
          </p:cNvPr>
          <p:cNvSpPr>
            <a:spLocks noGrp="1"/>
          </p:cNvSpPr>
          <p:nvPr>
            <p:ph type="title"/>
          </p:nvPr>
        </p:nvSpPr>
        <p:spPr>
          <a:xfrm>
            <a:off x="1217613" y="85725"/>
            <a:ext cx="7469187" cy="687388"/>
          </a:xfrm>
        </p:spPr>
        <p:txBody>
          <a:bodyPr/>
          <a:lstStyle/>
          <a:p>
            <a:pPr marL="342900" indent="-342900"/>
            <a:r>
              <a:rPr lang="en-US" altLang="en-US" sz="2400" b="1" dirty="0">
                <a:solidFill>
                  <a:srgbClr val="0070C0"/>
                </a:solidFill>
                <a:latin typeface="Verdana" panose="020B0604030504040204" pitchFamily="34" charset="0"/>
              </a:rPr>
              <a:t>HD FE regulatory schedule in each area</a:t>
            </a:r>
          </a:p>
        </p:txBody>
      </p:sp>
      <p:sp>
        <p:nvSpPr>
          <p:cNvPr id="24579" name="Segnaposto numero diapositiva 3">
            <a:extLst>
              <a:ext uri="{FF2B5EF4-FFF2-40B4-BE49-F238E27FC236}">
                <a16:creationId xmlns:a16="http://schemas.microsoft.com/office/drawing/2014/main" id="{E280EFF1-A6D6-47C1-90D9-F24EFE1FC2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fld id="{11F409F0-937A-49C8-9637-478C09A80CA7}" type="slidenum">
              <a:rPr lang="en-GB" altLang="en-US" sz="1200">
                <a:solidFill>
                  <a:srgbClr val="000000"/>
                </a:solidFill>
              </a:rPr>
              <a:pPr>
                <a:spcBef>
                  <a:spcPct val="0"/>
                </a:spcBef>
                <a:buFontTx/>
                <a:buNone/>
              </a:pPr>
              <a:t>6</a:t>
            </a:fld>
            <a:endParaRPr lang="en-GB" altLang="en-US" sz="1200" dirty="0">
              <a:solidFill>
                <a:srgbClr val="000000"/>
              </a:solidFill>
            </a:endParaRPr>
          </a:p>
        </p:txBody>
      </p:sp>
      <p:graphicFrame>
        <p:nvGraphicFramePr>
          <p:cNvPr id="4" name="Tabella 3">
            <a:extLst>
              <a:ext uri="{FF2B5EF4-FFF2-40B4-BE49-F238E27FC236}">
                <a16:creationId xmlns:a16="http://schemas.microsoft.com/office/drawing/2014/main" id="{A978ED68-99D4-4630-BB3C-FAC423B20C4D}"/>
              </a:ext>
            </a:extLst>
          </p:cNvPr>
          <p:cNvGraphicFramePr>
            <a:graphicFrameLocks noGrp="1"/>
          </p:cNvGraphicFramePr>
          <p:nvPr/>
        </p:nvGraphicFramePr>
        <p:xfrm>
          <a:off x="112713" y="919163"/>
          <a:ext cx="8918571" cy="5100636"/>
        </p:xfrm>
        <a:graphic>
          <a:graphicData uri="http://schemas.openxmlformats.org/drawingml/2006/table">
            <a:tbl>
              <a:tblPr/>
              <a:tblGrid>
                <a:gridCol w="663951">
                  <a:extLst>
                    <a:ext uri="{9D8B030D-6E8A-4147-A177-3AD203B41FA5}">
                      <a16:colId xmlns:a16="http://schemas.microsoft.com/office/drawing/2014/main" val="20000"/>
                    </a:ext>
                  </a:extLst>
                </a:gridCol>
                <a:gridCol w="458590">
                  <a:extLst>
                    <a:ext uri="{9D8B030D-6E8A-4147-A177-3AD203B41FA5}">
                      <a16:colId xmlns:a16="http://schemas.microsoft.com/office/drawing/2014/main" val="20001"/>
                    </a:ext>
                  </a:extLst>
                </a:gridCol>
                <a:gridCol w="458590">
                  <a:extLst>
                    <a:ext uri="{9D8B030D-6E8A-4147-A177-3AD203B41FA5}">
                      <a16:colId xmlns:a16="http://schemas.microsoft.com/office/drawing/2014/main" val="20002"/>
                    </a:ext>
                  </a:extLst>
                </a:gridCol>
                <a:gridCol w="458590">
                  <a:extLst>
                    <a:ext uri="{9D8B030D-6E8A-4147-A177-3AD203B41FA5}">
                      <a16:colId xmlns:a16="http://schemas.microsoft.com/office/drawing/2014/main" val="20003"/>
                    </a:ext>
                  </a:extLst>
                </a:gridCol>
                <a:gridCol w="458590">
                  <a:extLst>
                    <a:ext uri="{9D8B030D-6E8A-4147-A177-3AD203B41FA5}">
                      <a16:colId xmlns:a16="http://schemas.microsoft.com/office/drawing/2014/main" val="20004"/>
                    </a:ext>
                  </a:extLst>
                </a:gridCol>
                <a:gridCol w="458590">
                  <a:extLst>
                    <a:ext uri="{9D8B030D-6E8A-4147-A177-3AD203B41FA5}">
                      <a16:colId xmlns:a16="http://schemas.microsoft.com/office/drawing/2014/main" val="20005"/>
                    </a:ext>
                  </a:extLst>
                </a:gridCol>
                <a:gridCol w="458590">
                  <a:extLst>
                    <a:ext uri="{9D8B030D-6E8A-4147-A177-3AD203B41FA5}">
                      <a16:colId xmlns:a16="http://schemas.microsoft.com/office/drawing/2014/main" val="20006"/>
                    </a:ext>
                  </a:extLst>
                </a:gridCol>
                <a:gridCol w="458590">
                  <a:extLst>
                    <a:ext uri="{9D8B030D-6E8A-4147-A177-3AD203B41FA5}">
                      <a16:colId xmlns:a16="http://schemas.microsoft.com/office/drawing/2014/main" val="20007"/>
                    </a:ext>
                  </a:extLst>
                </a:gridCol>
                <a:gridCol w="458590">
                  <a:extLst>
                    <a:ext uri="{9D8B030D-6E8A-4147-A177-3AD203B41FA5}">
                      <a16:colId xmlns:a16="http://schemas.microsoft.com/office/drawing/2014/main" val="20008"/>
                    </a:ext>
                  </a:extLst>
                </a:gridCol>
                <a:gridCol w="458590">
                  <a:extLst>
                    <a:ext uri="{9D8B030D-6E8A-4147-A177-3AD203B41FA5}">
                      <a16:colId xmlns:a16="http://schemas.microsoft.com/office/drawing/2014/main" val="20009"/>
                    </a:ext>
                  </a:extLst>
                </a:gridCol>
                <a:gridCol w="458590">
                  <a:extLst>
                    <a:ext uri="{9D8B030D-6E8A-4147-A177-3AD203B41FA5}">
                      <a16:colId xmlns:a16="http://schemas.microsoft.com/office/drawing/2014/main" val="20010"/>
                    </a:ext>
                  </a:extLst>
                </a:gridCol>
                <a:gridCol w="458590">
                  <a:extLst>
                    <a:ext uri="{9D8B030D-6E8A-4147-A177-3AD203B41FA5}">
                      <a16:colId xmlns:a16="http://schemas.microsoft.com/office/drawing/2014/main" val="20011"/>
                    </a:ext>
                  </a:extLst>
                </a:gridCol>
                <a:gridCol w="458590">
                  <a:extLst>
                    <a:ext uri="{9D8B030D-6E8A-4147-A177-3AD203B41FA5}">
                      <a16:colId xmlns:a16="http://schemas.microsoft.com/office/drawing/2014/main" val="20012"/>
                    </a:ext>
                  </a:extLst>
                </a:gridCol>
                <a:gridCol w="458590">
                  <a:extLst>
                    <a:ext uri="{9D8B030D-6E8A-4147-A177-3AD203B41FA5}">
                      <a16:colId xmlns:a16="http://schemas.microsoft.com/office/drawing/2014/main" val="20013"/>
                    </a:ext>
                  </a:extLst>
                </a:gridCol>
                <a:gridCol w="458590">
                  <a:extLst>
                    <a:ext uri="{9D8B030D-6E8A-4147-A177-3AD203B41FA5}">
                      <a16:colId xmlns:a16="http://schemas.microsoft.com/office/drawing/2014/main" val="20014"/>
                    </a:ext>
                  </a:extLst>
                </a:gridCol>
                <a:gridCol w="458590">
                  <a:extLst>
                    <a:ext uri="{9D8B030D-6E8A-4147-A177-3AD203B41FA5}">
                      <a16:colId xmlns:a16="http://schemas.microsoft.com/office/drawing/2014/main" val="20015"/>
                    </a:ext>
                  </a:extLst>
                </a:gridCol>
                <a:gridCol w="458590">
                  <a:extLst>
                    <a:ext uri="{9D8B030D-6E8A-4147-A177-3AD203B41FA5}">
                      <a16:colId xmlns:a16="http://schemas.microsoft.com/office/drawing/2014/main" val="20016"/>
                    </a:ext>
                  </a:extLst>
                </a:gridCol>
                <a:gridCol w="458590">
                  <a:extLst>
                    <a:ext uri="{9D8B030D-6E8A-4147-A177-3AD203B41FA5}">
                      <a16:colId xmlns:a16="http://schemas.microsoft.com/office/drawing/2014/main" val="20017"/>
                    </a:ext>
                  </a:extLst>
                </a:gridCol>
                <a:gridCol w="458590">
                  <a:extLst>
                    <a:ext uri="{9D8B030D-6E8A-4147-A177-3AD203B41FA5}">
                      <a16:colId xmlns:a16="http://schemas.microsoft.com/office/drawing/2014/main" val="20018"/>
                    </a:ext>
                  </a:extLst>
                </a:gridCol>
              </a:tblGrid>
              <a:tr h="396158">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Year</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'13</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rPr>
                        <a:t>'14</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'15</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'16</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rPr>
                        <a:t>'17</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rPr>
                        <a:t>'18</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rPr>
                        <a:t>'19</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rPr>
                        <a:t>'20</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'21</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‘22</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‘23</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‘24</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‘25</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'26</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‘27</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‘28</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‘29</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‘30</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7775">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JPN</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66026">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US</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14297">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EU</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68190">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CHNA</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68190">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India</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1" name="Rectangle 116">
            <a:extLst>
              <a:ext uri="{FF2B5EF4-FFF2-40B4-BE49-F238E27FC236}">
                <a16:creationId xmlns:a16="http://schemas.microsoft.com/office/drawing/2014/main" id="{8968AE3A-0E2F-4747-AA0D-E6BB4543CD3B}"/>
              </a:ext>
            </a:extLst>
          </p:cNvPr>
          <p:cNvSpPr>
            <a:spLocks noChangeArrowheads="1"/>
          </p:cNvSpPr>
          <p:nvPr/>
        </p:nvSpPr>
        <p:spPr bwMode="auto">
          <a:xfrm>
            <a:off x="1217613" y="2219325"/>
            <a:ext cx="3211512" cy="219075"/>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a:solidFill>
                  <a:srgbClr val="000000"/>
                </a:solidFill>
                <a:cs typeface="+mn-cs"/>
              </a:rPr>
              <a:t>GHG Phase I</a:t>
            </a:r>
          </a:p>
        </p:txBody>
      </p:sp>
      <p:sp>
        <p:nvSpPr>
          <p:cNvPr id="12" name="Rectangle 120">
            <a:extLst>
              <a:ext uri="{FF2B5EF4-FFF2-40B4-BE49-F238E27FC236}">
                <a16:creationId xmlns:a16="http://schemas.microsoft.com/office/drawing/2014/main" id="{4EFDD828-994A-4E62-8B48-7D04B609AA72}"/>
              </a:ext>
            </a:extLst>
          </p:cNvPr>
          <p:cNvSpPr>
            <a:spLocks noChangeArrowheads="1"/>
          </p:cNvSpPr>
          <p:nvPr/>
        </p:nvSpPr>
        <p:spPr bwMode="auto">
          <a:xfrm>
            <a:off x="776288" y="4491038"/>
            <a:ext cx="3211512" cy="336550"/>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a:solidFill>
                  <a:srgbClr val="000000"/>
                </a:solidFill>
                <a:cs typeface="+mn-cs"/>
              </a:rPr>
              <a:t>2nd Stage of constant speed test</a:t>
            </a:r>
          </a:p>
        </p:txBody>
      </p:sp>
      <p:sp>
        <p:nvSpPr>
          <p:cNvPr id="14" name="AutoShape 127">
            <a:extLst>
              <a:ext uri="{FF2B5EF4-FFF2-40B4-BE49-F238E27FC236}">
                <a16:creationId xmlns:a16="http://schemas.microsoft.com/office/drawing/2014/main" id="{102DBC50-326A-4165-9051-3F2739E8146A}"/>
              </a:ext>
            </a:extLst>
          </p:cNvPr>
          <p:cNvSpPr>
            <a:spLocks noChangeArrowheads="1"/>
          </p:cNvSpPr>
          <p:nvPr/>
        </p:nvSpPr>
        <p:spPr bwMode="auto">
          <a:xfrm>
            <a:off x="1695450" y="1462088"/>
            <a:ext cx="4605338" cy="476250"/>
          </a:xfrm>
          <a:prstGeom prst="rightArrow">
            <a:avLst>
              <a:gd name="adj1" fmla="val 67648"/>
              <a:gd name="adj2" fmla="val 41764"/>
            </a:avLst>
          </a:prstGeom>
          <a:solidFill>
            <a:srgbClr val="00FFFF"/>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400" b="1" dirty="0">
                <a:solidFill>
                  <a:srgbClr val="000000"/>
                </a:solidFill>
                <a:cs typeface="+mn-cs"/>
              </a:rPr>
              <a:t>2015 HD FE standard</a:t>
            </a:r>
          </a:p>
        </p:txBody>
      </p:sp>
      <p:sp>
        <p:nvSpPr>
          <p:cNvPr id="15" name="Rectangle 128">
            <a:extLst>
              <a:ext uri="{FF2B5EF4-FFF2-40B4-BE49-F238E27FC236}">
                <a16:creationId xmlns:a16="http://schemas.microsoft.com/office/drawing/2014/main" id="{6422AE65-86D0-4B8A-A03F-8F35BC49ABFD}"/>
              </a:ext>
            </a:extLst>
          </p:cNvPr>
          <p:cNvSpPr>
            <a:spLocks noChangeArrowheads="1"/>
          </p:cNvSpPr>
          <p:nvPr/>
        </p:nvSpPr>
        <p:spPr bwMode="auto">
          <a:xfrm>
            <a:off x="2127250" y="2527300"/>
            <a:ext cx="2305050" cy="206375"/>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a:solidFill>
                  <a:srgbClr val="000000"/>
                </a:solidFill>
                <a:cs typeface="+mn-cs"/>
              </a:rPr>
              <a:t>FE Phase I</a:t>
            </a:r>
          </a:p>
        </p:txBody>
      </p:sp>
      <p:sp>
        <p:nvSpPr>
          <p:cNvPr id="18" name="AutoShape 132">
            <a:extLst>
              <a:ext uri="{FF2B5EF4-FFF2-40B4-BE49-F238E27FC236}">
                <a16:creationId xmlns:a16="http://schemas.microsoft.com/office/drawing/2014/main" id="{04E3838B-AA93-4A3F-8DE3-4892EFFEF931}"/>
              </a:ext>
            </a:extLst>
          </p:cNvPr>
          <p:cNvSpPr>
            <a:spLocks noChangeArrowheads="1"/>
          </p:cNvSpPr>
          <p:nvPr/>
        </p:nvSpPr>
        <p:spPr bwMode="auto">
          <a:xfrm>
            <a:off x="3524250" y="3044825"/>
            <a:ext cx="5507038" cy="287338"/>
          </a:xfrm>
          <a:prstGeom prst="homePlate">
            <a:avLst>
              <a:gd name="adj" fmla="val 29615"/>
            </a:avLst>
          </a:prstGeom>
          <a:solidFill>
            <a:schemeClr val="tx2">
              <a:lumMod val="40000"/>
              <a:lumOff val="60000"/>
            </a:schemeClr>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a:solidFill>
                  <a:srgbClr val="000000"/>
                </a:solidFill>
                <a:cs typeface="+mn-cs"/>
              </a:rPr>
              <a:t>Labeling of FE value</a:t>
            </a:r>
          </a:p>
        </p:txBody>
      </p:sp>
      <p:sp>
        <p:nvSpPr>
          <p:cNvPr id="19" name="AutoShape 133">
            <a:extLst>
              <a:ext uri="{FF2B5EF4-FFF2-40B4-BE49-F238E27FC236}">
                <a16:creationId xmlns:a16="http://schemas.microsoft.com/office/drawing/2014/main" id="{2B904851-5953-4B31-9CB1-850ADFED90C2}"/>
              </a:ext>
            </a:extLst>
          </p:cNvPr>
          <p:cNvSpPr>
            <a:spLocks noChangeArrowheads="1"/>
          </p:cNvSpPr>
          <p:nvPr/>
        </p:nvSpPr>
        <p:spPr bwMode="auto">
          <a:xfrm>
            <a:off x="1768475" y="1566863"/>
            <a:ext cx="215900" cy="215900"/>
          </a:xfrm>
          <a:prstGeom prst="star5">
            <a:avLst/>
          </a:prstGeom>
          <a:solidFill>
            <a:srgbClr val="FFFF00"/>
          </a:solidFill>
          <a:ln w="9525">
            <a:solidFill>
              <a:schemeClr val="tx1"/>
            </a:solidFill>
            <a:miter lim="800000"/>
            <a:headEnd/>
            <a:tailEnd/>
          </a:ln>
          <a:effectLst/>
          <a:extLst/>
        </p:spPr>
        <p:txBody>
          <a:bodyPr wrap="none" anchor="ctr"/>
          <a:lstStyle/>
          <a:p>
            <a:pPr eaLnBrk="1" hangingPunct="1">
              <a:defRPr/>
            </a:pPr>
            <a:endParaRPr kumimoji="1" lang="ja-JP" altLang="en-US">
              <a:solidFill>
                <a:srgbClr val="000000"/>
              </a:solidFill>
              <a:latin typeface="Arial" charset="0"/>
              <a:cs typeface="+mn-cs"/>
            </a:endParaRPr>
          </a:p>
        </p:txBody>
      </p:sp>
      <p:sp>
        <p:nvSpPr>
          <p:cNvPr id="28" name="AutoShape 152">
            <a:extLst>
              <a:ext uri="{FF2B5EF4-FFF2-40B4-BE49-F238E27FC236}">
                <a16:creationId xmlns:a16="http://schemas.microsoft.com/office/drawing/2014/main" id="{4578F1CB-229A-41B0-95EE-95A3E4EB6826}"/>
              </a:ext>
            </a:extLst>
          </p:cNvPr>
          <p:cNvSpPr>
            <a:spLocks noChangeArrowheads="1"/>
          </p:cNvSpPr>
          <p:nvPr/>
        </p:nvSpPr>
        <p:spPr bwMode="auto">
          <a:xfrm>
            <a:off x="6300788" y="1462088"/>
            <a:ext cx="2730500" cy="474662"/>
          </a:xfrm>
          <a:prstGeom prst="rightArrow">
            <a:avLst>
              <a:gd name="adj1" fmla="val 67648"/>
              <a:gd name="adj2" fmla="val 31193"/>
            </a:avLst>
          </a:prstGeom>
          <a:solidFill>
            <a:srgbClr val="FF99CC"/>
          </a:solidFill>
          <a:ln w="25400">
            <a:solidFill>
              <a:schemeClr val="tx1"/>
            </a:solidFill>
            <a:prstDash val="solid"/>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400" b="1" dirty="0">
                <a:solidFill>
                  <a:srgbClr val="000000"/>
                </a:solidFill>
                <a:cs typeface="+mn-cs"/>
              </a:rPr>
              <a:t>2025 HD FE standard</a:t>
            </a:r>
          </a:p>
        </p:txBody>
      </p:sp>
      <p:sp>
        <p:nvSpPr>
          <p:cNvPr id="39" name="AutoShape 133">
            <a:extLst>
              <a:ext uri="{FF2B5EF4-FFF2-40B4-BE49-F238E27FC236}">
                <a16:creationId xmlns:a16="http://schemas.microsoft.com/office/drawing/2014/main" id="{5A4584BA-7424-49F9-8663-09B1EAF99BF4}"/>
              </a:ext>
            </a:extLst>
          </p:cNvPr>
          <p:cNvSpPr>
            <a:spLocks noChangeArrowheads="1"/>
          </p:cNvSpPr>
          <p:nvPr/>
        </p:nvSpPr>
        <p:spPr bwMode="auto">
          <a:xfrm>
            <a:off x="6343650" y="1587500"/>
            <a:ext cx="215900" cy="215900"/>
          </a:xfrm>
          <a:prstGeom prst="star5">
            <a:avLst/>
          </a:prstGeom>
          <a:solidFill>
            <a:srgbClr val="FF0000"/>
          </a:solidFill>
          <a:ln w="9525">
            <a:solidFill>
              <a:schemeClr val="tx1"/>
            </a:solidFill>
            <a:miter lim="800000"/>
            <a:headEnd/>
            <a:tailEnd/>
          </a:ln>
          <a:effectLst/>
          <a:extLst/>
        </p:spPr>
        <p:txBody>
          <a:bodyPr wrap="none" anchor="ctr"/>
          <a:lstStyle/>
          <a:p>
            <a:pPr eaLnBrk="1" hangingPunct="1">
              <a:defRPr/>
            </a:pPr>
            <a:endParaRPr kumimoji="1" lang="ja-JP" altLang="en-US">
              <a:solidFill>
                <a:srgbClr val="000000"/>
              </a:solidFill>
              <a:latin typeface="Arial" charset="0"/>
              <a:cs typeface="+mn-cs"/>
            </a:endParaRPr>
          </a:p>
        </p:txBody>
      </p:sp>
      <p:sp>
        <p:nvSpPr>
          <p:cNvPr id="27" name="AutoShape 152">
            <a:extLst>
              <a:ext uri="{FF2B5EF4-FFF2-40B4-BE49-F238E27FC236}">
                <a16:creationId xmlns:a16="http://schemas.microsoft.com/office/drawing/2014/main" id="{A21879BA-108F-4BF7-9E77-717800E8049F}"/>
              </a:ext>
            </a:extLst>
          </p:cNvPr>
          <p:cNvSpPr>
            <a:spLocks noChangeArrowheads="1"/>
          </p:cNvSpPr>
          <p:nvPr/>
        </p:nvSpPr>
        <p:spPr bwMode="auto">
          <a:xfrm>
            <a:off x="6273800" y="3367088"/>
            <a:ext cx="2246086" cy="428625"/>
          </a:xfrm>
          <a:prstGeom prst="rightArrow">
            <a:avLst>
              <a:gd name="adj1" fmla="val 67648"/>
              <a:gd name="adj2" fmla="val 65825"/>
            </a:avLst>
          </a:prstGeom>
          <a:solidFill>
            <a:srgbClr val="FF99CC"/>
          </a:solidFill>
          <a:ln w="25400">
            <a:solidFill>
              <a:schemeClr val="tx1"/>
            </a:solidFill>
            <a:prstDash val="sysDash"/>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400" b="1" dirty="0">
                <a:solidFill>
                  <a:srgbClr val="000000"/>
                </a:solidFill>
                <a:cs typeface="+mn-cs"/>
              </a:rPr>
              <a:t>2025 target</a:t>
            </a:r>
          </a:p>
        </p:txBody>
      </p:sp>
      <p:sp>
        <p:nvSpPr>
          <p:cNvPr id="24" name="Rectangle 116">
            <a:extLst>
              <a:ext uri="{FF2B5EF4-FFF2-40B4-BE49-F238E27FC236}">
                <a16:creationId xmlns:a16="http://schemas.microsoft.com/office/drawing/2014/main" id="{234C14BC-5333-4504-86BB-599ABB24F46C}"/>
              </a:ext>
            </a:extLst>
          </p:cNvPr>
          <p:cNvSpPr>
            <a:spLocks noChangeArrowheads="1"/>
          </p:cNvSpPr>
          <p:nvPr/>
        </p:nvSpPr>
        <p:spPr bwMode="auto">
          <a:xfrm>
            <a:off x="787400" y="4014788"/>
            <a:ext cx="908050" cy="287337"/>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a:solidFill>
                  <a:srgbClr val="000000"/>
                </a:solidFill>
                <a:cs typeface="+mn-cs"/>
              </a:rPr>
              <a:t>1st stage</a:t>
            </a:r>
          </a:p>
        </p:txBody>
      </p:sp>
      <p:sp>
        <p:nvSpPr>
          <p:cNvPr id="25" name="Rectangle 116">
            <a:extLst>
              <a:ext uri="{FF2B5EF4-FFF2-40B4-BE49-F238E27FC236}">
                <a16:creationId xmlns:a16="http://schemas.microsoft.com/office/drawing/2014/main" id="{95152FDD-0136-4AE2-9C8C-0A2998F70E80}"/>
              </a:ext>
            </a:extLst>
          </p:cNvPr>
          <p:cNvSpPr>
            <a:spLocks noChangeArrowheads="1"/>
          </p:cNvSpPr>
          <p:nvPr/>
        </p:nvSpPr>
        <p:spPr bwMode="auto">
          <a:xfrm>
            <a:off x="1698625" y="4013200"/>
            <a:ext cx="1825625" cy="287338"/>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a:solidFill>
                  <a:srgbClr val="000000"/>
                </a:solidFill>
                <a:cs typeface="+mn-cs"/>
              </a:rPr>
              <a:t>2nd stage</a:t>
            </a:r>
          </a:p>
        </p:txBody>
      </p:sp>
      <p:sp>
        <p:nvSpPr>
          <p:cNvPr id="29" name="Rectangle 116">
            <a:extLst>
              <a:ext uri="{FF2B5EF4-FFF2-40B4-BE49-F238E27FC236}">
                <a16:creationId xmlns:a16="http://schemas.microsoft.com/office/drawing/2014/main" id="{068BC526-143B-4E86-A4A2-3A2A049DF92A}"/>
              </a:ext>
            </a:extLst>
          </p:cNvPr>
          <p:cNvSpPr>
            <a:spLocks noChangeArrowheads="1"/>
          </p:cNvSpPr>
          <p:nvPr/>
        </p:nvSpPr>
        <p:spPr bwMode="auto">
          <a:xfrm>
            <a:off x="3065463" y="5092700"/>
            <a:ext cx="1363662" cy="287338"/>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a:solidFill>
                  <a:srgbClr val="000000"/>
                </a:solidFill>
                <a:cs typeface="+mn-cs"/>
              </a:rPr>
              <a:t>Phase 1 (</a:t>
            </a:r>
            <a:r>
              <a:rPr lang="en-US" altLang="ja-JP" sz="1200" b="1" dirty="0" err="1">
                <a:solidFill>
                  <a:srgbClr val="000000"/>
                </a:solidFill>
                <a:cs typeface="+mn-cs"/>
              </a:rPr>
              <a:t>EuroIV</a:t>
            </a:r>
            <a:r>
              <a:rPr lang="en-US" altLang="ja-JP" sz="1200" b="1" dirty="0">
                <a:solidFill>
                  <a:srgbClr val="000000"/>
                </a:solidFill>
                <a:cs typeface="+mn-cs"/>
              </a:rPr>
              <a:t>)</a:t>
            </a:r>
          </a:p>
        </p:txBody>
      </p:sp>
      <p:sp>
        <p:nvSpPr>
          <p:cNvPr id="32" name="Rectangle 116">
            <a:extLst>
              <a:ext uri="{FF2B5EF4-FFF2-40B4-BE49-F238E27FC236}">
                <a16:creationId xmlns:a16="http://schemas.microsoft.com/office/drawing/2014/main" id="{FF9EEB92-55B5-4265-AF04-6CE345889C96}"/>
              </a:ext>
            </a:extLst>
          </p:cNvPr>
          <p:cNvSpPr>
            <a:spLocks noChangeArrowheads="1"/>
          </p:cNvSpPr>
          <p:nvPr/>
        </p:nvSpPr>
        <p:spPr bwMode="auto">
          <a:xfrm>
            <a:off x="4449763" y="5095875"/>
            <a:ext cx="1824037" cy="287338"/>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a:solidFill>
                  <a:srgbClr val="000000"/>
                </a:solidFill>
                <a:cs typeface="+mn-cs"/>
              </a:rPr>
              <a:t>Phase 2(</a:t>
            </a:r>
            <a:r>
              <a:rPr lang="en-US" altLang="ja-JP" sz="1200" b="1" dirty="0" err="1">
                <a:solidFill>
                  <a:srgbClr val="000000"/>
                </a:solidFill>
                <a:cs typeface="+mn-cs"/>
              </a:rPr>
              <a:t>BSIV</a:t>
            </a:r>
            <a:r>
              <a:rPr lang="en-US" altLang="ja-JP" sz="1200" b="1" dirty="0">
                <a:solidFill>
                  <a:srgbClr val="000000"/>
                </a:solidFill>
                <a:cs typeface="+mn-cs"/>
              </a:rPr>
              <a:t>)</a:t>
            </a:r>
          </a:p>
        </p:txBody>
      </p:sp>
      <p:sp>
        <p:nvSpPr>
          <p:cNvPr id="33" name="Rectangle 116">
            <a:extLst>
              <a:ext uri="{FF2B5EF4-FFF2-40B4-BE49-F238E27FC236}">
                <a16:creationId xmlns:a16="http://schemas.microsoft.com/office/drawing/2014/main" id="{B3C58473-E453-4F27-B24A-10E93E5E60EC}"/>
              </a:ext>
            </a:extLst>
          </p:cNvPr>
          <p:cNvSpPr>
            <a:spLocks noChangeArrowheads="1"/>
          </p:cNvSpPr>
          <p:nvPr/>
        </p:nvSpPr>
        <p:spPr bwMode="auto">
          <a:xfrm>
            <a:off x="3524250" y="4013200"/>
            <a:ext cx="2300288" cy="288925"/>
          </a:xfrm>
          <a:prstGeom prst="rect">
            <a:avLst/>
          </a:prstGeom>
          <a:solidFill>
            <a:srgbClr val="FFFFFF"/>
          </a:solidFill>
          <a:ln w="28575">
            <a:solidFill>
              <a:schemeClr val="tx1"/>
            </a:solidFill>
            <a:prstDash val="sysDash"/>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a:solidFill>
                  <a:srgbClr val="000000"/>
                </a:solidFill>
                <a:cs typeface="+mn-cs"/>
              </a:rPr>
              <a:t>3rd stage</a:t>
            </a:r>
          </a:p>
        </p:txBody>
      </p:sp>
      <p:sp>
        <p:nvSpPr>
          <p:cNvPr id="22" name="AutoShape 152">
            <a:extLst>
              <a:ext uri="{FF2B5EF4-FFF2-40B4-BE49-F238E27FC236}">
                <a16:creationId xmlns:a16="http://schemas.microsoft.com/office/drawing/2014/main" id="{229A3A3C-3B6D-49B3-AFE9-96618FB61676}"/>
              </a:ext>
            </a:extLst>
          </p:cNvPr>
          <p:cNvSpPr>
            <a:spLocks noChangeArrowheads="1"/>
          </p:cNvSpPr>
          <p:nvPr/>
        </p:nvSpPr>
        <p:spPr bwMode="auto">
          <a:xfrm>
            <a:off x="4449763" y="2278063"/>
            <a:ext cx="4581525" cy="474662"/>
          </a:xfrm>
          <a:prstGeom prst="rightArrow">
            <a:avLst>
              <a:gd name="adj1" fmla="val 67648"/>
              <a:gd name="adj2" fmla="val 31193"/>
            </a:avLst>
          </a:prstGeom>
          <a:solidFill>
            <a:srgbClr val="FF99CC"/>
          </a:solidFill>
          <a:ln w="25400">
            <a:solidFill>
              <a:schemeClr val="tx1"/>
            </a:solidFill>
            <a:prstDash val="solid"/>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400" b="1" dirty="0">
                <a:solidFill>
                  <a:srgbClr val="000000"/>
                </a:solidFill>
                <a:cs typeface="+mn-cs"/>
              </a:rPr>
              <a:t>Phase II</a:t>
            </a:r>
          </a:p>
        </p:txBody>
      </p:sp>
      <p:sp>
        <p:nvSpPr>
          <p:cNvPr id="23" name="Rectangle 116">
            <a:extLst>
              <a:ext uri="{FF2B5EF4-FFF2-40B4-BE49-F238E27FC236}">
                <a16:creationId xmlns:a16="http://schemas.microsoft.com/office/drawing/2014/main" id="{6B5856A8-F7E0-4019-9509-6FD156EF7F8E}"/>
              </a:ext>
            </a:extLst>
          </p:cNvPr>
          <p:cNvSpPr>
            <a:spLocks noChangeArrowheads="1"/>
          </p:cNvSpPr>
          <p:nvPr/>
        </p:nvSpPr>
        <p:spPr bwMode="auto">
          <a:xfrm>
            <a:off x="4000500" y="5537200"/>
            <a:ext cx="2303463" cy="287338"/>
          </a:xfrm>
          <a:prstGeom prst="rect">
            <a:avLst/>
          </a:prstGeom>
          <a:solidFill>
            <a:srgbClr val="FFFFFF"/>
          </a:solidFill>
          <a:ln w="28575">
            <a:solidFill>
              <a:schemeClr val="tx1"/>
            </a:solidFill>
            <a:prstDash val="sysDash"/>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a:solidFill>
                  <a:srgbClr val="000000"/>
                </a:solidFill>
                <a:cs typeface="+mn-cs"/>
              </a:rPr>
              <a:t>Phase1 (</a:t>
            </a:r>
            <a:r>
              <a:rPr lang="en-US" altLang="ja-JP" sz="1200" b="1" dirty="0" err="1">
                <a:solidFill>
                  <a:srgbClr val="000000"/>
                </a:solidFill>
                <a:cs typeface="+mn-cs"/>
              </a:rPr>
              <a:t>EuroVI</a:t>
            </a:r>
            <a:r>
              <a:rPr lang="en-US" altLang="ja-JP" sz="1200" b="1" dirty="0">
                <a:solidFill>
                  <a:srgbClr val="000000"/>
                </a:solidFill>
                <a:cs typeface="+mn-cs"/>
              </a:rPr>
              <a:t>)</a:t>
            </a:r>
          </a:p>
        </p:txBody>
      </p:sp>
      <p:sp>
        <p:nvSpPr>
          <p:cNvPr id="30" name="Rectangle 116">
            <a:extLst>
              <a:ext uri="{FF2B5EF4-FFF2-40B4-BE49-F238E27FC236}">
                <a16:creationId xmlns:a16="http://schemas.microsoft.com/office/drawing/2014/main" id="{7D0D0F2E-F7E5-497D-BC85-96E13F462F09}"/>
              </a:ext>
            </a:extLst>
          </p:cNvPr>
          <p:cNvSpPr>
            <a:spLocks noChangeArrowheads="1"/>
          </p:cNvSpPr>
          <p:nvPr/>
        </p:nvSpPr>
        <p:spPr bwMode="auto">
          <a:xfrm>
            <a:off x="3997325" y="5549900"/>
            <a:ext cx="2303463" cy="287338"/>
          </a:xfrm>
          <a:prstGeom prst="rect">
            <a:avLst/>
          </a:prstGeom>
          <a:solidFill>
            <a:srgbClr val="FFFFFF"/>
          </a:solidFill>
          <a:ln w="28575">
            <a:solidFill>
              <a:schemeClr val="tx1"/>
            </a:solidFill>
            <a:prstDash val="sysDash"/>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err="1">
                <a:solidFill>
                  <a:srgbClr val="000000"/>
                </a:solidFill>
                <a:cs typeface="+mn-cs"/>
              </a:rPr>
              <a:t>Phase1</a:t>
            </a:r>
            <a:r>
              <a:rPr lang="en-US" altLang="ja-JP" sz="1200" b="1" dirty="0">
                <a:solidFill>
                  <a:srgbClr val="000000"/>
                </a:solidFill>
                <a:cs typeface="+mn-cs"/>
              </a:rPr>
              <a:t> (</a:t>
            </a:r>
            <a:r>
              <a:rPr lang="en-US" altLang="ja-JP" sz="1200" b="1" dirty="0" err="1">
                <a:solidFill>
                  <a:srgbClr val="000000"/>
                </a:solidFill>
                <a:cs typeface="+mn-cs"/>
              </a:rPr>
              <a:t>BSVI</a:t>
            </a:r>
            <a:r>
              <a:rPr lang="en-US" altLang="ja-JP" sz="1200" b="1" dirty="0">
                <a:solidFill>
                  <a:srgbClr val="000000"/>
                </a:solidFill>
                <a:cs typeface="+mn-cs"/>
              </a:rPr>
              <a:t>)</a:t>
            </a:r>
          </a:p>
        </p:txBody>
      </p:sp>
      <p:cxnSp>
        <p:nvCxnSpPr>
          <p:cNvPr id="3" name="直線コネクタ 2">
            <a:extLst>
              <a:ext uri="{FF2B5EF4-FFF2-40B4-BE49-F238E27FC236}">
                <a16:creationId xmlns:a16="http://schemas.microsoft.com/office/drawing/2014/main" id="{F86DAECC-B2E5-48F7-A56B-11ED33E9FEB2}"/>
              </a:ext>
            </a:extLst>
          </p:cNvPr>
          <p:cNvCxnSpPr/>
          <p:nvPr/>
        </p:nvCxnSpPr>
        <p:spPr>
          <a:xfrm>
            <a:off x="7199313" y="2359025"/>
            <a:ext cx="0" cy="271463"/>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F1BEA224-8B50-4481-9127-6B11C01157D3}"/>
              </a:ext>
            </a:extLst>
          </p:cNvPr>
          <p:cNvCxnSpPr/>
          <p:nvPr/>
        </p:nvCxnSpPr>
        <p:spPr>
          <a:xfrm>
            <a:off x="5824538" y="2359025"/>
            <a:ext cx="0" cy="271463"/>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26" name="Rectangle 116">
            <a:extLst>
              <a:ext uri="{FF2B5EF4-FFF2-40B4-BE49-F238E27FC236}">
                <a16:creationId xmlns:a16="http://schemas.microsoft.com/office/drawing/2014/main" id="{B3C58473-E453-4F27-B24A-10E93E5E60EC}"/>
              </a:ext>
            </a:extLst>
          </p:cNvPr>
          <p:cNvSpPr>
            <a:spLocks noChangeArrowheads="1"/>
          </p:cNvSpPr>
          <p:nvPr/>
        </p:nvSpPr>
        <p:spPr bwMode="auto">
          <a:xfrm>
            <a:off x="5824722" y="4005946"/>
            <a:ext cx="2300288" cy="288925"/>
          </a:xfrm>
          <a:prstGeom prst="rect">
            <a:avLst/>
          </a:prstGeom>
          <a:solidFill>
            <a:srgbClr val="FFFFFF"/>
          </a:solidFill>
          <a:ln w="28575">
            <a:solidFill>
              <a:schemeClr val="tx1"/>
            </a:solidFill>
            <a:prstDash val="sysDash"/>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a:solidFill>
                  <a:srgbClr val="000000"/>
                </a:solidFill>
                <a:cs typeface="+mn-cs"/>
              </a:rPr>
              <a:t>4th stage</a:t>
            </a:r>
          </a:p>
        </p:txBody>
      </p:sp>
      <p:sp>
        <p:nvSpPr>
          <p:cNvPr id="36" name="AutoShape 152">
            <a:extLst>
              <a:ext uri="{FF2B5EF4-FFF2-40B4-BE49-F238E27FC236}">
                <a16:creationId xmlns:a16="http://schemas.microsoft.com/office/drawing/2014/main" id="{A21879BA-108F-4BF7-9E77-717800E8049F}"/>
              </a:ext>
            </a:extLst>
          </p:cNvPr>
          <p:cNvSpPr>
            <a:spLocks noChangeArrowheads="1"/>
          </p:cNvSpPr>
          <p:nvPr/>
        </p:nvSpPr>
        <p:spPr bwMode="auto">
          <a:xfrm>
            <a:off x="8519886" y="3403147"/>
            <a:ext cx="609599" cy="428625"/>
          </a:xfrm>
          <a:prstGeom prst="rightArrow">
            <a:avLst>
              <a:gd name="adj1" fmla="val 67648"/>
              <a:gd name="adj2" fmla="val 65825"/>
            </a:avLst>
          </a:prstGeom>
          <a:solidFill>
            <a:srgbClr val="FF99CC"/>
          </a:solidFill>
          <a:ln w="25400">
            <a:solidFill>
              <a:schemeClr val="tx1"/>
            </a:solidFill>
            <a:prstDash val="sysDash"/>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400" b="1" dirty="0">
                <a:solidFill>
                  <a:srgbClr val="000000"/>
                </a:solidFill>
                <a:cs typeface="+mn-cs"/>
              </a:rPr>
              <a:t>2030</a:t>
            </a:r>
          </a:p>
        </p:txBody>
      </p:sp>
      <p:sp>
        <p:nvSpPr>
          <p:cNvPr id="37" name="Rectangle 116">
            <a:extLst>
              <a:ext uri="{FF2B5EF4-FFF2-40B4-BE49-F238E27FC236}">
                <a16:creationId xmlns:a16="http://schemas.microsoft.com/office/drawing/2014/main" id="{B9AF3144-D863-4895-B1C2-0BD97B492ED0}"/>
              </a:ext>
            </a:extLst>
          </p:cNvPr>
          <p:cNvSpPr>
            <a:spLocks noChangeArrowheads="1"/>
          </p:cNvSpPr>
          <p:nvPr/>
        </p:nvSpPr>
        <p:spPr bwMode="auto">
          <a:xfrm>
            <a:off x="2625725" y="6164263"/>
            <a:ext cx="2303463" cy="287337"/>
          </a:xfrm>
          <a:prstGeom prst="rect">
            <a:avLst/>
          </a:prstGeom>
          <a:solidFill>
            <a:srgbClr val="FFFFFF"/>
          </a:solidFill>
          <a:ln w="28575">
            <a:solidFill>
              <a:schemeClr val="tx1"/>
            </a:solidFill>
            <a:prstDash val="sysDash"/>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a:solidFill>
                  <a:srgbClr val="00B050"/>
                </a:solidFill>
                <a:cs typeface="+mn-cs"/>
              </a:rPr>
              <a:t>Under consideration</a:t>
            </a:r>
          </a:p>
        </p:txBody>
      </p:sp>
      <p:sp>
        <p:nvSpPr>
          <p:cNvPr id="38" name="Rectangle 116">
            <a:extLst>
              <a:ext uri="{FF2B5EF4-FFF2-40B4-BE49-F238E27FC236}">
                <a16:creationId xmlns:a16="http://schemas.microsoft.com/office/drawing/2014/main" id="{D231D632-16AD-412E-9F3D-4F5F0B4788D5}"/>
              </a:ext>
            </a:extLst>
          </p:cNvPr>
          <p:cNvSpPr>
            <a:spLocks noChangeArrowheads="1"/>
          </p:cNvSpPr>
          <p:nvPr/>
        </p:nvSpPr>
        <p:spPr bwMode="auto">
          <a:xfrm>
            <a:off x="171450" y="6164263"/>
            <a:ext cx="1825625" cy="287337"/>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Clr>
                <a:srgbClr val="0000FF"/>
              </a:buClr>
              <a:buFont typeface="Wingdings" pitchFamily="2" charset="2"/>
              <a:buNone/>
              <a:defRPr/>
            </a:pPr>
            <a:r>
              <a:rPr lang="en-US" altLang="ja-JP" sz="1200" b="1" dirty="0">
                <a:solidFill>
                  <a:srgbClr val="00B050"/>
                </a:solidFill>
                <a:cs typeface="+mn-cs"/>
              </a:rPr>
              <a:t>Legislation</a:t>
            </a:r>
          </a:p>
        </p:txBody>
      </p:sp>
      <p:sp>
        <p:nvSpPr>
          <p:cNvPr id="40" name="楕円 2">
            <a:extLst>
              <a:ext uri="{FF2B5EF4-FFF2-40B4-BE49-F238E27FC236}">
                <a16:creationId xmlns:a16="http://schemas.microsoft.com/office/drawing/2014/main" id="{BCAC67D7-F956-4C7A-BDFF-13A5B9193D4C}"/>
              </a:ext>
            </a:extLst>
          </p:cNvPr>
          <p:cNvSpPr/>
          <p:nvPr/>
        </p:nvSpPr>
        <p:spPr>
          <a:xfrm>
            <a:off x="5301347" y="1393825"/>
            <a:ext cx="1467067" cy="561974"/>
          </a:xfrm>
          <a:prstGeom prst="ellipse">
            <a:avLst/>
          </a:prstGeom>
          <a:gradFill flip="none" rotWithShape="1">
            <a:gsLst>
              <a:gs pos="0">
                <a:srgbClr val="00FF00">
                  <a:shade val="30000"/>
                  <a:satMod val="115000"/>
                  <a:alpha val="50000"/>
                </a:srgbClr>
              </a:gs>
              <a:gs pos="77000">
                <a:srgbClr val="00FF00">
                  <a:shade val="67500"/>
                  <a:satMod val="115000"/>
                  <a:alpha val="70000"/>
                </a:srgbClr>
              </a:gs>
              <a:gs pos="100000">
                <a:srgbClr val="00FF00">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41" name="楕円 22">
            <a:extLst>
              <a:ext uri="{FF2B5EF4-FFF2-40B4-BE49-F238E27FC236}">
                <a16:creationId xmlns:a16="http://schemas.microsoft.com/office/drawing/2014/main" id="{0BD33A24-105F-473F-912F-8B36528B46AA}"/>
              </a:ext>
            </a:extLst>
          </p:cNvPr>
          <p:cNvSpPr/>
          <p:nvPr/>
        </p:nvSpPr>
        <p:spPr>
          <a:xfrm>
            <a:off x="6068828" y="2217737"/>
            <a:ext cx="1467067" cy="561974"/>
          </a:xfrm>
          <a:prstGeom prst="ellipse">
            <a:avLst/>
          </a:prstGeom>
          <a:gradFill flip="none" rotWithShape="1">
            <a:gsLst>
              <a:gs pos="0">
                <a:srgbClr val="00FF00">
                  <a:shade val="30000"/>
                  <a:satMod val="115000"/>
                  <a:alpha val="50000"/>
                </a:srgbClr>
              </a:gs>
              <a:gs pos="77000">
                <a:srgbClr val="00FF00">
                  <a:shade val="67500"/>
                  <a:satMod val="115000"/>
                  <a:alpha val="70000"/>
                </a:srgbClr>
              </a:gs>
              <a:gs pos="100000">
                <a:srgbClr val="00FF00">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42" name="楕円 29">
            <a:extLst>
              <a:ext uri="{FF2B5EF4-FFF2-40B4-BE49-F238E27FC236}">
                <a16:creationId xmlns:a16="http://schemas.microsoft.com/office/drawing/2014/main" id="{7A0D73AC-C72A-4CDF-8E7E-F4BBE437FF26}"/>
              </a:ext>
            </a:extLst>
          </p:cNvPr>
          <p:cNvSpPr/>
          <p:nvPr/>
        </p:nvSpPr>
        <p:spPr>
          <a:xfrm>
            <a:off x="7219733" y="3133723"/>
            <a:ext cx="1467067" cy="561974"/>
          </a:xfrm>
          <a:prstGeom prst="ellipse">
            <a:avLst/>
          </a:prstGeom>
          <a:gradFill flip="none" rotWithShape="1">
            <a:gsLst>
              <a:gs pos="0">
                <a:srgbClr val="00FF00">
                  <a:shade val="30000"/>
                  <a:satMod val="115000"/>
                  <a:alpha val="50000"/>
                </a:srgbClr>
              </a:gs>
              <a:gs pos="77000">
                <a:srgbClr val="00FF00">
                  <a:shade val="67500"/>
                  <a:satMod val="115000"/>
                  <a:alpha val="70000"/>
                </a:srgbClr>
              </a:gs>
              <a:gs pos="100000">
                <a:srgbClr val="00FF00">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43" name="楕円 30">
            <a:extLst>
              <a:ext uri="{FF2B5EF4-FFF2-40B4-BE49-F238E27FC236}">
                <a16:creationId xmlns:a16="http://schemas.microsoft.com/office/drawing/2014/main" id="{4E7E1668-F757-4BBD-8C0A-81E387EE8F34}"/>
              </a:ext>
            </a:extLst>
          </p:cNvPr>
          <p:cNvSpPr/>
          <p:nvPr/>
        </p:nvSpPr>
        <p:spPr>
          <a:xfrm>
            <a:off x="5222658" y="3877469"/>
            <a:ext cx="1467067" cy="561974"/>
          </a:xfrm>
          <a:prstGeom prst="ellipse">
            <a:avLst/>
          </a:prstGeom>
          <a:gradFill flip="none" rotWithShape="1">
            <a:gsLst>
              <a:gs pos="0">
                <a:srgbClr val="00FF00">
                  <a:shade val="30000"/>
                  <a:satMod val="115000"/>
                  <a:alpha val="50000"/>
                </a:srgbClr>
              </a:gs>
              <a:gs pos="77000">
                <a:srgbClr val="00FF00">
                  <a:shade val="67500"/>
                  <a:satMod val="115000"/>
                  <a:alpha val="70000"/>
                </a:srgbClr>
              </a:gs>
              <a:gs pos="100000">
                <a:srgbClr val="00FF00">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44" name="楕円 33">
            <a:extLst>
              <a:ext uri="{FF2B5EF4-FFF2-40B4-BE49-F238E27FC236}">
                <a16:creationId xmlns:a16="http://schemas.microsoft.com/office/drawing/2014/main" id="{5B2AD983-F148-4AEA-A3CF-C02AC132F3E2}"/>
              </a:ext>
            </a:extLst>
          </p:cNvPr>
          <p:cNvSpPr/>
          <p:nvPr/>
        </p:nvSpPr>
        <p:spPr>
          <a:xfrm>
            <a:off x="6198971" y="5400092"/>
            <a:ext cx="1467067" cy="561974"/>
          </a:xfrm>
          <a:prstGeom prst="ellipse">
            <a:avLst/>
          </a:prstGeom>
          <a:gradFill flip="none" rotWithShape="1">
            <a:gsLst>
              <a:gs pos="0">
                <a:srgbClr val="00FF00">
                  <a:shade val="30000"/>
                  <a:satMod val="115000"/>
                  <a:alpha val="50000"/>
                </a:srgbClr>
              </a:gs>
              <a:gs pos="77000">
                <a:srgbClr val="00FF00">
                  <a:shade val="67500"/>
                  <a:satMod val="115000"/>
                  <a:alpha val="70000"/>
                </a:srgbClr>
              </a:gs>
              <a:gs pos="100000">
                <a:srgbClr val="00FF00">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45" name="楕円 34">
            <a:extLst>
              <a:ext uri="{FF2B5EF4-FFF2-40B4-BE49-F238E27FC236}">
                <a16:creationId xmlns:a16="http://schemas.microsoft.com/office/drawing/2014/main" id="{F011461D-D3FB-4546-942D-7C490C04E0FE}"/>
              </a:ext>
            </a:extLst>
          </p:cNvPr>
          <p:cNvSpPr/>
          <p:nvPr/>
        </p:nvSpPr>
        <p:spPr>
          <a:xfrm>
            <a:off x="5663406" y="6147413"/>
            <a:ext cx="2154237" cy="606133"/>
          </a:xfrm>
          <a:prstGeom prst="ellipse">
            <a:avLst/>
          </a:prstGeom>
          <a:gradFill flip="none" rotWithShape="1">
            <a:gsLst>
              <a:gs pos="0">
                <a:srgbClr val="00FF00">
                  <a:shade val="30000"/>
                  <a:satMod val="115000"/>
                  <a:alpha val="50000"/>
                </a:srgbClr>
              </a:gs>
              <a:gs pos="77000">
                <a:srgbClr val="00FF00">
                  <a:shade val="67500"/>
                  <a:satMod val="115000"/>
                  <a:alpha val="70000"/>
                </a:srgbClr>
              </a:gs>
              <a:gs pos="100000">
                <a:srgbClr val="00FF00">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800"/>
              </a:lnSpc>
              <a:defRPr/>
            </a:pPr>
            <a:r>
              <a:rPr kumimoji="1" lang="en-US" altLang="ja-JP" dirty="0"/>
              <a:t>Possibility of Rule making</a:t>
            </a:r>
            <a:endParaRPr kumimoji="1" lang="ja-JP" altLang="en-US" dirty="0"/>
          </a:p>
        </p:txBody>
      </p:sp>
    </p:spTree>
    <p:extLst>
      <p:ext uri="{BB962C8B-B14F-4D97-AF65-F5344CB8AC3E}">
        <p14:creationId xmlns:p14="http://schemas.microsoft.com/office/powerpoint/2010/main" val="3762696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olo 1">
            <a:extLst>
              <a:ext uri="{FF2B5EF4-FFF2-40B4-BE49-F238E27FC236}">
                <a16:creationId xmlns:a16="http://schemas.microsoft.com/office/drawing/2014/main" id="{94B8EBAB-38DD-4B85-83D3-55D4FB62DC5E}"/>
              </a:ext>
            </a:extLst>
          </p:cNvPr>
          <p:cNvSpPr>
            <a:spLocks noGrp="1"/>
          </p:cNvSpPr>
          <p:nvPr>
            <p:ph type="title"/>
          </p:nvPr>
        </p:nvSpPr>
        <p:spPr>
          <a:xfrm>
            <a:off x="1263650" y="136525"/>
            <a:ext cx="6937375" cy="458788"/>
          </a:xfrm>
        </p:spPr>
        <p:txBody>
          <a:bodyPr/>
          <a:lstStyle/>
          <a:p>
            <a:r>
              <a:rPr lang="en-US" altLang="ja-JP" sz="2800" b="1" dirty="0">
                <a:solidFill>
                  <a:srgbClr val="0070C0"/>
                </a:solidFill>
                <a:latin typeface="Verdana" panose="020B0604030504040204" pitchFamily="34" charset="0"/>
              </a:rPr>
              <a:t>Steps for Harmonization</a:t>
            </a:r>
            <a:endParaRPr lang="en-US" altLang="en-US" sz="2800" b="1" dirty="0">
              <a:solidFill>
                <a:srgbClr val="0070C0"/>
              </a:solidFill>
              <a:latin typeface="Verdana" panose="020B0604030504040204" pitchFamily="34" charset="0"/>
            </a:endParaRPr>
          </a:p>
        </p:txBody>
      </p:sp>
      <p:graphicFrame>
        <p:nvGraphicFramePr>
          <p:cNvPr id="5" name="Group 3">
            <a:extLst>
              <a:ext uri="{FF2B5EF4-FFF2-40B4-BE49-F238E27FC236}">
                <a16:creationId xmlns:a16="http://schemas.microsoft.com/office/drawing/2014/main" id="{2DF85030-F7BD-4EBB-8778-E4883D7E1C10}"/>
              </a:ext>
            </a:extLst>
          </p:cNvPr>
          <p:cNvGraphicFramePr>
            <a:graphicFrameLocks noGrp="1"/>
          </p:cNvGraphicFramePr>
          <p:nvPr>
            <p:ph idx="1"/>
          </p:nvPr>
        </p:nvGraphicFramePr>
        <p:xfrm>
          <a:off x="227013" y="874713"/>
          <a:ext cx="8785225" cy="5911853"/>
        </p:xfrm>
        <a:graphic>
          <a:graphicData uri="http://schemas.openxmlformats.org/drawingml/2006/table">
            <a:tbl>
              <a:tblPr/>
              <a:tblGrid>
                <a:gridCol w="1289050">
                  <a:extLst>
                    <a:ext uri="{9D8B030D-6E8A-4147-A177-3AD203B41FA5}">
                      <a16:colId xmlns:a16="http://schemas.microsoft.com/office/drawing/2014/main" val="20000"/>
                    </a:ext>
                  </a:extLst>
                </a:gridCol>
                <a:gridCol w="1244600">
                  <a:extLst>
                    <a:ext uri="{9D8B030D-6E8A-4147-A177-3AD203B41FA5}">
                      <a16:colId xmlns:a16="http://schemas.microsoft.com/office/drawing/2014/main" val="20001"/>
                    </a:ext>
                  </a:extLst>
                </a:gridCol>
                <a:gridCol w="3198812">
                  <a:extLst>
                    <a:ext uri="{9D8B030D-6E8A-4147-A177-3AD203B41FA5}">
                      <a16:colId xmlns:a16="http://schemas.microsoft.com/office/drawing/2014/main" val="20002"/>
                    </a:ext>
                  </a:extLst>
                </a:gridCol>
                <a:gridCol w="3052763">
                  <a:extLst>
                    <a:ext uri="{9D8B030D-6E8A-4147-A177-3AD203B41FA5}">
                      <a16:colId xmlns:a16="http://schemas.microsoft.com/office/drawing/2014/main" val="20003"/>
                    </a:ext>
                  </a:extLst>
                </a:gridCol>
              </a:tblGrid>
              <a:tr h="430213">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Elements</a:t>
                      </a:r>
                    </a:p>
                  </a:txBody>
                  <a:tcPr marL="36000" marR="36000" marT="45723" marB="45723"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Sub-Elements</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Issues</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Examples</a:t>
                      </a:r>
                    </a:p>
                  </a:txBody>
                  <a:tcPr marL="36000" marR="36000" marT="45723" marB="45723"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extLst>
                  <a:ext uri="{0D108BD9-81ED-4DB2-BD59-A6C34878D82A}">
                    <a16:rowId xmlns:a16="http://schemas.microsoft.com/office/drawing/2014/main" val="10000"/>
                  </a:ext>
                </a:extLst>
              </a:tr>
              <a:tr h="523875">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FE Unit</a:t>
                      </a:r>
                    </a:p>
                  </a:txBody>
                  <a:tcPr marL="36000" marR="36000" marT="45723" marB="45723"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Transport efficiency or</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Easy to understand for everybody</a:t>
                      </a:r>
                    </a:p>
                  </a:txBody>
                  <a:tcPr marL="36000" marR="36000"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 km/L</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 ton.km/L</a:t>
                      </a:r>
                    </a:p>
                  </a:txBody>
                  <a:tcPr marL="36000" marR="36000"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2288">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Others</a:t>
                      </a:r>
                    </a:p>
                  </a:txBody>
                  <a:tcPr marL="36000" marR="36000" marT="45723" marB="45723"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Criteria</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Limit of FE value or average value</a:t>
                      </a:r>
                    </a:p>
                  </a:txBody>
                  <a:tcPr marL="36000" marR="36000"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92075" indent="-92075"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92075" marR="0" lvl="0" indent="-92075"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Averaged by number of sales</a:t>
                      </a:r>
                    </a:p>
                    <a:p>
                      <a:pPr marL="92075" marR="0" lvl="0" indent="-92075"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CAFÉ</a:t>
                      </a:r>
                    </a:p>
                  </a:txBody>
                  <a:tcPr marL="36000" marR="36000"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2288">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Vehicle classification</a:t>
                      </a:r>
                    </a:p>
                  </a:txBody>
                  <a:tcPr marL="36000" marR="36000" marT="45723" marB="45723"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Simpler category is desired, but needs to reflect to real world </a:t>
                      </a:r>
                      <a:r>
                        <a:rPr kumimoji="1" lang="en-US" altLang="ja-JP" sz="1200" b="1" i="0" u="none" strike="noStrike" cap="none" normalizeH="0" baseline="0" dirty="0" err="1">
                          <a:ln>
                            <a:noFill/>
                          </a:ln>
                          <a:solidFill>
                            <a:schemeClr val="tx1"/>
                          </a:solidFill>
                          <a:effectLst/>
                          <a:latin typeface="Arial" pitchFamily="34" charset="0"/>
                          <a:ea typeface="ＭＳ Ｐゴシック" pitchFamily="50" charset="-128"/>
                          <a:cs typeface="Arial" pitchFamily="34" charset="0"/>
                        </a:rPr>
                        <a:t>compexity</a:t>
                      </a:r>
                      <a:endPar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36000" marR="36000"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Vehicle type (Tractor, bus….</a:t>
                      </a:r>
                      <a:r>
                        <a:rPr kumimoji="1" lang="en-US" altLang="ja-JP" sz="1200" b="1" i="0" u="none" strike="noStrike" cap="none" normalizeH="0" baseline="0" dirty="0" err="1">
                          <a:ln>
                            <a:noFill/>
                          </a:ln>
                          <a:solidFill>
                            <a:schemeClr val="tx1"/>
                          </a:solidFill>
                          <a:effectLst/>
                          <a:latin typeface="Arial" pitchFamily="34" charset="0"/>
                          <a:ea typeface="ＭＳ Ｐゴシック" pitchFamily="50" charset="-128"/>
                          <a:cs typeface="Arial" pitchFamily="34" charset="0"/>
                        </a:rPr>
                        <a:t>etc</a:t>
                      </a: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GVW, type of cabin</a:t>
                      </a:r>
                    </a:p>
                  </a:txBody>
                  <a:tcPr marL="36000" marR="36000"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3875">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Items of FE effect</a:t>
                      </a:r>
                    </a:p>
                  </a:txBody>
                  <a:tcPr marL="36000" marR="36000" marT="45723" marB="45723"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Accuracy vs. cost of measurement</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Contribution for FE</a:t>
                      </a:r>
                    </a:p>
                  </a:txBody>
                  <a:tcPr marL="36000" marR="36000"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 Engine, T/M</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 Aero dynamic and rolling resistance</a:t>
                      </a:r>
                    </a:p>
                  </a:txBody>
                  <a:tcPr marL="36000" marR="36000"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2288">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Driving Mode</a:t>
                      </a:r>
                    </a:p>
                  </a:txBody>
                  <a:tcPr marL="36000" marR="36000" marT="45723" marB="45723"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Vehicle speed base or road data base</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less complexity vs real world reflection</a:t>
                      </a:r>
                    </a:p>
                  </a:txBody>
                  <a:tcPr marL="36000" marR="36000"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 Combination of two cycles</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 Unique mode for each vehicle type</a:t>
                      </a:r>
                    </a:p>
                  </a:txBody>
                  <a:tcPr marL="36000" marR="36000"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4188">
                <a:tc rowSpan="6">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Measurement</a:t>
                      </a:r>
                    </a:p>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Method</a:t>
                      </a:r>
                    </a:p>
                  </a:txBody>
                  <a:tcPr marL="36000" marR="36000" marT="45723" marB="45723"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Chassis dynamometer</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Should Chassis dynamometer measurement be used</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36000" marR="36000" marT="45723" marB="45723"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23875">
                <a:tc vMerge="1">
                  <a:txBody>
                    <a:bodyPr/>
                    <a:lstStyle/>
                    <a:p>
                      <a:endParaRPr kumimoji="1" lang="ja-JP" altLang="en-US"/>
                    </a:p>
                  </a:txBody>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Simulation</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Should simulation be used</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Driver model contents</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Common calculation logic</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Difference of steady and transient</a:t>
                      </a:r>
                    </a:p>
                  </a:txBody>
                  <a:tcPr marL="36000" marR="36000" marT="45723" marB="45723"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22288">
                <a:tc vMerge="1">
                  <a:txBody>
                    <a:bodyPr/>
                    <a:lstStyle/>
                    <a:p>
                      <a:endParaRPr kumimoji="1" lang="ja-JP" altLang="en-US"/>
                    </a:p>
                  </a:txBody>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Engine measurement</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Number of measurement points</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Transient operation effect</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CO2 measurement by engine</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Engine FE map and simulation</a:t>
                      </a:r>
                    </a:p>
                  </a:txBody>
                  <a:tcPr marL="36000" marR="36000" marT="45723" marB="45723"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23875">
                <a:tc vMerge="1">
                  <a:txBody>
                    <a:bodyPr/>
                    <a:lstStyle/>
                    <a:p>
                      <a:endParaRPr kumimoji="1" lang="ja-JP" altLang="en-US"/>
                    </a:p>
                  </a:txBody>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Aero dynamic measurement</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Measurement methods</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Selection of vehicle type, rear body</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Coast down, steady speed drive</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CFD               - Wind tunnel</a:t>
                      </a:r>
                    </a:p>
                  </a:txBody>
                  <a:tcPr marL="36000" marR="36000" marT="45723" marB="45723"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23875">
                <a:tc vMerge="1">
                  <a:txBody>
                    <a:bodyPr/>
                    <a:lstStyle/>
                    <a:p>
                      <a:endParaRPr kumimoji="1" lang="ja-JP" altLang="en-US"/>
                    </a:p>
                  </a:txBody>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Tyre rolling resistance</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Measurement method, labeling</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Common </a:t>
                      </a:r>
                      <a:r>
                        <a:rPr kumimoji="1" lang="en-US" altLang="ja-JP" sz="1200" b="1" i="0" u="none" strike="noStrike" cap="none" normalizeH="0" baseline="0" dirty="0" err="1">
                          <a:ln>
                            <a:noFill/>
                          </a:ln>
                          <a:solidFill>
                            <a:schemeClr val="tx1"/>
                          </a:solidFill>
                          <a:effectLst/>
                          <a:latin typeface="Arial" pitchFamily="34" charset="0"/>
                          <a:ea typeface="ＭＳ Ｐゴシック" pitchFamily="50" charset="-128"/>
                          <a:cs typeface="Arial" pitchFamily="34" charset="0"/>
                        </a:rPr>
                        <a:t>tyre</a:t>
                      </a: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measurement method</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How to handle a number of axis</a:t>
                      </a:r>
                    </a:p>
                  </a:txBody>
                  <a:tcPr marL="36000" marR="36000" marT="45723" marB="45723"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88925">
                <a:tc vMerge="1">
                  <a:txBody>
                    <a:bodyPr/>
                    <a:lstStyle/>
                    <a:p>
                      <a:endParaRPr kumimoji="1" lang="ja-JP" altLang="en-US"/>
                    </a:p>
                  </a:txBody>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Others</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Measurement method</a:t>
                      </a:r>
                    </a:p>
                  </a:txBody>
                  <a:tcPr marL="36000" marR="36000"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Driveline drag, Auxiliary drag, </a:t>
                      </a:r>
                      <a:r>
                        <a:rPr kumimoji="1" lang="en-US" altLang="ja-JP" sz="1200" b="1" i="0" u="none" strike="noStrike" cap="none" normalizeH="0" baseline="0" dirty="0" err="1">
                          <a:ln>
                            <a:noFill/>
                          </a:ln>
                          <a:solidFill>
                            <a:schemeClr val="tx1"/>
                          </a:solidFill>
                          <a:effectLst/>
                          <a:latin typeface="Arial" pitchFamily="34" charset="0"/>
                          <a:ea typeface="ＭＳ Ｐゴシック" pitchFamily="50" charset="-128"/>
                          <a:cs typeface="Arial" pitchFamily="34" charset="0"/>
                        </a:rPr>
                        <a:t>etc</a:t>
                      </a:r>
                      <a:endPar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36000" marR="36000"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29699" name="Segnaposto numero diapositiva 3">
            <a:extLst>
              <a:ext uri="{FF2B5EF4-FFF2-40B4-BE49-F238E27FC236}">
                <a16:creationId xmlns:a16="http://schemas.microsoft.com/office/drawing/2014/main" id="{ACDBF524-D7F6-4889-B06F-EF5AEEE1CFD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fld id="{E6202FD5-149D-41CE-91CE-B9CDD476BAFE}" type="slidenum">
              <a:rPr lang="en-GB" altLang="en-US" sz="1200">
                <a:solidFill>
                  <a:srgbClr val="000000"/>
                </a:solidFill>
              </a:rPr>
              <a:pPr>
                <a:spcBef>
                  <a:spcPct val="0"/>
                </a:spcBef>
                <a:buFontTx/>
                <a:buNone/>
              </a:pPr>
              <a:t>7</a:t>
            </a:fld>
            <a:endParaRPr lang="en-GB" altLang="en-US" sz="1200">
              <a:solidFill>
                <a:srgbClr val="000000"/>
              </a:solidFill>
            </a:endParaRPr>
          </a:p>
        </p:txBody>
      </p:sp>
      <p:sp>
        <p:nvSpPr>
          <p:cNvPr id="2" name="四角形: 角を丸くする 1">
            <a:extLst>
              <a:ext uri="{FF2B5EF4-FFF2-40B4-BE49-F238E27FC236}">
                <a16:creationId xmlns:a16="http://schemas.microsoft.com/office/drawing/2014/main" id="{722380F4-292E-4AC5-B117-61BB4BDD9851}"/>
              </a:ext>
            </a:extLst>
          </p:cNvPr>
          <p:cNvSpPr/>
          <p:nvPr/>
        </p:nvSpPr>
        <p:spPr>
          <a:xfrm>
            <a:off x="307975" y="3513138"/>
            <a:ext cx="8704263" cy="3208337"/>
          </a:xfrm>
          <a:prstGeom prst="roundRect">
            <a:avLst/>
          </a:prstGeom>
          <a:solidFill>
            <a:srgbClr val="FFFF00">
              <a:alpha val="55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1" lang="en-US" altLang="ja-JP" sz="8800" dirty="0">
                <a:solidFill>
                  <a:srgbClr val="FF0000"/>
                </a:solidFill>
              </a:rPr>
              <a:t>First step</a:t>
            </a:r>
            <a:endParaRPr kumimoji="1" lang="ja-JP" altLang="en-US" sz="8800" dirty="0">
              <a:solidFill>
                <a:srgbClr val="FF0000"/>
              </a:solidFill>
            </a:endParaRPr>
          </a:p>
        </p:txBody>
      </p:sp>
      <p:sp>
        <p:nvSpPr>
          <p:cNvPr id="6" name="四角形: 角を丸くする 5">
            <a:extLst>
              <a:ext uri="{FF2B5EF4-FFF2-40B4-BE49-F238E27FC236}">
                <a16:creationId xmlns:a16="http://schemas.microsoft.com/office/drawing/2014/main" id="{A3FC0749-4F0F-4975-B681-439219575489}"/>
              </a:ext>
            </a:extLst>
          </p:cNvPr>
          <p:cNvSpPr/>
          <p:nvPr/>
        </p:nvSpPr>
        <p:spPr>
          <a:xfrm>
            <a:off x="311150" y="1360488"/>
            <a:ext cx="8704263" cy="2254250"/>
          </a:xfrm>
          <a:prstGeom prst="roundRect">
            <a:avLst/>
          </a:prstGeom>
          <a:solidFill>
            <a:schemeClr val="accent6">
              <a:lumMod val="20000"/>
              <a:lumOff val="80000"/>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1" lang="en-US" altLang="ja-JP" sz="8800" dirty="0">
                <a:solidFill>
                  <a:srgbClr val="FF0000"/>
                </a:solidFill>
              </a:rPr>
              <a:t>Second step</a:t>
            </a:r>
            <a:endParaRPr kumimoji="1" lang="ja-JP" altLang="en-US" sz="88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a:extLst>
              <a:ext uri="{FF2B5EF4-FFF2-40B4-BE49-F238E27FC236}">
                <a16:creationId xmlns:a16="http://schemas.microsoft.com/office/drawing/2014/main" id="{74047052-0C43-425C-8642-F042F26C4751}"/>
              </a:ext>
            </a:extLst>
          </p:cNvPr>
          <p:cNvSpPr>
            <a:spLocks noGrp="1"/>
          </p:cNvSpPr>
          <p:nvPr>
            <p:ph type="title"/>
          </p:nvPr>
        </p:nvSpPr>
        <p:spPr>
          <a:xfrm>
            <a:off x="457200" y="187554"/>
            <a:ext cx="8229600" cy="568325"/>
          </a:xfrm>
        </p:spPr>
        <p:txBody>
          <a:bodyPr/>
          <a:lstStyle/>
          <a:p>
            <a:r>
              <a:rPr kumimoji="1" lang="en-US" altLang="ja-JP" sz="3200" b="1" dirty="0">
                <a:solidFill>
                  <a:srgbClr val="0070C0"/>
                </a:solidFill>
                <a:latin typeface="Verdana" panose="020B0604030504040204" pitchFamily="34" charset="0"/>
                <a:ea typeface="Verdana" panose="020B0604030504040204" pitchFamily="34" charset="0"/>
                <a:cs typeface="Verdana" panose="020B0604030504040204" pitchFamily="34" charset="0"/>
              </a:rPr>
              <a:t>Summary</a:t>
            </a:r>
            <a:endParaRPr kumimoji="1" lang="ja-JP" altLang="en-US" sz="3200" b="1" dirty="0">
              <a:solidFill>
                <a:srgbClr val="0070C0"/>
              </a:solidFill>
              <a:latin typeface="Verdana" panose="020B0604030504040204" pitchFamily="34" charset="0"/>
              <a:cs typeface="Verdana" panose="020B0604030504040204" pitchFamily="34" charset="0"/>
            </a:endParaRPr>
          </a:p>
        </p:txBody>
      </p:sp>
      <p:sp>
        <p:nvSpPr>
          <p:cNvPr id="30723" name="コンテンツ プレースホルダー 2">
            <a:extLst>
              <a:ext uri="{FF2B5EF4-FFF2-40B4-BE49-F238E27FC236}">
                <a16:creationId xmlns:a16="http://schemas.microsoft.com/office/drawing/2014/main" id="{A4978A78-9330-4B45-85BD-E2EF3BB82FCA}"/>
              </a:ext>
            </a:extLst>
          </p:cNvPr>
          <p:cNvSpPr>
            <a:spLocks noGrp="1"/>
          </p:cNvSpPr>
          <p:nvPr>
            <p:ph idx="1"/>
          </p:nvPr>
        </p:nvSpPr>
        <p:spPr>
          <a:xfrm>
            <a:off x="457200" y="1349830"/>
            <a:ext cx="8229600" cy="4776334"/>
          </a:xfrm>
        </p:spPr>
        <p:txBody>
          <a:bodyPr/>
          <a:lstStyle/>
          <a:p>
            <a:r>
              <a:rPr kumimoji="1" lang="en-US" altLang="ja-JP" sz="2000" dirty="0"/>
              <a:t>FE legislation is increased in these 10 years and will increase more in future. This is big burden for manufactures.</a:t>
            </a:r>
          </a:p>
          <a:p>
            <a:r>
              <a:rPr kumimoji="1" lang="en-US" altLang="ja-JP" sz="2000" dirty="0"/>
              <a:t>Several rules are updated but not harmonized, rather sometimes unique rules are introduced based on each governmental policy.</a:t>
            </a:r>
          </a:p>
          <a:p>
            <a:r>
              <a:rPr kumimoji="1" lang="en-US" altLang="ja-JP" sz="2000" dirty="0"/>
              <a:t>Simulation is adopted in each rule and exist 4 different software. It may increase in future.</a:t>
            </a:r>
          </a:p>
          <a:p>
            <a:r>
              <a:rPr kumimoji="1" lang="en-US" altLang="ja-JP" sz="2000" dirty="0"/>
              <a:t>It seems each rule will be updated in near future. Several countries is planning to introduce FE legislation near future. Harmonize rule should be prepared as soon as possible not to miss the chance of harmonization.</a:t>
            </a:r>
          </a:p>
          <a:p>
            <a:r>
              <a:rPr kumimoji="1" lang="en-US" altLang="ja-JP" sz="2000" dirty="0"/>
              <a:t>It is recommended to separate two steps for HD FE harmonization to be effective in short time. FE measurement GTR is recommended as 1st step.</a:t>
            </a:r>
          </a:p>
          <a:p>
            <a:r>
              <a:rPr kumimoji="1" lang="en-US" altLang="ja-JP" sz="2000" dirty="0"/>
              <a:t>It is strongly recommended by </a:t>
            </a:r>
            <a:r>
              <a:rPr kumimoji="1" lang="en-US" altLang="ja-JP" sz="2000" dirty="0" err="1"/>
              <a:t>OICA</a:t>
            </a:r>
            <a:r>
              <a:rPr kumimoji="1" lang="en-US" altLang="ja-JP" sz="2000" dirty="0"/>
              <a:t>/</a:t>
            </a:r>
            <a:r>
              <a:rPr kumimoji="1" lang="en-US" altLang="ja-JP" sz="2000" dirty="0" err="1"/>
              <a:t>GEPE</a:t>
            </a:r>
            <a:r>
              <a:rPr kumimoji="1" lang="en-US" altLang="ja-JP" sz="2000" dirty="0"/>
              <a:t> that the </a:t>
            </a:r>
            <a:r>
              <a:rPr kumimoji="1" lang="en-US" altLang="ja-JP" sz="2000" dirty="0" err="1"/>
              <a:t>WS</a:t>
            </a:r>
            <a:r>
              <a:rPr kumimoji="1" lang="en-US" altLang="ja-JP" sz="2000" dirty="0"/>
              <a:t> to share the information on this matter and consider about suitable action in future  will be organized in next </a:t>
            </a:r>
            <a:r>
              <a:rPr kumimoji="1" lang="en-US" altLang="ja-JP" sz="2000" dirty="0" err="1"/>
              <a:t>GRPE</a:t>
            </a:r>
            <a:r>
              <a:rPr kumimoji="1" lang="en-US" altLang="ja-JP" sz="2000" dirty="0"/>
              <a:t>.</a:t>
            </a:r>
            <a:endParaRPr kumimoji="1" lang="ja-JP" altLang="en-US" sz="2000" dirty="0"/>
          </a:p>
        </p:txBody>
      </p:sp>
      <p:sp>
        <p:nvSpPr>
          <p:cNvPr id="30724" name="スライド番号プレースホルダー 3">
            <a:extLst>
              <a:ext uri="{FF2B5EF4-FFF2-40B4-BE49-F238E27FC236}">
                <a16:creationId xmlns:a16="http://schemas.microsoft.com/office/drawing/2014/main" id="{1A0F5806-719B-4C74-BB91-862BA2452C3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a:spcBef>
                <a:spcPct val="0"/>
              </a:spcBef>
              <a:buFontTx/>
              <a:buNone/>
            </a:pPr>
            <a:fld id="{29112EDC-E53F-4425-A8B3-A3638F953D40}" type="slidenum">
              <a:rPr lang="en-GB" altLang="en-US" sz="1200"/>
              <a:pPr>
                <a:spcBef>
                  <a:spcPct val="0"/>
                </a:spcBef>
                <a:buFontTx/>
                <a:buNone/>
              </a:pPr>
              <a:t>8</a:t>
            </a:fld>
            <a:endParaRPr lang="en-GB" altLang="en-US" sz="1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1">
            <a:extLst>
              <a:ext uri="{FF2B5EF4-FFF2-40B4-BE49-F238E27FC236}">
                <a16:creationId xmlns:a16="http://schemas.microsoft.com/office/drawing/2014/main" id="{6E49DD21-C958-4317-AF06-BC5DC826F6C6}"/>
              </a:ext>
            </a:extLst>
          </p:cNvPr>
          <p:cNvSpPr>
            <a:spLocks noGrp="1"/>
          </p:cNvSpPr>
          <p:nvPr>
            <p:ph type="title"/>
          </p:nvPr>
        </p:nvSpPr>
        <p:spPr>
          <a:xfrm>
            <a:off x="406400" y="2914650"/>
            <a:ext cx="8229600" cy="1143000"/>
          </a:xfrm>
        </p:spPr>
        <p:txBody>
          <a:bodyPr/>
          <a:lstStyle/>
          <a:p>
            <a:r>
              <a:rPr kumimoji="1" lang="en-US" altLang="ja-JP" dirty="0">
                <a:latin typeface="Verdana" panose="020B0604030504040204" pitchFamily="34" charset="0"/>
                <a:ea typeface="Verdana" panose="020B0604030504040204" pitchFamily="34" charset="0"/>
                <a:cs typeface="Verdana" panose="020B0604030504040204" pitchFamily="34" charset="0"/>
              </a:rPr>
              <a:t>Technical Information</a:t>
            </a:r>
            <a:endParaRPr kumimoji="1" lang="ja-JP" altLang="en-US" dirty="0">
              <a:latin typeface="Verdana" panose="020B0604030504040204" pitchFamily="34" charset="0"/>
              <a:cs typeface="Verdana" panose="020B0604030504040204" pitchFamily="34" charset="0"/>
            </a:endParaRPr>
          </a:p>
        </p:txBody>
      </p:sp>
      <p:sp>
        <p:nvSpPr>
          <p:cNvPr id="31747" name="スライド番号プレースホルダー 2">
            <a:extLst>
              <a:ext uri="{FF2B5EF4-FFF2-40B4-BE49-F238E27FC236}">
                <a16:creationId xmlns:a16="http://schemas.microsoft.com/office/drawing/2014/main" id="{23AB27AC-FE87-451E-9264-166D6C88989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eaLnBrk="1" hangingPunct="1">
              <a:spcBef>
                <a:spcPct val="0"/>
              </a:spcBef>
              <a:buFontTx/>
              <a:buNone/>
            </a:pPr>
            <a:fld id="{9CE4AFF3-60E4-4DD9-A2E0-A860A11B70A1}" type="slidenum">
              <a:rPr lang="en-GB" altLang="en-US" sz="1200">
                <a:solidFill>
                  <a:srgbClr val="898989"/>
                </a:solidFill>
                <a:ea typeface="ＭＳ Ｐゴシック" panose="020B0600070205080204" pitchFamily="50" charset="-128"/>
              </a:rPr>
              <a:pPr eaLnBrk="1" hangingPunct="1">
                <a:spcBef>
                  <a:spcPct val="0"/>
                </a:spcBef>
                <a:buFontTx/>
                <a:buNone/>
              </a:pPr>
              <a:t>9</a:t>
            </a:fld>
            <a:endParaRPr lang="en-GB" altLang="en-US" sz="1200">
              <a:solidFill>
                <a:srgbClr val="898989"/>
              </a:solidFill>
              <a:ea typeface="ＭＳ Ｐゴシック" panose="020B0600070205080204" pitchFamily="50" charset="-128"/>
            </a:endParaRPr>
          </a:p>
        </p:txBody>
      </p:sp>
    </p:spTree>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 1">
      <a:dk1>
        <a:srgbClr val="B7D7FB"/>
      </a:dk1>
      <a:lt1>
        <a:sysClr val="window" lastClr="FFFFFF"/>
      </a:lt1>
      <a:dk2>
        <a:srgbClr val="1F497D"/>
      </a:dk2>
      <a:lt2>
        <a:srgbClr val="EEECE1"/>
      </a:lt2>
      <a:accent1>
        <a:srgbClr val="0070C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 1">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12489</TotalTime>
  <Words>2000</Words>
  <Application>Microsoft Office PowerPoint</Application>
  <PresentationFormat>On-screen Show (4:3)</PresentationFormat>
  <Paragraphs>672</Paragraphs>
  <Slides>14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CorpoS</vt:lpstr>
      <vt:lpstr>ＭＳ Ｐゴシック</vt:lpstr>
      <vt:lpstr>Arial</vt:lpstr>
      <vt:lpstr>Calibri</vt:lpstr>
      <vt:lpstr>Times New Roman</vt:lpstr>
      <vt:lpstr>Verdana</vt:lpstr>
      <vt:lpstr>Wingdings</vt:lpstr>
      <vt:lpstr>Masque présentation OICA</vt:lpstr>
      <vt:lpstr>     HD FE Harmonization   OICA HD-FE TF Y. Takenaka </vt:lpstr>
      <vt:lpstr>HD FE regulatory schedule in each area</vt:lpstr>
      <vt:lpstr>Example of FE Measurement</vt:lpstr>
      <vt:lpstr>Elements FE regulation including measurement method</vt:lpstr>
      <vt:lpstr>FE Elements in each Area</vt:lpstr>
      <vt:lpstr>HD FE regulatory schedule in each area</vt:lpstr>
      <vt:lpstr>Steps for Harmonization</vt:lpstr>
      <vt:lpstr>Summary</vt:lpstr>
      <vt:lpstr>Technical Information</vt:lpstr>
      <vt:lpstr>Major Elements of FE Measurement</vt:lpstr>
      <vt:lpstr>Key Elements of FE Measurement</vt:lpstr>
      <vt:lpstr>Key Elements of FE Measurement</vt:lpstr>
      <vt:lpstr>Key Elements of FE Measurement</vt:lpstr>
      <vt:lpstr>Key Elements of FE Measurement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TPMS OICA position</dc:title>
  <dc:creator>ofontaine</dc:creator>
  <cp:lastModifiedBy>Francois Cuenot</cp:lastModifiedBy>
  <cp:revision>570</cp:revision>
  <cp:lastPrinted>2015-01-30T10:02:36Z</cp:lastPrinted>
  <dcterms:created xsi:type="dcterms:W3CDTF">2008-09-05T08:08:11Z</dcterms:created>
  <dcterms:modified xsi:type="dcterms:W3CDTF">2018-06-01T13:36:01Z</dcterms:modified>
</cp:coreProperties>
</file>