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87" r:id="rId2"/>
    <p:sldId id="288" r:id="rId3"/>
    <p:sldId id="289" r:id="rId4"/>
  </p:sldIdLst>
  <p:sldSz cx="9906000" cy="6858000" type="A4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59" autoAdjust="0"/>
    <p:restoredTop sz="94629" autoAdjust="0"/>
  </p:normalViewPr>
  <p:slideViewPr>
    <p:cSldViewPr>
      <p:cViewPr>
        <p:scale>
          <a:sx n="114" d="100"/>
          <a:sy n="114" d="100"/>
        </p:scale>
        <p:origin x="-1272" y="-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775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3/29/2018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068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775" y="9119068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29/03/2018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720725"/>
            <a:ext cx="520065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ece.org/fileadmin/DAM/trans/doc/2017/wp29/ECE-TRANS-WP.29-1135e.pdf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bg1"/>
                </a:solidFill>
              </a:rPr>
              <a:t>Working Party on General Safety Provisions (GRSG)</a:t>
            </a:r>
            <a:r>
              <a:rPr lang="en-GB" sz="2400" dirty="0">
                <a:solidFill>
                  <a:schemeClr val="bg1"/>
                </a:solidFill>
              </a:rPr>
              <a:t/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 smtClean="0">
                <a:solidFill>
                  <a:schemeClr val="bg1"/>
                </a:solidFill>
              </a:rPr>
              <a:t>General information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184576"/>
          </a:xfrm>
        </p:spPr>
        <p:txBody>
          <a:bodyPr>
            <a:noAutofit/>
          </a:bodyPr>
          <a:lstStyle/>
          <a:p>
            <a:pPr marL="266700" indent="-180975">
              <a:buFont typeface="Arial" pitchFamily="34" charset="0"/>
              <a:buChar char="•"/>
            </a:pPr>
            <a:r>
              <a:rPr lang="en-GB" sz="1400" dirty="0">
                <a:solidFill>
                  <a:srgbClr val="002060"/>
                </a:solidFill>
              </a:rPr>
              <a:t>Participants/Address list</a:t>
            </a:r>
          </a:p>
          <a:p>
            <a:pPr marL="266700"/>
            <a:r>
              <a:rPr lang="en-GB" sz="1400" dirty="0"/>
              <a:t>A provisional address list has been prepared: please check your </a:t>
            </a:r>
            <a:r>
              <a:rPr lang="en-GB" sz="1400" dirty="0" smtClean="0"/>
              <a:t>contact data (especially </a:t>
            </a:r>
            <a:r>
              <a:rPr lang="en-GB" sz="1400" dirty="0"/>
              <a:t>the email-address) and correct them, if </a:t>
            </a:r>
            <a:r>
              <a:rPr lang="en-GB" sz="1400" dirty="0" smtClean="0"/>
              <a:t>necessary</a:t>
            </a:r>
            <a:endParaRPr lang="en-GB" sz="1400" dirty="0"/>
          </a:p>
          <a:p>
            <a:pPr marL="266700"/>
            <a:r>
              <a:rPr lang="en-GB" sz="1400" dirty="0"/>
              <a:t>If your name </a:t>
            </a:r>
            <a:r>
              <a:rPr lang="en-GB" sz="1400" dirty="0" smtClean="0"/>
              <a:t>is not listed, </a:t>
            </a:r>
            <a:r>
              <a:rPr lang="en-GB" sz="1400" dirty="0"/>
              <a:t>fill out one of the registration forms annexed to the </a:t>
            </a:r>
            <a:r>
              <a:rPr lang="en-GB" sz="1400" dirty="0" smtClean="0"/>
              <a:t>file</a:t>
            </a:r>
            <a:endParaRPr lang="en-GB" sz="1400" dirty="0"/>
          </a:p>
          <a:p>
            <a:pPr marL="266700"/>
            <a:r>
              <a:rPr lang="en-GB" sz="1400" dirty="0" smtClean="0"/>
              <a:t>After the session, </a:t>
            </a:r>
            <a:r>
              <a:rPr lang="en-GB" sz="1400" dirty="0"/>
              <a:t>we will circulate the </a:t>
            </a:r>
            <a:r>
              <a:rPr lang="en-GB" sz="1400" dirty="0" smtClean="0"/>
              <a:t>list of participants by email</a:t>
            </a:r>
          </a:p>
          <a:p>
            <a:pPr marL="266700"/>
            <a:endParaRPr lang="en-GB" sz="14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400" dirty="0" smtClean="0">
                <a:solidFill>
                  <a:srgbClr val="002060"/>
                </a:solidFill>
              </a:rPr>
              <a:t>Tax </a:t>
            </a:r>
            <a:r>
              <a:rPr lang="en-GB" sz="1400" dirty="0">
                <a:solidFill>
                  <a:srgbClr val="002060"/>
                </a:solidFill>
              </a:rPr>
              <a:t>free petrol coupons</a:t>
            </a:r>
          </a:p>
          <a:p>
            <a:pPr marL="266700"/>
            <a:r>
              <a:rPr lang="en-GB" sz="1400" dirty="0"/>
              <a:t>For delegates of Contracting Parties: </a:t>
            </a:r>
            <a:r>
              <a:rPr lang="en-GB" sz="1400" dirty="0" smtClean="0"/>
              <a:t>as usual, tax </a:t>
            </a:r>
            <a:r>
              <a:rPr lang="en-GB" sz="1400" dirty="0"/>
              <a:t>free petrol coupons are </a:t>
            </a:r>
            <a:r>
              <a:rPr lang="en-GB" sz="1400" dirty="0" smtClean="0"/>
              <a:t>available</a:t>
            </a:r>
          </a:p>
          <a:p>
            <a:pPr marL="266700"/>
            <a:r>
              <a:rPr lang="en-GB" sz="1400" dirty="0" smtClean="0"/>
              <a:t>Please </a:t>
            </a:r>
            <a:r>
              <a:rPr lang="en-GB" sz="1400" dirty="0"/>
              <a:t>fill in the details requested and return them to the </a:t>
            </a:r>
            <a:r>
              <a:rPr lang="en-GB" sz="1400" dirty="0" smtClean="0"/>
              <a:t>secretariat</a:t>
            </a:r>
          </a:p>
          <a:p>
            <a:pPr marL="266700"/>
            <a:r>
              <a:rPr lang="en-GB" sz="1400" dirty="0" smtClean="0"/>
              <a:t>Copies of </a:t>
            </a:r>
            <a:r>
              <a:rPr lang="en-GB" sz="1400" dirty="0"/>
              <a:t>the </a:t>
            </a:r>
            <a:r>
              <a:rPr lang="en-GB" sz="1400" dirty="0" smtClean="0"/>
              <a:t>Passport/Driving License </a:t>
            </a:r>
            <a:r>
              <a:rPr lang="en-GB" sz="1400" dirty="0"/>
              <a:t>and the </a:t>
            </a:r>
            <a:r>
              <a:rPr lang="en-GB" sz="1400" dirty="0" smtClean="0"/>
              <a:t>Car Registration papers </a:t>
            </a:r>
            <a:r>
              <a:rPr lang="en-GB" sz="1400" dirty="0"/>
              <a:t>are needed for this </a:t>
            </a:r>
            <a:r>
              <a:rPr lang="en-GB" sz="1400" dirty="0" smtClean="0"/>
              <a:t>purpose</a:t>
            </a:r>
          </a:p>
          <a:p>
            <a:pPr marL="266700"/>
            <a:endParaRPr lang="en-GB" sz="14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400" dirty="0" smtClean="0">
                <a:solidFill>
                  <a:srgbClr val="002060"/>
                </a:solidFill>
              </a:rPr>
              <a:t>Next session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400" dirty="0"/>
              <a:t>The </a:t>
            </a:r>
            <a:r>
              <a:rPr lang="en-GB" sz="1400" b="1" dirty="0"/>
              <a:t>next </a:t>
            </a:r>
            <a:r>
              <a:rPr lang="en-GB" sz="1400" b="1" dirty="0" smtClean="0"/>
              <a:t>(115</a:t>
            </a:r>
            <a:r>
              <a:rPr lang="en-GB" sz="1400" b="1" baseline="30000" dirty="0" smtClean="0"/>
              <a:t>th</a:t>
            </a:r>
            <a:r>
              <a:rPr lang="en-GB" sz="1400" b="1" dirty="0" smtClean="0"/>
              <a:t>) </a:t>
            </a:r>
            <a:r>
              <a:rPr lang="en-GB" sz="1400" b="1" dirty="0" smtClean="0"/>
              <a:t>session of GRSG</a:t>
            </a:r>
            <a:r>
              <a:rPr lang="en-GB" sz="1400" dirty="0" smtClean="0"/>
              <a:t> </a:t>
            </a:r>
            <a:r>
              <a:rPr lang="en-GB" sz="1400" dirty="0" smtClean="0"/>
              <a:t>will </a:t>
            </a:r>
            <a:r>
              <a:rPr lang="en-GB" sz="1400" dirty="0"/>
              <a:t>be held </a:t>
            </a:r>
            <a:r>
              <a:rPr lang="en-GB" sz="1400" dirty="0" smtClean="0"/>
              <a:t>on </a:t>
            </a:r>
            <a:r>
              <a:rPr lang="en-GB" sz="1400" b="1" dirty="0" smtClean="0"/>
              <a:t>9-12 October 2018</a:t>
            </a:r>
            <a:endParaRPr lang="en-GB" sz="1400" dirty="0" smtClean="0"/>
          </a:p>
          <a:p>
            <a:pPr marL="447675" indent="-180975">
              <a:buFont typeface="Arial" pitchFamily="34" charset="0"/>
              <a:buChar char="•"/>
            </a:pPr>
            <a:r>
              <a:rPr lang="en-GB" sz="1400" dirty="0"/>
              <a:t>The </a:t>
            </a:r>
            <a:r>
              <a:rPr lang="en-GB" sz="1400" b="1" dirty="0"/>
              <a:t>deadline for the submission of official working documents</a:t>
            </a:r>
            <a:r>
              <a:rPr lang="en-GB" sz="1400" dirty="0"/>
              <a:t> </a:t>
            </a:r>
            <a:r>
              <a:rPr lang="en-GB" sz="1400" dirty="0" smtClean="0"/>
              <a:t>is </a:t>
            </a:r>
            <a:r>
              <a:rPr lang="en-GB" sz="1400" b="1" dirty="0" smtClean="0"/>
              <a:t>13 July 2018</a:t>
            </a:r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GRSG-114-13</a:t>
            </a:r>
            <a:endParaRPr lang="de-DE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114th GRSG, 9–13 April 2018</a:t>
            </a:r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item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bg1"/>
                </a:solidFill>
              </a:rPr>
              <a:t>Working Party on General Safety Provisions (GRSG)</a:t>
            </a:r>
            <a:r>
              <a:rPr lang="en-GB" sz="2400" dirty="0">
                <a:solidFill>
                  <a:schemeClr val="bg1"/>
                </a:solidFill>
              </a:rPr>
              <a:t/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Highlights of </a:t>
            </a:r>
            <a:r>
              <a:rPr lang="en-GB" sz="1800" dirty="0" smtClean="0">
                <a:solidFill>
                  <a:schemeClr val="bg1"/>
                </a:solidFill>
              </a:rPr>
              <a:t>WP.29 at its November 2017 session</a:t>
            </a:r>
            <a:endParaRPr lang="en-GB" sz="1800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28464" y="1556792"/>
            <a:ext cx="9649072" cy="5301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>
              <a:spcBef>
                <a:spcPts val="0"/>
              </a:spcBef>
            </a:pPr>
            <a:endParaRPr lang="en-GB" sz="1400" dirty="0" smtClean="0"/>
          </a:p>
          <a:p>
            <a:pPr marL="171450" lvl="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</a:rPr>
              <a:t>WP.29 noted the submission by GRSG (at its </a:t>
            </a:r>
            <a:r>
              <a:rPr lang="en-US" sz="1400" dirty="0" smtClean="0">
                <a:solidFill>
                  <a:srgbClr val="000000"/>
                </a:solidFill>
              </a:rPr>
              <a:t>112</a:t>
            </a:r>
            <a:r>
              <a:rPr lang="en-US" sz="1400" baseline="30000" dirty="0" smtClean="0">
                <a:solidFill>
                  <a:srgbClr val="000000"/>
                </a:solidFill>
              </a:rPr>
              <a:t>th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session) of the new </a:t>
            </a:r>
            <a:r>
              <a:rPr lang="en-US" sz="1400" dirty="0" smtClean="0">
                <a:solidFill>
                  <a:srgbClr val="000000"/>
                </a:solidFill>
              </a:rPr>
              <a:t>UN </a:t>
            </a:r>
            <a:r>
              <a:rPr lang="en-US" sz="1400" dirty="0">
                <a:solidFill>
                  <a:srgbClr val="000000"/>
                </a:solidFill>
              </a:rPr>
              <a:t>Regulation on AECS and 7 amendments to existing UN Regulations. WP.29/AC.1 adopted all </a:t>
            </a:r>
            <a:r>
              <a:rPr lang="en-US" sz="1400" dirty="0" smtClean="0">
                <a:solidFill>
                  <a:srgbClr val="000000"/>
                </a:solidFill>
              </a:rPr>
              <a:t>proposals (</a:t>
            </a:r>
            <a:r>
              <a:rPr lang="en-US" sz="1400" dirty="0" err="1" smtClean="0">
                <a:solidFill>
                  <a:srgbClr val="000000"/>
                </a:solidFill>
              </a:rPr>
              <a:t>EiF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smtClean="0"/>
              <a:t>expected </a:t>
            </a:r>
            <a:r>
              <a:rPr lang="en-US" sz="1400" dirty="0"/>
              <a:t>on </a:t>
            </a:r>
            <a:r>
              <a:rPr lang="en-US" sz="1400" dirty="0" smtClean="0"/>
              <a:t>19.07.2018)</a:t>
            </a:r>
            <a:r>
              <a:rPr lang="en-US" sz="1400" dirty="0" smtClean="0">
                <a:solidFill>
                  <a:srgbClr val="000000"/>
                </a:solidFill>
              </a:rPr>
              <a:t>.</a:t>
            </a:r>
          </a:p>
          <a:p>
            <a:pPr marL="171450" lvl="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 smtClean="0">
              <a:solidFill>
                <a:srgbClr val="000000"/>
              </a:solidFill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WP.29/AC.1 also adopted:</a:t>
            </a:r>
          </a:p>
          <a:p>
            <a:pPr marL="285750">
              <a:spcBef>
                <a:spcPts val="0"/>
              </a:spcBef>
              <a:buFontTx/>
              <a:buChar char="-"/>
            </a:pPr>
            <a:r>
              <a:rPr lang="en-US" sz="1400" dirty="0"/>
              <a:t> UN Regulation No. 0 on IWVTA (ECE/TRANS/WP.29/2017/108); </a:t>
            </a:r>
            <a:r>
              <a:rPr lang="en-US" sz="1400" dirty="0" err="1"/>
              <a:t>EiF</a:t>
            </a:r>
            <a:r>
              <a:rPr lang="en-US" sz="1400" dirty="0"/>
              <a:t> expected on 19.07.2018 + 9 months for full application</a:t>
            </a:r>
          </a:p>
          <a:p>
            <a:pPr marL="171450" lvl="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00000"/>
              </a:solidFill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 smtClean="0"/>
              <a:t>WP.29 adopted the </a:t>
            </a:r>
            <a:r>
              <a:rPr lang="en-US" sz="1400" dirty="0" smtClean="0"/>
              <a:t>General Guidelines for UN regulatory procedures and transitional provisions in UN Regulations (ECE/TRANS/WP.29/2017/107, including Corr.1 and Add.1 as amended by para. 53 of the report ECE/TRANS/WP.29/1135). It was agreed to defer its publication as Revision 2 to ECE/TRANS/WP.29/1044, awaiting further amendments by the IWG on IWVTA.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 smtClean="0"/>
              <a:t>WP.29 </a:t>
            </a:r>
            <a:r>
              <a:rPr lang="en-US" sz="1400" dirty="0"/>
              <a:t>also adopted:</a:t>
            </a:r>
          </a:p>
          <a:p>
            <a:pPr marL="285750">
              <a:spcBef>
                <a:spcPts val="0"/>
              </a:spcBef>
              <a:buFontTx/>
              <a:buChar char="-"/>
            </a:pPr>
            <a:r>
              <a:rPr lang="en-US" sz="1400" dirty="0" smtClean="0"/>
              <a:t> The </a:t>
            </a:r>
            <a:r>
              <a:rPr lang="en-US" sz="1400" dirty="0"/>
              <a:t>explanation document on UN Regulation No. 0 (ECE/TRANS/WP.29/2017/109)</a:t>
            </a:r>
          </a:p>
          <a:p>
            <a:pPr marL="285750">
              <a:spcBef>
                <a:spcPts val="0"/>
              </a:spcBef>
              <a:buFontTx/>
              <a:buChar char="-"/>
            </a:pPr>
            <a:r>
              <a:rPr lang="en-US" sz="1400" dirty="0"/>
              <a:t> The Question &amp; Answer document on Revision 3 (ECE/TRANS/WP.29/2017/131 as amended by para. 60)</a:t>
            </a: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 smtClean="0"/>
              <a:t>WP.29 also noted the submission by GRSG of Corrigendum 2 (clarification of scope) to UN GTR No. 6 on Safety Glazing. WP.29/AC.3 established the Corrigendum into the Global Registry.</a:t>
            </a:r>
            <a:endParaRPr lang="en-GB" sz="1400" dirty="0" smtClean="0"/>
          </a:p>
          <a:p>
            <a:pPr>
              <a:spcBef>
                <a:spcPts val="0"/>
              </a:spcBef>
            </a:pPr>
            <a:endParaRPr lang="en-GB" sz="1400" dirty="0" smtClean="0"/>
          </a:p>
          <a:p>
            <a:pPr>
              <a:spcBef>
                <a:spcPts val="0"/>
              </a:spcBef>
            </a:pPr>
            <a:endParaRPr lang="en-GB" sz="1400" dirty="0" smtClean="0"/>
          </a:p>
          <a:p>
            <a:pPr>
              <a:spcBef>
                <a:spcPts val="0"/>
              </a:spcBef>
            </a:pPr>
            <a:r>
              <a:rPr lang="en-GB" sz="1400" dirty="0" smtClean="0"/>
              <a:t>For more details see: </a:t>
            </a:r>
            <a:r>
              <a:rPr lang="en-GB" sz="1400" dirty="0" smtClean="0">
                <a:hlinkClick r:id="rId2"/>
              </a:rPr>
              <a:t>ECE/TRANS/WP.29/1135</a:t>
            </a:r>
            <a:endParaRPr lang="en-GB" sz="1400" dirty="0" smtClean="0"/>
          </a:p>
        </p:txBody>
      </p:sp>
    </p:spTree>
    <p:extLst>
      <p:ext uri="{BB962C8B-B14F-4D97-AF65-F5344CB8AC3E}">
        <p14:creationId xmlns:p14="http://schemas.microsoft.com/office/powerpoint/2010/main" val="151446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bg1"/>
                </a:solidFill>
              </a:rPr>
              <a:t>Working Party on General Safety Provisions (GRSG)</a:t>
            </a:r>
            <a:r>
              <a:rPr lang="en-GB" sz="2400" dirty="0">
                <a:solidFill>
                  <a:schemeClr val="bg1"/>
                </a:solidFill>
              </a:rPr>
              <a:t/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Highlights of </a:t>
            </a:r>
            <a:r>
              <a:rPr lang="en-GB" sz="1800" dirty="0" smtClean="0">
                <a:solidFill>
                  <a:schemeClr val="bg1"/>
                </a:solidFill>
              </a:rPr>
              <a:t>WP.29 at its March 2018 session</a:t>
            </a:r>
            <a:endParaRPr lang="en-GB" sz="1800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28464" y="1556792"/>
            <a:ext cx="9649072" cy="5301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pPr>
              <a:spcBef>
                <a:spcPts val="0"/>
              </a:spcBef>
            </a:pPr>
            <a:endParaRPr lang="en-GB" sz="1400" dirty="0" smtClean="0"/>
          </a:p>
          <a:p>
            <a:pPr marL="171450" lvl="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</a:rPr>
              <a:t>WP.29 noted the submission by GRSG (at its 113</a:t>
            </a:r>
            <a:r>
              <a:rPr lang="en-US" sz="1400" baseline="30000" dirty="0">
                <a:solidFill>
                  <a:srgbClr val="000000"/>
                </a:solidFill>
              </a:rPr>
              <a:t>th</a:t>
            </a:r>
            <a:r>
              <a:rPr lang="en-US" sz="1400" dirty="0">
                <a:solidFill>
                  <a:srgbClr val="000000"/>
                </a:solidFill>
              </a:rPr>
              <a:t> session) of </a:t>
            </a:r>
            <a:r>
              <a:rPr lang="en-US" sz="1400" dirty="0" smtClean="0">
                <a:solidFill>
                  <a:srgbClr val="000000"/>
                </a:solidFill>
              </a:rPr>
              <a:t>13 amendments </a:t>
            </a:r>
            <a:r>
              <a:rPr lang="en-US" sz="1400" dirty="0">
                <a:solidFill>
                  <a:srgbClr val="000000"/>
                </a:solidFill>
              </a:rPr>
              <a:t>to existing UN Regulations. WP.29/AC.1 adopted all </a:t>
            </a:r>
            <a:r>
              <a:rPr lang="en-US" sz="1400" dirty="0" smtClean="0">
                <a:solidFill>
                  <a:srgbClr val="000000"/>
                </a:solidFill>
              </a:rPr>
              <a:t>proposals.</a:t>
            </a:r>
            <a:endParaRPr lang="en-US" sz="1400" dirty="0">
              <a:solidFill>
                <a:srgbClr val="000000"/>
              </a:solidFill>
            </a:endParaRPr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 smtClean="0"/>
              <a:t>WP.29 </a:t>
            </a:r>
            <a:r>
              <a:rPr lang="en-US" sz="1400" dirty="0" smtClean="0"/>
              <a:t>also adopted:</a:t>
            </a:r>
          </a:p>
          <a:p>
            <a:pPr marL="1028700" lvl="1">
              <a:spcBef>
                <a:spcPts val="0"/>
              </a:spcBef>
              <a:buFontTx/>
              <a:buChar char="-"/>
            </a:pPr>
            <a:r>
              <a:rPr lang="en-GB" sz="1400" dirty="0"/>
              <a:t>t</a:t>
            </a:r>
            <a:r>
              <a:rPr lang="en-GB" sz="1400" dirty="0" smtClean="0"/>
              <a:t>he amendments to the Consolidated </a:t>
            </a:r>
            <a:r>
              <a:rPr lang="en-GB" sz="1400" dirty="0"/>
              <a:t>Resolution on the Construction of Vehicles (R.E.3</a:t>
            </a:r>
            <a:r>
              <a:rPr lang="en-GB" sz="1400" dirty="0" smtClean="0"/>
              <a:t>)</a:t>
            </a:r>
            <a:r>
              <a:rPr lang="en-GB" sz="1400" dirty="0"/>
              <a:t> (</a:t>
            </a:r>
            <a:r>
              <a:rPr lang="en-GB" sz="1400" dirty="0" smtClean="0"/>
              <a:t>ECE/TRANS/WP.29/2018/31, change of units from tons to kilograms) </a:t>
            </a:r>
            <a:endParaRPr lang="en-US" sz="1400" dirty="0"/>
          </a:p>
          <a:p>
            <a:pPr marL="1028700" lvl="1">
              <a:spcBef>
                <a:spcPts val="0"/>
              </a:spcBef>
              <a:buFontTx/>
              <a:buChar char="-"/>
            </a:pPr>
            <a:r>
              <a:rPr lang="en-GB" sz="1400" dirty="0"/>
              <a:t>the amendments to the </a:t>
            </a:r>
            <a:r>
              <a:rPr lang="en-GB" sz="1400" dirty="0" smtClean="0"/>
              <a:t>Mutual Resolution </a:t>
            </a:r>
            <a:r>
              <a:rPr lang="en-GB" sz="1400" dirty="0"/>
              <a:t>of the 1958 and 1998 Agreements (M.R.1) </a:t>
            </a:r>
            <a:r>
              <a:rPr lang="en-GB" sz="1400" dirty="0"/>
              <a:t>(</a:t>
            </a:r>
            <a:r>
              <a:rPr lang="en-GB" sz="1400" dirty="0" smtClean="0"/>
              <a:t>ECE/TRANS/WP.29/2018/36, </a:t>
            </a:r>
            <a:r>
              <a:rPr lang="en-US" sz="1400" dirty="0" smtClean="0"/>
              <a:t>description </a:t>
            </a:r>
            <a:r>
              <a:rPr lang="en-US" sz="1400" dirty="0"/>
              <a:t>and performance of test </a:t>
            </a:r>
            <a:r>
              <a:rPr lang="en-US" sz="1400" dirty="0" smtClean="0"/>
              <a:t>tools/dummies) (also endorsed by AC.3)</a:t>
            </a:r>
            <a:endParaRPr lang="en-GB" sz="1400" dirty="0"/>
          </a:p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>
              <a:spcBef>
                <a:spcPts val="0"/>
              </a:spcBef>
            </a:pPr>
            <a:endParaRPr lang="en-GB" sz="1400" dirty="0" smtClean="0"/>
          </a:p>
          <a:p>
            <a:pPr>
              <a:spcBef>
                <a:spcPts val="0"/>
              </a:spcBef>
            </a:pPr>
            <a:r>
              <a:rPr lang="en-GB" sz="1400" dirty="0" smtClean="0"/>
              <a:t>For more details see: </a:t>
            </a:r>
            <a:r>
              <a:rPr lang="en-GB" sz="1400" dirty="0" smtClean="0">
                <a:solidFill>
                  <a:schemeClr val="accent1">
                    <a:lumMod val="50000"/>
                  </a:schemeClr>
                </a:solidFill>
              </a:rPr>
              <a:t>ECE/TRANS/WP.29/1137</a:t>
            </a:r>
          </a:p>
        </p:txBody>
      </p:sp>
    </p:spTree>
    <p:extLst>
      <p:ext uri="{BB962C8B-B14F-4D97-AF65-F5344CB8AC3E}">
        <p14:creationId xmlns:p14="http://schemas.microsoft.com/office/powerpoint/2010/main" val="268559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1903</TotalTime>
  <Words>459</Words>
  <Application>Microsoft Office PowerPoint</Application>
  <PresentationFormat>A4 Paper (210x297 mm)</PresentationFormat>
  <Paragraphs>49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Working Party on General Safety Provisions (GRSG) General information</vt:lpstr>
      <vt:lpstr>Working Party on General Safety Provisions (GRSG) Highlights of WP.29 at its November 2017 session</vt:lpstr>
      <vt:lpstr>Working Party on General Safety Provisions (GRSG) Highlights of WP.29 at its March 2018 session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Miquel Gangonells</dc:creator>
  <cp:lastModifiedBy>Hubert Romain</cp:lastModifiedBy>
  <cp:revision>160</cp:revision>
  <cp:lastPrinted>2017-05-22T14:09:07Z</cp:lastPrinted>
  <dcterms:created xsi:type="dcterms:W3CDTF">2014-05-01T14:53:07Z</dcterms:created>
  <dcterms:modified xsi:type="dcterms:W3CDTF">2018-03-29T13:35:41Z</dcterms:modified>
</cp:coreProperties>
</file>