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87" r:id="rId2"/>
    <p:sldId id="288" r:id="rId3"/>
    <p:sldId id="289" r:id="rId4"/>
  </p:sldIdLst>
  <p:sldSz cx="9906000" cy="6858000" type="A4"/>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59" autoAdjust="0"/>
    <p:restoredTop sz="94629" autoAdjust="0"/>
  </p:normalViewPr>
  <p:slideViewPr>
    <p:cSldViewPr>
      <p:cViewPr>
        <p:scale>
          <a:sx n="125" d="100"/>
          <a:sy n="125" d="100"/>
        </p:scale>
        <p:origin x="-912"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2775" y="0"/>
            <a:ext cx="3170717" cy="480598"/>
          </a:xfrm>
          <a:prstGeom prst="rect">
            <a:avLst/>
          </a:prstGeom>
        </p:spPr>
        <p:txBody>
          <a:bodyPr vert="horz" lIns="91440" tIns="45720" rIns="91440" bIns="45720" rtlCol="0"/>
          <a:lstStyle>
            <a:lvl1pPr algn="r">
              <a:defRPr sz="1200"/>
            </a:lvl1pPr>
          </a:lstStyle>
          <a:p>
            <a:fld id="{8EE143CF-C05C-4899-A90B-0EF0DB90A256}" type="datetimeFigureOut">
              <a:rPr lang="en-US" smtClean="0"/>
              <a:pPr/>
              <a:t>9/7/2018</a:t>
            </a:fld>
            <a:endParaRPr lang="en-US"/>
          </a:p>
        </p:txBody>
      </p:sp>
      <p:sp>
        <p:nvSpPr>
          <p:cNvPr id="4" name="Footer Placeholder 3"/>
          <p:cNvSpPr>
            <a:spLocks noGrp="1"/>
          </p:cNvSpPr>
          <p:nvPr>
            <p:ph type="ftr" sz="quarter" idx="2"/>
          </p:nvPr>
        </p:nvSpPr>
        <p:spPr>
          <a:xfrm>
            <a:off x="0" y="9119068"/>
            <a:ext cx="3170717" cy="48059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2775" y="9119068"/>
            <a:ext cx="3170717" cy="48059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0F1FE176-7828-4E25-A303-EFB7A6EB15F0}" type="datetimeFigureOut">
              <a:rPr lang="en-GB" smtClean="0"/>
              <a:pPr/>
              <a:t>07/09/2018</a:t>
            </a:fld>
            <a:endParaRPr lang="en-GB"/>
          </a:p>
        </p:txBody>
      </p:sp>
      <p:sp>
        <p:nvSpPr>
          <p:cNvPr id="4" name="Slide Image Placeholder 3"/>
          <p:cNvSpPr>
            <a:spLocks noGrp="1" noRot="1" noChangeAspect="1"/>
          </p:cNvSpPr>
          <p:nvPr>
            <p:ph type="sldImg" idx="2"/>
          </p:nvPr>
        </p:nvSpPr>
        <p:spPr>
          <a:xfrm>
            <a:off x="1057275" y="720725"/>
            <a:ext cx="5200650" cy="360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059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1131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398854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unece.org/fileadmin/DAM/trans/doc/2018/wp29/ECE-TRANS-WP29-1139e.pdf" TargetMode="External"/><Relationship Id="rId2" Type="http://schemas.openxmlformats.org/officeDocument/2006/relationships/hyperlink" Target="http://www.unece.org/fileadmin/DAM/trans/doc/2018/wp29/WP29-175-17e.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General Safety Provisions (GRSG)</a:t>
            </a:r>
            <a:r>
              <a:rPr lang="en-GB" sz="2400" dirty="0">
                <a:solidFill>
                  <a:schemeClr val="bg1"/>
                </a:solidFill>
              </a:rPr>
              <a:t/>
            </a:r>
            <a:br>
              <a:rPr lang="en-GB" sz="2400" dirty="0">
                <a:solidFill>
                  <a:schemeClr val="bg1"/>
                </a:solidFill>
              </a:rPr>
            </a:br>
            <a:r>
              <a:rPr lang="en-GB" sz="1800" dirty="0" smtClean="0">
                <a:solidFill>
                  <a:schemeClr val="bg1"/>
                </a:solidFill>
              </a:rPr>
              <a:t>General information</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buFont typeface="Arial" pitchFamily="34" charset="0"/>
              <a:buChar char="•"/>
            </a:pPr>
            <a:r>
              <a:rPr lang="en-GB" sz="1400" dirty="0">
                <a:solidFill>
                  <a:srgbClr val="002060"/>
                </a:solidFill>
              </a:rPr>
              <a:t>Participants/Address list</a:t>
            </a:r>
          </a:p>
          <a:p>
            <a:pPr marL="266700"/>
            <a:r>
              <a:rPr lang="en-GB" sz="1400" dirty="0"/>
              <a:t>A provisional address list has been prepared: please check your </a:t>
            </a:r>
            <a:r>
              <a:rPr lang="en-GB" sz="1400" dirty="0" smtClean="0"/>
              <a:t>contact data (especially </a:t>
            </a:r>
            <a:r>
              <a:rPr lang="en-GB" sz="1400" dirty="0"/>
              <a:t>the email-address) and correct them, if </a:t>
            </a:r>
            <a:r>
              <a:rPr lang="en-GB" sz="1400" dirty="0" smtClean="0"/>
              <a:t>necessary</a:t>
            </a:r>
            <a:endParaRPr lang="en-GB" sz="1400" dirty="0"/>
          </a:p>
          <a:p>
            <a:pPr marL="266700"/>
            <a:r>
              <a:rPr lang="en-GB" sz="1400" dirty="0"/>
              <a:t>If your name </a:t>
            </a:r>
            <a:r>
              <a:rPr lang="en-GB" sz="1400" dirty="0" smtClean="0"/>
              <a:t>is not listed, </a:t>
            </a:r>
            <a:r>
              <a:rPr lang="en-GB" sz="1400" dirty="0"/>
              <a:t>fill out one of the registration forms annexed to the </a:t>
            </a:r>
            <a:r>
              <a:rPr lang="en-GB" sz="1400" dirty="0" smtClean="0"/>
              <a:t>file</a:t>
            </a:r>
            <a:endParaRPr lang="en-GB" sz="1400" dirty="0"/>
          </a:p>
          <a:p>
            <a:pPr marL="266700"/>
            <a:r>
              <a:rPr lang="en-GB" sz="1400" dirty="0" smtClean="0"/>
              <a:t>After the session, </a:t>
            </a:r>
            <a:r>
              <a:rPr lang="en-GB" sz="1400" dirty="0"/>
              <a:t>we will circulate the </a:t>
            </a:r>
            <a:r>
              <a:rPr lang="en-GB" sz="1400" dirty="0" smtClean="0"/>
              <a:t>list of participants by email</a:t>
            </a:r>
          </a:p>
          <a:p>
            <a:pPr marL="266700"/>
            <a:endParaRPr lang="en-GB" sz="1400" dirty="0" smtClean="0">
              <a:solidFill>
                <a:srgbClr val="002060"/>
              </a:solidFill>
            </a:endParaRPr>
          </a:p>
          <a:p>
            <a:pPr marL="266700" indent="-180975">
              <a:spcBef>
                <a:spcPts val="600"/>
              </a:spcBef>
              <a:buFont typeface="Arial" pitchFamily="34" charset="0"/>
              <a:buChar char="•"/>
            </a:pPr>
            <a:r>
              <a:rPr lang="en-GB" sz="1400" dirty="0" smtClean="0">
                <a:solidFill>
                  <a:srgbClr val="002060"/>
                </a:solidFill>
              </a:rPr>
              <a:t>Tax </a:t>
            </a:r>
            <a:r>
              <a:rPr lang="en-GB" sz="1400" dirty="0">
                <a:solidFill>
                  <a:srgbClr val="002060"/>
                </a:solidFill>
              </a:rPr>
              <a:t>free petrol coupons</a:t>
            </a:r>
          </a:p>
          <a:p>
            <a:pPr marL="266700"/>
            <a:r>
              <a:rPr lang="en-GB" sz="1400" dirty="0"/>
              <a:t>For delegates of Contracting Parties: </a:t>
            </a:r>
            <a:r>
              <a:rPr lang="en-GB" sz="1400" dirty="0" smtClean="0"/>
              <a:t>as usual, tax </a:t>
            </a:r>
            <a:r>
              <a:rPr lang="en-GB" sz="1400" dirty="0"/>
              <a:t>free petrol coupons are </a:t>
            </a:r>
            <a:r>
              <a:rPr lang="en-GB" sz="1400" dirty="0" smtClean="0"/>
              <a:t>available</a:t>
            </a:r>
          </a:p>
          <a:p>
            <a:pPr marL="266700"/>
            <a:r>
              <a:rPr lang="en-GB" sz="1400" dirty="0" smtClean="0"/>
              <a:t>Please </a:t>
            </a:r>
            <a:r>
              <a:rPr lang="en-GB" sz="1400" dirty="0"/>
              <a:t>fill in the details requested and return them to the </a:t>
            </a:r>
            <a:r>
              <a:rPr lang="en-GB" sz="1400" dirty="0" smtClean="0"/>
              <a:t>secretariat</a:t>
            </a:r>
          </a:p>
          <a:p>
            <a:pPr marL="266700"/>
            <a:r>
              <a:rPr lang="en-GB" sz="1400" dirty="0" smtClean="0"/>
              <a:t>Copies of </a:t>
            </a:r>
            <a:r>
              <a:rPr lang="en-GB" sz="1400" dirty="0"/>
              <a:t>the </a:t>
            </a:r>
            <a:r>
              <a:rPr lang="en-GB" sz="1400" dirty="0" smtClean="0"/>
              <a:t>Passport/Driving License </a:t>
            </a:r>
            <a:r>
              <a:rPr lang="en-GB" sz="1400" dirty="0"/>
              <a:t>and the </a:t>
            </a:r>
            <a:r>
              <a:rPr lang="en-GB" sz="1400" dirty="0" smtClean="0"/>
              <a:t>Car Registration papers </a:t>
            </a:r>
            <a:r>
              <a:rPr lang="en-GB" sz="1400" dirty="0"/>
              <a:t>are needed for this </a:t>
            </a:r>
            <a:r>
              <a:rPr lang="en-GB" sz="1400" dirty="0" smtClean="0"/>
              <a:t>purpose</a:t>
            </a:r>
          </a:p>
          <a:p>
            <a:pPr marL="266700"/>
            <a:endParaRPr lang="en-GB" sz="1400" dirty="0" smtClean="0">
              <a:solidFill>
                <a:srgbClr val="002060"/>
              </a:solidFill>
            </a:endParaRPr>
          </a:p>
          <a:p>
            <a:pPr marL="266700" indent="-180975">
              <a:spcBef>
                <a:spcPts val="600"/>
              </a:spcBef>
              <a:buFont typeface="Arial" pitchFamily="34" charset="0"/>
              <a:buChar char="•"/>
            </a:pPr>
            <a:r>
              <a:rPr lang="en-GB" sz="1400" dirty="0" smtClean="0">
                <a:solidFill>
                  <a:srgbClr val="002060"/>
                </a:solidFill>
              </a:rPr>
              <a:t>Next session</a:t>
            </a:r>
          </a:p>
          <a:p>
            <a:pPr marL="447675" indent="-180975">
              <a:buFont typeface="Arial" pitchFamily="34" charset="0"/>
              <a:buChar char="•"/>
            </a:pPr>
            <a:r>
              <a:rPr lang="en-GB" sz="1400" dirty="0"/>
              <a:t>The </a:t>
            </a:r>
            <a:r>
              <a:rPr lang="en-GB" sz="1400" b="1" dirty="0"/>
              <a:t>next </a:t>
            </a:r>
            <a:r>
              <a:rPr lang="en-GB" sz="1400" b="1" dirty="0" smtClean="0"/>
              <a:t>(116</a:t>
            </a:r>
            <a:r>
              <a:rPr lang="en-GB" sz="1400" b="1" baseline="30000" dirty="0" smtClean="0"/>
              <a:t>th</a:t>
            </a:r>
            <a:r>
              <a:rPr lang="en-GB" sz="1400" b="1" dirty="0" smtClean="0"/>
              <a:t>) session of GRSG</a:t>
            </a:r>
            <a:r>
              <a:rPr lang="en-GB" sz="1400" dirty="0" smtClean="0"/>
              <a:t> will </a:t>
            </a:r>
            <a:r>
              <a:rPr lang="en-GB" sz="1400" dirty="0"/>
              <a:t>be held </a:t>
            </a:r>
            <a:r>
              <a:rPr lang="en-GB" sz="1400" dirty="0" smtClean="0"/>
              <a:t>on </a:t>
            </a:r>
            <a:r>
              <a:rPr lang="en-GB" sz="1400" b="1" dirty="0" smtClean="0"/>
              <a:t>8-12 April 2019</a:t>
            </a:r>
            <a:endParaRPr lang="en-GB" sz="1400" dirty="0" smtClean="0"/>
          </a:p>
          <a:p>
            <a:pPr marL="447675" indent="-180975">
              <a:buFont typeface="Arial" pitchFamily="34" charset="0"/>
              <a:buChar char="•"/>
            </a:pPr>
            <a:r>
              <a:rPr lang="en-GB" sz="1400" dirty="0"/>
              <a:t>The </a:t>
            </a:r>
            <a:r>
              <a:rPr lang="en-GB" sz="1400" b="1" dirty="0"/>
              <a:t>deadline for the submission of official working documents</a:t>
            </a:r>
            <a:r>
              <a:rPr lang="en-GB" sz="1400" dirty="0"/>
              <a:t> </a:t>
            </a:r>
            <a:r>
              <a:rPr lang="en-GB" sz="1400" dirty="0" smtClean="0"/>
              <a:t>is </a:t>
            </a:r>
            <a:r>
              <a:rPr lang="en-GB" sz="1400" b="1" dirty="0" smtClean="0"/>
              <a:t>11 January 2019</a:t>
            </a:r>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a:t>
            </a:r>
            <a:r>
              <a:rPr lang="en-US" sz="1200" b="1" dirty="0" smtClean="0">
                <a:solidFill>
                  <a:schemeClr val="bg1"/>
                </a:solidFill>
                <a:latin typeface="Times New Roman" pitchFamily="18" charset="0"/>
                <a:cs typeface="Times New Roman" pitchFamily="18" charset="0"/>
              </a:rPr>
              <a:t>GRSG-115-02</a:t>
            </a:r>
            <a:endParaRPr lang="de-DE" sz="1200" dirty="0" smtClean="0">
              <a:solidFill>
                <a:schemeClr val="bg1"/>
              </a:solidFill>
              <a:latin typeface="Times New Roman" pitchFamily="18" charset="0"/>
              <a:cs typeface="Times New Roman" pitchFamily="18" charset="0"/>
            </a:endParaRPr>
          </a:p>
          <a:p>
            <a:pPr algn="r"/>
            <a:r>
              <a:rPr lang="en-US" sz="1200" dirty="0" smtClean="0">
                <a:solidFill>
                  <a:schemeClr val="bg1"/>
                </a:solidFill>
                <a:latin typeface="Times New Roman" pitchFamily="18" charset="0"/>
                <a:cs typeface="Times New Roman" pitchFamily="18" charset="0"/>
              </a:rPr>
              <a:t>115th GRSG, 9–12 October 2018</a:t>
            </a:r>
            <a:endParaRPr lang="en-US" sz="1200" dirty="0">
              <a:solidFill>
                <a:schemeClr val="bg1"/>
              </a:solidFill>
              <a:latin typeface="Times New Roman" pitchFamily="18" charset="0"/>
              <a:cs typeface="Times New Roman" pitchFamily="18" charset="0"/>
            </a:endParaRPr>
          </a:p>
          <a:p>
            <a:pPr algn="r" eaLnBrk="1" hangingPunct="1"/>
            <a:r>
              <a:rPr lang="en-US" sz="1200" dirty="0" smtClean="0">
                <a:solidFill>
                  <a:schemeClr val="bg1"/>
                </a:solidFill>
                <a:latin typeface="Times New Roman" pitchFamily="18" charset="0"/>
                <a:cs typeface="Times New Roman" pitchFamily="18" charset="0"/>
              </a:rPr>
              <a:t>Agenda </a:t>
            </a:r>
            <a:r>
              <a:rPr lang="en-US" sz="1200" dirty="0">
                <a:solidFill>
                  <a:schemeClr val="bg1"/>
                </a:solidFill>
                <a:latin typeface="Times New Roman" pitchFamily="18" charset="0"/>
                <a:cs typeface="Times New Roman" pitchFamily="18" charset="0"/>
              </a:rPr>
              <a:t>item</a:t>
            </a:r>
            <a:r>
              <a:rPr lang="en-US" sz="1200" dirty="0" smtClean="0">
                <a:solidFill>
                  <a:schemeClr val="bg1"/>
                </a:solidFill>
                <a:latin typeface="Times New Roman" pitchFamily="18" charset="0"/>
                <a:cs typeface="Times New Roman" pitchFamily="18" charset="0"/>
              </a:rPr>
              <a:t>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smtClean="0">
                <a:solidFill>
                  <a:schemeClr val="bg1"/>
                </a:solidFill>
                <a:latin typeface="Times New Roman" pitchFamily="18" charset="0"/>
                <a:cs typeface="Times New Roman" pitchFamily="18" charset="0"/>
              </a:rPr>
              <a:t>Note </a:t>
            </a:r>
            <a:r>
              <a:rPr lang="en-US" sz="1200" dirty="0">
                <a:solidFill>
                  <a:schemeClr val="bg1"/>
                </a:solidFill>
                <a:latin typeface="Times New Roman" pitchFamily="18" charset="0"/>
                <a:cs typeface="Times New Roman" pitchFamily="18" charset="0"/>
              </a:rPr>
              <a:t>by the </a:t>
            </a:r>
            <a:r>
              <a:rPr lang="en-US" sz="1200" dirty="0" smtClean="0">
                <a:solidFill>
                  <a:schemeClr val="bg1"/>
                </a:solidFill>
                <a:latin typeface="Times New Roman" pitchFamily="18" charset="0"/>
                <a:cs typeface="Times New Roman" pitchFamily="18" charset="0"/>
              </a:rPr>
              <a:t>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General Safety Provisions (GRSG)</a:t>
            </a:r>
            <a:r>
              <a:rPr lang="en-GB" sz="2400" dirty="0">
                <a:solidFill>
                  <a:schemeClr val="bg1"/>
                </a:solidFill>
              </a:rPr>
              <a:t/>
            </a:r>
            <a:br>
              <a:rPr lang="en-GB" sz="2400" dirty="0">
                <a:solidFill>
                  <a:schemeClr val="bg1"/>
                </a:solidFill>
              </a:rPr>
            </a:br>
            <a:r>
              <a:rPr lang="en-GB" sz="1800" dirty="0">
                <a:solidFill>
                  <a:schemeClr val="bg1"/>
                </a:solidFill>
              </a:rPr>
              <a:t>Highlights of </a:t>
            </a:r>
            <a:r>
              <a:rPr lang="en-GB" sz="1800" dirty="0" smtClean="0">
                <a:solidFill>
                  <a:schemeClr val="bg1"/>
                </a:solidFill>
              </a:rPr>
              <a:t>WP.29 at its June 2018 session</a:t>
            </a:r>
            <a:endParaRPr lang="en-GB" sz="1800" dirty="0">
              <a:solidFill>
                <a:schemeClr val="bg1"/>
              </a:solidFill>
            </a:endParaRPr>
          </a:p>
        </p:txBody>
      </p:sp>
      <p:sp>
        <p:nvSpPr>
          <p:cNvPr id="8" name="Content Placeholder 2"/>
          <p:cNvSpPr txBox="1">
            <a:spLocks/>
          </p:cNvSpPr>
          <p:nvPr/>
        </p:nvSpPr>
        <p:spPr>
          <a:xfrm>
            <a:off x="128464" y="1556792"/>
            <a:ext cx="9649072" cy="530120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buFont typeface="Arial" panose="020B0604020202020204" pitchFamily="34" charset="0"/>
              <a:buChar char="•"/>
            </a:pPr>
            <a:endParaRPr lang="en-GB" sz="1400" dirty="0" smtClean="0"/>
          </a:p>
          <a:p>
            <a:r>
              <a:rPr lang="en-US" sz="1400" dirty="0" smtClean="0">
                <a:solidFill>
                  <a:srgbClr val="000000"/>
                </a:solidFill>
              </a:rPr>
              <a:t>WP.29 </a:t>
            </a:r>
            <a:r>
              <a:rPr lang="en-US" sz="1400" dirty="0">
                <a:solidFill>
                  <a:srgbClr val="000000"/>
                </a:solidFill>
              </a:rPr>
              <a:t>noted the </a:t>
            </a:r>
            <a:r>
              <a:rPr lang="en-US" sz="1400" dirty="0" smtClean="0">
                <a:solidFill>
                  <a:srgbClr val="000000"/>
                </a:solidFill>
              </a:rPr>
              <a:t>request by </a:t>
            </a:r>
            <a:r>
              <a:rPr lang="en-US" sz="1400" dirty="0">
                <a:solidFill>
                  <a:srgbClr val="000000"/>
                </a:solidFill>
              </a:rPr>
              <a:t>GRSG (at its </a:t>
            </a:r>
            <a:r>
              <a:rPr lang="en-US" sz="1400" dirty="0" smtClean="0">
                <a:solidFill>
                  <a:srgbClr val="000000"/>
                </a:solidFill>
              </a:rPr>
              <a:t>114</a:t>
            </a:r>
            <a:r>
              <a:rPr lang="en-US" sz="1400" baseline="30000" dirty="0" smtClean="0">
                <a:solidFill>
                  <a:srgbClr val="000000"/>
                </a:solidFill>
              </a:rPr>
              <a:t>th</a:t>
            </a:r>
            <a:r>
              <a:rPr lang="en-US" sz="1400" dirty="0" smtClean="0">
                <a:solidFill>
                  <a:srgbClr val="000000"/>
                </a:solidFill>
              </a:rPr>
              <a:t> </a:t>
            </a:r>
            <a:r>
              <a:rPr lang="en-US" sz="1400" dirty="0">
                <a:solidFill>
                  <a:srgbClr val="000000"/>
                </a:solidFill>
              </a:rPr>
              <a:t>session) </a:t>
            </a:r>
            <a:r>
              <a:rPr lang="en-GB" sz="1400" dirty="0" smtClean="0"/>
              <a:t>to </a:t>
            </a:r>
            <a:r>
              <a:rPr lang="en-GB" sz="1400" dirty="0"/>
              <a:t>establish a new informal working group </a:t>
            </a:r>
            <a:r>
              <a:rPr lang="en-GB" sz="1400" dirty="0" smtClean="0"/>
              <a:t>(IWG) on </a:t>
            </a:r>
            <a:r>
              <a:rPr lang="en-GB" sz="1400" dirty="0"/>
              <a:t>the </a:t>
            </a:r>
            <a:r>
              <a:rPr lang="en-GB" sz="1400" dirty="0" smtClean="0"/>
              <a:t>Behaviour </a:t>
            </a:r>
            <a:r>
              <a:rPr lang="en-GB" sz="1400" dirty="0"/>
              <a:t>of the general construction of M2 and M3 vehicles in a </a:t>
            </a:r>
            <a:r>
              <a:rPr lang="en-GB" sz="1400" dirty="0" smtClean="0"/>
              <a:t>Fire Event </a:t>
            </a:r>
            <a:r>
              <a:rPr lang="en-GB" sz="1400" dirty="0"/>
              <a:t>(</a:t>
            </a:r>
            <a:r>
              <a:rPr lang="en-GB" sz="1400" b="1" dirty="0"/>
              <a:t>BMFE</a:t>
            </a:r>
            <a:r>
              <a:rPr lang="en-GB" sz="1400" dirty="0"/>
              <a:t>), to be chaired by France. </a:t>
            </a:r>
            <a:r>
              <a:rPr lang="en-GB" sz="1400" dirty="0" smtClean="0"/>
              <a:t>WP.29 gave its consent.</a:t>
            </a:r>
          </a:p>
          <a:p>
            <a:endParaRPr lang="en-GB" sz="1400" dirty="0" smtClean="0"/>
          </a:p>
          <a:p>
            <a:r>
              <a:rPr lang="en-GB" sz="1400" dirty="0" smtClean="0"/>
              <a:t>WP.29 and AC.3 noted </a:t>
            </a:r>
            <a:r>
              <a:rPr lang="en-US" sz="1400" dirty="0">
                <a:solidFill>
                  <a:srgbClr val="000000"/>
                </a:solidFill>
              </a:rPr>
              <a:t>the request by GRSG </a:t>
            </a:r>
            <a:r>
              <a:rPr lang="en-US" sz="1400" dirty="0" smtClean="0">
                <a:solidFill>
                  <a:srgbClr val="000000"/>
                </a:solidFill>
              </a:rPr>
              <a:t>to extend </a:t>
            </a:r>
            <a:r>
              <a:rPr lang="en-GB" sz="1400" dirty="0" smtClean="0"/>
              <a:t>the </a:t>
            </a:r>
            <a:r>
              <a:rPr lang="en-GB" sz="1400" dirty="0"/>
              <a:t>mandate of the IWG on Panoramic Sunroof Glazing (</a:t>
            </a:r>
            <a:r>
              <a:rPr lang="en-GB" sz="1400" b="1" dirty="0"/>
              <a:t>PSG</a:t>
            </a:r>
            <a:r>
              <a:rPr lang="en-GB" sz="1400" dirty="0" smtClean="0"/>
              <a:t>) by another two years. </a:t>
            </a:r>
            <a:r>
              <a:rPr lang="en-US" sz="1400" dirty="0">
                <a:solidFill>
                  <a:srgbClr val="000000"/>
                </a:solidFill>
              </a:rPr>
              <a:t>W</a:t>
            </a:r>
            <a:r>
              <a:rPr lang="en-GB" sz="1400" dirty="0"/>
              <a:t>P.29 and AC.3 endorsed </a:t>
            </a:r>
            <a:r>
              <a:rPr lang="en-GB" sz="1400" dirty="0" smtClean="0"/>
              <a:t>that request to extend the mandate until April 2020.</a:t>
            </a:r>
            <a:endParaRPr lang="en-GB" sz="1400" dirty="0"/>
          </a:p>
          <a:p>
            <a:endParaRPr lang="en-US" sz="1400" dirty="0" smtClean="0">
              <a:solidFill>
                <a:srgbClr val="000000"/>
              </a:solidFill>
            </a:endParaRPr>
          </a:p>
          <a:p>
            <a:r>
              <a:rPr lang="en-US" sz="1400" dirty="0" smtClean="0">
                <a:solidFill>
                  <a:srgbClr val="000000"/>
                </a:solidFill>
              </a:rPr>
              <a:t>WP.29 </a:t>
            </a:r>
            <a:r>
              <a:rPr lang="en-US" sz="1400" dirty="0" smtClean="0">
                <a:solidFill>
                  <a:srgbClr val="000000"/>
                </a:solidFill>
              </a:rPr>
              <a:t>reiterated its </a:t>
            </a:r>
            <a:r>
              <a:rPr lang="en-US" sz="1400" dirty="0">
                <a:solidFill>
                  <a:srgbClr val="000000"/>
                </a:solidFill>
              </a:rPr>
              <a:t>priorities that resulted in a main focus on vehicle automation and environmental protection. The importance of vehicle automation had been highlighted within the ITC decision No. 19 requesting WP.29 to consider establishing a dedicated GR on this topic. </a:t>
            </a:r>
            <a:r>
              <a:rPr lang="en-US" sz="1400" dirty="0" smtClean="0">
                <a:solidFill>
                  <a:srgbClr val="000000"/>
                </a:solidFill>
              </a:rPr>
              <a:t>Thus, WP.29 considered the </a:t>
            </a:r>
            <a:r>
              <a:rPr lang="en-US" sz="1400" dirty="0">
                <a:solidFill>
                  <a:srgbClr val="000000"/>
                </a:solidFill>
              </a:rPr>
              <a:t>three options emerging from the </a:t>
            </a:r>
            <a:r>
              <a:rPr lang="en-US" sz="1400" dirty="0" smtClean="0">
                <a:solidFill>
                  <a:srgbClr val="000000"/>
                </a:solidFill>
              </a:rPr>
              <a:t>discussions </a:t>
            </a:r>
            <a:r>
              <a:rPr lang="en-US" sz="1400" dirty="0">
                <a:solidFill>
                  <a:srgbClr val="000000"/>
                </a:solidFill>
              </a:rPr>
              <a:t>at </a:t>
            </a:r>
            <a:r>
              <a:rPr lang="en-US" sz="1400" dirty="0" smtClean="0">
                <a:solidFill>
                  <a:srgbClr val="000000"/>
                </a:solidFill>
              </a:rPr>
              <a:t>AC.2.</a:t>
            </a:r>
            <a:endParaRPr lang="en-US" sz="1400" dirty="0" smtClean="0">
              <a:solidFill>
                <a:srgbClr val="000000"/>
              </a:solidFill>
            </a:endParaRPr>
          </a:p>
          <a:p>
            <a:r>
              <a:rPr lang="en-US" sz="1400" dirty="0" smtClean="0">
                <a:solidFill>
                  <a:srgbClr val="000000"/>
                </a:solidFill>
              </a:rPr>
              <a:t>Finally, WP.29 </a:t>
            </a:r>
            <a:r>
              <a:rPr lang="en-US" sz="1400" dirty="0" smtClean="0">
                <a:solidFill>
                  <a:srgbClr val="000000"/>
                </a:solidFill>
              </a:rPr>
              <a:t>adopted the </a:t>
            </a:r>
            <a:r>
              <a:rPr lang="en-US" sz="1400" b="1" dirty="0">
                <a:solidFill>
                  <a:srgbClr val="000000"/>
                </a:solidFill>
              </a:rPr>
              <a:t>conversion of GRRF into GRVA</a:t>
            </a:r>
            <a:r>
              <a:rPr lang="en-US" sz="1400" dirty="0">
                <a:solidFill>
                  <a:srgbClr val="000000"/>
                </a:solidFill>
              </a:rPr>
              <a:t> and the reallocation of certain tasks such as </a:t>
            </a:r>
            <a:r>
              <a:rPr lang="en-US" sz="1400" dirty="0" err="1">
                <a:solidFill>
                  <a:srgbClr val="000000"/>
                </a:solidFill>
              </a:rPr>
              <a:t>tyres</a:t>
            </a:r>
            <a:r>
              <a:rPr lang="en-US" sz="1400" dirty="0">
                <a:solidFill>
                  <a:srgbClr val="000000"/>
                </a:solidFill>
              </a:rPr>
              <a:t> </a:t>
            </a:r>
            <a:r>
              <a:rPr lang="en-US" sz="1400" dirty="0" smtClean="0">
                <a:solidFill>
                  <a:srgbClr val="000000"/>
                </a:solidFill>
              </a:rPr>
              <a:t>to GRB and </a:t>
            </a:r>
            <a:r>
              <a:rPr lang="en-US" sz="1400" b="1" dirty="0">
                <a:solidFill>
                  <a:srgbClr val="000000"/>
                </a:solidFill>
              </a:rPr>
              <a:t>coupling devices </a:t>
            </a:r>
            <a:r>
              <a:rPr lang="en-US" sz="1400" b="1" dirty="0" smtClean="0">
                <a:solidFill>
                  <a:srgbClr val="000000"/>
                </a:solidFill>
              </a:rPr>
              <a:t>to GRSG </a:t>
            </a:r>
            <a:r>
              <a:rPr lang="en-US" sz="1400" dirty="0" smtClean="0">
                <a:solidFill>
                  <a:srgbClr val="000000"/>
                </a:solidFill>
              </a:rPr>
              <a:t>as </a:t>
            </a:r>
            <a:r>
              <a:rPr lang="en-US" sz="1400" dirty="0">
                <a:solidFill>
                  <a:srgbClr val="000000"/>
                </a:solidFill>
              </a:rPr>
              <a:t>outlined in the first option of informal document </a:t>
            </a:r>
            <a:r>
              <a:rPr lang="en-US" sz="1400" b="1" dirty="0">
                <a:solidFill>
                  <a:srgbClr val="000000"/>
                </a:solidFill>
              </a:rPr>
              <a:t>WP.29-175-25</a:t>
            </a:r>
            <a:r>
              <a:rPr lang="en-US" sz="1400" dirty="0">
                <a:solidFill>
                  <a:srgbClr val="000000"/>
                </a:solidFill>
              </a:rPr>
              <a:t>. GRVA will oversee the remaining topics from GRRF and encompass activities for </a:t>
            </a:r>
            <a:r>
              <a:rPr lang="en-US" sz="1400" dirty="0" smtClean="0">
                <a:solidFill>
                  <a:srgbClr val="000000"/>
                </a:solidFill>
              </a:rPr>
              <a:t>autonomous/automated </a:t>
            </a:r>
            <a:r>
              <a:rPr lang="en-US" sz="1400" dirty="0">
                <a:solidFill>
                  <a:srgbClr val="000000"/>
                </a:solidFill>
              </a:rPr>
              <a:t>and connected </a:t>
            </a:r>
            <a:r>
              <a:rPr lang="en-US" sz="1400" dirty="0" smtClean="0">
                <a:solidFill>
                  <a:srgbClr val="000000"/>
                </a:solidFill>
              </a:rPr>
              <a:t>vehicles. </a:t>
            </a:r>
            <a:r>
              <a:rPr lang="en-US" sz="1400" dirty="0" smtClean="0">
                <a:solidFill>
                  <a:srgbClr val="000000"/>
                </a:solidFill>
              </a:rPr>
              <a:t>Thus, GRVA </a:t>
            </a:r>
            <a:r>
              <a:rPr lang="en-US" sz="1400" dirty="0" smtClean="0">
                <a:solidFill>
                  <a:srgbClr val="000000"/>
                </a:solidFill>
              </a:rPr>
              <a:t>will incorporate </a:t>
            </a:r>
            <a:r>
              <a:rPr lang="en-US" sz="1400" dirty="0">
                <a:solidFill>
                  <a:srgbClr val="000000"/>
                </a:solidFill>
              </a:rPr>
              <a:t>current activities, other than coordination, of the IWG ITS/AD. </a:t>
            </a:r>
            <a:r>
              <a:rPr lang="en-US" sz="1400" dirty="0" smtClean="0">
                <a:solidFill>
                  <a:srgbClr val="000000"/>
                </a:solidFill>
              </a:rPr>
              <a:t>The WP.29 </a:t>
            </a:r>
            <a:r>
              <a:rPr lang="en-US" sz="1400" dirty="0">
                <a:solidFill>
                  <a:srgbClr val="000000"/>
                </a:solidFill>
              </a:rPr>
              <a:t>decision </a:t>
            </a:r>
            <a:r>
              <a:rPr lang="en-US" sz="1400" dirty="0" smtClean="0">
                <a:solidFill>
                  <a:srgbClr val="000000"/>
                </a:solidFill>
              </a:rPr>
              <a:t>took effect immediately and </a:t>
            </a:r>
            <a:r>
              <a:rPr lang="en-US" sz="1400" dirty="0" smtClean="0">
                <a:solidFill>
                  <a:srgbClr val="000000"/>
                </a:solidFill>
              </a:rPr>
              <a:t>would </a:t>
            </a:r>
            <a:r>
              <a:rPr lang="en-US" sz="1400" dirty="0" smtClean="0">
                <a:solidFill>
                  <a:srgbClr val="000000"/>
                </a:solidFill>
              </a:rPr>
              <a:t>have to be confirmed by ITC in February 2019. </a:t>
            </a:r>
          </a:p>
          <a:p>
            <a:endParaRPr lang="en-GB" sz="1400" dirty="0" smtClean="0"/>
          </a:p>
          <a:p>
            <a:r>
              <a:rPr lang="en-GB" sz="1400" dirty="0" smtClean="0"/>
              <a:t>Under the exchange </a:t>
            </a:r>
            <a:r>
              <a:rPr lang="en-GB" sz="1400" dirty="0"/>
              <a:t>of information on new priorities to be included in the programme of </a:t>
            </a:r>
            <a:r>
              <a:rPr lang="en-GB" sz="1400" dirty="0" smtClean="0"/>
              <a:t>work,  AC.3 endorsed </a:t>
            </a:r>
            <a:r>
              <a:rPr lang="en-GB" sz="1400" dirty="0"/>
              <a:t>the </a:t>
            </a:r>
            <a:r>
              <a:rPr lang="en-GB" sz="1400" dirty="0" smtClean="0"/>
              <a:t>recommendation that GRSG should resume consideration on the Event Data Recorder (</a:t>
            </a:r>
            <a:r>
              <a:rPr lang="en-GB" sz="1400" b="1" dirty="0" smtClean="0"/>
              <a:t>EDR</a:t>
            </a:r>
            <a:r>
              <a:rPr lang="en-GB" sz="1400" dirty="0" smtClean="0"/>
              <a:t>) with the main objective to cover not only conventional vehicles, but especially automated/autonomous vehicles (see WP.29-175-29).</a:t>
            </a:r>
            <a:endParaRPr lang="en-US" sz="1400" dirty="0">
              <a:solidFill>
                <a:srgbClr val="000000"/>
              </a:solidFill>
            </a:endParaRPr>
          </a:p>
          <a:p>
            <a:endParaRPr lang="en-US" sz="1400" dirty="0" smtClean="0">
              <a:solidFill>
                <a:srgbClr val="000000"/>
              </a:solidFill>
            </a:endParaRPr>
          </a:p>
        </p:txBody>
      </p:sp>
    </p:spTree>
    <p:extLst>
      <p:ext uri="{BB962C8B-B14F-4D97-AF65-F5344CB8AC3E}">
        <p14:creationId xmlns:p14="http://schemas.microsoft.com/office/powerpoint/2010/main" val="1514460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General Safety Provisions (GRSG)</a:t>
            </a:r>
            <a:r>
              <a:rPr lang="en-GB" sz="2400" dirty="0">
                <a:solidFill>
                  <a:schemeClr val="bg1"/>
                </a:solidFill>
              </a:rPr>
              <a:t/>
            </a:r>
            <a:br>
              <a:rPr lang="en-GB" sz="2400" dirty="0">
                <a:solidFill>
                  <a:schemeClr val="bg1"/>
                </a:solidFill>
              </a:rPr>
            </a:br>
            <a:r>
              <a:rPr lang="en-GB" sz="1800" dirty="0">
                <a:solidFill>
                  <a:schemeClr val="bg1"/>
                </a:solidFill>
              </a:rPr>
              <a:t>Highlights of </a:t>
            </a:r>
            <a:r>
              <a:rPr lang="en-GB" sz="1800" dirty="0" smtClean="0">
                <a:solidFill>
                  <a:schemeClr val="bg1"/>
                </a:solidFill>
              </a:rPr>
              <a:t>WP.29 at its June 2018 session</a:t>
            </a:r>
            <a:endParaRPr lang="en-GB" sz="1800" dirty="0">
              <a:solidFill>
                <a:schemeClr val="bg1"/>
              </a:solidFill>
            </a:endParaRPr>
          </a:p>
        </p:txBody>
      </p:sp>
      <p:sp>
        <p:nvSpPr>
          <p:cNvPr id="8" name="Content Placeholder 2"/>
          <p:cNvSpPr txBox="1">
            <a:spLocks/>
          </p:cNvSpPr>
          <p:nvPr/>
        </p:nvSpPr>
        <p:spPr>
          <a:xfrm>
            <a:off x="128464" y="1556792"/>
            <a:ext cx="9649072" cy="530120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1450" indent="-171450">
              <a:spcBef>
                <a:spcPts val="0"/>
              </a:spcBef>
              <a:buFont typeface="Arial" panose="020B0604020202020204" pitchFamily="34" charset="0"/>
              <a:buChar char="•"/>
            </a:pPr>
            <a:endParaRPr lang="en-GB" sz="1400" dirty="0" smtClean="0"/>
          </a:p>
          <a:p>
            <a:r>
              <a:rPr lang="en-US" sz="1400" dirty="0" smtClean="0">
                <a:solidFill>
                  <a:srgbClr val="000000"/>
                </a:solidFill>
              </a:rPr>
              <a:t>When considering the revised </a:t>
            </a:r>
            <a:r>
              <a:rPr lang="en-US" sz="1400" b="1" dirty="0" smtClean="0">
                <a:solidFill>
                  <a:srgbClr val="000000"/>
                </a:solidFill>
              </a:rPr>
              <a:t>General Guideline document ECE/TRANS/WP.29/1044/Rev.2</a:t>
            </a:r>
            <a:r>
              <a:rPr lang="en-US" sz="1400" dirty="0" smtClean="0">
                <a:solidFill>
                  <a:srgbClr val="000000"/>
                </a:solidFill>
              </a:rPr>
              <a:t>, WP.29 </a:t>
            </a:r>
            <a:r>
              <a:rPr lang="en-US" sz="1400" dirty="0">
                <a:solidFill>
                  <a:srgbClr val="000000"/>
                </a:solidFill>
              </a:rPr>
              <a:t>reiterated that </a:t>
            </a:r>
            <a:r>
              <a:rPr lang="en-US" sz="1400" dirty="0" smtClean="0">
                <a:solidFill>
                  <a:srgbClr val="000000"/>
                </a:solidFill>
              </a:rPr>
              <a:t>the </a:t>
            </a:r>
            <a:r>
              <a:rPr lang="en-US" sz="1400" dirty="0">
                <a:solidFill>
                  <a:srgbClr val="000000"/>
                </a:solidFill>
              </a:rPr>
              <a:t>principle of the immediate application of S</a:t>
            </a:r>
            <a:r>
              <a:rPr lang="en-US" sz="1400" dirty="0" smtClean="0">
                <a:solidFill>
                  <a:srgbClr val="000000"/>
                </a:solidFill>
              </a:rPr>
              <a:t>upplements was </a:t>
            </a:r>
            <a:r>
              <a:rPr lang="en-US" sz="1400" dirty="0">
                <a:solidFill>
                  <a:srgbClr val="000000"/>
                </a:solidFill>
              </a:rPr>
              <a:t>that </a:t>
            </a:r>
            <a:r>
              <a:rPr lang="en-US" sz="1400" dirty="0" smtClean="0">
                <a:solidFill>
                  <a:srgbClr val="000000"/>
                </a:solidFill>
              </a:rPr>
              <a:t>Supplements </a:t>
            </a:r>
            <a:r>
              <a:rPr lang="en-US" sz="1400" dirty="0">
                <a:solidFill>
                  <a:srgbClr val="000000"/>
                </a:solidFill>
              </a:rPr>
              <a:t>should only be used for the clarification of test procedures not changing the level of stringency of the </a:t>
            </a:r>
            <a:r>
              <a:rPr lang="en-US" sz="1400" dirty="0" smtClean="0">
                <a:solidFill>
                  <a:srgbClr val="000000"/>
                </a:solidFill>
              </a:rPr>
              <a:t>Regulation (e.g. not imposing </a:t>
            </a:r>
            <a:r>
              <a:rPr lang="en-US" sz="1400" dirty="0">
                <a:solidFill>
                  <a:srgbClr val="000000"/>
                </a:solidFill>
              </a:rPr>
              <a:t>new requirements </a:t>
            </a:r>
            <a:r>
              <a:rPr lang="en-US" sz="1400" dirty="0" smtClean="0">
                <a:solidFill>
                  <a:srgbClr val="000000"/>
                </a:solidFill>
              </a:rPr>
              <a:t>nor </a:t>
            </a:r>
            <a:r>
              <a:rPr lang="en-US" sz="1400" dirty="0">
                <a:solidFill>
                  <a:srgbClr val="000000"/>
                </a:solidFill>
              </a:rPr>
              <a:t>for regulating new developments </a:t>
            </a:r>
            <a:r>
              <a:rPr lang="en-US" sz="1400" dirty="0" smtClean="0">
                <a:solidFill>
                  <a:srgbClr val="000000"/>
                </a:solidFill>
              </a:rPr>
              <a:t>changing </a:t>
            </a:r>
            <a:r>
              <a:rPr lang="en-US" sz="1400" dirty="0">
                <a:solidFill>
                  <a:srgbClr val="000000"/>
                </a:solidFill>
              </a:rPr>
              <a:t>the level of stringency )</a:t>
            </a:r>
            <a:r>
              <a:rPr lang="en-US" sz="1400" dirty="0" smtClean="0">
                <a:solidFill>
                  <a:srgbClr val="000000"/>
                </a:solidFill>
              </a:rPr>
              <a:t>. </a:t>
            </a:r>
            <a:r>
              <a:rPr lang="en-US" sz="1400" dirty="0">
                <a:solidFill>
                  <a:srgbClr val="000000"/>
                </a:solidFill>
              </a:rPr>
              <a:t>Therefore, </a:t>
            </a:r>
            <a:r>
              <a:rPr lang="en-US" sz="1400" dirty="0" smtClean="0">
                <a:solidFill>
                  <a:srgbClr val="000000"/>
                </a:solidFill>
              </a:rPr>
              <a:t>Supplements </a:t>
            </a:r>
            <a:r>
              <a:rPr lang="en-US" sz="1400" dirty="0">
                <a:solidFill>
                  <a:srgbClr val="000000"/>
                </a:solidFill>
              </a:rPr>
              <a:t>become applicable for new approvals issued after their date of entry into force. As a result, the previous practice of occasionally including new requirements in </a:t>
            </a:r>
            <a:r>
              <a:rPr lang="en-US" sz="1400" dirty="0" smtClean="0">
                <a:solidFill>
                  <a:srgbClr val="000000"/>
                </a:solidFill>
              </a:rPr>
              <a:t>Supplements </a:t>
            </a:r>
            <a:r>
              <a:rPr lang="en-US" sz="1400" dirty="0">
                <a:solidFill>
                  <a:srgbClr val="000000"/>
                </a:solidFill>
              </a:rPr>
              <a:t>must be </a:t>
            </a:r>
            <a:r>
              <a:rPr lang="en-US" sz="1400" dirty="0" smtClean="0">
                <a:solidFill>
                  <a:srgbClr val="000000"/>
                </a:solidFill>
              </a:rPr>
              <a:t>avoided.</a:t>
            </a:r>
          </a:p>
          <a:p>
            <a:r>
              <a:rPr lang="en-US" sz="1400" dirty="0" smtClean="0">
                <a:solidFill>
                  <a:srgbClr val="000000"/>
                </a:solidFill>
              </a:rPr>
              <a:t>However</a:t>
            </a:r>
            <a:r>
              <a:rPr lang="en-US" sz="1400" dirty="0">
                <a:solidFill>
                  <a:srgbClr val="000000"/>
                </a:solidFill>
              </a:rPr>
              <a:t>, to address the issue of several </a:t>
            </a:r>
            <a:r>
              <a:rPr lang="en-US" sz="1400" dirty="0" smtClean="0">
                <a:solidFill>
                  <a:srgbClr val="000000"/>
                </a:solidFill>
              </a:rPr>
              <a:t>Supplements </a:t>
            </a:r>
            <a:r>
              <a:rPr lang="en-US" sz="1400" dirty="0">
                <a:solidFill>
                  <a:srgbClr val="000000"/>
                </a:solidFill>
              </a:rPr>
              <a:t>which had been identified as containing new requirements, WP.29 clarified that the General Guidelines </a:t>
            </a:r>
            <a:r>
              <a:rPr lang="en-US" sz="1400" dirty="0" smtClean="0">
                <a:solidFill>
                  <a:srgbClr val="000000"/>
                </a:solidFill>
              </a:rPr>
              <a:t>as </a:t>
            </a:r>
            <a:r>
              <a:rPr lang="en-US" sz="1400" dirty="0">
                <a:solidFill>
                  <a:srgbClr val="000000"/>
                </a:solidFill>
              </a:rPr>
              <a:t>adopted </a:t>
            </a:r>
            <a:r>
              <a:rPr lang="en-US" sz="1400" dirty="0" smtClean="0">
                <a:solidFill>
                  <a:srgbClr val="000000"/>
                </a:solidFill>
              </a:rPr>
              <a:t>in November </a:t>
            </a:r>
            <a:r>
              <a:rPr lang="en-US" sz="1400" dirty="0">
                <a:solidFill>
                  <a:srgbClr val="000000"/>
                </a:solidFill>
              </a:rPr>
              <a:t>2017 apply to:</a:t>
            </a:r>
          </a:p>
          <a:p>
            <a:r>
              <a:rPr lang="en-US" sz="1400" dirty="0">
                <a:solidFill>
                  <a:srgbClr val="000000"/>
                </a:solidFill>
              </a:rPr>
              <a:t>(a)	all </a:t>
            </a:r>
            <a:r>
              <a:rPr lang="en-US" sz="1400" dirty="0" smtClean="0">
                <a:solidFill>
                  <a:srgbClr val="000000"/>
                </a:solidFill>
              </a:rPr>
              <a:t>Supplements </a:t>
            </a:r>
            <a:r>
              <a:rPr lang="en-US" sz="1400" dirty="0">
                <a:solidFill>
                  <a:srgbClr val="000000"/>
                </a:solidFill>
              </a:rPr>
              <a:t>adopted by WP.29 after the date of adoption of the General Guidelines; and </a:t>
            </a:r>
          </a:p>
          <a:p>
            <a:r>
              <a:rPr lang="en-US" sz="1400" dirty="0">
                <a:solidFill>
                  <a:srgbClr val="000000"/>
                </a:solidFill>
              </a:rPr>
              <a:t>(b) 	all </a:t>
            </a:r>
            <a:r>
              <a:rPr lang="en-US" sz="1400" dirty="0" smtClean="0">
                <a:solidFill>
                  <a:srgbClr val="000000"/>
                </a:solidFill>
              </a:rPr>
              <a:t>Supplements </a:t>
            </a:r>
            <a:r>
              <a:rPr lang="en-US" sz="1400" dirty="0">
                <a:solidFill>
                  <a:srgbClr val="000000"/>
                </a:solidFill>
              </a:rPr>
              <a:t>adopted by WP.29 prior to the date of adoption of the General Guidelines with the exception, until 31 December 2019, of those amending the following UN Regulations and their corresponding series: R14.07, R16.06, </a:t>
            </a:r>
            <a:r>
              <a:rPr lang="en-US" sz="1400" u="sng" dirty="0" smtClean="0">
                <a:solidFill>
                  <a:srgbClr val="000000"/>
                </a:solidFill>
              </a:rPr>
              <a:t>R43.01</a:t>
            </a:r>
            <a:r>
              <a:rPr lang="en-US" sz="1400" dirty="0" smtClean="0">
                <a:solidFill>
                  <a:srgbClr val="000000"/>
                </a:solidFill>
              </a:rPr>
              <a:t>, R48.04</a:t>
            </a:r>
            <a:r>
              <a:rPr lang="en-US" sz="1400" dirty="0">
                <a:solidFill>
                  <a:srgbClr val="000000"/>
                </a:solidFill>
              </a:rPr>
              <a:t>, </a:t>
            </a:r>
            <a:r>
              <a:rPr lang="en-US" sz="1400" u="sng" dirty="0" smtClean="0">
                <a:solidFill>
                  <a:srgbClr val="000000"/>
                </a:solidFill>
              </a:rPr>
              <a:t>R55.01</a:t>
            </a:r>
            <a:r>
              <a:rPr lang="en-US" sz="1400" dirty="0">
                <a:solidFill>
                  <a:srgbClr val="000000"/>
                </a:solidFill>
              </a:rPr>
              <a:t>, R83.06, R83.07, </a:t>
            </a:r>
            <a:r>
              <a:rPr lang="en-US" sz="1400" u="sng" dirty="0" smtClean="0">
                <a:solidFill>
                  <a:srgbClr val="000000"/>
                </a:solidFill>
              </a:rPr>
              <a:t>R116.00</a:t>
            </a:r>
            <a:r>
              <a:rPr lang="en-US" sz="1400" dirty="0" smtClean="0">
                <a:solidFill>
                  <a:srgbClr val="000000"/>
                </a:solidFill>
              </a:rPr>
              <a:t> and </a:t>
            </a:r>
            <a:r>
              <a:rPr lang="en-US" sz="1400" u="sng" dirty="0">
                <a:solidFill>
                  <a:srgbClr val="000000"/>
                </a:solidFill>
              </a:rPr>
              <a:t>R121.01</a:t>
            </a:r>
            <a:r>
              <a:rPr lang="en-US" sz="1400" dirty="0">
                <a:solidFill>
                  <a:srgbClr val="000000"/>
                </a:solidFill>
              </a:rPr>
              <a:t>. </a:t>
            </a:r>
          </a:p>
          <a:p>
            <a:endParaRPr lang="en-US" sz="1400" dirty="0" smtClean="0">
              <a:solidFill>
                <a:srgbClr val="000000"/>
              </a:solidFill>
            </a:endParaRPr>
          </a:p>
          <a:p>
            <a:r>
              <a:rPr lang="en-US" sz="1400" dirty="0" smtClean="0">
                <a:solidFill>
                  <a:srgbClr val="000000"/>
                </a:solidFill>
              </a:rPr>
              <a:t>Thus, WP</a:t>
            </a:r>
            <a:r>
              <a:rPr lang="en-US" sz="1400" dirty="0">
                <a:solidFill>
                  <a:srgbClr val="000000"/>
                </a:solidFill>
              </a:rPr>
              <a:t>. 29 invited the respective GRs to </a:t>
            </a:r>
            <a:r>
              <a:rPr lang="en-US" sz="1400" b="1" dirty="0" smtClean="0">
                <a:solidFill>
                  <a:srgbClr val="000000"/>
                </a:solidFill>
              </a:rPr>
              <a:t>work </a:t>
            </a:r>
            <a:r>
              <a:rPr lang="en-US" sz="1400" b="1" dirty="0">
                <a:solidFill>
                  <a:srgbClr val="000000"/>
                </a:solidFill>
              </a:rPr>
              <a:t>on the necessary amendments </a:t>
            </a:r>
            <a:r>
              <a:rPr lang="en-US" sz="1400" dirty="0">
                <a:solidFill>
                  <a:srgbClr val="000000"/>
                </a:solidFill>
              </a:rPr>
              <a:t>to the UN Regulations listed in </a:t>
            </a:r>
            <a:r>
              <a:rPr lang="en-US" sz="1400" dirty="0" smtClean="0">
                <a:solidFill>
                  <a:srgbClr val="000000"/>
                </a:solidFill>
                <a:hlinkClick r:id="rId2"/>
              </a:rPr>
              <a:t>WP.29-175-17</a:t>
            </a:r>
            <a:r>
              <a:rPr lang="en-US" sz="1400" dirty="0">
                <a:solidFill>
                  <a:srgbClr val="000000"/>
                </a:solidFill>
              </a:rPr>
              <a:t>.</a:t>
            </a:r>
          </a:p>
          <a:p>
            <a:pPr marL="171450" lvl="0" indent="-171450">
              <a:spcBef>
                <a:spcPts val="0"/>
              </a:spcBef>
              <a:buFont typeface="Arial" panose="020B0604020202020204" pitchFamily="34" charset="0"/>
              <a:buChar char="•"/>
            </a:pPr>
            <a:endParaRPr lang="en-US" sz="1400" dirty="0" smtClean="0">
              <a:solidFill>
                <a:srgbClr val="000000"/>
              </a:solidFill>
            </a:endParaRPr>
          </a:p>
          <a:p>
            <a:pPr>
              <a:spcBef>
                <a:spcPts val="0"/>
              </a:spcBef>
            </a:pPr>
            <a:endParaRPr lang="en-GB" sz="1400" dirty="0" smtClean="0"/>
          </a:p>
          <a:p>
            <a:pPr>
              <a:spcBef>
                <a:spcPts val="0"/>
              </a:spcBef>
            </a:pPr>
            <a:endParaRPr lang="en-GB" sz="1400" dirty="0"/>
          </a:p>
          <a:p>
            <a:pPr>
              <a:spcBef>
                <a:spcPts val="0"/>
              </a:spcBef>
            </a:pPr>
            <a:endParaRPr lang="en-GB" sz="1400" dirty="0" smtClean="0"/>
          </a:p>
          <a:p>
            <a:pPr>
              <a:spcBef>
                <a:spcPts val="0"/>
              </a:spcBef>
            </a:pPr>
            <a:r>
              <a:rPr lang="en-GB" sz="1400" dirty="0" smtClean="0"/>
              <a:t>For more details see: </a:t>
            </a:r>
            <a:r>
              <a:rPr lang="en-GB" sz="1400" dirty="0" smtClean="0">
                <a:hlinkClick r:id="rId3"/>
              </a:rPr>
              <a:t>ECE/TRANS/WP.29/1139</a:t>
            </a:r>
            <a:r>
              <a:rPr lang="en-GB" sz="1400" dirty="0" smtClean="0"/>
              <a:t> and its Add.1</a:t>
            </a:r>
          </a:p>
        </p:txBody>
      </p:sp>
    </p:spTree>
    <p:extLst>
      <p:ext uri="{BB962C8B-B14F-4D97-AF65-F5344CB8AC3E}">
        <p14:creationId xmlns:p14="http://schemas.microsoft.com/office/powerpoint/2010/main" val="1987092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2029</TotalTime>
  <Words>600</Words>
  <Application>Microsoft Office PowerPoint</Application>
  <PresentationFormat>A4 Paper (210x297 mm)</PresentationFormat>
  <Paragraphs>41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Working Party on General Safety Provisions (GRSG) General information</vt:lpstr>
      <vt:lpstr>Working Party on General Safety Provisions (GRSG) Highlights of WP.29 at its June 2018 session</vt:lpstr>
      <vt:lpstr>Working Party on General Safety Provisions (GRSG) Highlights of WP.29 at its June 2018 session</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Miquel Gangonells</dc:creator>
  <cp:lastModifiedBy>Hubert Romain</cp:lastModifiedBy>
  <cp:revision>173</cp:revision>
  <cp:lastPrinted>2018-09-07T10:07:03Z</cp:lastPrinted>
  <dcterms:created xsi:type="dcterms:W3CDTF">2014-05-01T14:53:07Z</dcterms:created>
  <dcterms:modified xsi:type="dcterms:W3CDTF">2018-09-07T10:07:32Z</dcterms:modified>
</cp:coreProperties>
</file>