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8" r:id="rId4"/>
    <p:sldId id="267" r:id="rId5"/>
    <p:sldId id="264" r:id="rId6"/>
    <p:sldId id="260" r:id="rId7"/>
    <p:sldId id="259" r:id="rId8"/>
    <p:sldId id="268"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7" d="100"/>
          <a:sy n="117" d="100"/>
        </p:scale>
        <p:origin x="-14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70C8DA7-CFBF-46E3-998B-453D34F4381A}" type="datetimeFigureOut">
              <a:rPr kumimoji="1" lang="ja-JP" altLang="en-US" smtClean="0"/>
              <a:t>2018/10/9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41310-2FCF-4098-97D6-28A1609C4CE4}" type="slidenum">
              <a:rPr kumimoji="1" lang="ja-JP" altLang="en-US" smtClean="0"/>
              <a:t>‹#›</a:t>
            </a:fld>
            <a:endParaRPr kumimoji="1" lang="ja-JP" altLang="en-US"/>
          </a:p>
        </p:txBody>
      </p:sp>
    </p:spTree>
    <p:extLst>
      <p:ext uri="{BB962C8B-B14F-4D97-AF65-F5344CB8AC3E}">
        <p14:creationId xmlns:p14="http://schemas.microsoft.com/office/powerpoint/2010/main" val="2589308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0C8DA7-CFBF-46E3-998B-453D34F4381A}" type="datetimeFigureOut">
              <a:rPr kumimoji="1" lang="ja-JP" altLang="en-US" smtClean="0"/>
              <a:t>2018/10/9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41310-2FCF-4098-97D6-28A1609C4CE4}" type="slidenum">
              <a:rPr kumimoji="1" lang="ja-JP" altLang="en-US" smtClean="0"/>
              <a:t>‹#›</a:t>
            </a:fld>
            <a:endParaRPr kumimoji="1" lang="ja-JP" altLang="en-US"/>
          </a:p>
        </p:txBody>
      </p:sp>
    </p:spTree>
    <p:extLst>
      <p:ext uri="{BB962C8B-B14F-4D97-AF65-F5344CB8AC3E}">
        <p14:creationId xmlns:p14="http://schemas.microsoft.com/office/powerpoint/2010/main" val="56599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0C8DA7-CFBF-46E3-998B-453D34F4381A}" type="datetimeFigureOut">
              <a:rPr kumimoji="1" lang="ja-JP" altLang="en-US" smtClean="0"/>
              <a:t>2018/10/9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41310-2FCF-4098-97D6-28A1609C4CE4}" type="slidenum">
              <a:rPr kumimoji="1" lang="ja-JP" altLang="en-US" smtClean="0"/>
              <a:t>‹#›</a:t>
            </a:fld>
            <a:endParaRPr kumimoji="1" lang="ja-JP" altLang="en-US"/>
          </a:p>
        </p:txBody>
      </p:sp>
    </p:spTree>
    <p:extLst>
      <p:ext uri="{BB962C8B-B14F-4D97-AF65-F5344CB8AC3E}">
        <p14:creationId xmlns:p14="http://schemas.microsoft.com/office/powerpoint/2010/main" val="2406109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0C8DA7-CFBF-46E3-998B-453D34F4381A}" type="datetimeFigureOut">
              <a:rPr kumimoji="1" lang="ja-JP" altLang="en-US" smtClean="0"/>
              <a:t>2018/10/9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41310-2FCF-4098-97D6-28A1609C4CE4}" type="slidenum">
              <a:rPr kumimoji="1" lang="ja-JP" altLang="en-US" smtClean="0"/>
              <a:t>‹#›</a:t>
            </a:fld>
            <a:endParaRPr kumimoji="1" lang="ja-JP" altLang="en-US"/>
          </a:p>
        </p:txBody>
      </p:sp>
    </p:spTree>
    <p:extLst>
      <p:ext uri="{BB962C8B-B14F-4D97-AF65-F5344CB8AC3E}">
        <p14:creationId xmlns:p14="http://schemas.microsoft.com/office/powerpoint/2010/main" val="3760428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70C8DA7-CFBF-46E3-998B-453D34F4381A}" type="datetimeFigureOut">
              <a:rPr kumimoji="1" lang="ja-JP" altLang="en-US" smtClean="0"/>
              <a:t>2018/10/9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41310-2FCF-4098-97D6-28A1609C4CE4}" type="slidenum">
              <a:rPr kumimoji="1" lang="ja-JP" altLang="en-US" smtClean="0"/>
              <a:t>‹#›</a:t>
            </a:fld>
            <a:endParaRPr kumimoji="1" lang="ja-JP" altLang="en-US"/>
          </a:p>
        </p:txBody>
      </p:sp>
    </p:spTree>
    <p:extLst>
      <p:ext uri="{BB962C8B-B14F-4D97-AF65-F5344CB8AC3E}">
        <p14:creationId xmlns:p14="http://schemas.microsoft.com/office/powerpoint/2010/main" val="2559004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70C8DA7-CFBF-46E3-998B-453D34F4381A}" type="datetimeFigureOut">
              <a:rPr kumimoji="1" lang="ja-JP" altLang="en-US" smtClean="0"/>
              <a:t>2018/10/9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741310-2FCF-4098-97D6-28A1609C4CE4}" type="slidenum">
              <a:rPr kumimoji="1" lang="ja-JP" altLang="en-US" smtClean="0"/>
              <a:t>‹#›</a:t>
            </a:fld>
            <a:endParaRPr kumimoji="1" lang="ja-JP" altLang="en-US"/>
          </a:p>
        </p:txBody>
      </p:sp>
    </p:spTree>
    <p:extLst>
      <p:ext uri="{BB962C8B-B14F-4D97-AF65-F5344CB8AC3E}">
        <p14:creationId xmlns:p14="http://schemas.microsoft.com/office/powerpoint/2010/main" val="1500131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70C8DA7-CFBF-46E3-998B-453D34F4381A}" type="datetimeFigureOut">
              <a:rPr kumimoji="1" lang="ja-JP" altLang="en-US" smtClean="0"/>
              <a:t>2018/10/9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1741310-2FCF-4098-97D6-28A1609C4CE4}" type="slidenum">
              <a:rPr kumimoji="1" lang="ja-JP" altLang="en-US" smtClean="0"/>
              <a:t>‹#›</a:t>
            </a:fld>
            <a:endParaRPr kumimoji="1" lang="ja-JP" altLang="en-US"/>
          </a:p>
        </p:txBody>
      </p:sp>
    </p:spTree>
    <p:extLst>
      <p:ext uri="{BB962C8B-B14F-4D97-AF65-F5344CB8AC3E}">
        <p14:creationId xmlns:p14="http://schemas.microsoft.com/office/powerpoint/2010/main" val="4069548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70C8DA7-CFBF-46E3-998B-453D34F4381A}" type="datetimeFigureOut">
              <a:rPr kumimoji="1" lang="ja-JP" altLang="en-US" smtClean="0"/>
              <a:t>2018/10/9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1741310-2FCF-4098-97D6-28A1609C4CE4}" type="slidenum">
              <a:rPr kumimoji="1" lang="ja-JP" altLang="en-US" smtClean="0"/>
              <a:t>‹#›</a:t>
            </a:fld>
            <a:endParaRPr kumimoji="1" lang="ja-JP" altLang="en-US"/>
          </a:p>
        </p:txBody>
      </p:sp>
    </p:spTree>
    <p:extLst>
      <p:ext uri="{BB962C8B-B14F-4D97-AF65-F5344CB8AC3E}">
        <p14:creationId xmlns:p14="http://schemas.microsoft.com/office/powerpoint/2010/main" val="2015793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0C8DA7-CFBF-46E3-998B-453D34F4381A}" type="datetimeFigureOut">
              <a:rPr kumimoji="1" lang="ja-JP" altLang="en-US" smtClean="0"/>
              <a:t>2018/10/9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1741310-2FCF-4098-97D6-28A1609C4CE4}" type="slidenum">
              <a:rPr kumimoji="1" lang="ja-JP" altLang="en-US" smtClean="0"/>
              <a:t>‹#›</a:t>
            </a:fld>
            <a:endParaRPr kumimoji="1" lang="ja-JP" altLang="en-US"/>
          </a:p>
        </p:txBody>
      </p:sp>
    </p:spTree>
    <p:extLst>
      <p:ext uri="{BB962C8B-B14F-4D97-AF65-F5344CB8AC3E}">
        <p14:creationId xmlns:p14="http://schemas.microsoft.com/office/powerpoint/2010/main" val="3814582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70C8DA7-CFBF-46E3-998B-453D34F4381A}" type="datetimeFigureOut">
              <a:rPr kumimoji="1" lang="ja-JP" altLang="en-US" smtClean="0"/>
              <a:t>2018/10/9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741310-2FCF-4098-97D6-28A1609C4CE4}" type="slidenum">
              <a:rPr kumimoji="1" lang="ja-JP" altLang="en-US" smtClean="0"/>
              <a:t>‹#›</a:t>
            </a:fld>
            <a:endParaRPr kumimoji="1" lang="ja-JP" altLang="en-US"/>
          </a:p>
        </p:txBody>
      </p:sp>
    </p:spTree>
    <p:extLst>
      <p:ext uri="{BB962C8B-B14F-4D97-AF65-F5344CB8AC3E}">
        <p14:creationId xmlns:p14="http://schemas.microsoft.com/office/powerpoint/2010/main" val="2966797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70C8DA7-CFBF-46E3-998B-453D34F4381A}" type="datetimeFigureOut">
              <a:rPr kumimoji="1" lang="ja-JP" altLang="en-US" smtClean="0"/>
              <a:t>2018/10/9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741310-2FCF-4098-97D6-28A1609C4CE4}" type="slidenum">
              <a:rPr kumimoji="1" lang="ja-JP" altLang="en-US" smtClean="0"/>
              <a:t>‹#›</a:t>
            </a:fld>
            <a:endParaRPr kumimoji="1" lang="ja-JP" altLang="en-US"/>
          </a:p>
        </p:txBody>
      </p:sp>
    </p:spTree>
    <p:extLst>
      <p:ext uri="{BB962C8B-B14F-4D97-AF65-F5344CB8AC3E}">
        <p14:creationId xmlns:p14="http://schemas.microsoft.com/office/powerpoint/2010/main" val="197347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0C8DA7-CFBF-46E3-998B-453D34F4381A}" type="datetimeFigureOut">
              <a:rPr kumimoji="1" lang="ja-JP" altLang="en-US" smtClean="0"/>
              <a:t>2018/10/9</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41310-2FCF-4098-97D6-28A1609C4CE4}" type="slidenum">
              <a:rPr kumimoji="1" lang="ja-JP" altLang="en-US" smtClean="0"/>
              <a:t>‹#›</a:t>
            </a:fld>
            <a:endParaRPr kumimoji="1" lang="ja-JP" altLang="en-US"/>
          </a:p>
        </p:txBody>
      </p:sp>
    </p:spTree>
    <p:extLst>
      <p:ext uri="{BB962C8B-B14F-4D97-AF65-F5344CB8AC3E}">
        <p14:creationId xmlns:p14="http://schemas.microsoft.com/office/powerpoint/2010/main" val="4110028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38300" y="1917700"/>
            <a:ext cx="5705408" cy="954107"/>
          </a:xfrm>
          <a:prstGeom prst="rect">
            <a:avLst/>
          </a:prstGeom>
          <a:noFill/>
        </p:spPr>
        <p:txBody>
          <a:bodyPr wrap="none" rtlCol="0">
            <a:spAutoFit/>
          </a:bodyPr>
          <a:lstStyle/>
          <a:p>
            <a:r>
              <a:rPr kumimoji="1" lang="en-US" altLang="ja-JP" sz="2800" dirty="0" smtClean="0"/>
              <a:t>Status</a:t>
            </a:r>
            <a:r>
              <a:rPr kumimoji="1" lang="ja-JP" altLang="en-US" sz="2800" dirty="0" smtClean="0"/>
              <a:t> </a:t>
            </a:r>
            <a:r>
              <a:rPr kumimoji="1" lang="en-US" altLang="ja-JP" sz="2800" dirty="0" smtClean="0"/>
              <a:t>report</a:t>
            </a:r>
            <a:r>
              <a:rPr kumimoji="1" lang="ja-JP" altLang="en-US" sz="2800" dirty="0" smtClean="0"/>
              <a:t> </a:t>
            </a:r>
            <a:r>
              <a:rPr kumimoji="1" lang="en-US" altLang="ja-JP" sz="2800" dirty="0" smtClean="0"/>
              <a:t>of</a:t>
            </a:r>
            <a:r>
              <a:rPr kumimoji="1" lang="ja-JP" altLang="en-US" sz="2800" dirty="0" smtClean="0"/>
              <a:t> </a:t>
            </a:r>
            <a:r>
              <a:rPr kumimoji="1" lang="en-US" altLang="ja-JP" sz="2800" dirty="0" smtClean="0"/>
              <a:t>“Reversing</a:t>
            </a:r>
            <a:r>
              <a:rPr kumimoji="1" lang="ja-JP" altLang="en-US" sz="2800" dirty="0" smtClean="0"/>
              <a:t> </a:t>
            </a:r>
            <a:r>
              <a:rPr kumimoji="1" lang="en-US" altLang="ja-JP" sz="2800" dirty="0" smtClean="0"/>
              <a:t>Motion” </a:t>
            </a:r>
          </a:p>
          <a:p>
            <a:r>
              <a:rPr kumimoji="1" lang="en-US" altLang="ja-JP" sz="2800" dirty="0" smtClean="0"/>
              <a:t>in VRU-Proxi Informal Working Group.</a:t>
            </a:r>
            <a:endParaRPr kumimoji="1" lang="ja-JP" altLang="en-US" sz="2800" dirty="0"/>
          </a:p>
        </p:txBody>
      </p:sp>
      <p:sp>
        <p:nvSpPr>
          <p:cNvPr id="5" name="テキスト ボックス 4"/>
          <p:cNvSpPr txBox="1"/>
          <p:nvPr/>
        </p:nvSpPr>
        <p:spPr>
          <a:xfrm>
            <a:off x="3340100" y="4847771"/>
            <a:ext cx="5352747" cy="1384995"/>
          </a:xfrm>
          <a:prstGeom prst="rect">
            <a:avLst/>
          </a:prstGeom>
          <a:noFill/>
        </p:spPr>
        <p:txBody>
          <a:bodyPr wrap="none" rtlCol="0">
            <a:spAutoFit/>
          </a:bodyPr>
          <a:lstStyle/>
          <a:p>
            <a:r>
              <a:rPr kumimoji="1" lang="en-US" altLang="ja-JP" sz="2800" b="1" dirty="0" smtClean="0"/>
              <a:t>JAPAN</a:t>
            </a:r>
            <a:r>
              <a:rPr kumimoji="1" lang="en-US" altLang="ja-JP" sz="2800" dirty="0" smtClean="0"/>
              <a:t>, </a:t>
            </a:r>
          </a:p>
          <a:p>
            <a:r>
              <a:rPr kumimoji="1" lang="en-US" altLang="ja-JP" sz="2800" dirty="0" smtClean="0"/>
              <a:t>on behalf of</a:t>
            </a:r>
          </a:p>
          <a:p>
            <a:r>
              <a:rPr kumimoji="1" lang="en-US" altLang="ja-JP" sz="2800" dirty="0" smtClean="0"/>
              <a:t>VRU-Proxi Informal Working Group.</a:t>
            </a:r>
            <a:endParaRPr kumimoji="1" lang="ja-JP" altLang="en-US" sz="2800" dirty="0"/>
          </a:p>
        </p:txBody>
      </p:sp>
      <p:sp>
        <p:nvSpPr>
          <p:cNvPr id="6" name="Text Box 4"/>
          <p:cNvSpPr txBox="1">
            <a:spLocks noChangeArrowheads="1"/>
          </p:cNvSpPr>
          <p:nvPr/>
        </p:nvSpPr>
        <p:spPr bwMode="auto">
          <a:xfrm>
            <a:off x="6372200" y="479105"/>
            <a:ext cx="2544316" cy="872922"/>
          </a:xfrm>
          <a:prstGeom prst="rect">
            <a:avLst/>
          </a:prstGeom>
          <a:noFill/>
          <a:ln w="12700">
            <a:noFill/>
            <a:miter lim="800000"/>
            <a:headEnd/>
            <a:tailEnd/>
          </a:ln>
        </p:spPr>
        <p:txBody>
          <a:bodyPr wrap="square" lIns="18000" tIns="36000" rIns="18000" bIns="36000">
            <a:spAutoFit/>
          </a:bodyPr>
          <a:lstStyle>
            <a:defPPr>
              <a:defRPr lang="de-DE"/>
            </a:defPPr>
            <a:lvl1pPr algn="ctr" rtl="0" fontAlgn="base">
              <a:spcBef>
                <a:spcPct val="0"/>
              </a:spcBef>
              <a:spcAft>
                <a:spcPct val="0"/>
              </a:spcAft>
              <a:defRPr sz="2000" kern="1200">
                <a:solidFill>
                  <a:schemeClr val="tx1"/>
                </a:solidFill>
                <a:latin typeface="Verdana" pitchFamily="34" charset="0"/>
                <a:ea typeface="+mn-ea"/>
                <a:cs typeface="+mn-cs"/>
              </a:defRPr>
            </a:lvl1pPr>
            <a:lvl2pPr marL="457200" algn="ctr" rtl="0" fontAlgn="base">
              <a:spcBef>
                <a:spcPct val="0"/>
              </a:spcBef>
              <a:spcAft>
                <a:spcPct val="0"/>
              </a:spcAft>
              <a:defRPr sz="2000" kern="1200">
                <a:solidFill>
                  <a:schemeClr val="tx1"/>
                </a:solidFill>
                <a:latin typeface="Verdana" pitchFamily="34" charset="0"/>
                <a:ea typeface="+mn-ea"/>
                <a:cs typeface="+mn-cs"/>
              </a:defRPr>
            </a:lvl2pPr>
            <a:lvl3pPr marL="914400" algn="ctr" rtl="0" fontAlgn="base">
              <a:spcBef>
                <a:spcPct val="0"/>
              </a:spcBef>
              <a:spcAft>
                <a:spcPct val="0"/>
              </a:spcAft>
              <a:defRPr sz="2000" kern="1200">
                <a:solidFill>
                  <a:schemeClr val="tx1"/>
                </a:solidFill>
                <a:latin typeface="Verdana" pitchFamily="34" charset="0"/>
                <a:ea typeface="+mn-ea"/>
                <a:cs typeface="+mn-cs"/>
              </a:defRPr>
            </a:lvl3pPr>
            <a:lvl4pPr marL="1371600" algn="ctr" rtl="0" fontAlgn="base">
              <a:spcBef>
                <a:spcPct val="0"/>
              </a:spcBef>
              <a:spcAft>
                <a:spcPct val="0"/>
              </a:spcAft>
              <a:defRPr sz="2000" kern="1200">
                <a:solidFill>
                  <a:schemeClr val="tx1"/>
                </a:solidFill>
                <a:latin typeface="Verdana" pitchFamily="34" charset="0"/>
                <a:ea typeface="+mn-ea"/>
                <a:cs typeface="+mn-cs"/>
              </a:defRPr>
            </a:lvl4pPr>
            <a:lvl5pPr marL="1828800" algn="ctr"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a:lstStyle>
          <a:p>
            <a:pPr algn="r" eaLnBrk="0" hangingPunct="0"/>
            <a:r>
              <a:rPr kumimoji="0" lang="en-GB" altLang="ja-JP" sz="1200" u="sng" dirty="0">
                <a:latin typeface="Times New Roman" panose="02020603050405020304" pitchFamily="18" charset="0"/>
                <a:cs typeface="Times New Roman" panose="02020603050405020304" pitchFamily="18" charset="0"/>
              </a:rPr>
              <a:t>Informal document</a:t>
            </a:r>
            <a:r>
              <a:rPr kumimoji="0" lang="en-GB" altLang="ja-JP" sz="1200" dirty="0">
                <a:latin typeface="Times New Roman" panose="02020603050405020304" pitchFamily="18" charset="0"/>
                <a:cs typeface="Times New Roman" panose="02020603050405020304" pitchFamily="18" charset="0"/>
              </a:rPr>
              <a:t> </a:t>
            </a:r>
            <a:r>
              <a:rPr kumimoji="0" lang="en-US" altLang="ja-JP" sz="1200" b="1" dirty="0" smtClean="0">
                <a:latin typeface="Times New Roman" panose="02020603050405020304" pitchFamily="18" charset="0"/>
                <a:cs typeface="Times New Roman" panose="02020603050405020304" pitchFamily="18" charset="0"/>
              </a:rPr>
              <a:t>GRSG</a:t>
            </a:r>
            <a:r>
              <a:rPr kumimoji="0" lang="en-GB" altLang="ja-JP" sz="1200" b="1" dirty="0" smtClean="0">
                <a:latin typeface="Times New Roman" panose="02020603050405020304" pitchFamily="18" charset="0"/>
                <a:cs typeface="Times New Roman" panose="02020603050405020304" pitchFamily="18" charset="0"/>
              </a:rPr>
              <a:t>-</a:t>
            </a:r>
            <a:r>
              <a:rPr kumimoji="0" lang="en-US" altLang="ja-JP" sz="1200" b="1" dirty="0" smtClean="0">
                <a:latin typeface="Times New Roman" panose="02020603050405020304" pitchFamily="18" charset="0"/>
                <a:cs typeface="Times New Roman" panose="02020603050405020304" pitchFamily="18" charset="0"/>
              </a:rPr>
              <a:t>115-40</a:t>
            </a:r>
            <a:endParaRPr lang="en-GB" altLang="ja-JP" sz="1200" b="1" dirty="0">
              <a:latin typeface="Times New Roman" panose="02020603050405020304" pitchFamily="18" charset="0"/>
              <a:cs typeface="Times New Roman" panose="02020603050405020304" pitchFamily="18" charset="0"/>
            </a:endParaRPr>
          </a:p>
          <a:p>
            <a:pPr algn="r" eaLnBrk="0" hangingPunct="0"/>
            <a:r>
              <a:rPr kumimoji="0" lang="en-GB" altLang="ja-JP" sz="1200" dirty="0" smtClean="0">
                <a:latin typeface="Times New Roman" panose="02020603050405020304" pitchFamily="18" charset="0"/>
                <a:cs typeface="Times New Roman" panose="02020603050405020304" pitchFamily="18" charset="0"/>
              </a:rPr>
              <a:t>(</a:t>
            </a:r>
            <a:r>
              <a:rPr kumimoji="0" lang="en-US" altLang="ja-JP" sz="1200" dirty="0" smtClean="0">
                <a:latin typeface="Times New Roman" panose="02020603050405020304" pitchFamily="18" charset="0"/>
                <a:cs typeface="Times New Roman" panose="02020603050405020304" pitchFamily="18" charset="0"/>
              </a:rPr>
              <a:t>115</a:t>
            </a:r>
            <a:r>
              <a:rPr kumimoji="0" lang="en-GB" altLang="ja-JP" sz="1200" dirty="0" err="1" smtClean="0">
                <a:latin typeface="Times New Roman" panose="02020603050405020304" pitchFamily="18" charset="0"/>
                <a:cs typeface="Times New Roman" panose="02020603050405020304" pitchFamily="18" charset="0"/>
              </a:rPr>
              <a:t>th</a:t>
            </a:r>
            <a:r>
              <a:rPr kumimoji="0" lang="en-GB" altLang="ja-JP" sz="1200" dirty="0" smtClean="0">
                <a:latin typeface="Times New Roman" panose="02020603050405020304" pitchFamily="18" charset="0"/>
                <a:cs typeface="Times New Roman" panose="02020603050405020304" pitchFamily="18" charset="0"/>
              </a:rPr>
              <a:t> GR</a:t>
            </a:r>
            <a:r>
              <a:rPr kumimoji="0" lang="en-US" altLang="ja-JP" sz="1200" dirty="0" smtClean="0">
                <a:latin typeface="Times New Roman" panose="02020603050405020304" pitchFamily="18" charset="0"/>
                <a:cs typeface="Times New Roman" panose="02020603050405020304" pitchFamily="18" charset="0"/>
              </a:rPr>
              <a:t>SG</a:t>
            </a:r>
            <a:r>
              <a:rPr kumimoji="0" lang="en-GB" altLang="ja-JP" sz="1200" dirty="0" smtClean="0">
                <a:latin typeface="Times New Roman" panose="02020603050405020304" pitchFamily="18" charset="0"/>
                <a:cs typeface="Times New Roman" panose="02020603050405020304" pitchFamily="18" charset="0"/>
              </a:rPr>
              <a:t>, </a:t>
            </a:r>
            <a:r>
              <a:rPr lang="en-GB" altLang="ja-JP" sz="1200" dirty="0" smtClean="0">
                <a:latin typeface="Times New Roman" panose="02020603050405020304" pitchFamily="18" charset="0"/>
                <a:cs typeface="Times New Roman" panose="02020603050405020304" pitchFamily="18" charset="0"/>
              </a:rPr>
              <a:t>09</a:t>
            </a:r>
            <a:r>
              <a:rPr kumimoji="0" lang="en-GB" altLang="ja-JP" sz="1200" dirty="0" smtClean="0">
                <a:latin typeface="Times New Roman" panose="02020603050405020304" pitchFamily="18" charset="0"/>
                <a:cs typeface="Times New Roman" panose="02020603050405020304" pitchFamily="18" charset="0"/>
              </a:rPr>
              <a:t>-12 October 2018,</a:t>
            </a:r>
            <a:r>
              <a:rPr lang="en-GB" altLang="ja-JP" sz="1200" dirty="0" smtClean="0">
                <a:latin typeface="Times New Roman" panose="02020603050405020304" pitchFamily="18" charset="0"/>
                <a:cs typeface="Times New Roman" panose="02020603050405020304" pitchFamily="18" charset="0"/>
              </a:rPr>
              <a:t> </a:t>
            </a:r>
          </a:p>
          <a:p>
            <a:pPr algn="r" eaLnBrk="0" hangingPunct="0"/>
            <a:r>
              <a:rPr kumimoji="0" lang="en-GB" altLang="ja-JP" sz="1200" dirty="0" smtClean="0">
                <a:latin typeface="Times New Roman" panose="02020603050405020304" pitchFamily="18" charset="0"/>
                <a:cs typeface="Times New Roman" panose="02020603050405020304" pitchFamily="18" charset="0"/>
              </a:rPr>
              <a:t>agenda item </a:t>
            </a:r>
            <a:r>
              <a:rPr lang="en-GB" altLang="ja-JP" sz="1200" dirty="0" smtClean="0">
                <a:latin typeface="Times New Roman" panose="02020603050405020304" pitchFamily="18" charset="0"/>
                <a:cs typeface="Times New Roman" panose="02020603050405020304" pitchFamily="18" charset="0"/>
              </a:rPr>
              <a:t>6(a)</a:t>
            </a:r>
            <a:r>
              <a:rPr kumimoji="0" lang="en-US" altLang="ja-JP" sz="1200" dirty="0" smtClean="0">
                <a:latin typeface="Times New Roman" panose="02020603050405020304" pitchFamily="18" charset="0"/>
                <a:cs typeface="Times New Roman" panose="02020603050405020304" pitchFamily="18" charset="0"/>
              </a:rPr>
              <a:t>)</a:t>
            </a:r>
          </a:p>
          <a:p>
            <a:pPr algn="r" eaLnBrk="0" hangingPunct="0"/>
            <a:r>
              <a:rPr kumimoji="0" lang="ja-JP" altLang="en-US" sz="1600" dirty="0" smtClean="0">
                <a:solidFill>
                  <a:schemeClr val="bg1"/>
                </a:solidFill>
                <a:latin typeface="Times New Roman" panose="02020603050405020304" pitchFamily="18" charset="0"/>
                <a:cs typeface="Times New Roman" panose="02020603050405020304" pitchFamily="18" charset="0"/>
              </a:rPr>
              <a:t>　</a:t>
            </a:r>
            <a:endParaRPr kumimoji="0" lang="en-GB" altLang="ja-JP"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3349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46743" y="290286"/>
            <a:ext cx="6085512" cy="584775"/>
          </a:xfrm>
          <a:prstGeom prst="rect">
            <a:avLst/>
          </a:prstGeom>
          <a:noFill/>
        </p:spPr>
        <p:txBody>
          <a:bodyPr wrap="none" rtlCol="0">
            <a:spAutoFit/>
          </a:bodyPr>
          <a:lstStyle/>
          <a:p>
            <a:r>
              <a:rPr lang="en-US" altLang="ja-JP" sz="3200" dirty="0" smtClean="0"/>
              <a:t>VRU-Proxi Informal Working Group</a:t>
            </a:r>
            <a:endParaRPr kumimoji="1" lang="ja-JP" altLang="en-US" sz="3200" dirty="0"/>
          </a:p>
        </p:txBody>
      </p:sp>
      <p:sp>
        <p:nvSpPr>
          <p:cNvPr id="3" name="正方形/長方形 2"/>
          <p:cNvSpPr/>
          <p:nvPr/>
        </p:nvSpPr>
        <p:spPr>
          <a:xfrm>
            <a:off x="246743" y="1393655"/>
            <a:ext cx="8781143" cy="3847207"/>
          </a:xfrm>
          <a:prstGeom prst="rect">
            <a:avLst/>
          </a:prstGeom>
        </p:spPr>
        <p:txBody>
          <a:bodyPr wrap="square">
            <a:spAutoFit/>
          </a:bodyPr>
          <a:lstStyle/>
          <a:p>
            <a:r>
              <a:rPr lang="en-US" altLang="ja-JP" sz="2400" dirty="0" smtClean="0"/>
              <a:t>Working contents</a:t>
            </a:r>
          </a:p>
          <a:p>
            <a:endParaRPr lang="en-US" altLang="ja-JP" sz="2000" dirty="0" smtClean="0"/>
          </a:p>
          <a:p>
            <a:pPr marL="342900" indent="-342900">
              <a:buAutoNum type="arabicPeriod"/>
            </a:pPr>
            <a:r>
              <a:rPr lang="en-US" altLang="ja-JP" sz="2000" dirty="0" smtClean="0"/>
              <a:t>Forward motion</a:t>
            </a:r>
          </a:p>
          <a:p>
            <a:r>
              <a:rPr lang="en-US" altLang="ja-JP" sz="2000" dirty="0" smtClean="0"/>
              <a:t>     </a:t>
            </a:r>
            <a:r>
              <a:rPr lang="en-US" altLang="ja-JP" sz="2000" b="1" dirty="0" smtClean="0"/>
              <a:t>Vehicle </a:t>
            </a:r>
            <a:r>
              <a:rPr lang="en-US" altLang="ja-JP" sz="2000" b="1" dirty="0"/>
              <a:t>turning - Blind Spot Information </a:t>
            </a:r>
            <a:r>
              <a:rPr lang="en-US" altLang="ja-JP" sz="2000" b="1" dirty="0" smtClean="0"/>
              <a:t>System (Oct.2018, 115</a:t>
            </a:r>
            <a:r>
              <a:rPr lang="en-US" altLang="ja-JP" sz="2000" b="1" baseline="30000" dirty="0" smtClean="0"/>
              <a:t>th</a:t>
            </a:r>
            <a:r>
              <a:rPr lang="en-US" altLang="ja-JP" sz="2000" b="1" dirty="0" smtClean="0"/>
              <a:t> GRSG)</a:t>
            </a:r>
          </a:p>
          <a:p>
            <a:r>
              <a:rPr lang="en-US" altLang="ja-JP" sz="2000" dirty="0" smtClean="0"/>
              <a:t>     Vehicle </a:t>
            </a:r>
            <a:r>
              <a:rPr lang="en-US" altLang="ja-JP" sz="2000" dirty="0"/>
              <a:t>driving straight or taking off from </a:t>
            </a:r>
            <a:r>
              <a:rPr lang="en-US" altLang="ja-JP" sz="2000" dirty="0" smtClean="0"/>
              <a:t>standstill (Apr.2020</a:t>
            </a:r>
            <a:r>
              <a:rPr lang="en-US" altLang="ja-JP" sz="2000" smtClean="0"/>
              <a:t>, 118</a:t>
            </a:r>
            <a:r>
              <a:rPr lang="en-US" altLang="ja-JP" sz="2000" baseline="30000" smtClean="0"/>
              <a:t>th</a:t>
            </a:r>
            <a:r>
              <a:rPr lang="en-US" altLang="ja-JP" sz="2000" smtClean="0"/>
              <a:t> </a:t>
            </a:r>
            <a:r>
              <a:rPr lang="en-US" altLang="ja-JP" sz="2000" dirty="0" smtClean="0"/>
              <a:t>GRSG)</a:t>
            </a:r>
          </a:p>
          <a:p>
            <a:endParaRPr lang="en-US" altLang="ja-JP" sz="2000" dirty="0" smtClean="0"/>
          </a:p>
          <a:p>
            <a:pPr marL="457200" indent="-457200">
              <a:buFont typeface="+mj-lt"/>
              <a:buAutoNum type="arabicPeriod" startAt="2"/>
            </a:pPr>
            <a:r>
              <a:rPr lang="en-US" altLang="ja-JP" sz="2000" b="1" dirty="0" smtClean="0"/>
              <a:t>Reversing motion</a:t>
            </a:r>
          </a:p>
          <a:p>
            <a:r>
              <a:rPr lang="en-US" altLang="ja-JP" sz="2000" b="1" dirty="0"/>
              <a:t> </a:t>
            </a:r>
            <a:r>
              <a:rPr lang="en-US" altLang="ja-JP" sz="2000" b="1" dirty="0" smtClean="0"/>
              <a:t>    New field of view for behind vehicle (Apri.2019, 116</a:t>
            </a:r>
            <a:r>
              <a:rPr lang="en-US" altLang="ja-JP" sz="2000" b="1" baseline="30000" dirty="0" smtClean="0"/>
              <a:t>th</a:t>
            </a:r>
            <a:r>
              <a:rPr lang="en-US" altLang="ja-JP" sz="2000" b="1" dirty="0" smtClean="0"/>
              <a:t>  GRSG) </a:t>
            </a:r>
          </a:p>
          <a:p>
            <a:r>
              <a:rPr lang="ja-JP" altLang="en-US" sz="2000" b="1" dirty="0"/>
              <a:t>　</a:t>
            </a:r>
            <a:r>
              <a:rPr lang="ja-JP" altLang="en-US" sz="2000" b="1" dirty="0" smtClean="0"/>
              <a:t>　</a:t>
            </a:r>
            <a:r>
              <a:rPr lang="en-US" altLang="ja-JP" sz="2000" b="1" dirty="0" smtClean="0"/>
              <a:t>* Introduction Today</a:t>
            </a:r>
          </a:p>
          <a:p>
            <a:endParaRPr lang="en-US" altLang="ja-JP" sz="2000" dirty="0" smtClean="0"/>
          </a:p>
          <a:p>
            <a:pPr marL="457200" indent="-457200">
              <a:buFont typeface="+mj-lt"/>
              <a:buAutoNum type="arabicPeriod" startAt="3"/>
            </a:pPr>
            <a:r>
              <a:rPr lang="en-US" altLang="ja-JP" sz="2000" dirty="0" smtClean="0"/>
              <a:t>Direct Vision</a:t>
            </a:r>
          </a:p>
          <a:p>
            <a:r>
              <a:rPr lang="en-US" altLang="ja-JP" sz="2000" dirty="0"/>
              <a:t> </a:t>
            </a:r>
            <a:r>
              <a:rPr lang="en-US" altLang="ja-JP" sz="2000" dirty="0" smtClean="0"/>
              <a:t>    Evaluation of direct vision around vehicle from driver (Apr. 2021, 120</a:t>
            </a:r>
            <a:r>
              <a:rPr lang="en-US" altLang="ja-JP" sz="2000" baseline="30000" dirty="0" smtClean="0"/>
              <a:t>th</a:t>
            </a:r>
            <a:r>
              <a:rPr lang="en-US" altLang="ja-JP" sz="2000" dirty="0" smtClean="0"/>
              <a:t> GRSG)</a:t>
            </a:r>
          </a:p>
        </p:txBody>
      </p:sp>
      <p:sp>
        <p:nvSpPr>
          <p:cNvPr id="4" name="角丸四角形 3"/>
          <p:cNvSpPr/>
          <p:nvPr/>
        </p:nvSpPr>
        <p:spPr>
          <a:xfrm>
            <a:off x="246742" y="3238500"/>
            <a:ext cx="8719457" cy="10922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1278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46743" y="290286"/>
            <a:ext cx="1552028" cy="584775"/>
          </a:xfrm>
          <a:prstGeom prst="rect">
            <a:avLst/>
          </a:prstGeom>
          <a:noFill/>
        </p:spPr>
        <p:txBody>
          <a:bodyPr wrap="none" rtlCol="0">
            <a:spAutoFit/>
          </a:bodyPr>
          <a:lstStyle/>
          <a:p>
            <a:r>
              <a:rPr kumimoji="1" lang="en-US" altLang="ja-JP" sz="3200" dirty="0" smtClean="0"/>
              <a:t>Purpose</a:t>
            </a:r>
            <a:endParaRPr kumimoji="1" lang="ja-JP" altLang="en-US" sz="3200" dirty="0"/>
          </a:p>
        </p:txBody>
      </p:sp>
      <p:sp>
        <p:nvSpPr>
          <p:cNvPr id="4" name="テキスト ボックス 3"/>
          <p:cNvSpPr txBox="1"/>
          <p:nvPr/>
        </p:nvSpPr>
        <p:spPr>
          <a:xfrm>
            <a:off x="529225" y="779323"/>
            <a:ext cx="8085550" cy="830997"/>
          </a:xfrm>
          <a:prstGeom prst="rect">
            <a:avLst/>
          </a:prstGeom>
          <a:noFill/>
        </p:spPr>
        <p:txBody>
          <a:bodyPr wrap="square" rtlCol="0">
            <a:spAutoFit/>
          </a:bodyPr>
          <a:lstStyle/>
          <a:p>
            <a:r>
              <a:rPr kumimoji="1" lang="en-US" altLang="ja-JP" sz="2400" dirty="0" smtClean="0"/>
              <a:t>To </a:t>
            </a:r>
            <a:r>
              <a:rPr lang="en-US" altLang="ja-JP" sz="2400" dirty="0" smtClean="0"/>
              <a:t>provide driver vision for safety of vehicle rear direction when the vehicle moving rearward.</a:t>
            </a:r>
            <a:endParaRPr kumimoji="1" lang="ja-JP" altLang="en-US" sz="2400" dirty="0"/>
          </a:p>
        </p:txBody>
      </p:sp>
      <p:sp>
        <p:nvSpPr>
          <p:cNvPr id="6" name="テキスト ボックス 5"/>
          <p:cNvSpPr txBox="1"/>
          <p:nvPr/>
        </p:nvSpPr>
        <p:spPr>
          <a:xfrm>
            <a:off x="551543" y="1676342"/>
            <a:ext cx="8085550" cy="830997"/>
          </a:xfrm>
          <a:prstGeom prst="rect">
            <a:avLst/>
          </a:prstGeom>
          <a:noFill/>
        </p:spPr>
        <p:txBody>
          <a:bodyPr wrap="square" rtlCol="0">
            <a:spAutoFit/>
          </a:bodyPr>
          <a:lstStyle/>
          <a:p>
            <a:r>
              <a:rPr kumimoji="1" lang="en-US" altLang="ja-JP" sz="2400" dirty="0" smtClean="0"/>
              <a:t>In order to achieve the purpose</a:t>
            </a:r>
            <a:r>
              <a:rPr lang="en-US" altLang="ja-JP" sz="2400" dirty="0"/>
              <a:t>, " Close-proximity rear" view devices (Class VIII</a:t>
            </a:r>
            <a:r>
              <a:rPr lang="en-US" altLang="ja-JP" sz="2400" dirty="0" smtClean="0"/>
              <a:t>) was added to current R-46.</a:t>
            </a:r>
            <a:endParaRPr lang="en-US" altLang="ja-JP" sz="2400" dirty="0"/>
          </a:p>
        </p:txBody>
      </p:sp>
      <p:sp>
        <p:nvSpPr>
          <p:cNvPr id="7" name="正方形/長方形 6"/>
          <p:cNvSpPr/>
          <p:nvPr/>
        </p:nvSpPr>
        <p:spPr>
          <a:xfrm>
            <a:off x="551543" y="2708327"/>
            <a:ext cx="8403771" cy="1277273"/>
          </a:xfrm>
          <a:prstGeom prst="rect">
            <a:avLst/>
          </a:prstGeom>
        </p:spPr>
        <p:txBody>
          <a:bodyPr wrap="square">
            <a:spAutoFit/>
          </a:bodyPr>
          <a:lstStyle/>
          <a:p>
            <a:pPr indent="-720725">
              <a:spcAft>
                <a:spcPts val="600"/>
              </a:spcAft>
            </a:pPr>
            <a:r>
              <a:rPr lang="en-GB" altLang="ja-JP" b="1" dirty="0" smtClean="0">
                <a:ea typeface="ＭＳ 明朝" panose="02020609040205080304" pitchFamily="17" charset="-128"/>
              </a:rPr>
              <a:t>“ 6.1.2.1.7.</a:t>
            </a:r>
            <a:r>
              <a:rPr lang="ja-JP" altLang="en-US" b="1" dirty="0">
                <a:ea typeface="ＭＳ 明朝" panose="02020609040205080304" pitchFamily="17" charset="-128"/>
              </a:rPr>
              <a:t> </a:t>
            </a:r>
            <a:r>
              <a:rPr lang="en-GB" altLang="ja-JP" b="1" dirty="0" smtClean="0">
                <a:ea typeface="ＭＳ 明朝" panose="02020609040205080304" pitchFamily="17" charset="-128"/>
              </a:rPr>
              <a:t>Close-proximity rear" view devices (Class VIII)</a:t>
            </a:r>
            <a:endParaRPr lang="ja-JP" altLang="ja-JP" sz="1200" dirty="0" smtClean="0">
              <a:ea typeface="ＭＳ 明朝" panose="02020609040205080304" pitchFamily="17" charset="-128"/>
            </a:endParaRPr>
          </a:p>
          <a:p>
            <a:pPr>
              <a:spcAft>
                <a:spcPts val="600"/>
              </a:spcAft>
            </a:pPr>
            <a:r>
              <a:rPr lang="en-GB" altLang="ja-JP" b="1" dirty="0" smtClean="0">
                <a:ea typeface="ＭＳ 明朝" panose="02020609040205080304" pitchFamily="17" charset="-128"/>
              </a:rPr>
              <a:t> The contours of the reflecting surface shall be of simple geometric form and its dimensions such that the mirror provides the field of vision specified in paragraph 15.2.4.8. of this Regulation.</a:t>
            </a:r>
            <a:r>
              <a:rPr lang="en-GB" altLang="ja-JP" b="1" spc="-10" dirty="0" smtClean="0">
                <a:ea typeface="ＭＳ 明朝" panose="02020609040205080304" pitchFamily="17" charset="-128"/>
              </a:rPr>
              <a:t>"</a:t>
            </a:r>
            <a:endParaRPr lang="ja-JP" altLang="ja-JP" sz="1200" dirty="0">
              <a:effectLst/>
              <a:ea typeface="ＭＳ 明朝" panose="02020609040205080304" pitchFamily="17" charset="-128"/>
            </a:endParaRPr>
          </a:p>
        </p:txBody>
      </p:sp>
      <p:sp>
        <p:nvSpPr>
          <p:cNvPr id="8" name="正方形/長方形 7"/>
          <p:cNvSpPr/>
          <p:nvPr/>
        </p:nvSpPr>
        <p:spPr>
          <a:xfrm>
            <a:off x="529225" y="4003433"/>
            <a:ext cx="7860032" cy="1000274"/>
          </a:xfrm>
          <a:prstGeom prst="rect">
            <a:avLst/>
          </a:prstGeom>
        </p:spPr>
        <p:txBody>
          <a:bodyPr wrap="square">
            <a:spAutoFit/>
          </a:bodyPr>
          <a:lstStyle/>
          <a:p>
            <a:pPr algn="just">
              <a:spcAft>
                <a:spcPts val="600"/>
              </a:spcAft>
              <a:tabLst>
                <a:tab pos="990600" algn="l"/>
              </a:tabLst>
            </a:pPr>
            <a:r>
              <a:rPr lang="en-GB" altLang="ja-JP" b="1" dirty="0">
                <a:ea typeface="ＭＳ 明朝" panose="02020609040205080304" pitchFamily="17" charset="-128"/>
              </a:rPr>
              <a:t>“15.2.1.1.1</a:t>
            </a:r>
            <a:r>
              <a:rPr lang="en-GB" altLang="ja-JP" b="1" dirty="0" smtClean="0">
                <a:ea typeface="ＭＳ 明朝" panose="02020609040205080304" pitchFamily="17" charset="-128"/>
              </a:rPr>
              <a:t>.</a:t>
            </a:r>
          </a:p>
          <a:p>
            <a:pPr algn="just">
              <a:spcAft>
                <a:spcPts val="600"/>
              </a:spcAft>
              <a:tabLst>
                <a:tab pos="990600" algn="l"/>
              </a:tabLst>
            </a:pPr>
            <a:r>
              <a:rPr lang="en-GB" altLang="ja-JP" b="1" dirty="0" smtClean="0">
                <a:ea typeface="ＭＳ 明朝" panose="02020609040205080304" pitchFamily="17" charset="-128"/>
              </a:rPr>
              <a:t>Regarding </a:t>
            </a:r>
            <a:r>
              <a:rPr lang="en-US" altLang="ja-JP" b="1" dirty="0" smtClean="0">
                <a:ea typeface="ＭＳ 明朝" panose="02020609040205080304" pitchFamily="17" charset="-128"/>
              </a:rPr>
              <a:t>Cl</a:t>
            </a:r>
            <a:r>
              <a:rPr lang="en-GB" altLang="ja-JP" b="1" dirty="0" smtClean="0">
                <a:ea typeface="ＭＳ 明朝" panose="02020609040205080304" pitchFamily="17" charset="-128"/>
              </a:rPr>
              <a:t>ass </a:t>
            </a:r>
            <a:r>
              <a:rPr lang="en-GB" altLang="ja-JP" b="1" dirty="0">
                <a:ea typeface="ＭＳ 明朝" panose="02020609040205080304" pitchFamily="17" charset="-128"/>
              </a:rPr>
              <a:t>VIII </a:t>
            </a:r>
            <a:r>
              <a:rPr lang="en-GB" altLang="ja-JP" b="1" dirty="0" smtClean="0">
                <a:ea typeface="ＭＳ 明朝" panose="02020609040205080304" pitchFamily="17" charset="-128"/>
              </a:rPr>
              <a:t>devices </a:t>
            </a:r>
            <a:r>
              <a:rPr lang="en-GB" altLang="ja-JP" b="1" dirty="0">
                <a:ea typeface="ＭＳ 明朝" panose="02020609040205080304" pitchFamily="17" charset="-128"/>
              </a:rPr>
              <a:t>can be accepted Camera monitor systems (or other devices).</a:t>
            </a:r>
            <a:r>
              <a:rPr lang="en-GB" altLang="ja-JP" spc="-10" dirty="0">
                <a:ea typeface="ＭＳ 明朝" panose="02020609040205080304" pitchFamily="17" charset="-128"/>
              </a:rPr>
              <a:t>"</a:t>
            </a:r>
            <a:endParaRPr lang="ja-JP" altLang="ja-JP" sz="1200" dirty="0">
              <a:effectLst/>
              <a:ea typeface="ＭＳ 明朝" panose="02020609040205080304" pitchFamily="17" charset="-128"/>
            </a:endParaRPr>
          </a:p>
        </p:txBody>
      </p:sp>
      <p:sp>
        <p:nvSpPr>
          <p:cNvPr id="9" name="テキスト ボックス 8"/>
          <p:cNvSpPr txBox="1"/>
          <p:nvPr/>
        </p:nvSpPr>
        <p:spPr>
          <a:xfrm>
            <a:off x="246743" y="5132045"/>
            <a:ext cx="1179938" cy="584775"/>
          </a:xfrm>
          <a:prstGeom prst="rect">
            <a:avLst/>
          </a:prstGeom>
          <a:noFill/>
        </p:spPr>
        <p:txBody>
          <a:bodyPr wrap="none" rtlCol="0">
            <a:spAutoFit/>
          </a:bodyPr>
          <a:lstStyle/>
          <a:p>
            <a:r>
              <a:rPr kumimoji="1" lang="en-US" altLang="ja-JP" sz="3200" dirty="0" smtClean="0"/>
              <a:t>Scope</a:t>
            </a:r>
            <a:endParaRPr kumimoji="1" lang="ja-JP" altLang="en-US" sz="3200" dirty="0"/>
          </a:p>
        </p:txBody>
      </p:sp>
      <p:sp>
        <p:nvSpPr>
          <p:cNvPr id="10" name="テキスト ボックス 9"/>
          <p:cNvSpPr txBox="1"/>
          <p:nvPr/>
        </p:nvSpPr>
        <p:spPr>
          <a:xfrm>
            <a:off x="551543" y="5779309"/>
            <a:ext cx="4630057" cy="461665"/>
          </a:xfrm>
          <a:prstGeom prst="rect">
            <a:avLst/>
          </a:prstGeom>
          <a:noFill/>
        </p:spPr>
        <p:txBody>
          <a:bodyPr wrap="square" rtlCol="0">
            <a:spAutoFit/>
          </a:bodyPr>
          <a:lstStyle/>
          <a:p>
            <a:r>
              <a:rPr kumimoji="1" lang="en-US" altLang="ja-JP" sz="2400" dirty="0" smtClean="0"/>
              <a:t>All categories of M and N.</a:t>
            </a:r>
            <a:endParaRPr lang="en-US" altLang="ja-JP" sz="2400" dirty="0"/>
          </a:p>
        </p:txBody>
      </p:sp>
    </p:spTree>
    <p:extLst>
      <p:ext uri="{BB962C8B-B14F-4D97-AF65-F5344CB8AC3E}">
        <p14:creationId xmlns:p14="http://schemas.microsoft.com/office/powerpoint/2010/main" val="2877754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1543" y="3615600"/>
            <a:ext cx="2970015" cy="3227886"/>
          </a:xfrm>
          <a:prstGeom prst="rect">
            <a:avLst/>
          </a:prstGeom>
          <a:noFill/>
          <a:ln>
            <a:noFill/>
          </a:ln>
        </p:spPr>
      </p:pic>
      <p:sp>
        <p:nvSpPr>
          <p:cNvPr id="2" name="テキスト ボックス 1"/>
          <p:cNvSpPr txBox="1"/>
          <p:nvPr/>
        </p:nvSpPr>
        <p:spPr>
          <a:xfrm>
            <a:off x="246743" y="290286"/>
            <a:ext cx="6232027" cy="584775"/>
          </a:xfrm>
          <a:prstGeom prst="rect">
            <a:avLst/>
          </a:prstGeom>
          <a:noFill/>
        </p:spPr>
        <p:txBody>
          <a:bodyPr wrap="none" rtlCol="0">
            <a:spAutoFit/>
          </a:bodyPr>
          <a:lstStyle/>
          <a:p>
            <a:r>
              <a:rPr kumimoji="1" lang="en-US" altLang="ja-JP" sz="3200" dirty="0" smtClean="0"/>
              <a:t>Definitions of Class VIII Field of View</a:t>
            </a:r>
            <a:endParaRPr kumimoji="1" lang="ja-JP" altLang="en-US" sz="3200" dirty="0"/>
          </a:p>
        </p:txBody>
      </p:sp>
      <p:sp>
        <p:nvSpPr>
          <p:cNvPr id="6" name="正方形/長方形 5"/>
          <p:cNvSpPr/>
          <p:nvPr/>
        </p:nvSpPr>
        <p:spPr>
          <a:xfrm>
            <a:off x="458922" y="831519"/>
            <a:ext cx="8142636" cy="3170099"/>
          </a:xfrm>
          <a:prstGeom prst="rect">
            <a:avLst/>
          </a:prstGeom>
        </p:spPr>
        <p:txBody>
          <a:bodyPr wrap="square">
            <a:spAutoFit/>
          </a:bodyPr>
          <a:lstStyle/>
          <a:p>
            <a:pPr algn="just">
              <a:spcAft>
                <a:spcPts val="600"/>
              </a:spcAft>
            </a:pPr>
            <a:r>
              <a:rPr lang="en-US" altLang="ja-JP" b="1" dirty="0" smtClean="0">
                <a:ea typeface="ＭＳ 明朝" panose="02020609040205080304" pitchFamily="17" charset="-128"/>
              </a:rPr>
              <a:t>15.2.4.8.1.</a:t>
            </a:r>
          </a:p>
          <a:p>
            <a:pPr algn="just">
              <a:spcAft>
                <a:spcPts val="600"/>
              </a:spcAft>
            </a:pPr>
            <a:r>
              <a:rPr lang="en-GB" altLang="ja-JP" b="1" dirty="0" smtClean="0">
                <a:ea typeface="ＭＳ 明朝" panose="02020609040205080304" pitchFamily="17" charset="-128"/>
              </a:rPr>
              <a:t>The </a:t>
            </a:r>
            <a:r>
              <a:rPr lang="en-GB" altLang="ja-JP" b="1" dirty="0">
                <a:ea typeface="ＭＳ 明朝" panose="02020609040205080304" pitchFamily="17" charset="-128"/>
              </a:rPr>
              <a:t>field of vision shall be bounded by the following planes and shall be such that the driver can see at least part of each cylindrical objects with a height of 1,000 mm and a diameter of 300 mm which is located at 6 positions within the boundaries of the field of vision as defined in </a:t>
            </a:r>
            <a:r>
              <a:rPr lang="en-GB" altLang="ja-JP" b="1" dirty="0" smtClean="0">
                <a:ea typeface="ＭＳ 明朝" panose="02020609040205080304" pitchFamily="17" charset="-128"/>
              </a:rPr>
              <a:t>Figure:</a:t>
            </a:r>
            <a:endParaRPr lang="en-US" altLang="ja-JP" b="1" dirty="0" smtClean="0">
              <a:ea typeface="ＭＳ 明朝" panose="02020609040205080304" pitchFamily="17" charset="-128"/>
            </a:endParaRPr>
          </a:p>
          <a:p>
            <a:pPr algn="just">
              <a:spcAft>
                <a:spcPts val="600"/>
              </a:spcAft>
            </a:pPr>
            <a:r>
              <a:rPr lang="en-GB" altLang="ja-JP" b="1" dirty="0" smtClean="0">
                <a:ea typeface="ＭＳ 明朝" panose="02020609040205080304" pitchFamily="17" charset="-128"/>
              </a:rPr>
              <a:t>(a) A </a:t>
            </a:r>
            <a:r>
              <a:rPr lang="en-GB" altLang="ja-JP" b="1" dirty="0">
                <a:ea typeface="ＭＳ 明朝" panose="02020609040205080304" pitchFamily="17" charset="-128"/>
              </a:rPr>
              <a:t>transverse vertical plane of the outermost point of the rear of the vehicle</a:t>
            </a:r>
            <a:r>
              <a:rPr lang="en-GB" altLang="ja-JP" b="1" dirty="0" smtClean="0">
                <a:ea typeface="ＭＳ 明朝" panose="02020609040205080304" pitchFamily="17" charset="-128"/>
              </a:rPr>
              <a:t>;</a:t>
            </a:r>
            <a:endParaRPr lang="en-US" altLang="ja-JP" b="1" dirty="0" smtClean="0">
              <a:ea typeface="ＭＳ 明朝" panose="02020609040205080304" pitchFamily="17" charset="-128"/>
            </a:endParaRPr>
          </a:p>
          <a:p>
            <a:pPr algn="just">
              <a:spcAft>
                <a:spcPts val="600"/>
              </a:spcAft>
            </a:pPr>
            <a:r>
              <a:rPr lang="en-GB" altLang="ja-JP" b="1" dirty="0" smtClean="0">
                <a:ea typeface="ＭＳ 明朝" panose="02020609040205080304" pitchFamily="17" charset="-128"/>
              </a:rPr>
              <a:t>(b)</a:t>
            </a:r>
            <a:r>
              <a:rPr lang="ja-JP" altLang="en-US" b="1" dirty="0" smtClean="0">
                <a:ea typeface="ＭＳ 明朝" panose="02020609040205080304" pitchFamily="17" charset="-128"/>
              </a:rPr>
              <a:t> </a:t>
            </a:r>
            <a:r>
              <a:rPr lang="en-GB" altLang="ja-JP" b="1" dirty="0" smtClean="0">
                <a:ea typeface="ＭＳ 明朝" panose="02020609040205080304" pitchFamily="17" charset="-128"/>
              </a:rPr>
              <a:t>A </a:t>
            </a:r>
            <a:r>
              <a:rPr lang="en-GB" altLang="ja-JP" b="1" dirty="0">
                <a:ea typeface="ＭＳ 明朝" panose="02020609040205080304" pitchFamily="17" charset="-128"/>
              </a:rPr>
              <a:t>transverse vertical plane [3,500] mm behind the outermost point of the rear of the vehicle</a:t>
            </a:r>
            <a:r>
              <a:rPr lang="en-GB" altLang="ja-JP" b="1" dirty="0" smtClean="0">
                <a:ea typeface="ＭＳ 明朝" panose="02020609040205080304" pitchFamily="17" charset="-128"/>
              </a:rPr>
              <a:t>;</a:t>
            </a:r>
            <a:endParaRPr lang="en-US" altLang="ja-JP" b="1" dirty="0" smtClean="0">
              <a:ea typeface="ＭＳ 明朝" panose="02020609040205080304" pitchFamily="17" charset="-128"/>
            </a:endParaRPr>
          </a:p>
          <a:p>
            <a:pPr algn="just">
              <a:spcAft>
                <a:spcPts val="600"/>
              </a:spcAft>
            </a:pPr>
            <a:r>
              <a:rPr lang="en-GB" altLang="ja-JP" b="1" dirty="0" smtClean="0">
                <a:ea typeface="ＭＳ 明朝" panose="02020609040205080304" pitchFamily="17" charset="-128"/>
              </a:rPr>
              <a:t>(</a:t>
            </a:r>
            <a:r>
              <a:rPr lang="en-GB" altLang="ja-JP" b="1" dirty="0">
                <a:ea typeface="ＭＳ 明朝" panose="02020609040205080304" pitchFamily="17" charset="-128"/>
              </a:rPr>
              <a:t>c</a:t>
            </a:r>
            <a:r>
              <a:rPr lang="en-GB" altLang="ja-JP" b="1" dirty="0" smtClean="0">
                <a:ea typeface="ＭＳ 明朝" panose="02020609040205080304" pitchFamily="17" charset="-128"/>
              </a:rPr>
              <a:t>) Two </a:t>
            </a:r>
            <a:r>
              <a:rPr lang="en-GB" altLang="ja-JP" b="1" dirty="0">
                <a:ea typeface="ＭＳ 明朝" panose="02020609040205080304" pitchFamily="17" charset="-128"/>
              </a:rPr>
              <a:t>longitudinal vertical planes parallel to the longitudinal vertical median plane of the outermost point of the side of the vehicle.</a:t>
            </a:r>
            <a:endParaRPr lang="ja-JP" altLang="ja-JP" b="1" dirty="0">
              <a:effectLst/>
              <a:ea typeface="ＭＳ 明朝" panose="02020609040205080304" pitchFamily="17" charset="-128"/>
            </a:endParaRPr>
          </a:p>
        </p:txBody>
      </p:sp>
    </p:spTree>
    <p:extLst>
      <p:ext uri="{BB962C8B-B14F-4D97-AF65-F5344CB8AC3E}">
        <p14:creationId xmlns:p14="http://schemas.microsoft.com/office/powerpoint/2010/main" val="3071291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46743" y="290286"/>
            <a:ext cx="8166466" cy="584775"/>
          </a:xfrm>
          <a:prstGeom prst="rect">
            <a:avLst/>
          </a:prstGeom>
          <a:noFill/>
        </p:spPr>
        <p:txBody>
          <a:bodyPr wrap="none" rtlCol="0">
            <a:spAutoFit/>
          </a:bodyPr>
          <a:lstStyle/>
          <a:p>
            <a:r>
              <a:rPr kumimoji="1" lang="en-US" altLang="ja-JP" sz="3200" dirty="0" smtClean="0"/>
              <a:t>Multimodal approach for Class VIII Field of View</a:t>
            </a:r>
            <a:endParaRPr kumimoji="1" lang="ja-JP" altLang="en-US" sz="3200" dirty="0"/>
          </a:p>
        </p:txBody>
      </p:sp>
      <p:sp>
        <p:nvSpPr>
          <p:cNvPr id="4" name="テキスト ボックス 3"/>
          <p:cNvSpPr txBox="1"/>
          <p:nvPr/>
        </p:nvSpPr>
        <p:spPr>
          <a:xfrm>
            <a:off x="616476" y="1097023"/>
            <a:ext cx="8085550" cy="1938992"/>
          </a:xfrm>
          <a:prstGeom prst="rect">
            <a:avLst/>
          </a:prstGeom>
          <a:noFill/>
        </p:spPr>
        <p:txBody>
          <a:bodyPr wrap="square" rtlCol="0">
            <a:spAutoFit/>
          </a:bodyPr>
          <a:lstStyle/>
          <a:p>
            <a:r>
              <a:rPr kumimoji="1" lang="en-US" altLang="ja-JP" sz="2000" dirty="0" smtClean="0"/>
              <a:t>Driver can be perceived Class VIII Field of View by;</a:t>
            </a:r>
          </a:p>
          <a:p>
            <a:pPr marL="342900" indent="-342900">
              <a:buFontTx/>
              <a:buChar char="-"/>
            </a:pPr>
            <a:r>
              <a:rPr lang="en-US" altLang="ja-JP" sz="2000" dirty="0" smtClean="0"/>
              <a:t>Direct vision from newly defined driver’s looking back ocular points</a:t>
            </a:r>
          </a:p>
          <a:p>
            <a:pPr marL="342900" indent="-342900">
              <a:buFontTx/>
              <a:buChar char="-"/>
            </a:pPr>
            <a:r>
              <a:rPr kumimoji="1" lang="en-US" altLang="ja-JP" sz="2000" dirty="0" smtClean="0"/>
              <a:t>Indirect vision </a:t>
            </a:r>
          </a:p>
          <a:p>
            <a:r>
              <a:rPr lang="en-US" altLang="ja-JP" sz="2000" dirty="0"/>
              <a:t> </a:t>
            </a:r>
            <a:r>
              <a:rPr lang="en-US" altLang="ja-JP" sz="2000" dirty="0" smtClean="0"/>
              <a:t>    	</a:t>
            </a:r>
            <a:r>
              <a:rPr lang="en-US" altLang="ja-JP" sz="2000" dirty="0"/>
              <a:t>C</a:t>
            </a:r>
            <a:r>
              <a:rPr kumimoji="1" lang="en-US" altLang="ja-JP" sz="2000" dirty="0" smtClean="0"/>
              <a:t>ombination of mirrors of Class VIII or other Class(</a:t>
            </a:r>
            <a:r>
              <a:rPr kumimoji="1" lang="en-US" altLang="ja-JP" sz="2000" dirty="0" err="1" smtClean="0"/>
              <a:t>es</a:t>
            </a:r>
            <a:r>
              <a:rPr kumimoji="1" lang="en-US" altLang="ja-JP" sz="2000" dirty="0" smtClean="0"/>
              <a:t>)</a:t>
            </a:r>
          </a:p>
          <a:p>
            <a:pPr marL="342900" indent="-342900">
              <a:buFontTx/>
              <a:buChar char="-"/>
            </a:pPr>
            <a:r>
              <a:rPr lang="en-US" altLang="ja-JP" sz="2000" dirty="0" smtClean="0"/>
              <a:t>Camera monitor system</a:t>
            </a:r>
          </a:p>
          <a:p>
            <a:pPr marL="342900" indent="-342900">
              <a:buFontTx/>
              <a:buChar char="-"/>
            </a:pPr>
            <a:r>
              <a:rPr kumimoji="1" lang="en-US" altLang="ja-JP" sz="2000" dirty="0" smtClean="0"/>
              <a:t>Obstacle detection systems (e.g. Sonar system)</a:t>
            </a:r>
          </a:p>
        </p:txBody>
      </p:sp>
      <p:sp>
        <p:nvSpPr>
          <p:cNvPr id="6" name="正方形/長方形 5"/>
          <p:cNvSpPr/>
          <p:nvPr/>
        </p:nvSpPr>
        <p:spPr>
          <a:xfrm>
            <a:off x="710547" y="5461169"/>
            <a:ext cx="7709266" cy="1200329"/>
          </a:xfrm>
          <a:prstGeom prst="rect">
            <a:avLst/>
          </a:prstGeom>
        </p:spPr>
        <p:txBody>
          <a:bodyPr wrap="square">
            <a:spAutoFit/>
          </a:bodyPr>
          <a:lstStyle/>
          <a:p>
            <a:r>
              <a:rPr lang="ja-JP" altLang="ja-JP" b="1" dirty="0" smtClean="0"/>
              <a:t>“</a:t>
            </a:r>
            <a:r>
              <a:rPr lang="en-GB" altLang="ja-JP" b="1" dirty="0"/>
              <a:t>15.2.4.8.3</a:t>
            </a:r>
            <a:r>
              <a:rPr lang="en-GB" altLang="ja-JP" b="1" dirty="0" smtClean="0"/>
              <a:t>.</a:t>
            </a:r>
          </a:p>
          <a:p>
            <a:r>
              <a:rPr lang="en-GB" altLang="ja-JP" b="1" dirty="0" smtClean="0"/>
              <a:t>The </a:t>
            </a:r>
            <a:r>
              <a:rPr lang="en-GB" altLang="ja-JP" b="1" dirty="0"/>
              <a:t>driver’s looking back ocular points” means two points located at 96mm longitudinally rearward, 158mm horizontally inside vehicle </a:t>
            </a:r>
            <a:r>
              <a:rPr lang="en-GB" altLang="ja-JP" b="1" dirty="0" err="1"/>
              <a:t>center</a:t>
            </a:r>
            <a:r>
              <a:rPr lang="en-GB" altLang="ja-JP" b="1" dirty="0"/>
              <a:t> and 6mm vertically above from “The driver’s ocular points” described in 12.1.</a:t>
            </a:r>
            <a:endParaRPr lang="ja-JP" altLang="ja-JP" b="1" dirty="0"/>
          </a:p>
        </p:txBody>
      </p:sp>
      <p:sp>
        <p:nvSpPr>
          <p:cNvPr id="7" name="正方形/長方形 6"/>
          <p:cNvSpPr/>
          <p:nvPr/>
        </p:nvSpPr>
        <p:spPr>
          <a:xfrm>
            <a:off x="710547" y="3287008"/>
            <a:ext cx="7897408" cy="2031325"/>
          </a:xfrm>
          <a:prstGeom prst="rect">
            <a:avLst/>
          </a:prstGeom>
        </p:spPr>
        <p:txBody>
          <a:bodyPr wrap="square">
            <a:spAutoFit/>
          </a:bodyPr>
          <a:lstStyle/>
          <a:p>
            <a:r>
              <a:rPr lang="en-US" altLang="ja-JP" b="1" dirty="0" smtClean="0"/>
              <a:t>“</a:t>
            </a:r>
            <a:r>
              <a:rPr lang="en-GB" altLang="ja-JP" b="1" dirty="0"/>
              <a:t>15.2.4.8.2</a:t>
            </a:r>
            <a:r>
              <a:rPr lang="en-GB" altLang="ja-JP" b="1" dirty="0" smtClean="0"/>
              <a:t>.</a:t>
            </a:r>
          </a:p>
          <a:p>
            <a:r>
              <a:rPr lang="en-US" altLang="ja-JP" b="1" dirty="0" smtClean="0"/>
              <a:t>If </a:t>
            </a:r>
            <a:r>
              <a:rPr lang="en-US" altLang="ja-JP" b="1" dirty="0"/>
              <a:t>the field of vision defined in paragraph 15.2.4.8.1. can be perceived via a combination of devices for indirect vision of other Classes or directly from the driver’s looking back ocular points described in 15.2.4.8.3., it is not mandatory to equip the vehicle with a Class VIII close-proximity rear-view device. In addition, the requirement may be met using a combination of mirrors of Class VIII and other Class(</a:t>
            </a:r>
            <a:r>
              <a:rPr lang="en-US" altLang="ja-JP" b="1" dirty="0" err="1"/>
              <a:t>es</a:t>
            </a:r>
            <a:r>
              <a:rPr lang="en-US" altLang="ja-JP" b="1" dirty="0"/>
              <a:t>) or using an obstacle detection system."</a:t>
            </a:r>
            <a:endParaRPr lang="ja-JP" altLang="en-US" b="1" dirty="0"/>
          </a:p>
        </p:txBody>
      </p:sp>
    </p:spTree>
    <p:extLst>
      <p:ext uri="{BB962C8B-B14F-4D97-AF65-F5344CB8AC3E}">
        <p14:creationId xmlns:p14="http://schemas.microsoft.com/office/powerpoint/2010/main" val="3017606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46743" y="290286"/>
            <a:ext cx="3395481" cy="584775"/>
          </a:xfrm>
          <a:prstGeom prst="rect">
            <a:avLst/>
          </a:prstGeom>
          <a:noFill/>
        </p:spPr>
        <p:txBody>
          <a:bodyPr wrap="none" rtlCol="0">
            <a:spAutoFit/>
          </a:bodyPr>
          <a:lstStyle/>
          <a:p>
            <a:r>
              <a:rPr kumimoji="1" lang="en-US" altLang="ja-JP" sz="3200" dirty="0" smtClean="0"/>
              <a:t>Further discussions</a:t>
            </a:r>
            <a:endParaRPr kumimoji="1" lang="ja-JP" altLang="en-US" sz="3200" dirty="0"/>
          </a:p>
        </p:txBody>
      </p:sp>
      <p:sp>
        <p:nvSpPr>
          <p:cNvPr id="4" name="テキスト ボックス 3"/>
          <p:cNvSpPr txBox="1"/>
          <p:nvPr/>
        </p:nvSpPr>
        <p:spPr>
          <a:xfrm>
            <a:off x="434336" y="1242151"/>
            <a:ext cx="8709664" cy="1323439"/>
          </a:xfrm>
          <a:prstGeom prst="rect">
            <a:avLst/>
          </a:prstGeom>
          <a:noFill/>
        </p:spPr>
        <p:txBody>
          <a:bodyPr wrap="square" rtlCol="0">
            <a:spAutoFit/>
          </a:bodyPr>
          <a:lstStyle/>
          <a:p>
            <a:r>
              <a:rPr kumimoji="1" lang="en-US" altLang="ja-JP" sz="2000" dirty="0" smtClean="0"/>
              <a:t>- Style of regulation</a:t>
            </a:r>
          </a:p>
          <a:p>
            <a:r>
              <a:rPr kumimoji="1" lang="en-US" altLang="ja-JP" sz="2000" dirty="0" smtClean="0"/>
              <a:t>Option 1  R46 Amendment</a:t>
            </a:r>
            <a:endParaRPr kumimoji="1" lang="en-US" altLang="ja-JP" sz="2000" strike="sngStrike" dirty="0" smtClean="0"/>
          </a:p>
          <a:p>
            <a:r>
              <a:rPr lang="en-US" altLang="ja-JP" sz="2000" dirty="0" smtClean="0"/>
              <a:t>Option 2	  New regulation</a:t>
            </a:r>
          </a:p>
          <a:p>
            <a:r>
              <a:rPr lang="en-US" altLang="ja-JP" sz="2000" dirty="0" smtClean="0"/>
              <a:t>Option 3  Some parts in R46 Amendment and the other parts in new regulation</a:t>
            </a:r>
            <a:endParaRPr kumimoji="1" lang="ja-JP" altLang="en-US" sz="2000" dirty="0"/>
          </a:p>
        </p:txBody>
      </p:sp>
      <p:sp>
        <p:nvSpPr>
          <p:cNvPr id="5" name="テキスト ボックス 4"/>
          <p:cNvSpPr txBox="1"/>
          <p:nvPr/>
        </p:nvSpPr>
        <p:spPr>
          <a:xfrm>
            <a:off x="434336" y="3128010"/>
            <a:ext cx="8085550" cy="2246769"/>
          </a:xfrm>
          <a:prstGeom prst="rect">
            <a:avLst/>
          </a:prstGeom>
          <a:noFill/>
        </p:spPr>
        <p:txBody>
          <a:bodyPr wrap="square" rtlCol="0">
            <a:spAutoFit/>
          </a:bodyPr>
          <a:lstStyle/>
          <a:p>
            <a:pPr marL="285750" indent="-285750">
              <a:buFontTx/>
              <a:buChar char="-"/>
            </a:pPr>
            <a:r>
              <a:rPr kumimoji="1" lang="en-US" altLang="ja-JP" sz="2000" dirty="0" smtClean="0"/>
              <a:t>Details</a:t>
            </a:r>
          </a:p>
          <a:p>
            <a:pPr marL="342900" indent="-342900">
              <a:buAutoNum type="arabicParenR"/>
            </a:pPr>
            <a:r>
              <a:rPr lang="en-US" altLang="ja-JP" sz="2000" dirty="0" smtClean="0"/>
              <a:t>For sensor detection, if necessary or not to distinguish VRU and other obstacles </a:t>
            </a:r>
          </a:p>
          <a:p>
            <a:pPr marL="342900" indent="-342900">
              <a:buAutoNum type="arabicParenR"/>
            </a:pPr>
            <a:r>
              <a:rPr lang="en-US" altLang="ja-JP" sz="2000" dirty="0" smtClean="0"/>
              <a:t>Rear headrest position setting</a:t>
            </a:r>
          </a:p>
          <a:p>
            <a:pPr marL="342900" indent="-342900">
              <a:buAutoNum type="arabicParenR"/>
            </a:pPr>
            <a:r>
              <a:rPr lang="en-US" altLang="ja-JP" sz="2000" dirty="0" smtClean="0"/>
              <a:t>Suitable rear-end distance, 3.5m or other distance</a:t>
            </a:r>
          </a:p>
          <a:p>
            <a:pPr marL="342900" indent="-342900">
              <a:buAutoNum type="arabicParenR"/>
            </a:pPr>
            <a:r>
              <a:rPr lang="en-US" altLang="ja-JP" sz="2000" dirty="0" smtClean="0"/>
              <a:t>Scope for application or exception</a:t>
            </a:r>
          </a:p>
          <a:p>
            <a:pPr marL="342900" indent="-342900">
              <a:buAutoNum type="arabicParenR"/>
            </a:pPr>
            <a:r>
              <a:rPr kumimoji="1" lang="en-US" altLang="ja-JP" sz="2000" dirty="0" smtClean="0"/>
              <a:t>Transitiona</a:t>
            </a:r>
            <a:r>
              <a:rPr lang="en-US" altLang="ja-JP" sz="2000" dirty="0" smtClean="0"/>
              <a:t>l provisions</a:t>
            </a:r>
            <a:endParaRPr kumimoji="1" lang="ja-JP" altLang="en-US" sz="2000" dirty="0"/>
          </a:p>
        </p:txBody>
      </p:sp>
    </p:spTree>
    <p:extLst>
      <p:ext uri="{BB962C8B-B14F-4D97-AF65-F5344CB8AC3E}">
        <p14:creationId xmlns:p14="http://schemas.microsoft.com/office/powerpoint/2010/main" val="1628471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46743" y="290286"/>
            <a:ext cx="1697901" cy="584775"/>
          </a:xfrm>
          <a:prstGeom prst="rect">
            <a:avLst/>
          </a:prstGeom>
          <a:noFill/>
        </p:spPr>
        <p:txBody>
          <a:bodyPr wrap="none" rtlCol="0">
            <a:spAutoFit/>
          </a:bodyPr>
          <a:lstStyle/>
          <a:p>
            <a:r>
              <a:rPr kumimoji="1" lang="en-US" altLang="ja-JP" sz="3200" dirty="0" smtClean="0"/>
              <a:t>Schedule</a:t>
            </a:r>
            <a:endParaRPr kumimoji="1" lang="ja-JP" altLang="en-US" sz="3200" dirty="0"/>
          </a:p>
        </p:txBody>
      </p:sp>
      <p:sp>
        <p:nvSpPr>
          <p:cNvPr id="3" name="テキスト ボックス 2"/>
          <p:cNvSpPr txBox="1"/>
          <p:nvPr/>
        </p:nvSpPr>
        <p:spPr>
          <a:xfrm>
            <a:off x="362858" y="1722502"/>
            <a:ext cx="8403772" cy="2862322"/>
          </a:xfrm>
          <a:prstGeom prst="rect">
            <a:avLst/>
          </a:prstGeom>
          <a:noFill/>
        </p:spPr>
        <p:txBody>
          <a:bodyPr wrap="square" rtlCol="0">
            <a:spAutoFit/>
          </a:bodyPr>
          <a:lstStyle/>
          <a:p>
            <a:r>
              <a:rPr kumimoji="1" lang="en-US" altLang="ja-JP" sz="2000" dirty="0" smtClean="0"/>
              <a:t>2018</a:t>
            </a:r>
          </a:p>
          <a:p>
            <a:r>
              <a:rPr lang="en-US" altLang="ja-JP" sz="2000" dirty="0" smtClean="0"/>
              <a:t>November		E-mail and/or Web discussions</a:t>
            </a:r>
            <a:endParaRPr kumimoji="1" lang="en-US" altLang="ja-JP" sz="2000" dirty="0" smtClean="0"/>
          </a:p>
          <a:p>
            <a:r>
              <a:rPr kumimoji="1" lang="en-US" altLang="ja-JP" sz="2000" dirty="0" smtClean="0"/>
              <a:t>December</a:t>
            </a:r>
            <a:r>
              <a:rPr lang="en-US" altLang="ja-JP" sz="2000" dirty="0"/>
              <a:t>		</a:t>
            </a:r>
            <a:r>
              <a:rPr lang="en-US" altLang="ja-JP" sz="2000" dirty="0" smtClean="0"/>
              <a:t>Making</a:t>
            </a:r>
            <a:r>
              <a:rPr lang="ja-JP" altLang="en-US" sz="2000" dirty="0" smtClean="0"/>
              <a:t> </a:t>
            </a:r>
            <a:r>
              <a:rPr lang="en-US" altLang="ja-JP" sz="2000" dirty="0" smtClean="0"/>
              <a:t>d</a:t>
            </a:r>
            <a:r>
              <a:rPr kumimoji="1" lang="en-US" altLang="ja-JP" sz="2000" dirty="0" smtClean="0"/>
              <a:t>raft of Working Document</a:t>
            </a:r>
          </a:p>
          <a:p>
            <a:endParaRPr lang="en-US" altLang="ja-JP" sz="2000" dirty="0"/>
          </a:p>
          <a:p>
            <a:r>
              <a:rPr kumimoji="1" lang="en-US" altLang="ja-JP" sz="2000" dirty="0" smtClean="0"/>
              <a:t>2019</a:t>
            </a:r>
          </a:p>
          <a:p>
            <a:r>
              <a:rPr lang="en-US" altLang="ja-JP" sz="2000" dirty="0" smtClean="0"/>
              <a:t>January 11		Submit Working Document to 116</a:t>
            </a:r>
            <a:r>
              <a:rPr lang="en-US" altLang="ja-JP" sz="2000" baseline="30000" dirty="0" smtClean="0"/>
              <a:t>th</a:t>
            </a:r>
            <a:r>
              <a:rPr lang="en-US" altLang="ja-JP" sz="2000" dirty="0" smtClean="0"/>
              <a:t> GRSG</a:t>
            </a:r>
          </a:p>
          <a:p>
            <a:r>
              <a:rPr kumimoji="1" lang="en-US" altLang="ja-JP" sz="2000" dirty="0" smtClean="0"/>
              <a:t>February 5-7		VRU-Proxi 8</a:t>
            </a:r>
            <a:r>
              <a:rPr kumimoji="1" lang="en-US" altLang="ja-JP" sz="2000" baseline="30000" dirty="0" smtClean="0"/>
              <a:t>th</a:t>
            </a:r>
            <a:r>
              <a:rPr kumimoji="1" lang="en-US" altLang="ja-JP" sz="2000" dirty="0" smtClean="0"/>
              <a:t> meeting at Yokohama</a:t>
            </a:r>
          </a:p>
          <a:p>
            <a:r>
              <a:rPr lang="en-US" altLang="ja-JP" sz="2000" dirty="0" smtClean="0"/>
              <a:t>April 2-4			VRU-Proxi 9</a:t>
            </a:r>
            <a:r>
              <a:rPr lang="en-US" altLang="ja-JP" sz="2000" baseline="30000" dirty="0" smtClean="0"/>
              <a:t>th</a:t>
            </a:r>
            <a:r>
              <a:rPr lang="en-US" altLang="ja-JP" sz="2000" dirty="0" smtClean="0"/>
              <a:t> meeting at Brussels</a:t>
            </a:r>
          </a:p>
          <a:p>
            <a:r>
              <a:rPr kumimoji="1" lang="en-US" altLang="ja-JP" sz="2000" dirty="0" smtClean="0"/>
              <a:t>April 9-12		116</a:t>
            </a:r>
            <a:r>
              <a:rPr kumimoji="1" lang="en-US" altLang="ja-JP" sz="2000" baseline="30000" dirty="0" smtClean="0"/>
              <a:t>th</a:t>
            </a:r>
            <a:r>
              <a:rPr kumimoji="1" lang="en-US" altLang="ja-JP" sz="2000" dirty="0" smtClean="0"/>
              <a:t> GRSG</a:t>
            </a:r>
            <a:endParaRPr kumimoji="1" lang="ja-JP" altLang="en-US" sz="2000" dirty="0"/>
          </a:p>
        </p:txBody>
      </p:sp>
    </p:spTree>
    <p:extLst>
      <p:ext uri="{BB962C8B-B14F-4D97-AF65-F5344CB8AC3E}">
        <p14:creationId xmlns:p14="http://schemas.microsoft.com/office/powerpoint/2010/main" val="1576515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43314" y="2830286"/>
            <a:ext cx="5223738" cy="584775"/>
          </a:xfrm>
          <a:prstGeom prst="rect">
            <a:avLst/>
          </a:prstGeom>
          <a:noFill/>
        </p:spPr>
        <p:txBody>
          <a:bodyPr wrap="none" rtlCol="0">
            <a:spAutoFit/>
          </a:bodyPr>
          <a:lstStyle/>
          <a:p>
            <a:r>
              <a:rPr kumimoji="1" lang="en-US" altLang="ja-JP" sz="3200" dirty="0" smtClean="0"/>
              <a:t>Thank you for your attentions.</a:t>
            </a:r>
            <a:endParaRPr kumimoji="1" lang="ja-JP" altLang="en-US" sz="3200" dirty="0"/>
          </a:p>
        </p:txBody>
      </p:sp>
    </p:spTree>
    <p:extLst>
      <p:ext uri="{BB962C8B-B14F-4D97-AF65-F5344CB8AC3E}">
        <p14:creationId xmlns:p14="http://schemas.microsoft.com/office/powerpoint/2010/main" val="938572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550</Words>
  <Application>Microsoft Office PowerPoint</Application>
  <PresentationFormat>On-screen Show (4:3)</PresentationFormat>
  <Paragraphs>70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テーマ</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ALLIANCE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HIRAO, AKINARI</dc:creator>
  <cp:lastModifiedBy>Hubert Romain</cp:lastModifiedBy>
  <cp:revision>18</cp:revision>
  <dcterms:created xsi:type="dcterms:W3CDTF">2018-09-17T00:18:58Z</dcterms:created>
  <dcterms:modified xsi:type="dcterms:W3CDTF">2018-10-09T11:45:56Z</dcterms:modified>
</cp:coreProperties>
</file>