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4408" r:id="rId2"/>
    <p:sldMasterId id="2147484583" r:id="rId3"/>
    <p:sldMasterId id="2147484626" r:id="rId4"/>
    <p:sldMasterId id="2147487094" r:id="rId5"/>
  </p:sldMasterIdLst>
  <p:notesMasterIdLst>
    <p:notesMasterId r:id="rId16"/>
  </p:notesMasterIdLst>
  <p:handoutMasterIdLst>
    <p:handoutMasterId r:id="rId17"/>
  </p:handoutMasterIdLst>
  <p:sldIdLst>
    <p:sldId id="367" r:id="rId6"/>
    <p:sldId id="369" r:id="rId7"/>
    <p:sldId id="494" r:id="rId8"/>
    <p:sldId id="495" r:id="rId9"/>
    <p:sldId id="496" r:id="rId10"/>
    <p:sldId id="500" r:id="rId11"/>
    <p:sldId id="497" r:id="rId12"/>
    <p:sldId id="498" r:id="rId13"/>
    <p:sldId id="499" r:id="rId14"/>
    <p:sldId id="366" r:id="rId15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 autoAdjust="0"/>
    <p:restoredTop sz="87243" autoAdjust="0"/>
  </p:normalViewPr>
  <p:slideViewPr>
    <p:cSldViewPr snapToGrid="0">
      <p:cViewPr varScale="1">
        <p:scale>
          <a:sx n="98" d="100"/>
          <a:sy n="98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D187170-3662-40E8-A622-7A87B70033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1CADE86-6A67-408B-8D01-EDAFE9AA76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9C8672-0529-49B0-BF1D-FF5EDC13C4B0}" type="datetimeFigureOut">
              <a:rPr lang="fr-BE"/>
              <a:pPr/>
              <a:t>15/05/2018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25A0F40-DB6B-4E73-A0BF-F71A8868CF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7B69C6-4025-4E09-9F58-CE68C58B10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AA7DAB-4880-48FC-B702-9F4C83234895}" type="slidenum">
              <a:rPr lang="fr-BE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015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C9E5CF5-6FF6-4E69-B6EF-2D20A294FD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F3F6B9-F8DD-4929-9C3B-C3B4AD73B9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966B27F-DD4A-4F58-A12C-F7F7A03184C0}" type="datetimeFigureOut">
              <a:rPr lang="en-US"/>
              <a:pPr/>
              <a:t>5/15/2018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9E7CB20A-76D0-45DD-A15B-F74769237E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6D199A03-FCA3-4D83-9C9B-A071D4799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4DDB5A-BDED-48FA-98BC-B84172D150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51D772-6F2E-43A6-A2E2-E87047876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B28C62F-01B4-401D-B5E3-245617B27C56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93300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2286000"/>
            <a:ext cx="121920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pc="0"/>
            </a:lvl1pPr>
          </a:lstStyle>
          <a:p>
            <a:r>
              <a:rPr lang="en-US" dirty="0"/>
              <a:t>Cliquez pour modifier le style du titre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1332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60F3C9-8A3A-41DC-879A-4E2A4E269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65DDD3-95CF-43F7-B347-97163B01A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6ED33A5-6FE7-4979-B0FF-BAF4C715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0A7EA-D4F0-4194-B446-9F232E09CAE9}" type="slidenum">
              <a:rPr lang="fr-BE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424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C7DA03B-D956-452B-AE65-AB71D7D8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C426F43-DAAA-40AD-A97C-749C842AF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816955-A487-4CD8-B22C-DD531CE3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901CF-EC65-4904-9B9B-CCE2BB66A56F}" type="slidenum">
              <a:rPr lang="fr-BE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5007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CD09DCB-26B5-468C-9197-AD0236D7E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7CF39E3-87CC-4FD6-9719-D66D6588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501691-DE9F-46CD-BE68-CE9F734C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46D28-5675-4336-914C-85B0387269DD}" type="slidenum">
              <a:rPr lang="fr-BE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1313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FC3627-ABCE-4AF1-B7B4-C0697049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972A30-5C45-4C2D-90CE-5E1972C02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8432B9-FAB2-4826-98B7-8776C3CF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316C6-2857-4666-BA0C-DCEC663FE907}" type="slidenum">
              <a:rPr lang="fr-BE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974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B69FBB-01CF-4BBA-8450-380F95044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0B1D75-C42C-4E5A-A352-81FD987F4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BECCB4-8C13-40D1-A5EB-4979C6AA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46201-2A74-4900-AEE7-40FB84284ACF}" type="slidenum">
              <a:rPr lang="fr-BE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5395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13E138-6628-45CD-AB57-0D4BDF52F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934615-C70D-4CF0-AD94-51554D16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4E4F00-1F90-454E-8FF8-77FFA453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9D55A-DE5A-439D-BBD1-A9A37A8D6543}" type="slidenum">
              <a:rPr lang="fr-BE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3204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0D0129-E451-4167-ABF0-AB731CBB7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5CB94C-84B6-4D02-ABC0-3AB16D7F4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0FC8A4-1571-4A3E-B2A4-0B648E2E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D944D-2776-44EC-AF5D-26A01B3CE49B}" type="slidenum">
              <a:rPr lang="fr-BE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843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2286000"/>
            <a:ext cx="121920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991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7"/>
          <p:cNvSpPr>
            <a:spLocks noGrp="1"/>
          </p:cNvSpPr>
          <p:nvPr>
            <p:ph type="title"/>
          </p:nvPr>
        </p:nvSpPr>
        <p:spPr>
          <a:xfrm>
            <a:off x="609601" y="274641"/>
            <a:ext cx="9326827" cy="56877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pc="0"/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9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524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pc="0"/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35481FC-6FB3-495F-ABB2-2391320278F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9459913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b="1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766B4010-B00C-4DDE-9DF4-307D41D9885C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82237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2286000"/>
            <a:ext cx="121920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3365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F57CA6-C214-45D4-9E12-12687B5C2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B61277-8AFE-41D0-A2BD-FFF95584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DBF2C9-DF97-4ED4-975E-03A0764C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47DB5-0AC6-495E-8755-E7F6BB96BBDF}" type="slidenum">
              <a:rPr lang="fr-BE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060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B14FE0-074E-48E6-8414-7DBD93B79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AC40CC-24AF-4FE4-BDD4-DA69CFC4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EDD427-1FDB-4D75-B245-8E215566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0883F-FD33-4923-A38C-9DDCE64D0858}" type="slidenum">
              <a:rPr lang="fr-BE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535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D6619-07FA-42D0-9D8F-613E6B3A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96891A-96E4-4F1D-8A98-4C0E552A2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AAE701-211E-4EAB-AA50-25EFA571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2060C-6299-435C-A7E0-32A85DAD5BF8}" type="slidenum">
              <a:rPr lang="fr-BE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872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57FC3C-0F93-4B54-8EA3-9054FF767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7A8170-679B-4263-AEB4-5CA3860C6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4C8727-DA3B-43DA-B06E-0810CC6D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F08D1-3E9E-4434-BD5B-985EFB4F2937}" type="slidenum">
              <a:rPr lang="fr-BE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464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476B"/>
            </a:gs>
            <a:gs pos="70000">
              <a:srgbClr val="00476B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-127000"/>
            <a:ext cx="12446000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8"/>
          <p:cNvSpPr>
            <a:spLocks noGrp="1"/>
          </p:cNvSpPr>
          <p:nvPr>
            <p:ph type="title"/>
          </p:nvPr>
        </p:nvSpPr>
        <p:spPr bwMode="auto">
          <a:xfrm>
            <a:off x="0" y="2286000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36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  <a:endParaRPr lang="nl-BE" altLang="fr-FR" smtClean="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-315913"/>
            <a:ext cx="5283200" cy="260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8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476B"/>
            </a:gs>
            <a:gs pos="70000">
              <a:srgbClr val="00476B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-127000"/>
            <a:ext cx="12446000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8"/>
          <p:cNvSpPr>
            <a:spLocks noGrp="1"/>
          </p:cNvSpPr>
          <p:nvPr>
            <p:ph type="title"/>
          </p:nvPr>
        </p:nvSpPr>
        <p:spPr bwMode="auto">
          <a:xfrm>
            <a:off x="0" y="2286000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36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  <a:endParaRPr lang="nl-BE" altLang="fr-FR" smtClean="0"/>
          </a:p>
        </p:txBody>
      </p:sp>
      <p:pic>
        <p:nvPicPr>
          <p:cNvPr id="205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-315913"/>
            <a:ext cx="5283200" cy="260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8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2" b="27063"/>
          <a:stretch>
            <a:fillRect/>
          </a:stretch>
        </p:blipFill>
        <p:spPr bwMode="auto">
          <a:xfrm>
            <a:off x="10128250" y="115888"/>
            <a:ext cx="18240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7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32656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  <a:endParaRPr lang="nl-BE" altLang="fr-FR" smtClean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9310BDE-AFA0-4DD0-884D-F36E7CE3A567}"/>
              </a:ext>
            </a:extLst>
          </p:cNvPr>
          <p:cNvSpPr/>
          <p:nvPr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nl-BE" sz="13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B610DE9-6D6A-433B-A931-208B1CA351E6}"/>
              </a:ext>
            </a:extLst>
          </p:cNvPr>
          <p:cNvSpPr txBox="1"/>
          <p:nvPr/>
        </p:nvSpPr>
        <p:spPr>
          <a:xfrm>
            <a:off x="623888" y="6488113"/>
            <a:ext cx="10944225" cy="2143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l-BE" sz="700">
                <a:solidFill>
                  <a:srgbClr val="FFFFFF"/>
                </a:solidFill>
                <a:cs typeface="Arial" charset="0"/>
              </a:rPr>
              <a:t>Copyright © 2018 CLEPA. All rights reserved. </a:t>
            </a:r>
            <a:r>
              <a:rPr lang="nl-BE" sz="700" b="1">
                <a:solidFill>
                  <a:srgbClr val="FFFFFF"/>
                </a:solidFill>
                <a:cs typeface="Arial" charset="0"/>
              </a:rPr>
              <a:t>www.clepa.eu</a:t>
            </a:r>
            <a:endParaRPr lang="nl-BE" sz="700">
              <a:solidFill>
                <a:srgbClr val="FFFFFF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84" r:id="rId1"/>
    <p:sldLayoutId id="214748718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spcBef>
          <a:spcPct val="0"/>
        </a:spcBef>
        <a:spcAft>
          <a:spcPct val="0"/>
        </a:spcAft>
        <a:defRPr sz="2100" kern="1200">
          <a:solidFill>
            <a:srgbClr val="00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0" fontAlgn="base" hangingPunct="0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0" fontAlgn="base" hangingPunct="0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0" fontAlgn="base" hangingPunct="0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0" fontAlgn="base" hangingPunct="0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476B"/>
            </a:gs>
            <a:gs pos="70000">
              <a:srgbClr val="00476B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-127000"/>
            <a:ext cx="12446000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8"/>
          <p:cNvSpPr>
            <a:spLocks noGrp="1"/>
          </p:cNvSpPr>
          <p:nvPr>
            <p:ph type="title"/>
          </p:nvPr>
        </p:nvSpPr>
        <p:spPr bwMode="auto">
          <a:xfrm>
            <a:off x="0" y="2286000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36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  <a:endParaRPr lang="nl-BE" altLang="fr-FR" smtClean="0"/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-315913"/>
            <a:ext cx="5283200" cy="260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8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CA9A51-034C-4F2C-8C8F-4886F78F5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CAB6B45-48CF-404B-8165-A6A2FC8633FD}" type="datetimeFigureOut">
              <a:rPr lang="en-US"/>
              <a:pPr/>
              <a:t>5/15/2018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104A70-D1F9-4C88-B769-E2D5D170B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27F910-9049-4228-9F7F-6E67AED96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097886C-FBF2-4490-8437-017513306D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87" r:id="rId1"/>
    <p:sldLayoutId id="2147487188" r:id="rId2"/>
    <p:sldLayoutId id="2147487189" r:id="rId3"/>
    <p:sldLayoutId id="2147487190" r:id="rId4"/>
    <p:sldLayoutId id="2147487191" r:id="rId5"/>
    <p:sldLayoutId id="2147487192" r:id="rId6"/>
    <p:sldLayoutId id="2147487193" r:id="rId7"/>
    <p:sldLayoutId id="2147487194" r:id="rId8"/>
    <p:sldLayoutId id="2147487195" r:id="rId9"/>
    <p:sldLayoutId id="2147487196" r:id="rId10"/>
    <p:sldLayoutId id="214748719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b="13579"/>
          <a:stretch>
            <a:fillRect/>
          </a:stretch>
        </p:blipFill>
        <p:spPr bwMode="auto">
          <a:xfrm>
            <a:off x="0" y="0"/>
            <a:ext cx="12192000" cy="620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Subtitle 2">
            <a:extLst>
              <a:ext uri="{FF2B5EF4-FFF2-40B4-BE49-F238E27FC236}">
                <a16:creationId xmlns:a16="http://schemas.microsoft.com/office/drawing/2014/main" xmlns="" id="{F61E9211-E3CA-40CE-8F4B-338E380D886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96975" y="3575050"/>
            <a:ext cx="9815513" cy="1655763"/>
          </a:xfrm>
        </p:spPr>
        <p:txBody>
          <a:bodyPr/>
          <a:lstStyle/>
          <a:p>
            <a:pPr eaLnBrk="1" hangingPunct="1"/>
            <a:r>
              <a:rPr lang="de-DE" sz="3200" smtClean="0">
                <a:solidFill>
                  <a:schemeClr val="bg1"/>
                </a:solidFill>
              </a:rPr>
              <a:t>Respose to .../GRSP/2018/17-18 submitted by Spain on behalf of the TSG</a:t>
            </a:r>
          </a:p>
          <a:p>
            <a:pPr eaLnBrk="1" hangingPunct="1"/>
            <a:r>
              <a:rPr lang="de-DE" sz="3200" b="1" smtClean="0">
                <a:solidFill>
                  <a:schemeClr val="bg1"/>
                </a:solidFill>
              </a:rPr>
              <a:t>Approval categories and stature limits for bo</a:t>
            </a:r>
            <a:r>
              <a:rPr lang="de-DE" sz="3200" b="1" smtClean="0">
                <a:solidFill>
                  <a:srgbClr val="D9D9D9"/>
                </a:solidFill>
              </a:rPr>
              <a:t>ost</a:t>
            </a:r>
            <a:r>
              <a:rPr lang="de-DE" sz="3200" b="1" smtClean="0">
                <a:solidFill>
                  <a:schemeClr val="bg1"/>
                </a:solidFill>
              </a:rPr>
              <a:t>er seats</a:t>
            </a:r>
            <a:endParaRPr lang="en-US" sz="3200" b="1" smtClean="0">
              <a:solidFill>
                <a:schemeClr val="bg1"/>
              </a:solidFill>
            </a:endParaRPr>
          </a:p>
          <a:p>
            <a:pPr eaLnBrk="1" hangingPunct="1"/>
            <a:endParaRPr lang="fr-BE" altLang="fr-FR" sz="3200" smtClean="0">
              <a:solidFill>
                <a:schemeClr val="bg1"/>
              </a:solidFill>
            </a:endParaRPr>
          </a:p>
        </p:txBody>
      </p:sp>
      <p:sp>
        <p:nvSpPr>
          <p:cNvPr id="23558" name="TextBox 5">
            <a:extLst>
              <a:ext uri="{FF2B5EF4-FFF2-40B4-BE49-F238E27FC236}">
                <a16:creationId xmlns:a16="http://schemas.microsoft.com/office/drawing/2014/main" xmlns="" id="{4A4A73DC-84B5-4BA9-8348-F478AC676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6154738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fr-FR" sz="2000" b="1" dirty="0">
                <a:solidFill>
                  <a:schemeClr val="bg1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63</a:t>
            </a:r>
            <a:r>
              <a:rPr lang="nl-BE" altLang="fr-FR" sz="2000" b="1" baseline="30000" dirty="0">
                <a:solidFill>
                  <a:schemeClr val="bg1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rd</a:t>
            </a:r>
            <a:r>
              <a:rPr lang="nl-BE" altLang="fr-FR" sz="2000" b="1" dirty="0">
                <a:solidFill>
                  <a:schemeClr val="bg1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session of UN Working Party on Passive Safety (GRSP)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fr-FR" sz="2000" i="1" dirty="0">
                <a:solidFill>
                  <a:schemeClr val="bg1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Geneva, 14-18 May 2018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464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01D361-3325-A946-859F-214EE3DE31B8}"/>
              </a:ext>
            </a:extLst>
          </p:cNvPr>
          <p:cNvSpPr/>
          <p:nvPr/>
        </p:nvSpPr>
        <p:spPr>
          <a:xfrm>
            <a:off x="3646488" y="0"/>
            <a:ext cx="8545512" cy="144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BE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EB15322E-3DCD-4C86-86D4-4C106D2A7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12700"/>
            <a:ext cx="3267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l-BE" altLang="fr-FR" sz="1600" dirty="0" err="1">
                <a:solidFill>
                  <a:srgbClr val="7F7F7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Informal</a:t>
            </a:r>
            <a:r>
              <a:rPr lang="nl-BE" altLang="fr-FR" sz="1600" dirty="0">
                <a:solidFill>
                  <a:srgbClr val="7F7F7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 </a:t>
            </a:r>
            <a:r>
              <a:rPr lang="nl-BE" altLang="fr-FR" sz="1600">
                <a:solidFill>
                  <a:srgbClr val="7F7F7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document </a:t>
            </a:r>
            <a:r>
              <a:rPr lang="nl-BE" altLang="fr-FR" sz="1600" smtClean="0">
                <a:solidFill>
                  <a:srgbClr val="7F7F7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GRSP-63-28</a:t>
            </a:r>
            <a:endParaRPr lang="nl-BE" altLang="fr-FR" sz="1600" dirty="0">
              <a:solidFill>
                <a:srgbClr val="7F7F7F"/>
              </a:solidFill>
              <a:latin typeface="Malgun Gothic" pitchFamily="34" charset="-127"/>
              <a:ea typeface="Malgun Gothic" pitchFamily="34" charset="-127"/>
              <a:cs typeface="Arial" charset="0"/>
            </a:endParaRPr>
          </a:p>
          <a:p>
            <a:pPr eaLnBrk="1" hangingPunct="1"/>
            <a:r>
              <a:rPr lang="nl-BE" altLang="fr-FR" sz="1600" dirty="0">
                <a:solidFill>
                  <a:srgbClr val="7F7F7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(63rd GRSP, 14-18 May 2018 </a:t>
            </a:r>
          </a:p>
          <a:p>
            <a:pPr eaLnBrk="1" hangingPunct="1"/>
            <a:r>
              <a:rPr lang="nl-BE" altLang="fr-FR" sz="1600" dirty="0">
                <a:solidFill>
                  <a:srgbClr val="7F7F7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Agenda item 19)</a:t>
            </a:r>
            <a:endParaRPr lang="nl-BE" altLang="fr-FR" sz="2000" dirty="0">
              <a:solidFill>
                <a:srgbClr val="7F7F7F"/>
              </a:solidFill>
              <a:latin typeface="Malgun Gothic" pitchFamily="34" charset="-127"/>
              <a:ea typeface="Malgun Gothic" pitchFamily="34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1440955-DFFD-41A0-901D-AF5773AA0AFF}"/>
              </a:ext>
            </a:extLst>
          </p:cNvPr>
          <p:cNvSpPr/>
          <p:nvPr/>
        </p:nvSpPr>
        <p:spPr>
          <a:xfrm>
            <a:off x="1524000" y="0"/>
            <a:ext cx="10668000" cy="1535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BE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111375" y="2263775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altLang="fr-FR" sz="25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Thank you for your attention!</a:t>
            </a:r>
          </a:p>
          <a:p>
            <a:pPr marL="0" indent="0" eaLnBrk="1" hangingPunct="1">
              <a:buFont typeface="Arial" charset="0"/>
              <a:buNone/>
            </a:pPr>
            <a:endParaRPr lang="en-GB" altLang="fr-FR" sz="2500" b="1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fr-BE" altLang="fr-FR" sz="2100" b="1" smtClean="0">
                <a:solidFill>
                  <a:schemeClr val="bg1"/>
                </a:solidFill>
                <a:latin typeface="Arial" charset="0"/>
                <a:cs typeface="Arial" charset="0"/>
              </a:rPr>
              <a:t>www.clepa.eu</a:t>
            </a:r>
            <a:endParaRPr lang="en-US" altLang="fr-FR" sz="2100" b="1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GB" altLang="fr-FR" sz="3200" b="1" smtClean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73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00BDDDD-5860-49D8-AF86-FA6C66F765C8}" type="slidenum">
              <a:rPr lang="en-GB" altLang="fr-FR">
                <a:solidFill>
                  <a:srgbClr val="FFFFFF"/>
                </a:solidFill>
                <a:latin typeface="Calibri" pitchFamily="34" charset="0"/>
              </a:rPr>
              <a:pPr/>
              <a:t>2</a:t>
            </a:fld>
            <a:endParaRPr lang="en-GB" alt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507" name="Text Placeholder 11"/>
          <p:cNvSpPr txBox="1">
            <a:spLocks noChangeArrowheads="1"/>
          </p:cNvSpPr>
          <p:nvPr/>
        </p:nvSpPr>
        <p:spPr bwMode="auto">
          <a:xfrm>
            <a:off x="479425" y="238125"/>
            <a:ext cx="96059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557213" indent="-214313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0002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4574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29146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3718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solidFill>
                  <a:srgbClr val="67737A"/>
                </a:solidFill>
                <a:cs typeface="Arial" charset="0"/>
              </a:rPr>
              <a:t>There are two booster seat type-approval categories in R129 – i-Size or specific-vehicle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63525" y="1639888"/>
          <a:ext cx="11664950" cy="2941320"/>
        </p:xfrm>
        <a:graphic>
          <a:graphicData uri="http://schemas.openxmlformats.org/drawingml/2006/table">
            <a:tbl>
              <a:tblPr/>
              <a:tblGrid>
                <a:gridCol w="3962400"/>
                <a:gridCol w="4262438"/>
                <a:gridCol w="3440112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CRS category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External dimensions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Dynamic test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7737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i-Size booster seat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67737A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2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7737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Fits in ISO/B2 envelope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67737A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2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7737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Test bench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67737A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2D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7737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Specific vehicle booster seat (‘Option 1’)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67737A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7737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Fits in no envelope; only in vehicles specified in a list                (</a:t>
                      </a:r>
                      <a:r>
                        <a:rPr kumimoji="0" lang="en-GB" sz="2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67737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submitted at type-approval</a:t>
                      </a: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7737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)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67737A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7737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Vehicle body shell or complete vehicle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67737A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67737A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2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67737A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2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67737A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2D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7737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Specific vehicle booster seat (‘Option 2’)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67737A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7737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Fits in ISO/B3 envelope                 (list not mandatory)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67737A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7737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Test bench or vehicle body shell 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67737A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E"/>
                    </a:solidFill>
                  </a:tcPr>
                </a:tc>
              </a:tr>
            </a:tbl>
          </a:graphicData>
        </a:graphic>
      </p:graphicFrame>
      <p:sp>
        <p:nvSpPr>
          <p:cNvPr id="21534" name="TextBox 14"/>
          <p:cNvSpPr txBox="1">
            <a:spLocks noChangeArrowheads="1"/>
          </p:cNvSpPr>
          <p:nvPr/>
        </p:nvSpPr>
        <p:spPr bwMode="auto">
          <a:xfrm>
            <a:off x="2566988" y="4627563"/>
            <a:ext cx="8850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2400">
                <a:cs typeface="Arial" charset="0"/>
              </a:rPr>
              <a:t>Replicates R44 semi-universal philosophy (without a separate category) </a:t>
            </a:r>
          </a:p>
        </p:txBody>
      </p:sp>
      <p:sp>
        <p:nvSpPr>
          <p:cNvPr id="16" name="Arrow: Bent-Up 15">
            <a:extLst>
              <a:ext uri="{FF2B5EF4-FFF2-40B4-BE49-F238E27FC236}">
                <a16:creationId xmlns:a16="http://schemas.microsoft.com/office/drawing/2014/main" xmlns="" id="{BB398E34-C438-4C56-92C9-0B9E2EF47263}"/>
              </a:ext>
            </a:extLst>
          </p:cNvPr>
          <p:cNvSpPr/>
          <p:nvPr/>
        </p:nvSpPr>
        <p:spPr>
          <a:xfrm flipH="1">
            <a:off x="1558925" y="4595813"/>
            <a:ext cx="936625" cy="612775"/>
          </a:xfrm>
          <a:prstGeom prst="bentUp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36" name="TextBox 16"/>
          <p:cNvSpPr txBox="1">
            <a:spLocks noChangeArrowheads="1"/>
          </p:cNvSpPr>
          <p:nvPr/>
        </p:nvSpPr>
        <p:spPr bwMode="auto">
          <a:xfrm>
            <a:off x="552450" y="5516563"/>
            <a:ext cx="11233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2400">
                <a:cs typeface="Arial" charset="0"/>
              </a:rPr>
              <a:t>A minimum stature is (100 cm) set for boosters, but no maximum – </a:t>
            </a:r>
            <a:r>
              <a:rPr lang="en-GB" sz="2400" u="sng">
                <a:cs typeface="Arial" charset="0"/>
              </a:rPr>
              <a:t>for either category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59569F5-4BC3-4543-A3C0-7CD0B66F929B}" type="slidenum">
              <a:rPr lang="en-GB" altLang="fr-FR">
                <a:solidFill>
                  <a:srgbClr val="FFFFFF"/>
                </a:solidFill>
                <a:latin typeface="Calibri" pitchFamily="34" charset="0"/>
              </a:rPr>
              <a:pPr/>
              <a:t>3</a:t>
            </a:fld>
            <a:endParaRPr lang="en-GB" alt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531" name="Text Placeholder 11"/>
          <p:cNvSpPr txBox="1">
            <a:spLocks noChangeArrowheads="1"/>
          </p:cNvSpPr>
          <p:nvPr/>
        </p:nvSpPr>
        <p:spPr bwMode="auto">
          <a:xfrm>
            <a:off x="479425" y="238125"/>
            <a:ext cx="96059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557213" indent="-214313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0002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4574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29146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3718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solidFill>
                  <a:srgbClr val="67737A"/>
                </a:solidFill>
                <a:cs typeface="Arial" charset="0"/>
              </a:rPr>
              <a:t>Both booster seat envelopes are designed to accommodate children up to 135 cm </a:t>
            </a:r>
            <a:r>
              <a:rPr lang="en-GB" b="1">
                <a:solidFill>
                  <a:srgbClr val="67737A"/>
                </a:solidFill>
                <a:cs typeface="Arial" charset="0"/>
              </a:rPr>
              <a:t>(95</a:t>
            </a:r>
            <a:r>
              <a:rPr lang="en-GB" b="1" baseline="30000">
                <a:solidFill>
                  <a:srgbClr val="67737A"/>
                </a:solidFill>
                <a:cs typeface="Arial" charset="0"/>
              </a:rPr>
              <a:t>th</a:t>
            </a:r>
            <a:r>
              <a:rPr lang="en-GB" b="1">
                <a:solidFill>
                  <a:srgbClr val="67737A"/>
                </a:solidFill>
                <a:cs typeface="Arial" charset="0"/>
              </a:rPr>
              <a:t> percentile)</a:t>
            </a:r>
            <a:endParaRPr lang="en-GB" sz="2800" b="1">
              <a:solidFill>
                <a:srgbClr val="67737A"/>
              </a:solidFill>
              <a:cs typeface="Arial" charset="0"/>
            </a:endParaRPr>
          </a:p>
        </p:txBody>
      </p:sp>
      <p:pic>
        <p:nvPicPr>
          <p:cNvPr id="2253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" b="378"/>
          <a:stretch>
            <a:fillRect/>
          </a:stretch>
        </p:blipFill>
        <p:spPr bwMode="auto">
          <a:xfrm>
            <a:off x="334963" y="2484438"/>
            <a:ext cx="3240087" cy="3248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334963" y="1624013"/>
            <a:ext cx="3240087" cy="83185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GB" sz="2400" b="1">
                <a:solidFill>
                  <a:schemeClr val="bg1"/>
                </a:solidFill>
                <a:latin typeface="NimbusSanExt" pitchFamily="50" charset="0"/>
              </a:rPr>
              <a:t>ISO/B2                  (i-Size)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9A520156-669B-4CD2-9930-0785E20892B5}"/>
              </a:ext>
            </a:extLst>
          </p:cNvPr>
          <p:cNvCxnSpPr/>
          <p:nvPr/>
        </p:nvCxnSpPr>
        <p:spPr>
          <a:xfrm flipH="1">
            <a:off x="2135188" y="3860800"/>
            <a:ext cx="576262" cy="73025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TextBox 10"/>
          <p:cNvSpPr txBox="1">
            <a:spLocks noChangeArrowheads="1"/>
          </p:cNvSpPr>
          <p:nvPr/>
        </p:nvSpPr>
        <p:spPr bwMode="auto">
          <a:xfrm rot="-466318">
            <a:off x="1885950" y="3514725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1600" b="1">
                <a:solidFill>
                  <a:srgbClr val="FF0000"/>
                </a:solidFill>
                <a:latin typeface="NimbusSanExtLig" pitchFamily="50" charset="0"/>
              </a:rPr>
              <a:t>440 mm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BF75D3CE-0AD1-4219-929A-B7FD65618CC7}"/>
              </a:ext>
            </a:extLst>
          </p:cNvPr>
          <p:cNvCxnSpPr/>
          <p:nvPr/>
        </p:nvCxnSpPr>
        <p:spPr>
          <a:xfrm>
            <a:off x="550863" y="2744788"/>
            <a:ext cx="0" cy="2771775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TextBox 17"/>
          <p:cNvSpPr txBox="1">
            <a:spLocks noChangeArrowheads="1"/>
          </p:cNvSpPr>
          <p:nvPr/>
        </p:nvSpPr>
        <p:spPr bwMode="auto">
          <a:xfrm>
            <a:off x="263525" y="2443163"/>
            <a:ext cx="129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1600" b="1">
                <a:solidFill>
                  <a:srgbClr val="FF0000"/>
                </a:solidFill>
                <a:latin typeface="NimbusSanExtLig" pitchFamily="50" charset="0"/>
              </a:rPr>
              <a:t>760 mm</a:t>
            </a:r>
          </a:p>
        </p:txBody>
      </p:sp>
      <p:pic>
        <p:nvPicPr>
          <p:cNvPr id="2253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t="-124" r="9189" b="5923"/>
          <a:stretch>
            <a:fillRect/>
          </a:stretch>
        </p:blipFill>
        <p:spPr bwMode="auto">
          <a:xfrm>
            <a:off x="3863975" y="2484438"/>
            <a:ext cx="3292475" cy="3248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9" name="TextBox 19"/>
          <p:cNvSpPr txBox="1">
            <a:spLocks noChangeArrowheads="1"/>
          </p:cNvSpPr>
          <p:nvPr/>
        </p:nvSpPr>
        <p:spPr bwMode="auto">
          <a:xfrm>
            <a:off x="3863975" y="1624013"/>
            <a:ext cx="3292475" cy="83185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GB" sz="2400" b="1">
                <a:solidFill>
                  <a:schemeClr val="bg1"/>
                </a:solidFill>
                <a:latin typeface="NimbusSanExt" pitchFamily="50" charset="0"/>
              </a:rPr>
              <a:t>ISO/B3          (Spec. vehicle #2)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6161622F-517B-434C-A01F-53114B78EE4D}"/>
              </a:ext>
            </a:extLst>
          </p:cNvPr>
          <p:cNvCxnSpPr/>
          <p:nvPr/>
        </p:nvCxnSpPr>
        <p:spPr>
          <a:xfrm>
            <a:off x="4079875" y="2744788"/>
            <a:ext cx="0" cy="2771775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TextBox 21"/>
          <p:cNvSpPr txBox="1">
            <a:spLocks noChangeArrowheads="1"/>
          </p:cNvSpPr>
          <p:nvPr/>
        </p:nvSpPr>
        <p:spPr bwMode="auto">
          <a:xfrm>
            <a:off x="3792538" y="2443163"/>
            <a:ext cx="129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1600" b="1">
                <a:solidFill>
                  <a:srgbClr val="FF0000"/>
                </a:solidFill>
                <a:latin typeface="NimbusSanExtLig" pitchFamily="50" charset="0"/>
              </a:rPr>
              <a:t>760 mm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CC54BF4F-E09F-443B-B36E-20024AB15CCD}"/>
              </a:ext>
            </a:extLst>
          </p:cNvPr>
          <p:cNvCxnSpPr/>
          <p:nvPr/>
        </p:nvCxnSpPr>
        <p:spPr>
          <a:xfrm flipH="1">
            <a:off x="5700713" y="3789363"/>
            <a:ext cx="647700" cy="73025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TextBox 23"/>
          <p:cNvSpPr txBox="1">
            <a:spLocks noChangeArrowheads="1"/>
          </p:cNvSpPr>
          <p:nvPr/>
        </p:nvSpPr>
        <p:spPr bwMode="auto">
          <a:xfrm rot="-486796">
            <a:off x="5465763" y="344805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1600" b="1">
                <a:solidFill>
                  <a:srgbClr val="FF0000"/>
                </a:solidFill>
                <a:latin typeface="NimbusSanExtLig" pitchFamily="50" charset="0"/>
              </a:rPr>
              <a:t>520 mm</a:t>
            </a:r>
          </a:p>
        </p:txBody>
      </p:sp>
      <p:sp>
        <p:nvSpPr>
          <p:cNvPr id="22544" name="TextBox 24"/>
          <p:cNvSpPr txBox="1">
            <a:spLocks noChangeArrowheads="1"/>
          </p:cNvSpPr>
          <p:nvPr/>
        </p:nvSpPr>
        <p:spPr bwMode="auto">
          <a:xfrm>
            <a:off x="7319963" y="1989138"/>
            <a:ext cx="46990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GB" sz="2800">
                <a:latin typeface="NimbusSanExtLig" pitchFamily="50" charset="0"/>
              </a:rPr>
              <a:t>Booster seats need to be approved to 150 cm    </a:t>
            </a:r>
            <a:r>
              <a:rPr lang="en-GB" sz="1600">
                <a:latin typeface="NimbusSanExtLig" pitchFamily="50" charset="0"/>
              </a:rPr>
              <a:t>(as per EU belt-wearing laws)</a:t>
            </a:r>
            <a:endParaRPr lang="en-GB" sz="2000">
              <a:latin typeface="NimbusSanExtLig" pitchFamily="50" charset="0"/>
            </a:endParaRPr>
          </a:p>
          <a:p>
            <a:pPr lvl="1">
              <a:spcAft>
                <a:spcPts val="300"/>
              </a:spcAft>
              <a:buFont typeface="NimbusSanExtLig" pitchFamily="50" charset="0"/>
              <a:buChar char="‑"/>
            </a:pPr>
            <a:r>
              <a:rPr lang="en-GB" sz="2400">
                <a:latin typeface="NimbusSanExtLig" pitchFamily="50" charset="0"/>
              </a:rPr>
              <a:t>No 150 cm envelope</a:t>
            </a:r>
          </a:p>
          <a:p>
            <a:pPr lvl="1">
              <a:spcAft>
                <a:spcPts val="300"/>
              </a:spcAft>
              <a:buFont typeface="NimbusSanExtLig" pitchFamily="50" charset="0"/>
              <a:buChar char="‑"/>
            </a:pPr>
            <a:r>
              <a:rPr lang="en-GB" sz="2400" b="1">
                <a:latin typeface="NimbusSanExt" pitchFamily="50" charset="0"/>
              </a:rPr>
              <a:t>How are 150 cm boosters treated?</a:t>
            </a:r>
          </a:p>
        </p:txBody>
      </p:sp>
      <p:sp>
        <p:nvSpPr>
          <p:cNvPr id="22545" name="TextBox 25"/>
          <p:cNvSpPr txBox="1">
            <a:spLocks noChangeArrowheads="1"/>
          </p:cNvSpPr>
          <p:nvPr/>
        </p:nvSpPr>
        <p:spPr bwMode="auto">
          <a:xfrm>
            <a:off x="7464425" y="4868863"/>
            <a:ext cx="4646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>
                <a:latin typeface="NimbusSanExtLig" pitchFamily="50" charset="0"/>
              </a:rPr>
              <a:t>Note: A booster for a taller stature might still fit in the B2 or B3 envelope – </a:t>
            </a:r>
            <a:r>
              <a:rPr lang="en-GB" b="1">
                <a:latin typeface="NimbusSanExtLig" pitchFamily="50" charset="0"/>
              </a:rPr>
              <a:t>limiting their use to 135 cm might exclude some children unnecessarily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68FF342E-D7C1-48F0-B951-A87C44D2940E}" type="slidenum">
              <a:rPr lang="en-GB" altLang="fr-FR">
                <a:solidFill>
                  <a:srgbClr val="FFFFFF"/>
                </a:solidFill>
                <a:latin typeface="Calibri" pitchFamily="34" charset="0"/>
              </a:rPr>
              <a:pPr/>
              <a:t>4</a:t>
            </a:fld>
            <a:endParaRPr lang="en-GB" alt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555" name="Text Placeholder 11"/>
          <p:cNvSpPr txBox="1">
            <a:spLocks noChangeArrowheads="1"/>
          </p:cNvSpPr>
          <p:nvPr/>
        </p:nvSpPr>
        <p:spPr bwMode="auto">
          <a:xfrm>
            <a:off x="479425" y="238125"/>
            <a:ext cx="96059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557213" indent="-214313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0002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4574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29146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3718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solidFill>
                  <a:srgbClr val="67737A"/>
                </a:solidFill>
                <a:cs typeface="Arial" charset="0"/>
              </a:rPr>
              <a:t>External dimensions test carried out to 135 cm – user manual statement for greater statures </a:t>
            </a:r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 t="25200" r="62614" b="24400"/>
          <a:stretch>
            <a:fillRect/>
          </a:stretch>
        </p:blipFill>
        <p:spPr bwMode="auto">
          <a:xfrm>
            <a:off x="623888" y="1462088"/>
            <a:ext cx="58134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6096000" y="1587500"/>
            <a:ext cx="5761038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GB" sz="2800">
                <a:cs typeface="Arial" charset="0"/>
              </a:rPr>
              <a:t>Consistent with approach for backrest angle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GB" sz="2800">
                <a:cs typeface="Arial" charset="0"/>
              </a:rPr>
              <a:t>Taller adjustment is a ‘comfort feature’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endParaRPr lang="en-GB" sz="1400">
              <a:cs typeface="Arial" charset="0"/>
            </a:endParaRP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GB" sz="2800">
                <a:cs typeface="Arial" charset="0"/>
              </a:rPr>
              <a:t>Implies i-Size or specific-vehicle (Option 2) booster can be approved to 150 cm without further categorisation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GB" sz="2800" b="1">
                <a:cs typeface="Arial" charset="0"/>
              </a:rPr>
              <a:t>But: it seems a matter of interpretation </a:t>
            </a:r>
            <a:endParaRPr lang="en-GB" sz="2400" b="1"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8D118F-92FD-4A22-B20B-A2F85EC60E58}"/>
              </a:ext>
            </a:extLst>
          </p:cNvPr>
          <p:cNvSpPr/>
          <p:nvPr/>
        </p:nvSpPr>
        <p:spPr>
          <a:xfrm>
            <a:off x="1416050" y="5273675"/>
            <a:ext cx="4464050" cy="10588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51D89DE-6F58-4EC9-8B86-E842CA62CF16}" type="slidenum">
              <a:rPr lang="en-GB" altLang="fr-FR">
                <a:solidFill>
                  <a:srgbClr val="FFFFFF"/>
                </a:solidFill>
                <a:latin typeface="Calibri" pitchFamily="34" charset="0"/>
              </a:rPr>
              <a:pPr/>
              <a:t>5</a:t>
            </a:fld>
            <a:endParaRPr lang="en-GB" alt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579" name="Text Placeholder 11"/>
          <p:cNvSpPr txBox="1">
            <a:spLocks noChangeArrowheads="1"/>
          </p:cNvSpPr>
          <p:nvPr/>
        </p:nvSpPr>
        <p:spPr bwMode="auto">
          <a:xfrm>
            <a:off x="479425" y="238125"/>
            <a:ext cx="96059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557213" indent="-214313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0002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4574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29146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3718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solidFill>
                  <a:srgbClr val="67737A"/>
                </a:solidFill>
                <a:cs typeface="Arial" charset="0"/>
              </a:rPr>
              <a:t>External dimensions test carried out to 135 cm – user manual statement for greater statures 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7" t="64204" r="65189" b="24400"/>
          <a:stretch>
            <a:fillRect/>
          </a:stretch>
        </p:blipFill>
        <p:spPr bwMode="auto">
          <a:xfrm>
            <a:off x="1339850" y="2492375"/>
            <a:ext cx="970756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8D118F-92FD-4A22-B20B-A2F85EC60E58}"/>
              </a:ext>
            </a:extLst>
          </p:cNvPr>
          <p:cNvSpPr/>
          <p:nvPr/>
        </p:nvSpPr>
        <p:spPr>
          <a:xfrm>
            <a:off x="1595438" y="2371725"/>
            <a:ext cx="9202737" cy="26558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34F6218-3949-426A-A3E8-213A57D64F5F}"/>
              </a:ext>
            </a:extLst>
          </p:cNvPr>
          <p:cNvSpPr/>
          <p:nvPr/>
        </p:nvSpPr>
        <p:spPr>
          <a:xfrm>
            <a:off x="1743075" y="2492375"/>
            <a:ext cx="7200900" cy="32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9B76F1C-F289-4E8A-B964-6668530FC922}" type="slidenum">
              <a:rPr lang="en-GB" altLang="fr-FR">
                <a:solidFill>
                  <a:srgbClr val="FFFFFF"/>
                </a:solidFill>
                <a:latin typeface="Calibri" pitchFamily="34" charset="0"/>
              </a:rPr>
              <a:pPr/>
              <a:t>6</a:t>
            </a:fld>
            <a:endParaRPr lang="en-GB" alt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603" name="Text Placeholder 11"/>
          <p:cNvSpPr txBox="1">
            <a:spLocks noChangeArrowheads="1"/>
          </p:cNvSpPr>
          <p:nvPr/>
        </p:nvSpPr>
        <p:spPr bwMode="auto">
          <a:xfrm>
            <a:off x="479425" y="238125"/>
            <a:ext cx="96059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557213" indent="-214313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0002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4574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29146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3718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solidFill>
                  <a:srgbClr val="67737A"/>
                </a:solidFill>
                <a:cs typeface="Arial" charset="0"/>
              </a:rPr>
              <a:t>External dimensions test carried out to 135 cm – user manual statement for greater statures 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 t="25200" r="62614" b="24400"/>
          <a:stretch>
            <a:fillRect/>
          </a:stretch>
        </p:blipFill>
        <p:spPr bwMode="auto">
          <a:xfrm>
            <a:off x="623888" y="1462088"/>
            <a:ext cx="58134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6096000" y="1587500"/>
            <a:ext cx="5761038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GB" sz="2800">
                <a:cs typeface="Arial" charset="0"/>
              </a:rPr>
              <a:t>Consistent with approach for backrest angle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GB" sz="2800">
                <a:cs typeface="Arial" charset="0"/>
              </a:rPr>
              <a:t>Taller adjustment is a ‘comfort feature’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endParaRPr lang="en-GB" sz="1400">
              <a:cs typeface="Arial" charset="0"/>
            </a:endParaRP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GB" sz="2800">
                <a:cs typeface="Arial" charset="0"/>
              </a:rPr>
              <a:t>Implies i-Size or specific-vehicle (Option 2) booster can be approved to 150 cm without further categorisation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GB" sz="2800" b="1">
                <a:cs typeface="Arial" charset="0"/>
              </a:rPr>
              <a:t>But: it seems a matter of interpretation </a:t>
            </a:r>
            <a:endParaRPr lang="en-GB" sz="2400" b="1"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8D118F-92FD-4A22-B20B-A2F85EC60E58}"/>
              </a:ext>
            </a:extLst>
          </p:cNvPr>
          <p:cNvSpPr/>
          <p:nvPr/>
        </p:nvSpPr>
        <p:spPr>
          <a:xfrm>
            <a:off x="1416050" y="5273675"/>
            <a:ext cx="4464050" cy="10588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E2C01522-17A2-4170-8A00-4605E6F97E3F}" type="slidenum">
              <a:rPr lang="en-GB" altLang="fr-FR">
                <a:solidFill>
                  <a:srgbClr val="FFFFFF"/>
                </a:solidFill>
                <a:latin typeface="Calibri" pitchFamily="34" charset="0"/>
              </a:rPr>
              <a:pPr/>
              <a:t>7</a:t>
            </a:fld>
            <a:endParaRPr lang="en-GB" alt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627" name="Text Placeholder 11"/>
          <p:cNvSpPr txBox="1">
            <a:spLocks noChangeArrowheads="1"/>
          </p:cNvSpPr>
          <p:nvPr/>
        </p:nvSpPr>
        <p:spPr bwMode="auto">
          <a:xfrm>
            <a:off x="479425" y="238125"/>
            <a:ext cx="96059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557213" indent="-214313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0002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4574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29146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3718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solidFill>
                  <a:srgbClr val="67737A"/>
                </a:solidFill>
                <a:cs typeface="Arial" charset="0"/>
              </a:rPr>
              <a:t>Example 1 – Literal interpretation of R129</a:t>
            </a: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479425" y="962025"/>
            <a:ext cx="11520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2800">
                <a:cs typeface="Arial" charset="0"/>
              </a:rPr>
              <a:t>i-Size booster seat </a:t>
            </a:r>
            <a:r>
              <a:rPr lang="en-GB" sz="2800" u="sng">
                <a:cs typeface="Arial" charset="0"/>
              </a:rPr>
              <a:t>or</a:t>
            </a:r>
            <a:r>
              <a:rPr lang="en-GB" sz="2800">
                <a:cs typeface="Arial" charset="0"/>
              </a:rPr>
              <a:t> specific-vehicle booster seat (Option 2) 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7364413" y="2244725"/>
            <a:ext cx="14684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2000" b="1">
                <a:solidFill>
                  <a:schemeClr val="tx2"/>
                </a:solidFill>
                <a:cs typeface="Arial" charset="0"/>
              </a:rPr>
              <a:t>Complies with ISO/B2</a:t>
            </a:r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7364413" y="4167188"/>
            <a:ext cx="14684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2000" b="1">
                <a:solidFill>
                  <a:schemeClr val="tx2"/>
                </a:solidFill>
                <a:cs typeface="Arial" charset="0"/>
              </a:rPr>
              <a:t>Complies with ISO/B3 </a:t>
            </a:r>
          </a:p>
        </p:txBody>
      </p:sp>
      <p:sp>
        <p:nvSpPr>
          <p:cNvPr id="26631" name="TextBox 10"/>
          <p:cNvSpPr txBox="1">
            <a:spLocks noChangeArrowheads="1"/>
          </p:cNvSpPr>
          <p:nvPr/>
        </p:nvSpPr>
        <p:spPr bwMode="auto">
          <a:xfrm>
            <a:off x="3705225" y="5530850"/>
            <a:ext cx="8275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2400">
                <a:cs typeface="Arial" charset="0"/>
              </a:rPr>
              <a:t>User manual states CRS may not fit in all vehicles when adjusted for children above 135 cm </a:t>
            </a:r>
          </a:p>
        </p:txBody>
      </p:sp>
      <p:sp>
        <p:nvSpPr>
          <p:cNvPr id="26632" name="TextBox 11"/>
          <p:cNvSpPr txBox="1">
            <a:spLocks noChangeArrowheads="1"/>
          </p:cNvSpPr>
          <p:nvPr/>
        </p:nvSpPr>
        <p:spPr bwMode="auto">
          <a:xfrm>
            <a:off x="8963025" y="2940050"/>
            <a:ext cx="310991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GB" sz="2800">
                <a:cs typeface="Arial" charset="0"/>
              </a:rPr>
              <a:t>Easy for Tech. Services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GB" sz="2800">
                <a:cs typeface="Arial" charset="0"/>
              </a:rPr>
              <a:t>Easy for users</a:t>
            </a:r>
          </a:p>
        </p:txBody>
      </p:sp>
      <p:pic>
        <p:nvPicPr>
          <p:cNvPr id="26633" name="Picture 4" descr="http://cybex-online.com/media/carseats/solution-q2-fix-us/pictures/web/large/autumn_go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013" y="1557338"/>
            <a:ext cx="4921251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4" name="Group 14"/>
          <p:cNvGrpSpPr>
            <a:grpSpLocks/>
          </p:cNvGrpSpPr>
          <p:nvPr/>
        </p:nvGrpSpPr>
        <p:grpSpPr bwMode="auto">
          <a:xfrm>
            <a:off x="4029075" y="1989138"/>
            <a:ext cx="3203575" cy="1439862"/>
            <a:chOff x="4860032" y="3789040"/>
            <a:chExt cx="3203848" cy="1440160"/>
          </a:xfrm>
        </p:grpSpPr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xmlns="" id="{86F6B6AE-A6F0-4C33-B774-0FA1BF87C258}"/>
                </a:ext>
              </a:extLst>
            </p:cNvPr>
            <p:cNvSpPr/>
            <p:nvPr/>
          </p:nvSpPr>
          <p:spPr>
            <a:xfrm>
              <a:off x="4860032" y="3789040"/>
              <a:ext cx="3203848" cy="1440160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6643" name="TextBox 16"/>
            <p:cNvSpPr txBox="1">
              <a:spLocks noChangeArrowheads="1"/>
            </p:cNvSpPr>
            <p:nvPr/>
          </p:nvSpPr>
          <p:spPr bwMode="auto">
            <a:xfrm>
              <a:off x="5800288" y="4936812"/>
              <a:ext cx="222809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GB" sz="1300" b="1">
                  <a:cs typeface="Arial" charset="0"/>
                </a:rPr>
                <a:t>UN-Regulation No. 129/02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0CB16071-248E-4D71-A31E-0E27B0418532}"/>
                </a:ext>
              </a:extLst>
            </p:cNvPr>
            <p:cNvSpPr/>
            <p:nvPr/>
          </p:nvSpPr>
          <p:spPr>
            <a:xfrm>
              <a:off x="5080714" y="4004985"/>
              <a:ext cx="719198" cy="72087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GB" sz="2400" b="1" baseline="1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645" name="TextBox 18"/>
            <p:cNvSpPr txBox="1">
              <a:spLocks noChangeArrowheads="1"/>
            </p:cNvSpPr>
            <p:nvPr/>
          </p:nvSpPr>
          <p:spPr bwMode="auto">
            <a:xfrm>
              <a:off x="6300192" y="3841884"/>
              <a:ext cx="169265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GB" sz="1300" b="1">
                  <a:cs typeface="Arial" charset="0"/>
                </a:rPr>
                <a:t>i-Size booster seat</a:t>
              </a:r>
            </a:p>
            <a:p>
              <a:pPr algn="ctr"/>
              <a:r>
                <a:rPr lang="en-GB" sz="1300" b="1">
                  <a:cs typeface="Arial" charset="0"/>
                </a:rPr>
                <a:t>100 cm – 150 cm</a:t>
              </a:r>
            </a:p>
          </p:txBody>
        </p:sp>
        <p:sp>
          <p:nvSpPr>
            <p:cNvPr id="26646" name="TextBox 19"/>
            <p:cNvSpPr txBox="1">
              <a:spLocks noChangeArrowheads="1"/>
            </p:cNvSpPr>
            <p:nvPr/>
          </p:nvSpPr>
          <p:spPr bwMode="auto">
            <a:xfrm>
              <a:off x="5012432" y="4718610"/>
              <a:ext cx="85571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GB" sz="1300" b="1">
                  <a:cs typeface="Arial" charset="0"/>
                </a:rPr>
                <a:t>002585</a:t>
              </a:r>
            </a:p>
          </p:txBody>
        </p:sp>
      </p:grpSp>
      <p:sp>
        <p:nvSpPr>
          <p:cNvPr id="26635" name="TextBox 20"/>
          <p:cNvSpPr txBox="1">
            <a:spLocks noChangeArrowheads="1"/>
          </p:cNvSpPr>
          <p:nvPr/>
        </p:nvSpPr>
        <p:spPr bwMode="auto">
          <a:xfrm>
            <a:off x="5311775" y="3457575"/>
            <a:ext cx="639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2400" b="1">
                <a:solidFill>
                  <a:schemeClr val="tx2"/>
                </a:solidFill>
                <a:latin typeface="NimbusSanExt" pitchFamily="50" charset="0"/>
              </a:rPr>
              <a:t>or </a:t>
            </a:r>
          </a:p>
        </p:txBody>
      </p:sp>
      <p:grpSp>
        <p:nvGrpSpPr>
          <p:cNvPr id="26636" name="Group 21"/>
          <p:cNvGrpSpPr>
            <a:grpSpLocks/>
          </p:cNvGrpSpPr>
          <p:nvPr/>
        </p:nvGrpSpPr>
        <p:grpSpPr bwMode="auto">
          <a:xfrm>
            <a:off x="4029075" y="3978275"/>
            <a:ext cx="3203575" cy="1439863"/>
            <a:chOff x="4860032" y="3789040"/>
            <a:chExt cx="3203848" cy="1440160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xmlns="" id="{2215E4F2-4D94-4DB0-9574-001FF7FD8EEA}"/>
                </a:ext>
              </a:extLst>
            </p:cNvPr>
            <p:cNvSpPr/>
            <p:nvPr/>
          </p:nvSpPr>
          <p:spPr>
            <a:xfrm>
              <a:off x="4860032" y="3789040"/>
              <a:ext cx="3203848" cy="1440160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6638" name="TextBox 23"/>
            <p:cNvSpPr txBox="1">
              <a:spLocks noChangeArrowheads="1"/>
            </p:cNvSpPr>
            <p:nvPr/>
          </p:nvSpPr>
          <p:spPr bwMode="auto">
            <a:xfrm>
              <a:off x="5800288" y="4936812"/>
              <a:ext cx="222809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GB" sz="1300" b="1">
                  <a:cs typeface="Arial" charset="0"/>
                </a:rPr>
                <a:t>UN-Regulation No. 129/02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6565113B-CE2A-441D-8301-3A3F3A98B8A2}"/>
                </a:ext>
              </a:extLst>
            </p:cNvPr>
            <p:cNvSpPr/>
            <p:nvPr/>
          </p:nvSpPr>
          <p:spPr>
            <a:xfrm>
              <a:off x="5080714" y="4004985"/>
              <a:ext cx="719198" cy="72087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GB" sz="2400" b="1" baseline="1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640" name="TextBox 25"/>
            <p:cNvSpPr txBox="1">
              <a:spLocks noChangeArrowheads="1"/>
            </p:cNvSpPr>
            <p:nvPr/>
          </p:nvSpPr>
          <p:spPr bwMode="auto">
            <a:xfrm>
              <a:off x="6300192" y="3841884"/>
              <a:ext cx="1692656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GB" sz="1300" b="1">
                  <a:cs typeface="Arial" charset="0"/>
                </a:rPr>
                <a:t>Specific vehicle booster seat</a:t>
              </a:r>
            </a:p>
            <a:p>
              <a:pPr algn="ctr"/>
              <a:r>
                <a:rPr lang="en-GB" sz="1300" b="1">
                  <a:cs typeface="Arial" charset="0"/>
                </a:rPr>
                <a:t>100 cm – 150 cm</a:t>
              </a:r>
            </a:p>
          </p:txBody>
        </p:sp>
        <p:sp>
          <p:nvSpPr>
            <p:cNvPr id="26641" name="TextBox 26"/>
            <p:cNvSpPr txBox="1">
              <a:spLocks noChangeArrowheads="1"/>
            </p:cNvSpPr>
            <p:nvPr/>
          </p:nvSpPr>
          <p:spPr bwMode="auto">
            <a:xfrm>
              <a:off x="5012432" y="4718610"/>
              <a:ext cx="85571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GB" sz="1300" b="1">
                  <a:cs typeface="Arial" charset="0"/>
                </a:rPr>
                <a:t>002593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2570239E-6F31-4330-9394-2EE501D2EE8D}" type="slidenum">
              <a:rPr lang="en-GB" altLang="fr-FR">
                <a:solidFill>
                  <a:srgbClr val="FFFFFF"/>
                </a:solidFill>
                <a:latin typeface="Calibri" pitchFamily="34" charset="0"/>
              </a:rPr>
              <a:pPr/>
              <a:t>8</a:t>
            </a:fld>
            <a:endParaRPr lang="en-GB" alt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651" name="Text Placeholder 11"/>
          <p:cNvSpPr txBox="1">
            <a:spLocks noChangeArrowheads="1"/>
          </p:cNvSpPr>
          <p:nvPr/>
        </p:nvSpPr>
        <p:spPr bwMode="auto">
          <a:xfrm>
            <a:off x="479425" y="238125"/>
            <a:ext cx="96059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557213" indent="-214313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0002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4574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29146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3718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solidFill>
                  <a:srgbClr val="67737A"/>
                </a:solidFill>
                <a:cs typeface="Arial" charset="0"/>
              </a:rPr>
              <a:t>Example 2a – Alternative interpretation of R129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479425" y="962025"/>
            <a:ext cx="11520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2800">
                <a:cs typeface="Arial" charset="0"/>
              </a:rPr>
              <a:t>i-Size booster seat</a:t>
            </a:r>
          </a:p>
        </p:txBody>
      </p:sp>
      <p:pic>
        <p:nvPicPr>
          <p:cNvPr id="27653" name="Picture 4" descr="http://cybex-online.com/media/carseats/solution-q2-fix-us/pictures/web/large/autumn_go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013" y="1557338"/>
            <a:ext cx="4921251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4" name="Group 27"/>
          <p:cNvGrpSpPr>
            <a:grpSpLocks/>
          </p:cNvGrpSpPr>
          <p:nvPr/>
        </p:nvGrpSpPr>
        <p:grpSpPr bwMode="auto">
          <a:xfrm>
            <a:off x="4029075" y="1989138"/>
            <a:ext cx="3203575" cy="1439862"/>
            <a:chOff x="4860032" y="3789040"/>
            <a:chExt cx="3203848" cy="1440160"/>
          </a:xfrm>
        </p:grpSpPr>
        <p:sp>
          <p:nvSpPr>
            <p:cNvPr id="29" name="Rounded Rectangle 7">
              <a:extLst>
                <a:ext uri="{FF2B5EF4-FFF2-40B4-BE49-F238E27FC236}">
                  <a16:creationId xmlns:a16="http://schemas.microsoft.com/office/drawing/2014/main" xmlns="" id="{34FDCF20-E7AB-4A10-9954-4BB0D062B024}"/>
                </a:ext>
              </a:extLst>
            </p:cNvPr>
            <p:cNvSpPr/>
            <p:nvPr/>
          </p:nvSpPr>
          <p:spPr>
            <a:xfrm>
              <a:off x="4860032" y="3789040"/>
              <a:ext cx="3203848" cy="1440160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7659" name="TextBox 29"/>
            <p:cNvSpPr txBox="1">
              <a:spLocks noChangeArrowheads="1"/>
            </p:cNvSpPr>
            <p:nvPr/>
          </p:nvSpPr>
          <p:spPr bwMode="auto">
            <a:xfrm>
              <a:off x="5800288" y="4936812"/>
              <a:ext cx="222809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GB" sz="1300" b="1">
                  <a:cs typeface="Arial" charset="0"/>
                </a:rPr>
                <a:t>UN-Regulation No. 129/02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94563AF5-54A9-4F55-8239-E113D0CA3E71}"/>
                </a:ext>
              </a:extLst>
            </p:cNvPr>
            <p:cNvSpPr/>
            <p:nvPr/>
          </p:nvSpPr>
          <p:spPr>
            <a:xfrm>
              <a:off x="5080714" y="4004985"/>
              <a:ext cx="719198" cy="72087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GB" sz="2400" b="1" baseline="1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7661" name="TextBox 31"/>
            <p:cNvSpPr txBox="1">
              <a:spLocks noChangeArrowheads="1"/>
            </p:cNvSpPr>
            <p:nvPr/>
          </p:nvSpPr>
          <p:spPr bwMode="auto">
            <a:xfrm>
              <a:off x="6300192" y="3841884"/>
              <a:ext cx="169265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GB" sz="1300" b="1">
                  <a:cs typeface="Arial" charset="0"/>
                </a:rPr>
                <a:t>i-Size booster seat</a:t>
              </a:r>
            </a:p>
            <a:p>
              <a:pPr algn="ctr"/>
              <a:r>
                <a:rPr lang="en-GB" sz="1300" b="1">
                  <a:cs typeface="Arial" charset="0"/>
                </a:rPr>
                <a:t>100 cm – 135 cm</a:t>
              </a:r>
            </a:p>
          </p:txBody>
        </p:sp>
        <p:sp>
          <p:nvSpPr>
            <p:cNvPr id="27662" name="TextBox 32"/>
            <p:cNvSpPr txBox="1">
              <a:spLocks noChangeArrowheads="1"/>
            </p:cNvSpPr>
            <p:nvPr/>
          </p:nvSpPr>
          <p:spPr bwMode="auto">
            <a:xfrm>
              <a:off x="5012432" y="4718610"/>
              <a:ext cx="85571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GB" sz="1300" b="1">
                  <a:cs typeface="Arial" charset="0"/>
                </a:rPr>
                <a:t>002585</a:t>
              </a:r>
            </a:p>
          </p:txBody>
        </p:sp>
      </p:grpSp>
      <p:sp>
        <p:nvSpPr>
          <p:cNvPr id="27655" name="TextBox 33"/>
          <p:cNvSpPr txBox="1">
            <a:spLocks noChangeArrowheads="1"/>
          </p:cNvSpPr>
          <p:nvPr/>
        </p:nvSpPr>
        <p:spPr bwMode="auto">
          <a:xfrm>
            <a:off x="7453313" y="2163763"/>
            <a:ext cx="17033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2000" b="1">
                <a:solidFill>
                  <a:schemeClr val="tx2"/>
                </a:solidFill>
                <a:cs typeface="Arial" charset="0"/>
              </a:rPr>
              <a:t>Complies with ISO/B2</a:t>
            </a:r>
            <a:r>
              <a:rPr lang="en-GB">
                <a:solidFill>
                  <a:schemeClr val="tx2"/>
                </a:solidFill>
                <a:cs typeface="Arial" charset="0"/>
              </a:rPr>
              <a:t> </a:t>
            </a:r>
          </a:p>
          <a:p>
            <a:r>
              <a:rPr lang="en-GB" sz="1400">
                <a:solidFill>
                  <a:schemeClr val="tx2"/>
                </a:solidFill>
                <a:cs typeface="Arial" charset="0"/>
              </a:rPr>
              <a:t>(until 135 cm)</a:t>
            </a:r>
            <a:endParaRPr lang="en-GB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21CC41D-06F9-44B5-8286-D6A4A6F122AB}"/>
              </a:ext>
            </a:extLst>
          </p:cNvPr>
          <p:cNvSpPr txBox="1"/>
          <p:nvPr/>
        </p:nvSpPr>
        <p:spPr>
          <a:xfrm>
            <a:off x="4040188" y="3695700"/>
            <a:ext cx="7775575" cy="2714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sz="2400">
                <a:latin typeface="NimbusSanExtLig" pitchFamily="50" charset="0"/>
              </a:rPr>
              <a:t>No envelope for 135 cm to 150 cm =  Specific vehicle (Option 1) &amp; </a:t>
            </a:r>
            <a:r>
              <a:rPr lang="en-GB" sz="2400" u="sng">
                <a:latin typeface="NimbusSanExtLig" pitchFamily="50" charset="0"/>
              </a:rPr>
              <a:t>fitting list submitted at type-approval</a:t>
            </a:r>
            <a:r>
              <a:rPr lang="en-GB" sz="2400">
                <a:latin typeface="NimbusSanExtLig" pitchFamily="50" charset="0"/>
              </a:rPr>
              <a:t> </a:t>
            </a:r>
          </a:p>
          <a:p>
            <a:endParaRPr lang="en-GB" sz="1000">
              <a:latin typeface="NimbusSanExtLig" pitchFamily="50" charset="0"/>
            </a:endParaRPr>
          </a:p>
          <a:p>
            <a:pPr lvl="1">
              <a:buFont typeface="NimbusSanExtLig" pitchFamily="50" charset="0"/>
              <a:buChar char="‑"/>
            </a:pPr>
            <a:r>
              <a:rPr lang="en-GB" sz="2200">
                <a:latin typeface="NimbusSanExtLig" pitchFamily="50" charset="0"/>
              </a:rPr>
              <a:t>Fitting list is required for final 15 cm of stature range only</a:t>
            </a:r>
          </a:p>
          <a:p>
            <a:pPr lvl="1">
              <a:buFont typeface="NimbusSanExtLig" pitchFamily="50" charset="0"/>
              <a:buChar char="‑"/>
            </a:pPr>
            <a:r>
              <a:rPr lang="en-GB" sz="2200">
                <a:latin typeface="NimbusSanExtLig" pitchFamily="50" charset="0"/>
              </a:rPr>
              <a:t>List would need to be seen by Technical Service and Extension issued when added to</a:t>
            </a:r>
          </a:p>
        </p:txBody>
      </p:sp>
      <p:sp>
        <p:nvSpPr>
          <p:cNvPr id="27657" name="TextBox 35"/>
          <p:cNvSpPr txBox="1">
            <a:spLocks noChangeArrowheads="1"/>
          </p:cNvSpPr>
          <p:nvPr/>
        </p:nvSpPr>
        <p:spPr bwMode="auto">
          <a:xfrm>
            <a:off x="5483225" y="2460625"/>
            <a:ext cx="16922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GB" sz="1300" b="1">
                <a:cs typeface="Arial" charset="0"/>
              </a:rPr>
              <a:t>Specific vehicle booster seat</a:t>
            </a:r>
          </a:p>
          <a:p>
            <a:pPr algn="ctr"/>
            <a:r>
              <a:rPr lang="en-GB" sz="1300" b="1">
                <a:cs typeface="Arial" charset="0"/>
              </a:rPr>
              <a:t>135 cm – 150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2683AB7-6743-4BD4-BF3A-CF29BF9C8AF1}" type="slidenum">
              <a:rPr lang="en-GB" altLang="fr-FR">
                <a:solidFill>
                  <a:srgbClr val="FFFFFF"/>
                </a:solidFill>
                <a:latin typeface="Calibri" pitchFamily="34" charset="0"/>
              </a:rPr>
              <a:pPr/>
              <a:t>9</a:t>
            </a:fld>
            <a:endParaRPr lang="en-GB" alt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675" name="Text Placeholder 11"/>
          <p:cNvSpPr txBox="1">
            <a:spLocks noChangeArrowheads="1"/>
          </p:cNvSpPr>
          <p:nvPr/>
        </p:nvSpPr>
        <p:spPr bwMode="auto">
          <a:xfrm>
            <a:off x="479425" y="238125"/>
            <a:ext cx="96059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557213" indent="-214313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0002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4574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29146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3718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solidFill>
                  <a:srgbClr val="67737A"/>
                </a:solidFill>
                <a:cs typeface="Arial" charset="0"/>
              </a:rPr>
              <a:t>Example 2b – Alternative interpretation of R129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479425" y="962025"/>
            <a:ext cx="11520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2800">
                <a:cs typeface="Arial" charset="0"/>
              </a:rPr>
              <a:t>Specific-vehicle booster seat (Option 2) </a:t>
            </a:r>
          </a:p>
        </p:txBody>
      </p:sp>
      <p:pic>
        <p:nvPicPr>
          <p:cNvPr id="28677" name="Picture 4" descr="http://cybex-online.com/media/carseats/solution-q2-fix-us/pictures/web/large/autumn_go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013" y="1557338"/>
            <a:ext cx="4921251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33"/>
          <p:cNvSpPr txBox="1">
            <a:spLocks noChangeArrowheads="1"/>
          </p:cNvSpPr>
          <p:nvPr/>
        </p:nvSpPr>
        <p:spPr bwMode="auto">
          <a:xfrm>
            <a:off x="7453313" y="2163763"/>
            <a:ext cx="17033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2000" b="1">
                <a:solidFill>
                  <a:schemeClr val="tx2"/>
                </a:solidFill>
                <a:cs typeface="Arial" charset="0"/>
              </a:rPr>
              <a:t>Complies with ISO/B3</a:t>
            </a:r>
            <a:r>
              <a:rPr lang="en-GB">
                <a:solidFill>
                  <a:schemeClr val="tx2"/>
                </a:solidFill>
                <a:cs typeface="Arial" charset="0"/>
              </a:rPr>
              <a:t> </a:t>
            </a:r>
          </a:p>
          <a:p>
            <a:r>
              <a:rPr lang="en-GB" sz="1400">
                <a:solidFill>
                  <a:schemeClr val="tx2"/>
                </a:solidFill>
                <a:cs typeface="Arial" charset="0"/>
              </a:rPr>
              <a:t>(until 135 cm)</a:t>
            </a:r>
            <a:endParaRPr lang="en-GB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21CC41D-06F9-44B5-8286-D6A4A6F122AB}"/>
              </a:ext>
            </a:extLst>
          </p:cNvPr>
          <p:cNvSpPr txBox="1"/>
          <p:nvPr/>
        </p:nvSpPr>
        <p:spPr>
          <a:xfrm>
            <a:off x="4040188" y="3695700"/>
            <a:ext cx="7775575" cy="2714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sz="2400">
                <a:latin typeface="NimbusSanExtLig" pitchFamily="50" charset="0"/>
              </a:rPr>
              <a:t>No envelope for 135 cm to 150 cm =  Specific vehicle (Option 1) &amp; </a:t>
            </a:r>
            <a:r>
              <a:rPr lang="en-GB" sz="2400" u="sng">
                <a:latin typeface="NimbusSanExtLig" pitchFamily="50" charset="0"/>
              </a:rPr>
              <a:t>fitting list submitted at type-approval</a:t>
            </a:r>
            <a:r>
              <a:rPr lang="en-GB" sz="2400">
                <a:latin typeface="NimbusSanExtLig" pitchFamily="50" charset="0"/>
              </a:rPr>
              <a:t> </a:t>
            </a:r>
          </a:p>
          <a:p>
            <a:endParaRPr lang="en-GB" sz="1000">
              <a:latin typeface="NimbusSanExtLig" pitchFamily="50" charset="0"/>
            </a:endParaRPr>
          </a:p>
          <a:p>
            <a:pPr lvl="1">
              <a:buFont typeface="NimbusSanExtLig" pitchFamily="50" charset="0"/>
              <a:buChar char="‑"/>
            </a:pPr>
            <a:r>
              <a:rPr lang="en-GB" sz="2200">
                <a:latin typeface="NimbusSanExtLig" pitchFamily="50" charset="0"/>
              </a:rPr>
              <a:t>Fitting list is required for final 15 cm of stature range only</a:t>
            </a:r>
          </a:p>
          <a:p>
            <a:pPr lvl="1">
              <a:buFont typeface="NimbusSanExtLig" pitchFamily="50" charset="0"/>
              <a:buChar char="‑"/>
            </a:pPr>
            <a:r>
              <a:rPr lang="en-GB" sz="2200">
                <a:latin typeface="NimbusSanExtLig" pitchFamily="50" charset="0"/>
              </a:rPr>
              <a:t>List would need to be seen by Technical Service and Extension issued when added to</a:t>
            </a:r>
          </a:p>
        </p:txBody>
      </p:sp>
      <p:grpSp>
        <p:nvGrpSpPr>
          <p:cNvPr id="28680" name="Group 14"/>
          <p:cNvGrpSpPr>
            <a:grpSpLocks/>
          </p:cNvGrpSpPr>
          <p:nvPr/>
        </p:nvGrpSpPr>
        <p:grpSpPr bwMode="auto">
          <a:xfrm>
            <a:off x="4029075" y="1989138"/>
            <a:ext cx="3203575" cy="1439862"/>
            <a:chOff x="4860032" y="3789040"/>
            <a:chExt cx="3203848" cy="1440160"/>
          </a:xfrm>
        </p:grpSpPr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xmlns="" id="{FFAE4738-D6EA-4492-861F-7FE8854A254E}"/>
                </a:ext>
              </a:extLst>
            </p:cNvPr>
            <p:cNvSpPr/>
            <p:nvPr/>
          </p:nvSpPr>
          <p:spPr>
            <a:xfrm>
              <a:off x="4860032" y="3789040"/>
              <a:ext cx="3203848" cy="1440160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8683" name="TextBox 16"/>
            <p:cNvSpPr txBox="1">
              <a:spLocks noChangeArrowheads="1"/>
            </p:cNvSpPr>
            <p:nvPr/>
          </p:nvSpPr>
          <p:spPr bwMode="auto">
            <a:xfrm>
              <a:off x="5800288" y="4936812"/>
              <a:ext cx="222809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GB" sz="1300" b="1">
                  <a:cs typeface="Arial" charset="0"/>
                </a:rPr>
                <a:t>UN-Regulation No. 129/02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CEDD1873-53F0-4FA9-B523-653FCE509A06}"/>
                </a:ext>
              </a:extLst>
            </p:cNvPr>
            <p:cNvSpPr/>
            <p:nvPr/>
          </p:nvSpPr>
          <p:spPr>
            <a:xfrm>
              <a:off x="5080714" y="4004985"/>
              <a:ext cx="719198" cy="72087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GB" sz="2400" b="1" baseline="1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8685" name="TextBox 18"/>
            <p:cNvSpPr txBox="1">
              <a:spLocks noChangeArrowheads="1"/>
            </p:cNvSpPr>
            <p:nvPr/>
          </p:nvSpPr>
          <p:spPr bwMode="auto">
            <a:xfrm>
              <a:off x="6300192" y="3789040"/>
              <a:ext cx="1692656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GB" sz="1300" b="1">
                  <a:cs typeface="Arial" charset="0"/>
                </a:rPr>
                <a:t>Specific vehicle booster seat</a:t>
              </a:r>
            </a:p>
            <a:p>
              <a:pPr algn="ctr"/>
              <a:r>
                <a:rPr lang="en-GB" sz="1300" b="1">
                  <a:cs typeface="Arial" charset="0"/>
                </a:rPr>
                <a:t>100 cm – 135 cm</a:t>
              </a:r>
            </a:p>
          </p:txBody>
        </p:sp>
        <p:sp>
          <p:nvSpPr>
            <p:cNvPr id="28686" name="TextBox 19"/>
            <p:cNvSpPr txBox="1">
              <a:spLocks noChangeArrowheads="1"/>
            </p:cNvSpPr>
            <p:nvPr/>
          </p:nvSpPr>
          <p:spPr bwMode="auto">
            <a:xfrm>
              <a:off x="5012432" y="4718610"/>
              <a:ext cx="85571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GB" sz="1300" b="1">
                  <a:cs typeface="Arial" charset="0"/>
                </a:rPr>
                <a:t>002585</a:t>
              </a:r>
            </a:p>
          </p:txBody>
        </p:sp>
      </p:grpSp>
      <p:sp>
        <p:nvSpPr>
          <p:cNvPr id="28681" name="TextBox 20"/>
          <p:cNvSpPr txBox="1">
            <a:spLocks noChangeArrowheads="1"/>
          </p:cNvSpPr>
          <p:nvPr/>
        </p:nvSpPr>
        <p:spPr bwMode="auto">
          <a:xfrm>
            <a:off x="5483225" y="2565400"/>
            <a:ext cx="16922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GB" sz="1300" b="1">
                <a:solidFill>
                  <a:srgbClr val="FF0000"/>
                </a:solidFill>
                <a:cs typeface="Arial" charset="0"/>
              </a:rPr>
              <a:t>[Specific vehicle booster seat</a:t>
            </a:r>
          </a:p>
          <a:p>
            <a:pPr algn="ctr"/>
            <a:r>
              <a:rPr lang="en-GB" sz="1300" b="1">
                <a:solidFill>
                  <a:srgbClr val="FF0000"/>
                </a:solidFill>
                <a:cs typeface="Arial" charset="0"/>
              </a:rPr>
              <a:t>135 cm – 150 cm]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pter Slide -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hapter Slide -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Chapter Slide -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18938</TotalTime>
  <Words>659</Words>
  <Application>Microsoft Office PowerPoint</Application>
  <PresentationFormat>Custom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MS PGothic</vt:lpstr>
      <vt:lpstr>Calibri</vt:lpstr>
      <vt:lpstr>Calibri Light</vt:lpstr>
      <vt:lpstr>Malgun Gothic</vt:lpstr>
      <vt:lpstr>NimbusSanExt</vt:lpstr>
      <vt:lpstr>NimbusSanExtLig</vt:lpstr>
      <vt:lpstr>Chapter Slide - Dark</vt:lpstr>
      <vt:lpstr>2_Chapter Slide - Dark</vt:lpstr>
      <vt:lpstr>2_Default Slide</vt:lpstr>
      <vt:lpstr>1_Chapter Slide - Dark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CARS2020</dc:title>
  <dc:creator>Nathalie Gminder</dc:creator>
  <cp:lastModifiedBy>Gianotti3</cp:lastModifiedBy>
  <cp:revision>989</cp:revision>
  <cp:lastPrinted>2017-03-02T13:46:09Z</cp:lastPrinted>
  <dcterms:created xsi:type="dcterms:W3CDTF">2013-11-13T10:45:02Z</dcterms:created>
  <dcterms:modified xsi:type="dcterms:W3CDTF">2018-05-15T11:38:55Z</dcterms:modified>
</cp:coreProperties>
</file>