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7" autoAdjust="0"/>
    <p:restoredTop sz="94660"/>
  </p:normalViewPr>
  <p:slideViewPr>
    <p:cSldViewPr>
      <p:cViewPr varScale="1">
        <p:scale>
          <a:sx n="73" d="100"/>
          <a:sy n="73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2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5AE9-D1C0-4D0A-9A44-E7CE14A4FD9B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C93BE-70C9-4943-B547-8004DBB5A06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48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93BE-70C9-4943-B547-8004DBB5A06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79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93BE-70C9-4943-B547-8004DBB5A06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179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96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02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96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472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8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19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90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924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86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06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76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2B6A7-7C06-47F9-813C-9853C922DEC1}" type="datetimeFigureOut">
              <a:rPr lang="it-IT" smtClean="0"/>
              <a:t>10/12/2018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31D76-07D3-45BE-ACD7-2B47F96CFF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89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it-IT" dirty="0"/>
              <a:t>New </a:t>
            </a:r>
            <a:r>
              <a:rPr lang="it-IT" dirty="0" err="1"/>
              <a:t>Legislation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for  Systems to </a:t>
            </a:r>
            <a:r>
              <a:rPr lang="it-IT" dirty="0" err="1"/>
              <a:t>Prevent</a:t>
            </a:r>
            <a:r>
              <a:rPr lang="it-IT" dirty="0"/>
              <a:t> Small </a:t>
            </a:r>
            <a:r>
              <a:rPr lang="it-IT" dirty="0" err="1"/>
              <a:t>Children</a:t>
            </a:r>
            <a:r>
              <a:rPr lang="it-IT" dirty="0"/>
              <a:t> from </a:t>
            </a:r>
            <a:r>
              <a:rPr lang="it-IT" dirty="0" err="1"/>
              <a:t>Being</a:t>
            </a:r>
            <a:r>
              <a:rPr lang="it-IT" dirty="0"/>
              <a:t> Left </a:t>
            </a:r>
            <a:r>
              <a:rPr lang="it-IT" dirty="0" err="1"/>
              <a:t>Unattended</a:t>
            </a:r>
            <a:r>
              <a:rPr lang="it-IT" dirty="0"/>
              <a:t> in </a:t>
            </a:r>
            <a:r>
              <a:rPr lang="it-IT" dirty="0" err="1"/>
              <a:t>Vehicles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/>
          <a:lstStyle/>
          <a:p>
            <a:endParaRPr lang="en-GB" b="1" i="1" dirty="0"/>
          </a:p>
          <a:p>
            <a:r>
              <a:rPr lang="en-GB" b="1" i="1" dirty="0"/>
              <a:t>Ministry of Infrastructure and Transport</a:t>
            </a:r>
            <a:endParaRPr lang="it-IT" dirty="0"/>
          </a:p>
          <a:p>
            <a:endParaRPr lang="it-IT" dirty="0"/>
          </a:p>
        </p:txBody>
      </p:sp>
      <p:pic>
        <p:nvPicPr>
          <p:cNvPr id="4" name="Picture 3" descr="C:\Users\vigano\Documents\AAA Posta da evadere\2013_01_31-02_01 5_ConvegnoNazionaleTram\logoM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54065"/>
            <a:ext cx="1295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9EAAE34-552A-4B80-BEFD-F65239CBBE3A}"/>
              </a:ext>
            </a:extLst>
          </p:cNvPr>
          <p:cNvSpPr/>
          <p:nvPr/>
        </p:nvSpPr>
        <p:spPr>
          <a:xfrm>
            <a:off x="4532040" y="2119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20090" marR="0">
              <a:spcBef>
                <a:spcPts val="0"/>
              </a:spcBef>
              <a:spcAft>
                <a:spcPts val="0"/>
              </a:spcAft>
            </a:pPr>
            <a:r>
              <a:rPr lang="en-US" u="sng" kern="0" dirty="0">
                <a:latin typeface="Times New Roman" panose="02020603050405020304" pitchFamily="18" charset="0"/>
              </a:rPr>
              <a:t>Informal document</a:t>
            </a:r>
            <a:r>
              <a:rPr lang="en-US" kern="0" dirty="0">
                <a:latin typeface="Times New Roman" panose="02020603050405020304" pitchFamily="18" charset="0"/>
              </a:rPr>
              <a:t> </a:t>
            </a:r>
            <a:r>
              <a:rPr lang="en-US" b="1" kern="0" dirty="0">
                <a:latin typeface="Times New Roman" panose="02020603050405020304" pitchFamily="18" charset="0"/>
              </a:rPr>
              <a:t>GRSP-64-26</a:t>
            </a:r>
            <a:endParaRPr lang="en-GB" b="1" kern="0" dirty="0">
              <a:latin typeface="Times New Roman" panose="02020603050405020304" pitchFamily="18" charset="0"/>
            </a:endParaRPr>
          </a:p>
          <a:p>
            <a:pPr marL="720090" marR="0">
              <a:spcBef>
                <a:spcPts val="0"/>
              </a:spcBef>
              <a:spcAft>
                <a:spcPts val="0"/>
              </a:spcAft>
            </a:pPr>
            <a:r>
              <a:rPr lang="en-US" kern="0" dirty="0">
                <a:latin typeface="Times New Roman" panose="02020603050405020304" pitchFamily="18" charset="0"/>
              </a:rPr>
              <a:t>(64</a:t>
            </a:r>
            <a:r>
              <a:rPr lang="en-US" kern="0" baseline="30000" dirty="0">
                <a:latin typeface="Times New Roman" panose="02020603050405020304" pitchFamily="18" charset="0"/>
              </a:rPr>
              <a:t>th</a:t>
            </a:r>
            <a:r>
              <a:rPr lang="en-US" kern="0" dirty="0">
                <a:latin typeface="Times New Roman" panose="02020603050405020304" pitchFamily="18" charset="0"/>
              </a:rPr>
              <a:t> GRSP, </a:t>
            </a:r>
            <a:r>
              <a:rPr lang="en-GB" kern="0" dirty="0">
                <a:latin typeface="Times New Roman" panose="02020603050405020304" pitchFamily="18" charset="0"/>
              </a:rPr>
              <a:t>11- 14 </a:t>
            </a:r>
            <a:r>
              <a:rPr lang="en-US" kern="0" dirty="0">
                <a:latin typeface="Times New Roman" panose="02020603050405020304" pitchFamily="18" charset="0"/>
              </a:rPr>
              <a:t>December 2018,</a:t>
            </a:r>
            <a:endParaRPr lang="en-GB" kern="0" dirty="0"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	agenda item 30(a))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43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Legislative </a:t>
            </a:r>
            <a:r>
              <a:rPr lang="it-IT" dirty="0" err="1"/>
              <a:t>tool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National Law No. 117 of 1st October 2018 -  </a:t>
            </a:r>
            <a:r>
              <a:rPr lang="en-US" i="1" dirty="0"/>
              <a:t>concerning use of systems to prevent children from being left unattended in vehicle involuntary</a:t>
            </a:r>
            <a:r>
              <a:rPr lang="en-US" dirty="0"/>
              <a:t>  - amended our National Highway Code (art. 172).</a:t>
            </a:r>
          </a:p>
          <a:p>
            <a:pPr algn="just"/>
            <a:r>
              <a:rPr lang="en-US" dirty="0"/>
              <a:t>With that change, these systems shall be compulsory from </a:t>
            </a:r>
            <a:r>
              <a:rPr lang="en-US" b="1" dirty="0"/>
              <a:t>1° July 2019 </a:t>
            </a:r>
            <a:r>
              <a:rPr lang="en-US" dirty="0"/>
              <a:t>for vehicles of category M1, N1, N2 and N3.</a:t>
            </a:r>
            <a:endParaRPr lang="it-IT" dirty="0"/>
          </a:p>
          <a:p>
            <a:pPr algn="just"/>
            <a:r>
              <a:rPr lang="en-US" dirty="0"/>
              <a:t>Technical requirements of the system to be adopted by a  Ministerial Decree.</a:t>
            </a:r>
            <a:endParaRPr lang="it-IT" dirty="0"/>
          </a:p>
        </p:txBody>
      </p:sp>
      <p:pic>
        <p:nvPicPr>
          <p:cNvPr id="4" name="Picture 3" descr="C:\Users\vigano\Documents\AAA Posta da evadere\2013_01_31-02_01 5_ConvegnoNazionaleTram\logoM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17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it-IT" dirty="0" err="1"/>
              <a:t>Prevision</a:t>
            </a:r>
            <a:r>
              <a:rPr lang="it-IT" dirty="0"/>
              <a:t> of Law No. 117/2018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National Law No. 117/2018 </a:t>
            </a:r>
            <a:r>
              <a:rPr lang="it-IT" sz="3600" dirty="0" err="1"/>
              <a:t>supports</a:t>
            </a:r>
            <a:r>
              <a:rPr lang="it-IT" sz="3600" dirty="0"/>
              <a:t> the </a:t>
            </a:r>
            <a:r>
              <a:rPr lang="it-IT" sz="3600" dirty="0" err="1"/>
              <a:t>obligation</a:t>
            </a:r>
            <a:r>
              <a:rPr lang="it-IT" sz="3600" dirty="0"/>
              <a:t> to use </a:t>
            </a:r>
            <a:r>
              <a:rPr lang="it-IT" sz="3600" dirty="0" err="1"/>
              <a:t>Unattended</a:t>
            </a:r>
            <a:r>
              <a:rPr lang="it-IT" sz="3600" dirty="0"/>
              <a:t> Child </a:t>
            </a:r>
            <a:r>
              <a:rPr lang="it-IT" sz="3600" dirty="0" err="1"/>
              <a:t>Reminder</a:t>
            </a:r>
            <a:r>
              <a:rPr lang="it-IT" sz="3600" dirty="0"/>
              <a:t> Systems by:</a:t>
            </a:r>
          </a:p>
          <a:p>
            <a:r>
              <a:rPr lang="it-IT" sz="3600" dirty="0"/>
              <a:t>Fiscal </a:t>
            </a:r>
            <a:r>
              <a:rPr lang="it-IT" sz="3600" dirty="0" err="1"/>
              <a:t>incentives</a:t>
            </a:r>
            <a:r>
              <a:rPr lang="it-IT" sz="3600" dirty="0"/>
              <a:t>;</a:t>
            </a:r>
          </a:p>
          <a:p>
            <a:r>
              <a:rPr lang="it-IT" sz="3600" dirty="0"/>
              <a:t>Information </a:t>
            </a:r>
            <a:r>
              <a:rPr lang="it-IT" sz="3600" dirty="0" err="1"/>
              <a:t>campaigns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pic>
        <p:nvPicPr>
          <p:cNvPr id="4" name="Picture 3" descr="C:\Users\vigano\Documents\AAA Posta da evadere\2013_01_31-02_01 5_ConvegnoNazionaleTram\logoM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33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Key</a:t>
            </a:r>
            <a:r>
              <a:rPr lang="it-IT" dirty="0"/>
              <a:t> </a:t>
            </a:r>
            <a:r>
              <a:rPr lang="it-IT" dirty="0" err="1"/>
              <a:t>Points</a:t>
            </a:r>
            <a:r>
              <a:rPr lang="it-IT" dirty="0"/>
              <a:t> of </a:t>
            </a:r>
            <a:r>
              <a:rPr lang="it-IT" dirty="0" err="1"/>
              <a:t>Ministerial</a:t>
            </a:r>
            <a:r>
              <a:rPr lang="it-IT" dirty="0"/>
              <a:t> </a:t>
            </a:r>
            <a:r>
              <a:rPr lang="it-IT" dirty="0" err="1"/>
              <a:t>Decree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Under </a:t>
            </a:r>
            <a:r>
              <a:rPr lang="it-IT" dirty="0" err="1"/>
              <a:t>discussion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Will be </a:t>
            </a:r>
            <a:r>
              <a:rPr lang="it-IT" dirty="0" err="1"/>
              <a:t>accepted</a:t>
            </a:r>
            <a:r>
              <a:rPr lang="it-IT" dirty="0"/>
              <a:t> </a:t>
            </a:r>
            <a:r>
              <a:rPr lang="it-IT" dirty="0" err="1"/>
              <a:t>electronic</a:t>
            </a:r>
            <a:r>
              <a:rPr lang="it-IT" dirty="0"/>
              <a:t> </a:t>
            </a:r>
            <a:r>
              <a:rPr lang="it-IT" dirty="0" err="1"/>
              <a:t>systems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on:</a:t>
            </a:r>
          </a:p>
          <a:p>
            <a:pPr algn="just"/>
            <a:r>
              <a:rPr lang="it-IT" dirty="0"/>
              <a:t>software </a:t>
            </a:r>
            <a:r>
              <a:rPr lang="it-IT" dirty="0" err="1"/>
              <a:t>criteria</a:t>
            </a:r>
            <a:r>
              <a:rPr lang="it-IT" dirty="0"/>
              <a:t> (e.g. </a:t>
            </a:r>
            <a:r>
              <a:rPr lang="it-IT" dirty="0" err="1"/>
              <a:t>check</a:t>
            </a:r>
            <a:r>
              <a:rPr lang="it-IT" dirty="0"/>
              <a:t> of door opening </a:t>
            </a:r>
            <a:r>
              <a:rPr lang="it-IT" dirty="0" err="1"/>
              <a:t>sequence</a:t>
            </a:r>
            <a:r>
              <a:rPr lang="it-IT" dirty="0"/>
              <a:t>)</a:t>
            </a:r>
          </a:p>
          <a:p>
            <a:pPr marL="0" indent="0" algn="ctr">
              <a:buNone/>
            </a:pPr>
            <a:r>
              <a:rPr lang="it-IT" dirty="0"/>
              <a:t>OR</a:t>
            </a:r>
          </a:p>
          <a:p>
            <a:pPr algn="just"/>
            <a:r>
              <a:rPr lang="it-IT" dirty="0" err="1"/>
              <a:t>sensors</a:t>
            </a:r>
            <a:r>
              <a:rPr lang="it-IT" dirty="0"/>
              <a:t> - </a:t>
            </a:r>
            <a:r>
              <a:rPr lang="it-IT" dirty="0" err="1"/>
              <a:t>integrated</a:t>
            </a:r>
            <a:r>
              <a:rPr lang="it-IT" dirty="0"/>
              <a:t> or </a:t>
            </a:r>
            <a:r>
              <a:rPr lang="it-IT" dirty="0" err="1"/>
              <a:t>not</a:t>
            </a:r>
            <a:r>
              <a:rPr lang="it-IT" dirty="0"/>
              <a:t> - in </a:t>
            </a:r>
            <a:r>
              <a:rPr lang="it-IT" dirty="0" err="1"/>
              <a:t>vehicle</a:t>
            </a:r>
            <a:r>
              <a:rPr lang="it-IT" dirty="0"/>
              <a:t>/</a:t>
            </a:r>
            <a:r>
              <a:rPr lang="it-IT" dirty="0" err="1"/>
              <a:t>child</a:t>
            </a:r>
            <a:r>
              <a:rPr lang="it-IT" dirty="0"/>
              <a:t> </a:t>
            </a:r>
            <a:r>
              <a:rPr lang="it-IT" dirty="0" err="1"/>
              <a:t>restraint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 (CRS)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The </a:t>
            </a:r>
            <a:r>
              <a:rPr lang="it-IT" dirty="0" err="1"/>
              <a:t>system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be </a:t>
            </a:r>
            <a:r>
              <a:rPr lang="it-IT" dirty="0" err="1"/>
              <a:t>included</a:t>
            </a:r>
            <a:r>
              <a:rPr lang="it-IT" dirty="0"/>
              <a:t> – standard or optional </a:t>
            </a:r>
            <a:r>
              <a:rPr lang="it-IT" dirty="0" err="1"/>
              <a:t>equipment</a:t>
            </a:r>
            <a:r>
              <a:rPr lang="it-IT" dirty="0"/>
              <a:t> -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type</a:t>
            </a:r>
            <a:r>
              <a:rPr lang="it-IT" dirty="0"/>
              <a:t> </a:t>
            </a:r>
            <a:r>
              <a:rPr lang="it-IT" dirty="0" err="1"/>
              <a:t>approval</a:t>
            </a:r>
            <a:r>
              <a:rPr lang="it-IT" dirty="0"/>
              <a:t> of the </a:t>
            </a:r>
            <a:r>
              <a:rPr lang="it-IT" dirty="0" err="1"/>
              <a:t>vehicle</a:t>
            </a:r>
            <a:r>
              <a:rPr lang="it-IT" dirty="0"/>
              <a:t> or CRS. </a:t>
            </a:r>
          </a:p>
          <a:p>
            <a:pPr marL="0" indent="0" algn="ctr">
              <a:buNone/>
            </a:pPr>
            <a:r>
              <a:rPr lang="it-IT" dirty="0"/>
              <a:t>OR</a:t>
            </a:r>
          </a:p>
          <a:p>
            <a:pPr algn="just"/>
            <a:r>
              <a:rPr lang="it-IT" dirty="0" err="1"/>
              <a:t>May</a:t>
            </a:r>
            <a:r>
              <a:rPr lang="it-IT" dirty="0"/>
              <a:t> be </a:t>
            </a:r>
            <a:r>
              <a:rPr lang="it-IT" dirty="0" err="1"/>
              <a:t>approved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market </a:t>
            </a:r>
            <a:r>
              <a:rPr lang="it-IT" dirty="0" err="1"/>
              <a:t>system</a:t>
            </a:r>
            <a:r>
              <a:rPr lang="it-IT" dirty="0"/>
              <a:t> .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sz="3600" b="1" dirty="0"/>
              <a:t>In </a:t>
            </a:r>
            <a:r>
              <a:rPr lang="it-IT" sz="3600" b="1" dirty="0" err="1"/>
              <a:t>any</a:t>
            </a:r>
            <a:r>
              <a:rPr lang="it-IT" sz="3600" b="1" dirty="0"/>
              <a:t> case UN/EU </a:t>
            </a:r>
            <a:r>
              <a:rPr lang="it-IT" sz="3600" b="1" dirty="0" err="1"/>
              <a:t>approvals</a:t>
            </a:r>
            <a:r>
              <a:rPr lang="it-IT" sz="3600" b="1" dirty="0"/>
              <a:t> of </a:t>
            </a:r>
            <a:r>
              <a:rPr lang="it-IT" sz="3600" b="1" dirty="0" err="1"/>
              <a:t>vehicle</a:t>
            </a:r>
            <a:r>
              <a:rPr lang="it-IT" sz="3600" b="1" dirty="0"/>
              <a:t> or CRS  - </a:t>
            </a:r>
            <a:r>
              <a:rPr lang="it-IT" sz="3600" b="1" dirty="0" err="1"/>
              <a:t>cannot</a:t>
            </a:r>
            <a:r>
              <a:rPr lang="it-IT" sz="3600" b="1" dirty="0"/>
              <a:t> be </a:t>
            </a:r>
            <a:r>
              <a:rPr lang="it-IT" sz="3600" b="1" dirty="0" err="1"/>
              <a:t>affected</a:t>
            </a:r>
            <a:r>
              <a:rPr lang="it-IT" sz="3600" b="1" dirty="0"/>
              <a:t> by the </a:t>
            </a:r>
            <a:r>
              <a:rPr lang="it-IT" sz="3600" b="1" dirty="0" err="1">
                <a:solidFill>
                  <a:prstClr val="black"/>
                </a:solidFill>
              </a:rPr>
              <a:t>Unattended</a:t>
            </a:r>
            <a:r>
              <a:rPr lang="it-IT" sz="3600" b="1" dirty="0">
                <a:solidFill>
                  <a:prstClr val="black"/>
                </a:solidFill>
              </a:rPr>
              <a:t> Child </a:t>
            </a:r>
            <a:r>
              <a:rPr lang="it-IT" sz="3600" b="1" dirty="0" err="1">
                <a:solidFill>
                  <a:prstClr val="black"/>
                </a:solidFill>
              </a:rPr>
              <a:t>Reminder</a:t>
            </a:r>
            <a:r>
              <a:rPr lang="it-IT" sz="3600" b="1" dirty="0">
                <a:solidFill>
                  <a:prstClr val="black"/>
                </a:solidFill>
              </a:rPr>
              <a:t> Systems </a:t>
            </a:r>
            <a:endParaRPr lang="it-IT" sz="3600" b="1" dirty="0"/>
          </a:p>
        </p:txBody>
      </p:sp>
      <p:pic>
        <p:nvPicPr>
          <p:cNvPr id="4" name="Picture 3" descr="C:\Users\vigano\Documents\AAA Posta da evadere\2013_01_31-02_01 5_ConvegnoNazionaleTram\logoM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6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it-IT" i="1" dirty="0" err="1"/>
              <a:t>Thank</a:t>
            </a:r>
            <a:r>
              <a:rPr lang="it-IT" i="1" dirty="0"/>
              <a:t> </a:t>
            </a:r>
            <a:r>
              <a:rPr lang="it-IT" i="1" dirty="0" err="1"/>
              <a:t>you</a:t>
            </a:r>
            <a:r>
              <a:rPr lang="it-IT" i="1" dirty="0"/>
              <a:t> for </a:t>
            </a:r>
            <a:r>
              <a:rPr lang="it-IT" i="1" dirty="0" err="1"/>
              <a:t>attention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/>
          <a:lstStyle/>
          <a:p>
            <a:endParaRPr lang="en-GB" b="1" i="1" dirty="0"/>
          </a:p>
          <a:p>
            <a:r>
              <a:rPr lang="en-GB" b="1" i="1" dirty="0"/>
              <a:t>Ministry of Infrastructure and Transport</a:t>
            </a:r>
            <a:endParaRPr lang="it-IT" dirty="0"/>
          </a:p>
          <a:p>
            <a:endParaRPr lang="it-IT" dirty="0"/>
          </a:p>
        </p:txBody>
      </p:sp>
      <p:pic>
        <p:nvPicPr>
          <p:cNvPr id="4" name="Picture 3" descr="C:\Users\vigano\Documents\AAA Posta da evadere\2013_01_31-02_01 5_ConvegnoNazionaleTram\logoM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54065"/>
            <a:ext cx="1295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975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227</Words>
  <Application>Microsoft Office PowerPoint</Application>
  <PresentationFormat>On-screen Show (4:3)</PresentationFormat>
  <Paragraphs>30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Tema di Office</vt:lpstr>
      <vt:lpstr>New Legislation  for  Systems to Prevent Small Children from Being Left Unattended in Vehicles</vt:lpstr>
      <vt:lpstr>Legislative tool</vt:lpstr>
      <vt:lpstr>Prevision of Law No. 117/2018</vt:lpstr>
      <vt:lpstr>Key Points of Ministerial Decree  Under discussion</vt:lpstr>
      <vt:lpstr>Thank you for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Compulsory System to Preventing Unvoluntary Child Lift in Vehicle</dc:title>
  <dc:creator>Luca Rocco</dc:creator>
  <cp:lastModifiedBy>Edoardo Gianotti</cp:lastModifiedBy>
  <cp:revision>19</cp:revision>
  <cp:lastPrinted>2018-12-10T09:16:45Z</cp:lastPrinted>
  <dcterms:created xsi:type="dcterms:W3CDTF">2018-11-29T18:29:37Z</dcterms:created>
  <dcterms:modified xsi:type="dcterms:W3CDTF">2018-12-10T09:53:40Z</dcterms:modified>
</cp:coreProperties>
</file>