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9" r:id="rId2"/>
    <p:sldId id="291" r:id="rId3"/>
    <p:sldId id="292" r:id="rId4"/>
    <p:sldId id="293" r:id="rId5"/>
    <p:sldId id="294" r:id="rId6"/>
    <p:sldId id="295" r:id="rId7"/>
    <p:sldId id="307" r:id="rId8"/>
    <p:sldId id="296" r:id="rId9"/>
    <p:sldId id="297" r:id="rId10"/>
    <p:sldId id="304" r:id="rId11"/>
    <p:sldId id="299" r:id="rId12"/>
    <p:sldId id="306" r:id="rId13"/>
    <p:sldId id="305" r:id="rId14"/>
    <p:sldId id="300" r:id="rId15"/>
    <p:sldId id="301" r:id="rId16"/>
    <p:sldId id="302" r:id="rId17"/>
    <p:sldId id="303" r:id="rId18"/>
    <p:sldId id="265" r:id="rId19"/>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0F97F3F4-65F1-41EA-90E4-E905313AAE55}" type="datetimeFigureOut">
              <a:rPr lang="de-DE"/>
              <a:pPr>
                <a:defRPr/>
              </a:pPr>
              <a:t>12.12.2018</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FB5D5640-F591-4C15-8C95-55BA5381A014}"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8F4E00D7-70FD-486B-BB95-BC5854F44202}" type="slidenum">
              <a:rPr lang="de-DE"/>
              <a:pPr>
                <a:defRPr/>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5959876-0746-44BA-AC39-166FE7F6FE51}" type="slidenum">
              <a:rPr lang="de-DE"/>
              <a:pPr>
                <a:defRPr/>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437356E1-22F4-42AC-906B-DA8FF4D5E876}" type="slidenum">
              <a:rPr lang="de-DE"/>
              <a:pPr>
                <a:defRPr/>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3121F6A8-6499-41A8-BCF7-EA213E1CF5FD}" type="slidenum">
              <a:rPr lang="de-DE"/>
              <a:pPr>
                <a:defRPr/>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705D42A-E45B-41D0-B189-C5D094F72713}" type="slidenum">
              <a:rPr lang="de-DE"/>
              <a:pPr>
                <a:defRPr/>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9CA15A06-159D-4821-85BA-0C1DFC90ECBB}" type="slidenum">
              <a:rPr lang="de-DE"/>
              <a:pPr>
                <a:defRPr/>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59331A46-4BED-4C1D-9DBA-692825289477}" type="slidenum">
              <a:rPr lang="de-DE"/>
              <a:pPr>
                <a:defRPr/>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1E294FB8-903B-4913-954C-169FDABBE97C}" type="slidenum">
              <a:rPr lang="de-DE"/>
              <a:pPr>
                <a:defRPr/>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F53FE028-3D39-4A1B-9676-A054E3E3AF78}" type="slidenum">
              <a:rPr lang="de-DE"/>
              <a:pPr>
                <a:defRPr/>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2AB4F009-F277-40F7-9486-E0C66771EE56}" type="slidenum">
              <a:rPr lang="de-DE"/>
              <a:pPr>
                <a:defRPr/>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C183308A-A8CC-4985-93B0-7C4758DBC309}" type="slidenum">
              <a:rPr lang="de-DE"/>
              <a:pPr>
                <a:defRPr/>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F6E7E5E-5753-4F1F-A2E6-99B75F3B7B61}"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6036" y="260648"/>
            <a:ext cx="2739780" cy="4115156"/>
          </a:xfrm>
          <a:prstGeom prst="rect">
            <a:avLst/>
          </a:prstGeom>
          <a:scene3d>
            <a:camera prst="orthographicFront">
              <a:rot lat="0" lon="10800000" rev="0"/>
            </a:camera>
            <a:lightRig rig="threePt" dir="t"/>
          </a:scene3d>
        </p:spPr>
      </p:pic>
      <p:sp>
        <p:nvSpPr>
          <p:cNvPr id="3" name="TextBox 2"/>
          <p:cNvSpPr txBox="1"/>
          <p:nvPr/>
        </p:nvSpPr>
        <p:spPr>
          <a:xfrm>
            <a:off x="1619672" y="2470244"/>
            <a:ext cx="7200800" cy="4031873"/>
          </a:xfrm>
          <a:prstGeom prst="rect">
            <a:avLst/>
          </a:prstGeom>
          <a:noFill/>
        </p:spPr>
        <p:txBody>
          <a:bodyPr wrap="square" rtlCol="0">
            <a:spAutoFit/>
          </a:bodyPr>
          <a:lstStyle/>
          <a:p>
            <a:pPr algn="ctr"/>
            <a:r>
              <a:rPr lang="en-GB" sz="3200" b="1" dirty="0">
                <a:latin typeface="Arial" pitchFamily="34" charset="0"/>
                <a:cs typeface="Arial" pitchFamily="34" charset="0"/>
              </a:rPr>
              <a:t>Introduction to Revision of GTR 7</a:t>
            </a:r>
          </a:p>
          <a:p>
            <a:pPr algn="ctr"/>
            <a:endParaRPr lang="en-GB" sz="3200" b="1" dirty="0">
              <a:latin typeface="Arial" pitchFamily="34" charset="0"/>
              <a:cs typeface="Arial" pitchFamily="34" charset="0"/>
            </a:endParaRPr>
          </a:p>
          <a:p>
            <a:pPr algn="ctr"/>
            <a:r>
              <a:rPr lang="en-GB" sz="3200" b="1" dirty="0">
                <a:latin typeface="Arial" pitchFamily="34" charset="0"/>
                <a:cs typeface="Arial" pitchFamily="34" charset="0"/>
              </a:rPr>
              <a:t>Formal Document</a:t>
            </a:r>
          </a:p>
          <a:p>
            <a:pPr algn="ctr"/>
            <a:r>
              <a:rPr lang="en-GB" sz="3200" b="1" dirty="0"/>
              <a:t>ECE/TRANS/WP.29/GRSP/2018/27</a:t>
            </a:r>
          </a:p>
          <a:p>
            <a:pPr algn="ctr"/>
            <a:endParaRPr lang="en-GB" sz="3200" b="1" dirty="0"/>
          </a:p>
          <a:p>
            <a:pPr algn="ctr"/>
            <a:r>
              <a:rPr lang="en-GB" sz="2800" dirty="0"/>
              <a:t>(superseding GRSP/2015/34)</a:t>
            </a:r>
            <a:r>
              <a:rPr lang="en-GB" sz="3200" dirty="0"/>
              <a:t> </a:t>
            </a:r>
            <a:endParaRPr lang="en-GB" sz="3200" b="1" dirty="0">
              <a:latin typeface="Arial" pitchFamily="34" charset="0"/>
              <a:cs typeface="Arial" pitchFamily="34" charset="0"/>
            </a:endParaRPr>
          </a:p>
          <a:p>
            <a:endParaRPr lang="en-GB" sz="3200" dirty="0">
              <a:latin typeface="Arial" pitchFamily="34" charset="0"/>
              <a:cs typeface="Arial" pitchFamily="34" charset="0"/>
            </a:endParaRPr>
          </a:p>
          <a:p>
            <a:pPr algn="ctr"/>
            <a:r>
              <a:rPr lang="en-GB" sz="3200" dirty="0">
                <a:latin typeface="Arial" pitchFamily="34" charset="0"/>
                <a:cs typeface="Arial" pitchFamily="34" charset="0"/>
              </a:rPr>
              <a:t>December 2018</a:t>
            </a:r>
          </a:p>
        </p:txBody>
      </p:sp>
      <p:sp>
        <p:nvSpPr>
          <p:cNvPr id="4" name="TextBox 3"/>
          <p:cNvSpPr txBox="1"/>
          <p:nvPr/>
        </p:nvSpPr>
        <p:spPr>
          <a:xfrm>
            <a:off x="5076056" y="273422"/>
            <a:ext cx="3997826" cy="923330"/>
          </a:xfrm>
          <a:prstGeom prst="rect">
            <a:avLst/>
          </a:prstGeom>
          <a:noFill/>
        </p:spPr>
        <p:txBody>
          <a:bodyPr wrap="none" rtlCol="0">
            <a:spAutoFit/>
          </a:bodyPr>
          <a:lstStyle/>
          <a:p>
            <a:r>
              <a:rPr lang="en-GB" dirty="0"/>
              <a:t>Informal document: </a:t>
            </a:r>
            <a:r>
              <a:rPr lang="en-GB" b="1" dirty="0"/>
              <a:t>GRSP-64-38</a:t>
            </a:r>
          </a:p>
          <a:p>
            <a:r>
              <a:rPr lang="en-GB" dirty="0"/>
              <a:t>(64th GRSP, 11 - 14 December 2018,</a:t>
            </a:r>
          </a:p>
          <a:p>
            <a:r>
              <a:rPr lang="en-GB" dirty="0"/>
              <a:t>agenda item 2)</a:t>
            </a:r>
          </a:p>
        </p:txBody>
      </p:sp>
      <p:sp>
        <p:nvSpPr>
          <p:cNvPr id="5" name="Foliennummernplatzhalter 4"/>
          <p:cNvSpPr>
            <a:spLocks noGrp="1"/>
          </p:cNvSpPr>
          <p:nvPr>
            <p:ph type="sldNum" sz="quarter" idx="12"/>
          </p:nvPr>
        </p:nvSpPr>
        <p:spPr/>
        <p:txBody>
          <a:bodyPr/>
          <a:lstStyle/>
          <a:p>
            <a:fld id="{B00B596A-0438-4FF8-B236-631E8A2155FD}" type="slidenum">
              <a:rPr lang="en-GB" smtClean="0"/>
              <a:pPr/>
              <a:t>1</a:t>
            </a:fld>
            <a:endParaRPr lang="en-GB"/>
          </a:p>
        </p:txBody>
      </p:sp>
    </p:spTree>
    <p:extLst>
      <p:ext uri="{BB962C8B-B14F-4D97-AF65-F5344CB8AC3E}">
        <p14:creationId xmlns:p14="http://schemas.microsoft.com/office/powerpoint/2010/main" val="1273450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Arial" pitchFamily="34" charset="0"/>
                <a:cs typeface="Arial" pitchFamily="34" charset="0"/>
              </a:rPr>
              <a:t>Draft GTR 7 Phase 2</a:t>
            </a:r>
          </a:p>
        </p:txBody>
      </p:sp>
      <p:sp>
        <p:nvSpPr>
          <p:cNvPr id="4" name="Foliennummernplatzhalter 3"/>
          <p:cNvSpPr>
            <a:spLocks noGrp="1"/>
          </p:cNvSpPr>
          <p:nvPr>
            <p:ph type="sldNum" sz="quarter" idx="12"/>
          </p:nvPr>
        </p:nvSpPr>
        <p:spPr/>
        <p:txBody>
          <a:bodyPr/>
          <a:lstStyle/>
          <a:p>
            <a:fld id="{B00B596A-0438-4FF8-B236-631E8A2155FD}" type="slidenum">
              <a:rPr lang="en-GB" smtClean="0"/>
              <a:pPr/>
              <a:t>10</a:t>
            </a:fld>
            <a:endParaRPr lang="en-GB"/>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7504" y="116632"/>
            <a:ext cx="939580" cy="1411251"/>
          </a:xfrm>
          <a:prstGeom prst="rect">
            <a:avLst/>
          </a:prstGeom>
          <a:scene3d>
            <a:camera prst="orthographicFront">
              <a:rot lat="0" lon="10800000" rev="0"/>
            </a:camera>
            <a:lightRig rig="threePt" dir="t"/>
          </a:scene3d>
        </p:spPr>
      </p:pic>
      <p:pic>
        <p:nvPicPr>
          <p:cNvPr id="6" name="Picture 3" descr="Figure 1-1 alternatief"/>
          <p:cNvPicPr>
            <a:picLocks noChangeAspect="1" noChangeArrowheads="1"/>
          </p:cNvPicPr>
          <p:nvPr/>
        </p:nvPicPr>
        <p:blipFill>
          <a:blip r:embed="rId3" cstate="print"/>
          <a:srcRect/>
          <a:stretch>
            <a:fillRect/>
          </a:stretch>
        </p:blipFill>
        <p:spPr bwMode="auto">
          <a:xfrm>
            <a:off x="364876" y="1907307"/>
            <a:ext cx="3811588" cy="3368675"/>
          </a:xfrm>
          <a:prstGeom prst="rect">
            <a:avLst/>
          </a:prstGeom>
          <a:noFill/>
          <a:ln w="9525">
            <a:noFill/>
            <a:miter lim="800000"/>
            <a:headEnd/>
            <a:tailEnd/>
          </a:ln>
        </p:spPr>
      </p:pic>
      <p:pic>
        <p:nvPicPr>
          <p:cNvPr id="7" name="Picture 4" descr="2"/>
          <p:cNvPicPr>
            <a:picLocks noChangeAspect="1" noChangeArrowheads="1"/>
          </p:cNvPicPr>
          <p:nvPr/>
        </p:nvPicPr>
        <p:blipFill>
          <a:blip r:embed="rId4" cstate="print"/>
          <a:srcRect/>
          <a:stretch>
            <a:fillRect/>
          </a:stretch>
        </p:blipFill>
        <p:spPr bwMode="auto">
          <a:xfrm>
            <a:off x="4084389" y="1885082"/>
            <a:ext cx="2608262" cy="2524125"/>
          </a:xfrm>
          <a:prstGeom prst="rect">
            <a:avLst/>
          </a:prstGeom>
          <a:noFill/>
          <a:ln w="9525">
            <a:noFill/>
            <a:miter lim="800000"/>
            <a:headEnd/>
            <a:tailEnd/>
          </a:ln>
        </p:spPr>
      </p:pic>
      <p:pic>
        <p:nvPicPr>
          <p:cNvPr id="8" name="Picture 5" descr="Presentatie 3 aangepast"/>
          <p:cNvPicPr>
            <a:picLocks noChangeAspect="1" noChangeArrowheads="1"/>
          </p:cNvPicPr>
          <p:nvPr/>
        </p:nvPicPr>
        <p:blipFill>
          <a:blip r:embed="rId5" cstate="print"/>
          <a:srcRect/>
          <a:stretch>
            <a:fillRect/>
          </a:stretch>
        </p:blipFill>
        <p:spPr bwMode="auto">
          <a:xfrm>
            <a:off x="5783014" y="2369269"/>
            <a:ext cx="2965450" cy="3797300"/>
          </a:xfrm>
          <a:prstGeom prst="rect">
            <a:avLst/>
          </a:prstGeom>
          <a:noFill/>
          <a:ln w="9525">
            <a:noFill/>
            <a:miter lim="800000"/>
            <a:headEnd/>
            <a:tailEnd/>
          </a:ln>
        </p:spPr>
      </p:pic>
      <p:sp>
        <p:nvSpPr>
          <p:cNvPr id="9" name="Textfeld 13"/>
          <p:cNvSpPr txBox="1">
            <a:spLocks noChangeArrowheads="1"/>
          </p:cNvSpPr>
          <p:nvPr/>
        </p:nvSpPr>
        <p:spPr bwMode="auto">
          <a:xfrm>
            <a:off x="801439" y="5509344"/>
            <a:ext cx="5172075" cy="1016000"/>
          </a:xfrm>
          <a:prstGeom prst="rect">
            <a:avLst/>
          </a:prstGeom>
          <a:noFill/>
          <a:ln w="9525">
            <a:noFill/>
            <a:miter lim="800000"/>
            <a:headEnd/>
            <a:tailEnd/>
          </a:ln>
        </p:spPr>
        <p:txBody>
          <a:bodyPr>
            <a:spAutoFit/>
          </a:bodyPr>
          <a:lstStyle/>
          <a:p>
            <a:r>
              <a:rPr lang="de-DE" sz="2000"/>
              <a:t>CP: contact point</a:t>
            </a:r>
          </a:p>
          <a:p>
            <a:r>
              <a:rPr lang="de-DE" sz="2000"/>
              <a:t>IP: intersection point</a:t>
            </a:r>
          </a:p>
          <a:p>
            <a:r>
              <a:rPr lang="de-DE" sz="2000"/>
              <a:t>Distance x: function of design torso angle</a:t>
            </a:r>
          </a:p>
        </p:txBody>
      </p:sp>
      <p:sp>
        <p:nvSpPr>
          <p:cNvPr id="10" name="Textfeld 7"/>
          <p:cNvSpPr txBox="1">
            <a:spLocks noChangeArrowheads="1"/>
          </p:cNvSpPr>
          <p:nvPr/>
        </p:nvSpPr>
        <p:spPr bwMode="auto">
          <a:xfrm>
            <a:off x="1691680" y="1258912"/>
            <a:ext cx="5976664" cy="369332"/>
          </a:xfrm>
          <a:prstGeom prst="rect">
            <a:avLst/>
          </a:prstGeom>
          <a:noFill/>
          <a:ln w="9525">
            <a:noFill/>
            <a:miter lim="800000"/>
            <a:headEnd/>
            <a:tailEnd/>
          </a:ln>
        </p:spPr>
        <p:txBody>
          <a:bodyPr wrap="square">
            <a:spAutoFit/>
          </a:bodyPr>
          <a:lstStyle/>
          <a:p>
            <a:r>
              <a:rPr lang="de-DE" b="1" dirty="0" err="1"/>
              <a:t>Concept</a:t>
            </a:r>
            <a:r>
              <a:rPr lang="de-DE" b="1" dirty="0"/>
              <a:t> </a:t>
            </a:r>
            <a:r>
              <a:rPr lang="de-DE" b="1" dirty="0" err="1"/>
              <a:t>of</a:t>
            </a:r>
            <a:r>
              <a:rPr lang="de-DE" b="1" dirty="0"/>
              <a:t> </a:t>
            </a:r>
            <a:r>
              <a:rPr lang="de-DE" b="1" dirty="0" err="1"/>
              <a:t>measuring</a:t>
            </a:r>
            <a:r>
              <a:rPr lang="de-DE" b="1" dirty="0"/>
              <a:t> </a:t>
            </a:r>
            <a:r>
              <a:rPr lang="de-DE" b="1" dirty="0" err="1"/>
              <a:t>effective</a:t>
            </a:r>
            <a:r>
              <a:rPr lang="de-DE" b="1" dirty="0"/>
              <a:t> HR </a:t>
            </a:r>
            <a:r>
              <a:rPr lang="de-DE" b="1" dirty="0" err="1"/>
              <a:t>height</a:t>
            </a:r>
            <a:r>
              <a:rPr lang="de-DE" b="1" dirty="0"/>
              <a:t> (Annex 1)</a:t>
            </a:r>
          </a:p>
        </p:txBody>
      </p:sp>
    </p:spTree>
    <p:extLst>
      <p:ext uri="{BB962C8B-B14F-4D97-AF65-F5344CB8AC3E}">
        <p14:creationId xmlns:p14="http://schemas.microsoft.com/office/powerpoint/2010/main" val="3438836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Arial" pitchFamily="34" charset="0"/>
                <a:cs typeface="Arial" pitchFamily="34" charset="0"/>
              </a:rPr>
              <a:t>Draft GTR 7 Phase 2</a:t>
            </a:r>
          </a:p>
        </p:txBody>
      </p:sp>
      <p:sp>
        <p:nvSpPr>
          <p:cNvPr id="3" name="Content Placeholder 2"/>
          <p:cNvSpPr>
            <a:spLocks noGrp="1"/>
          </p:cNvSpPr>
          <p:nvPr>
            <p:ph idx="1"/>
          </p:nvPr>
        </p:nvSpPr>
        <p:spPr>
          <a:xfrm>
            <a:off x="457200" y="1945152"/>
            <a:ext cx="8375073" cy="4364168"/>
          </a:xfrm>
        </p:spPr>
        <p:txBody>
          <a:bodyPr>
            <a:normAutofit/>
          </a:bodyPr>
          <a:lstStyle/>
          <a:p>
            <a:pPr>
              <a:lnSpc>
                <a:spcPct val="100000"/>
              </a:lnSpc>
              <a:spcBef>
                <a:spcPts val="600"/>
              </a:spcBef>
            </a:pPr>
            <a:r>
              <a:rPr lang="en-GB" sz="2400" dirty="0">
                <a:latin typeface="Arial" pitchFamily="34" charset="0"/>
                <a:cs typeface="Arial" pitchFamily="34" charset="0"/>
              </a:rPr>
              <a:t>Annex 9 contains the proposal for the introduction of </a:t>
            </a:r>
            <a:r>
              <a:rPr lang="en-GB" sz="2400" dirty="0" err="1">
                <a:latin typeface="Arial" pitchFamily="34" charset="0"/>
                <a:cs typeface="Arial" pitchFamily="34" charset="0"/>
              </a:rPr>
              <a:t>BioRID</a:t>
            </a:r>
            <a:r>
              <a:rPr lang="en-GB" sz="2400" dirty="0">
                <a:latin typeface="Arial" pitchFamily="34" charset="0"/>
                <a:cs typeface="Arial" pitchFamily="34" charset="0"/>
              </a:rPr>
              <a:t> UN. It has been introduced in parallel with the current Hybrid III device but could easily be shown as a single tool of choice if Contracting Parties agree.</a:t>
            </a:r>
          </a:p>
          <a:p>
            <a:r>
              <a:rPr lang="en-GB" sz="2400" dirty="0">
                <a:latin typeface="Arial" pitchFamily="34" charset="0"/>
                <a:cs typeface="Arial" pitchFamily="34" charset="0"/>
              </a:rPr>
              <a:t>There has been significant effort to address initial concerns about reproducibility of the </a:t>
            </a:r>
            <a:r>
              <a:rPr lang="en-GB" sz="2400" dirty="0" err="1">
                <a:latin typeface="Arial" pitchFamily="34" charset="0"/>
                <a:cs typeface="Arial" pitchFamily="34" charset="0"/>
              </a:rPr>
              <a:t>BioRID</a:t>
            </a:r>
            <a:r>
              <a:rPr lang="en-GB" sz="2400" dirty="0">
                <a:latin typeface="Arial" pitchFamily="34" charset="0"/>
                <a:cs typeface="Arial" pitchFamily="34" charset="0"/>
              </a:rPr>
              <a:t> tool.  </a:t>
            </a:r>
          </a:p>
          <a:p>
            <a:r>
              <a:rPr lang="en-GB" sz="2400" dirty="0">
                <a:latin typeface="Arial" pitchFamily="34" charset="0"/>
                <a:cs typeface="Arial" pitchFamily="34" charset="0"/>
              </a:rPr>
              <a:t>Both NHTSA and the European Commission funded extensive testing by VRTC in the US and by TRL/</a:t>
            </a:r>
            <a:r>
              <a:rPr lang="en-GB" sz="2400" dirty="0" err="1">
                <a:latin typeface="Arial" pitchFamily="34" charset="0"/>
                <a:cs typeface="Arial" pitchFamily="34" charset="0"/>
              </a:rPr>
              <a:t>BASt</a:t>
            </a:r>
            <a:r>
              <a:rPr lang="en-GB" sz="2400" dirty="0">
                <a:latin typeface="Arial" pitchFamily="34" charset="0"/>
                <a:cs typeface="Arial" pitchFamily="34" charset="0"/>
              </a:rPr>
              <a:t> in Germany.  The manufacturer has also invested heavily to ensure that the tool is suitable for regulatory tests.  </a:t>
            </a:r>
          </a:p>
        </p:txBody>
      </p:sp>
      <p:sp>
        <p:nvSpPr>
          <p:cNvPr id="4" name="Foliennummernplatzhalter 3"/>
          <p:cNvSpPr>
            <a:spLocks noGrp="1"/>
          </p:cNvSpPr>
          <p:nvPr>
            <p:ph type="sldNum" sz="quarter" idx="12"/>
          </p:nvPr>
        </p:nvSpPr>
        <p:spPr/>
        <p:txBody>
          <a:bodyPr/>
          <a:lstStyle/>
          <a:p>
            <a:fld id="{B00B596A-0438-4FF8-B236-631E8A2155FD}" type="slidenum">
              <a:rPr lang="en-GB" smtClean="0"/>
              <a:pPr/>
              <a:t>11</a:t>
            </a:fld>
            <a:endParaRPr lang="en-GB"/>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7504" y="116632"/>
            <a:ext cx="939580" cy="1411251"/>
          </a:xfrm>
          <a:prstGeom prst="rect">
            <a:avLst/>
          </a:prstGeom>
          <a:scene3d>
            <a:camera prst="orthographicFront">
              <a:rot lat="0" lon="10800000" rev="0"/>
            </a:camera>
            <a:lightRig rig="threePt" dir="t"/>
          </a:scene3d>
        </p:spPr>
      </p:pic>
      <p:sp>
        <p:nvSpPr>
          <p:cNvPr id="10" name="Textfeld 9"/>
          <p:cNvSpPr txBox="1"/>
          <p:nvPr/>
        </p:nvSpPr>
        <p:spPr>
          <a:xfrm>
            <a:off x="467544" y="1445875"/>
            <a:ext cx="7848872" cy="523220"/>
          </a:xfrm>
          <a:prstGeom prst="rect">
            <a:avLst/>
          </a:prstGeom>
          <a:noFill/>
        </p:spPr>
        <p:txBody>
          <a:bodyPr wrap="square" rtlCol="0">
            <a:spAutoFit/>
          </a:bodyPr>
          <a:lstStyle/>
          <a:p>
            <a:r>
              <a:rPr lang="en-GB" sz="2800" b="1" dirty="0">
                <a:cs typeface="Arial" pitchFamily="34" charset="0"/>
              </a:rPr>
              <a:t>Annex 9 </a:t>
            </a:r>
            <a:r>
              <a:rPr lang="en-GB" sz="2800" dirty="0">
                <a:cs typeface="Arial" pitchFamily="34" charset="0"/>
              </a:rPr>
              <a:t>(</a:t>
            </a:r>
            <a:r>
              <a:rPr lang="de-DE" sz="2800" dirty="0">
                <a:cs typeface="Arial" pitchFamily="34" charset="0"/>
              </a:rPr>
              <a:t>Dynamic </a:t>
            </a:r>
            <a:r>
              <a:rPr lang="de-DE" sz="2800" dirty="0" err="1">
                <a:cs typeface="Arial" pitchFamily="34" charset="0"/>
              </a:rPr>
              <a:t>performance</a:t>
            </a:r>
            <a:r>
              <a:rPr lang="de-DE" sz="2800" dirty="0">
                <a:cs typeface="Arial" pitchFamily="34" charset="0"/>
              </a:rPr>
              <a:t> </a:t>
            </a:r>
            <a:r>
              <a:rPr lang="de-DE" sz="2800" dirty="0" err="1">
                <a:cs typeface="Arial" pitchFamily="34" charset="0"/>
              </a:rPr>
              <a:t>test</a:t>
            </a:r>
            <a:r>
              <a:rPr lang="de-DE" sz="2800" dirty="0">
                <a:cs typeface="Arial" pitchFamily="34" charset="0"/>
              </a:rPr>
              <a:t> </a:t>
            </a:r>
            <a:r>
              <a:rPr lang="de-DE" sz="2800" dirty="0" err="1">
                <a:cs typeface="Arial" pitchFamily="34" charset="0"/>
              </a:rPr>
              <a:t>procedure</a:t>
            </a:r>
            <a:r>
              <a:rPr lang="de-DE" sz="2800" dirty="0">
                <a:cs typeface="Arial" pitchFamily="34" charset="0"/>
              </a:rPr>
              <a:t>)</a:t>
            </a:r>
            <a:endParaRPr lang="de-DE" sz="2800" dirty="0"/>
          </a:p>
        </p:txBody>
      </p:sp>
    </p:spTree>
    <p:extLst>
      <p:ext uri="{BB962C8B-B14F-4D97-AF65-F5344CB8AC3E}">
        <p14:creationId xmlns:p14="http://schemas.microsoft.com/office/powerpoint/2010/main" val="3438836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Arial" pitchFamily="34" charset="0"/>
                <a:cs typeface="Arial" pitchFamily="34" charset="0"/>
              </a:rPr>
              <a:t>Draft GTR 7 Phase 2</a:t>
            </a:r>
          </a:p>
        </p:txBody>
      </p:sp>
      <p:sp>
        <p:nvSpPr>
          <p:cNvPr id="3" name="Content Placeholder 2"/>
          <p:cNvSpPr>
            <a:spLocks noGrp="1"/>
          </p:cNvSpPr>
          <p:nvPr>
            <p:ph idx="1"/>
          </p:nvPr>
        </p:nvSpPr>
        <p:spPr>
          <a:xfrm>
            <a:off x="457200" y="1945152"/>
            <a:ext cx="8375073" cy="979792"/>
          </a:xfrm>
        </p:spPr>
        <p:txBody>
          <a:bodyPr>
            <a:normAutofit/>
          </a:bodyPr>
          <a:lstStyle/>
          <a:p>
            <a:r>
              <a:rPr lang="en-GB" sz="2400" dirty="0">
                <a:latin typeface="Arial" pitchFamily="34" charset="0"/>
                <a:cs typeface="Arial" pitchFamily="34" charset="0"/>
              </a:rPr>
              <a:t>The IWG is now content that the tool is as good as or better than the Hybrid III.</a:t>
            </a:r>
            <a:endParaRPr lang="de-DE" sz="2400" dirty="0">
              <a:latin typeface="Arial" pitchFamily="34" charset="0"/>
              <a:cs typeface="Arial" pitchFamily="34" charset="0"/>
            </a:endParaRPr>
          </a:p>
        </p:txBody>
      </p:sp>
      <p:sp>
        <p:nvSpPr>
          <p:cNvPr id="4" name="Foliennummernplatzhalter 3"/>
          <p:cNvSpPr>
            <a:spLocks noGrp="1"/>
          </p:cNvSpPr>
          <p:nvPr>
            <p:ph type="sldNum" sz="quarter" idx="12"/>
          </p:nvPr>
        </p:nvSpPr>
        <p:spPr/>
        <p:txBody>
          <a:bodyPr/>
          <a:lstStyle/>
          <a:p>
            <a:fld id="{B00B596A-0438-4FF8-B236-631E8A2155FD}" type="slidenum">
              <a:rPr lang="en-GB" smtClean="0"/>
              <a:pPr/>
              <a:t>12</a:t>
            </a:fld>
            <a:endParaRPr lang="en-GB"/>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7504" y="116632"/>
            <a:ext cx="939580" cy="1411251"/>
          </a:xfrm>
          <a:prstGeom prst="rect">
            <a:avLst/>
          </a:prstGeom>
          <a:scene3d>
            <a:camera prst="orthographicFront">
              <a:rot lat="0" lon="10800000" rev="0"/>
            </a:camera>
            <a:lightRig rig="threePt" dir="t"/>
          </a:scene3d>
        </p:spPr>
      </p:pic>
      <p:sp>
        <p:nvSpPr>
          <p:cNvPr id="10" name="Textfeld 9"/>
          <p:cNvSpPr txBox="1"/>
          <p:nvPr/>
        </p:nvSpPr>
        <p:spPr>
          <a:xfrm>
            <a:off x="467544" y="1268760"/>
            <a:ext cx="7848872" cy="523220"/>
          </a:xfrm>
          <a:prstGeom prst="rect">
            <a:avLst/>
          </a:prstGeom>
          <a:noFill/>
        </p:spPr>
        <p:txBody>
          <a:bodyPr wrap="square" rtlCol="0">
            <a:spAutoFit/>
          </a:bodyPr>
          <a:lstStyle/>
          <a:p>
            <a:r>
              <a:rPr lang="en-GB" sz="2800" b="1" dirty="0">
                <a:cs typeface="Arial" pitchFamily="34" charset="0"/>
              </a:rPr>
              <a:t>Annex 9 </a:t>
            </a:r>
            <a:r>
              <a:rPr lang="en-GB" sz="2800" dirty="0">
                <a:cs typeface="Arial" pitchFamily="34" charset="0"/>
              </a:rPr>
              <a:t>(</a:t>
            </a:r>
            <a:r>
              <a:rPr lang="de-DE" sz="2800" dirty="0">
                <a:cs typeface="Arial" pitchFamily="34" charset="0"/>
              </a:rPr>
              <a:t>Dynamic </a:t>
            </a:r>
            <a:r>
              <a:rPr lang="de-DE" sz="2800" dirty="0" err="1">
                <a:cs typeface="Arial" pitchFamily="34" charset="0"/>
              </a:rPr>
              <a:t>performance</a:t>
            </a:r>
            <a:r>
              <a:rPr lang="de-DE" sz="2800" dirty="0">
                <a:cs typeface="Arial" pitchFamily="34" charset="0"/>
              </a:rPr>
              <a:t> </a:t>
            </a:r>
            <a:r>
              <a:rPr lang="de-DE" sz="2800" dirty="0" err="1">
                <a:cs typeface="Arial" pitchFamily="34" charset="0"/>
              </a:rPr>
              <a:t>test</a:t>
            </a:r>
            <a:r>
              <a:rPr lang="de-DE" sz="2800" dirty="0">
                <a:cs typeface="Arial" pitchFamily="34" charset="0"/>
              </a:rPr>
              <a:t> </a:t>
            </a:r>
            <a:r>
              <a:rPr lang="de-DE" sz="2800" dirty="0" err="1">
                <a:cs typeface="Arial" pitchFamily="34" charset="0"/>
              </a:rPr>
              <a:t>procedure</a:t>
            </a:r>
            <a:r>
              <a:rPr lang="de-DE" sz="2800" dirty="0">
                <a:cs typeface="Arial" pitchFamily="34" charset="0"/>
              </a:rPr>
              <a:t>)</a:t>
            </a:r>
            <a:endParaRPr lang="de-DE" sz="2800" dirty="0"/>
          </a:p>
        </p:txBody>
      </p:sp>
      <p:pic>
        <p:nvPicPr>
          <p:cNvPr id="7" name="Picture 2" descr="C:\Dokumente und Einstellungen\lorenz\Desktop\BioRID\IMG_8388.JPG"/>
          <p:cNvPicPr>
            <a:picLocks noChangeAspect="1" noChangeArrowheads="1"/>
          </p:cNvPicPr>
          <p:nvPr/>
        </p:nvPicPr>
        <p:blipFill>
          <a:blip r:embed="rId3" cstate="print"/>
          <a:srcRect/>
          <a:stretch>
            <a:fillRect/>
          </a:stretch>
        </p:blipFill>
        <p:spPr bwMode="auto">
          <a:xfrm>
            <a:off x="1904678" y="2875387"/>
            <a:ext cx="5259610" cy="3505941"/>
          </a:xfrm>
          <a:prstGeom prst="rect">
            <a:avLst/>
          </a:prstGeom>
          <a:noFill/>
          <a:ln w="9525">
            <a:noFill/>
            <a:miter lim="800000"/>
            <a:headEnd/>
            <a:tailEnd/>
          </a:ln>
        </p:spPr>
      </p:pic>
    </p:spTree>
    <p:extLst>
      <p:ext uri="{BB962C8B-B14F-4D97-AF65-F5344CB8AC3E}">
        <p14:creationId xmlns:p14="http://schemas.microsoft.com/office/powerpoint/2010/main" val="3438836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Arial" pitchFamily="34" charset="0"/>
                <a:cs typeface="Arial" pitchFamily="34" charset="0"/>
              </a:rPr>
              <a:t>Draft GTR 7 Phase 2</a:t>
            </a:r>
          </a:p>
        </p:txBody>
      </p:sp>
      <p:sp>
        <p:nvSpPr>
          <p:cNvPr id="4" name="Foliennummernplatzhalter 3"/>
          <p:cNvSpPr>
            <a:spLocks noGrp="1"/>
          </p:cNvSpPr>
          <p:nvPr>
            <p:ph type="sldNum" sz="quarter" idx="12"/>
          </p:nvPr>
        </p:nvSpPr>
        <p:spPr/>
        <p:txBody>
          <a:bodyPr/>
          <a:lstStyle/>
          <a:p>
            <a:fld id="{B00B596A-0438-4FF8-B236-631E8A2155FD}" type="slidenum">
              <a:rPr lang="en-GB" smtClean="0"/>
              <a:pPr/>
              <a:t>13</a:t>
            </a:fld>
            <a:endParaRPr lang="en-GB"/>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7504" y="116632"/>
            <a:ext cx="939580" cy="1411251"/>
          </a:xfrm>
          <a:prstGeom prst="rect">
            <a:avLst/>
          </a:prstGeom>
          <a:scene3d>
            <a:camera prst="orthographicFront">
              <a:rot lat="0" lon="10800000" rev="0"/>
            </a:camera>
            <a:lightRig rig="threePt" dir="t"/>
          </a:scene3d>
        </p:spPr>
      </p:pic>
      <p:sp>
        <p:nvSpPr>
          <p:cNvPr id="10" name="Textfeld 9"/>
          <p:cNvSpPr txBox="1"/>
          <p:nvPr/>
        </p:nvSpPr>
        <p:spPr>
          <a:xfrm>
            <a:off x="395536" y="1249596"/>
            <a:ext cx="7848872" cy="523220"/>
          </a:xfrm>
          <a:prstGeom prst="rect">
            <a:avLst/>
          </a:prstGeom>
          <a:noFill/>
        </p:spPr>
        <p:txBody>
          <a:bodyPr wrap="square" rtlCol="0">
            <a:spAutoFit/>
          </a:bodyPr>
          <a:lstStyle/>
          <a:p>
            <a:r>
              <a:rPr lang="en-GB" sz="2800" b="1" dirty="0">
                <a:cs typeface="Arial" pitchFamily="34" charset="0"/>
              </a:rPr>
              <a:t>Annex 9 </a:t>
            </a:r>
            <a:r>
              <a:rPr lang="en-GB" sz="2800" dirty="0">
                <a:cs typeface="Arial" pitchFamily="34" charset="0"/>
              </a:rPr>
              <a:t>(</a:t>
            </a:r>
            <a:r>
              <a:rPr lang="de-DE" sz="2800" dirty="0">
                <a:cs typeface="Arial" pitchFamily="34" charset="0"/>
              </a:rPr>
              <a:t>Dynamic </a:t>
            </a:r>
            <a:r>
              <a:rPr lang="de-DE" sz="2800" dirty="0" err="1">
                <a:cs typeface="Arial" pitchFamily="34" charset="0"/>
              </a:rPr>
              <a:t>performance</a:t>
            </a:r>
            <a:r>
              <a:rPr lang="de-DE" sz="2800" dirty="0">
                <a:cs typeface="Arial" pitchFamily="34" charset="0"/>
              </a:rPr>
              <a:t> </a:t>
            </a:r>
            <a:r>
              <a:rPr lang="de-DE" sz="2800" dirty="0" err="1">
                <a:cs typeface="Arial" pitchFamily="34" charset="0"/>
              </a:rPr>
              <a:t>test</a:t>
            </a:r>
            <a:r>
              <a:rPr lang="de-DE" sz="2800" dirty="0">
                <a:cs typeface="Arial" pitchFamily="34" charset="0"/>
              </a:rPr>
              <a:t> </a:t>
            </a:r>
            <a:r>
              <a:rPr lang="de-DE" sz="2800" dirty="0" err="1">
                <a:cs typeface="Arial" pitchFamily="34" charset="0"/>
              </a:rPr>
              <a:t>procedure</a:t>
            </a:r>
            <a:r>
              <a:rPr lang="de-DE" sz="2800" dirty="0">
                <a:cs typeface="Arial" pitchFamily="34" charset="0"/>
              </a:rPr>
              <a:t>)</a:t>
            </a:r>
            <a:endParaRPr lang="de-DE" sz="2800" dirty="0"/>
          </a:p>
        </p:txBody>
      </p:sp>
      <p:sp>
        <p:nvSpPr>
          <p:cNvPr id="8" name="Rectangle 1"/>
          <p:cNvSpPr>
            <a:spLocks noChangeArrowheads="1"/>
          </p:cNvSpPr>
          <p:nvPr/>
        </p:nvSpPr>
        <p:spPr bwMode="auto">
          <a:xfrm>
            <a:off x="179512" y="1841877"/>
            <a:ext cx="7129463" cy="523220"/>
          </a:xfrm>
          <a:prstGeom prst="rect">
            <a:avLst/>
          </a:prstGeom>
          <a:noFill/>
          <a:ln w="9525">
            <a:noFill/>
            <a:miter lim="800000"/>
            <a:headEnd/>
            <a:tailEnd/>
          </a:ln>
        </p:spPr>
        <p:txBody>
          <a:bodyPr anchor="ctr">
            <a:spAutoFit/>
          </a:bodyPr>
          <a:lstStyle/>
          <a:p>
            <a:pPr marL="177800" indent="-177800" eaLnBrk="0" hangingPunct="0"/>
            <a:r>
              <a:rPr lang="de-DE" sz="2800" b="1" dirty="0">
                <a:solidFill>
                  <a:srgbClr val="0070C0"/>
                </a:solidFill>
                <a:ea typeface="MS Mincho" pitchFamily="49" charset="-128"/>
                <a:cs typeface="Arial" pitchFamily="34" charset="0"/>
              </a:rPr>
              <a:t> </a:t>
            </a:r>
            <a:r>
              <a:rPr lang="de-DE" sz="2800" b="1" dirty="0" err="1">
                <a:solidFill>
                  <a:srgbClr val="0070C0"/>
                </a:solidFill>
                <a:ea typeface="MS Mincho" pitchFamily="49" charset="-128"/>
                <a:cs typeface="Arial" pitchFamily="34" charset="0"/>
              </a:rPr>
              <a:t>Introduction</a:t>
            </a:r>
            <a:r>
              <a:rPr lang="de-DE" sz="2800" b="1" dirty="0">
                <a:solidFill>
                  <a:srgbClr val="0070C0"/>
                </a:solidFill>
                <a:ea typeface="MS Mincho" pitchFamily="49" charset="-128"/>
                <a:cs typeface="Arial" pitchFamily="34" charset="0"/>
              </a:rPr>
              <a:t> </a:t>
            </a:r>
            <a:r>
              <a:rPr lang="de-DE" sz="2800" b="1" dirty="0" err="1">
                <a:solidFill>
                  <a:srgbClr val="0070C0"/>
                </a:solidFill>
                <a:ea typeface="MS Mincho" pitchFamily="49" charset="-128"/>
                <a:cs typeface="Arial" pitchFamily="34" charset="0"/>
              </a:rPr>
              <a:t>of</a:t>
            </a:r>
            <a:r>
              <a:rPr lang="de-DE" sz="2800" b="1" dirty="0">
                <a:solidFill>
                  <a:srgbClr val="0070C0"/>
                </a:solidFill>
                <a:ea typeface="MS Mincho" pitchFamily="49" charset="-128"/>
                <a:cs typeface="Arial" pitchFamily="34" charset="0"/>
              </a:rPr>
              <a:t> </a:t>
            </a:r>
            <a:r>
              <a:rPr lang="de-DE" sz="2800" b="1" dirty="0" err="1">
                <a:solidFill>
                  <a:srgbClr val="0070C0"/>
                </a:solidFill>
                <a:ea typeface="MS Mincho" pitchFamily="49" charset="-128"/>
                <a:cs typeface="Arial" pitchFamily="34" charset="0"/>
              </a:rPr>
              <a:t>the</a:t>
            </a:r>
            <a:r>
              <a:rPr lang="de-DE" sz="2800" b="1" dirty="0">
                <a:solidFill>
                  <a:srgbClr val="0070C0"/>
                </a:solidFill>
                <a:ea typeface="MS Mincho" pitchFamily="49" charset="-128"/>
                <a:cs typeface="Arial" pitchFamily="34" charset="0"/>
              </a:rPr>
              <a:t> „R</a:t>
            </a:r>
            <a:r>
              <a:rPr lang="de-DE" sz="2800" b="1" baseline="-25000" dirty="0">
                <a:solidFill>
                  <a:srgbClr val="0070C0"/>
                </a:solidFill>
                <a:ea typeface="MS Mincho" pitchFamily="49" charset="-128"/>
                <a:cs typeface="Arial" pitchFamily="34" charset="0"/>
              </a:rPr>
              <a:t>50</a:t>
            </a:r>
            <a:r>
              <a:rPr lang="de-DE" sz="2800" b="1" dirty="0">
                <a:solidFill>
                  <a:srgbClr val="0070C0"/>
                </a:solidFill>
                <a:ea typeface="MS Mincho" pitchFamily="49" charset="-128"/>
                <a:cs typeface="Arial" pitchFamily="34" charset="0"/>
              </a:rPr>
              <a:t> </a:t>
            </a:r>
            <a:r>
              <a:rPr lang="de-DE" sz="2800" b="1" dirty="0" err="1">
                <a:solidFill>
                  <a:srgbClr val="0070C0"/>
                </a:solidFill>
                <a:ea typeface="MS Mincho" pitchFamily="49" charset="-128"/>
                <a:cs typeface="Arial" pitchFamily="34" charset="0"/>
              </a:rPr>
              <a:t>point</a:t>
            </a:r>
            <a:r>
              <a:rPr lang="de-DE" sz="2800" b="1" dirty="0">
                <a:solidFill>
                  <a:srgbClr val="0070C0"/>
                </a:solidFill>
                <a:ea typeface="MS Mincho" pitchFamily="49" charset="-128"/>
                <a:cs typeface="Arial" pitchFamily="34" charset="0"/>
              </a:rPr>
              <a:t>“</a:t>
            </a:r>
            <a:endParaRPr lang="en-GB" sz="2800" b="1" dirty="0">
              <a:solidFill>
                <a:srgbClr val="0070C0"/>
              </a:solidFill>
              <a:ea typeface="MS Mincho" pitchFamily="49" charset="-128"/>
              <a:cs typeface="Arial" pitchFamily="34" charset="0"/>
            </a:endParaRPr>
          </a:p>
        </p:txBody>
      </p:sp>
      <p:sp>
        <p:nvSpPr>
          <p:cNvPr id="11" name="Textfeld 6"/>
          <p:cNvSpPr txBox="1">
            <a:spLocks noChangeArrowheads="1"/>
          </p:cNvSpPr>
          <p:nvPr/>
        </p:nvSpPr>
        <p:spPr bwMode="auto">
          <a:xfrm>
            <a:off x="5364287" y="2132856"/>
            <a:ext cx="3529013" cy="4246563"/>
          </a:xfrm>
          <a:prstGeom prst="rect">
            <a:avLst/>
          </a:prstGeom>
          <a:noFill/>
          <a:ln w="9525">
            <a:noFill/>
            <a:miter lim="800000"/>
            <a:headEnd/>
            <a:tailEnd/>
          </a:ln>
        </p:spPr>
        <p:txBody>
          <a:bodyPr>
            <a:spAutoFit/>
          </a:bodyPr>
          <a:lstStyle/>
          <a:p>
            <a:pPr marL="88900" indent="-88900">
              <a:buFont typeface="Arial" pitchFamily="34" charset="0"/>
              <a:buChar char="•"/>
            </a:pPr>
            <a:r>
              <a:rPr lang="en-GB" dirty="0">
                <a:solidFill>
                  <a:srgbClr val="0070C0"/>
                </a:solidFill>
              </a:rPr>
              <a:t>Introduction of a new “designated H-point” for mid-size male seating position “R</a:t>
            </a:r>
            <a:r>
              <a:rPr lang="en-GB" baseline="-25000" dirty="0">
                <a:solidFill>
                  <a:srgbClr val="0070C0"/>
                </a:solidFill>
              </a:rPr>
              <a:t>50</a:t>
            </a:r>
            <a:r>
              <a:rPr lang="en-GB" dirty="0">
                <a:solidFill>
                  <a:srgbClr val="0070C0"/>
                </a:solidFill>
              </a:rPr>
              <a:t>”.</a:t>
            </a:r>
          </a:p>
          <a:p>
            <a:pPr marL="88900" indent="-88900"/>
            <a:r>
              <a:rPr lang="en-GB" dirty="0">
                <a:solidFill>
                  <a:srgbClr val="0070C0"/>
                </a:solidFill>
              </a:rPr>
              <a:t>  </a:t>
            </a:r>
          </a:p>
          <a:p>
            <a:pPr marL="88900" indent="-88900">
              <a:buFont typeface="Arial" pitchFamily="34" charset="0"/>
              <a:buChar char="•"/>
            </a:pPr>
            <a:r>
              <a:rPr lang="en-GB" dirty="0">
                <a:solidFill>
                  <a:srgbClr val="0070C0"/>
                </a:solidFill>
              </a:rPr>
              <a:t>This data is provided by the manufacturer, allowing the seat to be adjusted to this point. </a:t>
            </a:r>
          </a:p>
          <a:p>
            <a:pPr marL="88900" indent="-88900">
              <a:buFont typeface="Arial" pitchFamily="34" charset="0"/>
              <a:buChar char="•"/>
            </a:pPr>
            <a:r>
              <a:rPr lang="en-GB" u="sng" dirty="0">
                <a:solidFill>
                  <a:srgbClr val="0070C0"/>
                </a:solidFill>
              </a:rPr>
              <a:t>Note:</a:t>
            </a:r>
            <a:r>
              <a:rPr lang="en-GB" dirty="0">
                <a:solidFill>
                  <a:srgbClr val="0070C0"/>
                </a:solidFill>
              </a:rPr>
              <a:t> static measurement is made in a different seat set-up than for the dynamic test.</a:t>
            </a:r>
          </a:p>
          <a:p>
            <a:pPr marL="88900" indent="-88900">
              <a:buFont typeface="Arial" pitchFamily="34" charset="0"/>
              <a:buChar char="•"/>
            </a:pPr>
            <a:endParaRPr lang="de-DE" dirty="0">
              <a:solidFill>
                <a:srgbClr val="0070C0"/>
              </a:solidFill>
            </a:endParaRPr>
          </a:p>
          <a:p>
            <a:pPr marL="88900" indent="-88900">
              <a:buFont typeface="Arial" pitchFamily="34" charset="0"/>
              <a:buChar char="•"/>
            </a:pPr>
            <a:r>
              <a:rPr lang="en-GB" dirty="0">
                <a:solidFill>
                  <a:srgbClr val="0070C0"/>
                </a:solidFill>
              </a:rPr>
              <a:t> “R</a:t>
            </a:r>
            <a:r>
              <a:rPr lang="en-GB" baseline="-25000" dirty="0">
                <a:solidFill>
                  <a:srgbClr val="0070C0"/>
                </a:solidFill>
              </a:rPr>
              <a:t>50</a:t>
            </a:r>
            <a:r>
              <a:rPr lang="en-GB" dirty="0">
                <a:solidFill>
                  <a:srgbClr val="0070C0"/>
                </a:solidFill>
              </a:rPr>
              <a:t>“tolerance is checked by the H-point machine. If it lies within the 50 mm box it is this is the designated design point.</a:t>
            </a:r>
            <a:endParaRPr lang="de-DE" dirty="0">
              <a:solidFill>
                <a:srgbClr val="0070C0"/>
              </a:solidFill>
            </a:endParaRPr>
          </a:p>
        </p:txBody>
      </p:sp>
      <p:pic>
        <p:nvPicPr>
          <p:cNvPr id="12" name="Picture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708920"/>
            <a:ext cx="4896544" cy="3600400"/>
          </a:xfrm>
          <a:prstGeom prst="rect">
            <a:avLst/>
          </a:prstGeom>
          <a:noFill/>
          <a:ln>
            <a:solidFill>
              <a:schemeClr val="accent1"/>
            </a:solidFill>
          </a:ln>
        </p:spPr>
      </p:pic>
    </p:spTree>
    <p:extLst>
      <p:ext uri="{BB962C8B-B14F-4D97-AF65-F5344CB8AC3E}">
        <p14:creationId xmlns:p14="http://schemas.microsoft.com/office/powerpoint/2010/main" val="3438836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Arial" pitchFamily="34" charset="0"/>
                <a:cs typeface="Arial" pitchFamily="34" charset="0"/>
              </a:rPr>
              <a:t>Draft GTR 7 Phase 2</a:t>
            </a:r>
          </a:p>
        </p:txBody>
      </p:sp>
      <p:sp>
        <p:nvSpPr>
          <p:cNvPr id="3" name="Content Placeholder 2"/>
          <p:cNvSpPr>
            <a:spLocks noGrp="1"/>
          </p:cNvSpPr>
          <p:nvPr>
            <p:ph idx="1"/>
          </p:nvPr>
        </p:nvSpPr>
        <p:spPr>
          <a:xfrm>
            <a:off x="323528" y="1662553"/>
            <a:ext cx="6768752" cy="4946072"/>
          </a:xfrm>
        </p:spPr>
        <p:txBody>
          <a:bodyPr>
            <a:normAutofit fontScale="92500"/>
          </a:bodyPr>
          <a:lstStyle/>
          <a:p>
            <a:pPr>
              <a:lnSpc>
                <a:spcPct val="100000"/>
              </a:lnSpc>
              <a:spcBef>
                <a:spcPts val="600"/>
              </a:spcBef>
            </a:pPr>
            <a:r>
              <a:rPr lang="en-GB" sz="2400" dirty="0">
                <a:latin typeface="Arial" pitchFamily="34" charset="0"/>
                <a:cs typeface="Arial" pitchFamily="34" charset="0"/>
              </a:rPr>
              <a:t>The IWG recognises limitations in </a:t>
            </a:r>
            <a:r>
              <a:rPr lang="en-GB" sz="2400" dirty="0" err="1">
                <a:latin typeface="Arial" pitchFamily="34" charset="0"/>
                <a:cs typeface="Arial" pitchFamily="34" charset="0"/>
              </a:rPr>
              <a:t>BioRID’s</a:t>
            </a:r>
            <a:r>
              <a:rPr lang="en-GB" sz="2400" dirty="0">
                <a:latin typeface="Arial" pitchFamily="34" charset="0"/>
                <a:cs typeface="Arial" pitchFamily="34" charset="0"/>
              </a:rPr>
              <a:t> use and recommends that it is only used for seats having a torso angle not less than 20° and not greater than 30°. </a:t>
            </a:r>
            <a:endParaRPr lang="de-DE" sz="2400" dirty="0">
              <a:latin typeface="Arial" pitchFamily="34" charset="0"/>
              <a:cs typeface="Arial" pitchFamily="34" charset="0"/>
            </a:endParaRPr>
          </a:p>
          <a:p>
            <a:pPr>
              <a:lnSpc>
                <a:spcPct val="100000"/>
              </a:lnSpc>
              <a:spcBef>
                <a:spcPts val="600"/>
              </a:spcBef>
            </a:pPr>
            <a:r>
              <a:rPr lang="en-GB" sz="2400" dirty="0">
                <a:latin typeface="Arial" pitchFamily="34" charset="0"/>
                <a:cs typeface="Arial" pitchFamily="34" charset="0"/>
              </a:rPr>
              <a:t>The IWG recognises that the design of </a:t>
            </a:r>
            <a:r>
              <a:rPr lang="en-GB" sz="2400" dirty="0" err="1">
                <a:latin typeface="Arial" pitchFamily="34" charset="0"/>
                <a:cs typeface="Arial" pitchFamily="34" charset="0"/>
              </a:rPr>
              <a:t>BioRID</a:t>
            </a:r>
            <a:r>
              <a:rPr lang="en-GB" sz="2400" dirty="0">
                <a:latin typeface="Arial" pitchFamily="34" charset="0"/>
                <a:cs typeface="Arial" pitchFamily="34" charset="0"/>
              </a:rPr>
              <a:t> is such that its spine can be set to represent a more upright seating position but notes that before it could recommend its use in this setting more evaluation would be required.  </a:t>
            </a:r>
          </a:p>
          <a:p>
            <a:pPr>
              <a:lnSpc>
                <a:spcPct val="100000"/>
              </a:lnSpc>
              <a:spcBef>
                <a:spcPts val="600"/>
              </a:spcBef>
            </a:pPr>
            <a:r>
              <a:rPr lang="en-GB" sz="2400" dirty="0">
                <a:latin typeface="Arial" pitchFamily="34" charset="0"/>
                <a:cs typeface="Arial" pitchFamily="34" charset="0"/>
              </a:rPr>
              <a:t>This could be considered for a further amendment to the GTR but, in the meantime, the IWG recommends that, at the manufacturer’s request, seats with a torso angle between 15° and 20° may be tested as if the torso angle is 20°.</a:t>
            </a:r>
            <a:endParaRPr lang="de-DE" sz="2400" dirty="0">
              <a:latin typeface="Arial" pitchFamily="34" charset="0"/>
              <a:cs typeface="Arial" pitchFamily="34" charset="0"/>
            </a:endParaRPr>
          </a:p>
        </p:txBody>
      </p:sp>
      <p:sp>
        <p:nvSpPr>
          <p:cNvPr id="5" name="Foliennummernplatzhalter 4"/>
          <p:cNvSpPr>
            <a:spLocks noGrp="1"/>
          </p:cNvSpPr>
          <p:nvPr>
            <p:ph type="sldNum" sz="quarter" idx="12"/>
          </p:nvPr>
        </p:nvSpPr>
        <p:spPr/>
        <p:txBody>
          <a:bodyPr/>
          <a:lstStyle/>
          <a:p>
            <a:fld id="{B00B596A-0438-4FF8-B236-631E8A2155FD}" type="slidenum">
              <a:rPr lang="en-GB" smtClean="0"/>
              <a:pPr/>
              <a:t>14</a:t>
            </a:fld>
            <a:endParaRPr lang="en-GB"/>
          </a:p>
        </p:txBody>
      </p:sp>
      <p:pic>
        <p:nvPicPr>
          <p:cNvPr id="6"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7504" y="116632"/>
            <a:ext cx="939580" cy="1411251"/>
          </a:xfrm>
          <a:prstGeom prst="rect">
            <a:avLst/>
          </a:prstGeom>
          <a:scene3d>
            <a:camera prst="orthographicFront">
              <a:rot lat="0" lon="10800000" rev="0"/>
            </a:camera>
            <a:lightRig rig="threePt" dir="t"/>
          </a:scene3d>
        </p:spPr>
      </p:pic>
      <p:pic>
        <p:nvPicPr>
          <p:cNvPr id="7" name="Picture 11" descr="D:\F2\GRSP\BioRID TEG\GTR No. 7 Workshop 160713\GTR No. 7 Workshop pics July 13\Bild 065.jpg"/>
          <p:cNvPicPr>
            <a:picLocks noChangeAspect="1" noChangeArrowheads="1"/>
          </p:cNvPicPr>
          <p:nvPr/>
        </p:nvPicPr>
        <p:blipFill>
          <a:blip r:embed="rId3" cstate="print"/>
          <a:srcRect/>
          <a:stretch>
            <a:fillRect/>
          </a:stretch>
        </p:blipFill>
        <p:spPr bwMode="auto">
          <a:xfrm>
            <a:off x="6972050" y="1772816"/>
            <a:ext cx="2015834" cy="3024336"/>
          </a:xfrm>
          <a:prstGeom prst="rect">
            <a:avLst/>
          </a:prstGeom>
          <a:noFill/>
          <a:ln w="9525">
            <a:noFill/>
            <a:miter lim="800000"/>
            <a:headEnd/>
            <a:tailEnd/>
          </a:ln>
        </p:spPr>
      </p:pic>
      <p:sp>
        <p:nvSpPr>
          <p:cNvPr id="8" name="Textfeld 7"/>
          <p:cNvSpPr txBox="1"/>
          <p:nvPr/>
        </p:nvSpPr>
        <p:spPr>
          <a:xfrm>
            <a:off x="467544" y="1196752"/>
            <a:ext cx="8496944" cy="523220"/>
          </a:xfrm>
          <a:prstGeom prst="rect">
            <a:avLst/>
          </a:prstGeom>
          <a:noFill/>
        </p:spPr>
        <p:txBody>
          <a:bodyPr wrap="square" rtlCol="0">
            <a:spAutoFit/>
          </a:bodyPr>
          <a:lstStyle/>
          <a:p>
            <a:r>
              <a:rPr lang="en-GB" sz="2800" b="1" dirty="0">
                <a:cs typeface="Arial" pitchFamily="34" charset="0"/>
              </a:rPr>
              <a:t>Annex 9 </a:t>
            </a:r>
            <a:r>
              <a:rPr lang="en-GB" sz="2800" dirty="0">
                <a:cs typeface="Arial" pitchFamily="34" charset="0"/>
              </a:rPr>
              <a:t>(</a:t>
            </a:r>
            <a:r>
              <a:rPr lang="de-DE" sz="2800" dirty="0">
                <a:cs typeface="Arial" pitchFamily="34" charset="0"/>
              </a:rPr>
              <a:t>Dynamic </a:t>
            </a:r>
            <a:r>
              <a:rPr lang="de-DE" sz="2800" dirty="0" err="1">
                <a:cs typeface="Arial" pitchFamily="34" charset="0"/>
              </a:rPr>
              <a:t>performance</a:t>
            </a:r>
            <a:r>
              <a:rPr lang="de-DE" sz="2800" dirty="0">
                <a:cs typeface="Arial" pitchFamily="34" charset="0"/>
              </a:rPr>
              <a:t> </a:t>
            </a:r>
            <a:r>
              <a:rPr lang="de-DE" sz="2800" dirty="0" err="1">
                <a:cs typeface="Arial" pitchFamily="34" charset="0"/>
              </a:rPr>
              <a:t>test</a:t>
            </a:r>
            <a:r>
              <a:rPr lang="de-DE" sz="2800" dirty="0">
                <a:cs typeface="Arial" pitchFamily="34" charset="0"/>
              </a:rPr>
              <a:t> </a:t>
            </a:r>
            <a:r>
              <a:rPr lang="de-DE" sz="2800" dirty="0" err="1">
                <a:cs typeface="Arial" pitchFamily="34" charset="0"/>
              </a:rPr>
              <a:t>procedure</a:t>
            </a:r>
            <a:r>
              <a:rPr lang="de-DE" sz="2800" dirty="0">
                <a:cs typeface="Arial" pitchFamily="34" charset="0"/>
              </a:rPr>
              <a:t>)</a:t>
            </a:r>
            <a:endParaRPr lang="de-DE" sz="2800" dirty="0"/>
          </a:p>
        </p:txBody>
      </p:sp>
    </p:spTree>
    <p:extLst>
      <p:ext uri="{BB962C8B-B14F-4D97-AF65-F5344CB8AC3E}">
        <p14:creationId xmlns:p14="http://schemas.microsoft.com/office/powerpoint/2010/main" val="3438836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Arial" pitchFamily="34" charset="0"/>
                <a:cs typeface="Arial" pitchFamily="34" charset="0"/>
              </a:rPr>
              <a:t>Draft GTR 7 Phase 2</a:t>
            </a:r>
          </a:p>
        </p:txBody>
      </p:sp>
      <p:sp>
        <p:nvSpPr>
          <p:cNvPr id="3" name="Content Placeholder 2"/>
          <p:cNvSpPr>
            <a:spLocks noGrp="1"/>
          </p:cNvSpPr>
          <p:nvPr>
            <p:ph idx="1"/>
          </p:nvPr>
        </p:nvSpPr>
        <p:spPr>
          <a:xfrm>
            <a:off x="457200" y="1340768"/>
            <a:ext cx="8375073" cy="4946072"/>
          </a:xfrm>
        </p:spPr>
        <p:txBody>
          <a:bodyPr>
            <a:normAutofit fontScale="92500" lnSpcReduction="10000"/>
          </a:bodyPr>
          <a:lstStyle/>
          <a:p>
            <a:pPr>
              <a:lnSpc>
                <a:spcPct val="100000"/>
              </a:lnSpc>
              <a:spcBef>
                <a:spcPts val="600"/>
              </a:spcBef>
              <a:buNone/>
            </a:pPr>
            <a:r>
              <a:rPr lang="de-DE" b="1" dirty="0" err="1">
                <a:latin typeface="Arial" pitchFamily="34" charset="0"/>
                <a:cs typeface="Arial" pitchFamily="34" charset="0"/>
              </a:rPr>
              <a:t>Injury</a:t>
            </a:r>
            <a:r>
              <a:rPr lang="de-DE" b="1" dirty="0">
                <a:latin typeface="Arial" pitchFamily="34" charset="0"/>
                <a:cs typeface="Arial" pitchFamily="34" charset="0"/>
              </a:rPr>
              <a:t> / Seat Performance </a:t>
            </a:r>
            <a:r>
              <a:rPr lang="de-DE" b="1" dirty="0" err="1">
                <a:latin typeface="Arial" pitchFamily="34" charset="0"/>
                <a:cs typeface="Arial" pitchFamily="34" charset="0"/>
              </a:rPr>
              <a:t>Criteria</a:t>
            </a:r>
            <a:endParaRPr lang="en-GB" b="1" dirty="0">
              <a:latin typeface="Arial" pitchFamily="34" charset="0"/>
              <a:cs typeface="Arial" pitchFamily="34" charset="0"/>
            </a:endParaRPr>
          </a:p>
          <a:p>
            <a:r>
              <a:rPr lang="en-GB" sz="2400" dirty="0">
                <a:latin typeface="Arial" pitchFamily="34" charset="0"/>
                <a:cs typeface="Arial" pitchFamily="34" charset="0"/>
              </a:rPr>
              <a:t>The IWG recognised the absence of an absolute medical definition for whiplash associated disorder and had the ambition to develop this understanding as part of its work.  </a:t>
            </a:r>
          </a:p>
          <a:p>
            <a:r>
              <a:rPr lang="en-GB" sz="2400" dirty="0">
                <a:latin typeface="Arial" pitchFamily="34" charset="0"/>
                <a:cs typeface="Arial" pitchFamily="34" charset="0"/>
              </a:rPr>
              <a:t>Innovative cadaver based studies were undertaken by VRTC guided by an extensive work of simulation studies by Japan and this programme of work has been significant in the timeline for the delivery of a proposal.</a:t>
            </a:r>
          </a:p>
          <a:p>
            <a:r>
              <a:rPr lang="en-GB" sz="2400" dirty="0">
                <a:latin typeface="Arial" pitchFamily="34" charset="0"/>
                <a:cs typeface="Arial" pitchFamily="34" charset="0"/>
              </a:rPr>
              <a:t>However, while the work has helped to evaluate the repeatability and reproducibility of the tool it has not been successful in producing correlation between the tool and the cadaver performance.  It has become clear that more cadaver studies are required in order to deliver a sufficiently large statistical sample.</a:t>
            </a:r>
            <a:endParaRPr lang="de-DE" sz="2400" dirty="0">
              <a:latin typeface="Arial" pitchFamily="34" charset="0"/>
              <a:cs typeface="Arial" pitchFamily="34" charset="0"/>
            </a:endParaRPr>
          </a:p>
        </p:txBody>
      </p:sp>
      <p:sp>
        <p:nvSpPr>
          <p:cNvPr id="4" name="Foliennummernplatzhalter 3"/>
          <p:cNvSpPr>
            <a:spLocks noGrp="1"/>
          </p:cNvSpPr>
          <p:nvPr>
            <p:ph type="sldNum" sz="quarter" idx="12"/>
          </p:nvPr>
        </p:nvSpPr>
        <p:spPr/>
        <p:txBody>
          <a:bodyPr/>
          <a:lstStyle/>
          <a:p>
            <a:fld id="{B00B596A-0438-4FF8-B236-631E8A2155FD}" type="slidenum">
              <a:rPr lang="en-GB" smtClean="0"/>
              <a:pPr/>
              <a:t>15</a:t>
            </a:fld>
            <a:endParaRPr lang="en-GB"/>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7504" y="116632"/>
            <a:ext cx="939580" cy="1411251"/>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3438836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Arial" pitchFamily="34" charset="0"/>
                <a:cs typeface="Arial" pitchFamily="34" charset="0"/>
              </a:rPr>
              <a:t>Draft GTR 7 Phase 2</a:t>
            </a:r>
          </a:p>
        </p:txBody>
      </p:sp>
      <p:sp>
        <p:nvSpPr>
          <p:cNvPr id="3" name="Content Placeholder 2"/>
          <p:cNvSpPr>
            <a:spLocks noGrp="1"/>
          </p:cNvSpPr>
          <p:nvPr>
            <p:ph idx="1"/>
          </p:nvPr>
        </p:nvSpPr>
        <p:spPr>
          <a:xfrm>
            <a:off x="467544" y="1556792"/>
            <a:ext cx="8375073" cy="4536504"/>
          </a:xfrm>
        </p:spPr>
        <p:txBody>
          <a:bodyPr>
            <a:normAutofit/>
          </a:bodyPr>
          <a:lstStyle/>
          <a:p>
            <a:pPr>
              <a:lnSpc>
                <a:spcPct val="100000"/>
              </a:lnSpc>
              <a:spcBef>
                <a:spcPts val="600"/>
              </a:spcBef>
              <a:buNone/>
            </a:pPr>
            <a:r>
              <a:rPr lang="de-DE" b="1" dirty="0" err="1">
                <a:latin typeface="Arial" pitchFamily="34" charset="0"/>
                <a:cs typeface="Arial" pitchFamily="34" charset="0"/>
              </a:rPr>
              <a:t>Injury</a:t>
            </a:r>
            <a:r>
              <a:rPr lang="de-DE" b="1" dirty="0">
                <a:latin typeface="Arial" pitchFamily="34" charset="0"/>
                <a:cs typeface="Arial" pitchFamily="34" charset="0"/>
              </a:rPr>
              <a:t> / Seat Performance </a:t>
            </a:r>
            <a:r>
              <a:rPr lang="de-DE" b="1" dirty="0" err="1">
                <a:latin typeface="Arial" pitchFamily="34" charset="0"/>
                <a:cs typeface="Arial" pitchFamily="34" charset="0"/>
              </a:rPr>
              <a:t>Criteria</a:t>
            </a:r>
            <a:endParaRPr lang="en-GB" b="1" dirty="0">
              <a:latin typeface="Arial" pitchFamily="34" charset="0"/>
              <a:cs typeface="Arial" pitchFamily="34" charset="0"/>
            </a:endParaRPr>
          </a:p>
          <a:p>
            <a:pPr>
              <a:lnSpc>
                <a:spcPct val="100000"/>
              </a:lnSpc>
              <a:spcBef>
                <a:spcPts val="600"/>
              </a:spcBef>
            </a:pPr>
            <a:r>
              <a:rPr lang="en-GB" sz="2400" dirty="0">
                <a:latin typeface="Arial" pitchFamily="34" charset="0"/>
                <a:cs typeface="Arial" pitchFamily="34" charset="0"/>
              </a:rPr>
              <a:t>The IWG believes that it is necessary to proceed with a more empirical approach and to recommend that the cadaver work be reported in a later amendment.</a:t>
            </a:r>
          </a:p>
          <a:p>
            <a:pPr>
              <a:lnSpc>
                <a:spcPct val="100000"/>
              </a:lnSpc>
              <a:spcBef>
                <a:spcPts val="600"/>
              </a:spcBef>
            </a:pPr>
            <a:r>
              <a:rPr lang="en-GB" sz="2400" dirty="0">
                <a:latin typeface="Arial" pitchFamily="34" charset="0"/>
                <a:cs typeface="Arial" pitchFamily="34" charset="0"/>
              </a:rPr>
              <a:t>The </a:t>
            </a:r>
            <a:r>
              <a:rPr lang="en-GB" sz="2400" dirty="0" err="1">
                <a:latin typeface="Arial" pitchFamily="34" charset="0"/>
                <a:cs typeface="Arial" pitchFamily="34" charset="0"/>
              </a:rPr>
              <a:t>BioRID</a:t>
            </a:r>
            <a:r>
              <a:rPr lang="en-GB" sz="2400" dirty="0">
                <a:latin typeface="Arial" pitchFamily="34" charset="0"/>
                <a:cs typeface="Arial" pitchFamily="34" charset="0"/>
              </a:rPr>
              <a:t> tool is already used extensively in consumer information programmes where empirical criteria are in use.  </a:t>
            </a:r>
          </a:p>
          <a:p>
            <a:pPr>
              <a:lnSpc>
                <a:spcPct val="100000"/>
              </a:lnSpc>
              <a:spcBef>
                <a:spcPts val="600"/>
              </a:spcBef>
            </a:pPr>
            <a:r>
              <a:rPr lang="en-GB" sz="2400" b="1" dirty="0">
                <a:solidFill>
                  <a:srgbClr val="0070C0"/>
                </a:solidFill>
                <a:latin typeface="Arial" pitchFamily="34" charset="0"/>
                <a:cs typeface="Arial" pitchFamily="34" charset="0"/>
              </a:rPr>
              <a:t>Document 64-xx therefore proposes a set of seat performance criteria based on an empirical approach.</a:t>
            </a:r>
          </a:p>
        </p:txBody>
      </p:sp>
      <p:sp>
        <p:nvSpPr>
          <p:cNvPr id="4" name="Foliennummernplatzhalter 3"/>
          <p:cNvSpPr>
            <a:spLocks noGrp="1"/>
          </p:cNvSpPr>
          <p:nvPr>
            <p:ph type="sldNum" sz="quarter" idx="12"/>
          </p:nvPr>
        </p:nvSpPr>
        <p:spPr/>
        <p:txBody>
          <a:bodyPr/>
          <a:lstStyle/>
          <a:p>
            <a:fld id="{B00B596A-0438-4FF8-B236-631E8A2155FD}" type="slidenum">
              <a:rPr lang="en-GB" smtClean="0"/>
              <a:pPr/>
              <a:t>16</a:t>
            </a:fld>
            <a:endParaRPr lang="en-GB"/>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7504" y="116632"/>
            <a:ext cx="939580" cy="1411251"/>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3438836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Arial" pitchFamily="34" charset="0"/>
                <a:cs typeface="Arial" pitchFamily="34" charset="0"/>
              </a:rPr>
              <a:t>Draft GTR 7 Phase 2</a:t>
            </a:r>
          </a:p>
        </p:txBody>
      </p:sp>
      <p:sp>
        <p:nvSpPr>
          <p:cNvPr id="3" name="Content Placeholder 2"/>
          <p:cNvSpPr>
            <a:spLocks noGrp="1"/>
          </p:cNvSpPr>
          <p:nvPr>
            <p:ph idx="1"/>
          </p:nvPr>
        </p:nvSpPr>
        <p:spPr>
          <a:xfrm>
            <a:off x="446809" y="1620989"/>
            <a:ext cx="8375073" cy="4350320"/>
          </a:xfrm>
        </p:spPr>
        <p:txBody>
          <a:bodyPr>
            <a:normAutofit fontScale="85000" lnSpcReduction="20000"/>
          </a:bodyPr>
          <a:lstStyle/>
          <a:p>
            <a:pPr>
              <a:lnSpc>
                <a:spcPct val="100000"/>
              </a:lnSpc>
              <a:spcBef>
                <a:spcPts val="600"/>
              </a:spcBef>
              <a:buNone/>
            </a:pPr>
            <a:r>
              <a:rPr lang="de-DE" b="1" dirty="0">
                <a:latin typeface="Arial" pitchFamily="34" charset="0"/>
                <a:cs typeface="Arial" pitchFamily="34" charset="0"/>
              </a:rPr>
              <a:t>Outlook / </a:t>
            </a:r>
            <a:r>
              <a:rPr lang="de-DE" b="1" dirty="0" err="1">
                <a:latin typeface="Arial" pitchFamily="34" charset="0"/>
                <a:cs typeface="Arial" pitchFamily="34" charset="0"/>
              </a:rPr>
              <a:t>Recommendation</a:t>
            </a:r>
            <a:endParaRPr lang="en-GB" b="1" dirty="0">
              <a:latin typeface="Arial" pitchFamily="34" charset="0"/>
              <a:cs typeface="Arial" pitchFamily="34" charset="0"/>
            </a:endParaRPr>
          </a:p>
          <a:p>
            <a:pPr>
              <a:lnSpc>
                <a:spcPct val="150000"/>
              </a:lnSpc>
              <a:spcBef>
                <a:spcPts val="600"/>
              </a:spcBef>
            </a:pPr>
            <a:r>
              <a:rPr lang="en-GB" sz="2400" dirty="0">
                <a:latin typeface="Arial" pitchFamily="34" charset="0"/>
                <a:cs typeface="Arial" pitchFamily="34" charset="0"/>
              </a:rPr>
              <a:t>The IWG would welcome comments on the content of document ECE/TRANS/WP.29/GRSP/2018/27 and 64-xx so that it may consider them while preparing the final proposal for the May 2019 session. </a:t>
            </a:r>
          </a:p>
          <a:p>
            <a:pPr>
              <a:lnSpc>
                <a:spcPct val="150000"/>
              </a:lnSpc>
              <a:spcBef>
                <a:spcPts val="600"/>
              </a:spcBef>
            </a:pPr>
            <a:r>
              <a:rPr lang="en-GB" sz="2400" dirty="0">
                <a:latin typeface="Arial" pitchFamily="34" charset="0"/>
                <a:cs typeface="Arial" pitchFamily="34" charset="0"/>
              </a:rPr>
              <a:t>The final proposal shall be accompanied by a proposal for an entry in Mutual Resolution 1 that will detail the </a:t>
            </a:r>
            <a:r>
              <a:rPr lang="en-GB" sz="2400" dirty="0" err="1">
                <a:latin typeface="Arial" pitchFamily="34" charset="0"/>
                <a:cs typeface="Arial" pitchFamily="34" charset="0"/>
              </a:rPr>
              <a:t>BioRID</a:t>
            </a:r>
            <a:r>
              <a:rPr lang="en-GB" sz="2400" dirty="0">
                <a:latin typeface="Arial" pitchFamily="34" charset="0"/>
                <a:cs typeface="Arial" pitchFamily="34" charset="0"/>
              </a:rPr>
              <a:t> UN test tool. </a:t>
            </a:r>
          </a:p>
          <a:p>
            <a:pPr>
              <a:lnSpc>
                <a:spcPct val="150000"/>
              </a:lnSpc>
              <a:spcBef>
                <a:spcPts val="600"/>
              </a:spcBef>
            </a:pPr>
            <a:endParaRPr lang="en-GB" sz="2400" dirty="0">
              <a:latin typeface="Arial" pitchFamily="34" charset="0"/>
              <a:cs typeface="Arial" pitchFamily="34" charset="0"/>
            </a:endParaRPr>
          </a:p>
          <a:p>
            <a:pPr>
              <a:lnSpc>
                <a:spcPct val="150000"/>
              </a:lnSpc>
              <a:spcBef>
                <a:spcPts val="600"/>
              </a:spcBef>
            </a:pPr>
            <a:r>
              <a:rPr lang="en-GB" sz="2200" b="1" dirty="0">
                <a:solidFill>
                  <a:srgbClr val="0070C0"/>
                </a:solidFill>
                <a:latin typeface="Arial" pitchFamily="34" charset="0"/>
                <a:cs typeface="Arial" pitchFamily="34" charset="0"/>
              </a:rPr>
              <a:t>A parallel proposal to amend UN ECE Regulation 17 to reflect the new content of GTR7 was prepared by Japan GRSP/2018/34 </a:t>
            </a:r>
            <a:endParaRPr lang="de-DE" sz="2200" b="1" dirty="0">
              <a:solidFill>
                <a:srgbClr val="0070C0"/>
              </a:solidFill>
              <a:latin typeface="Arial" pitchFamily="34" charset="0"/>
              <a:cs typeface="Arial" pitchFamily="34" charset="0"/>
            </a:endParaRPr>
          </a:p>
          <a:p>
            <a:pPr>
              <a:lnSpc>
                <a:spcPct val="150000"/>
              </a:lnSpc>
              <a:spcBef>
                <a:spcPts val="600"/>
              </a:spcBef>
            </a:pPr>
            <a:endParaRPr lang="en-GB" sz="2200" dirty="0">
              <a:latin typeface="Arial" pitchFamily="34" charset="0"/>
              <a:cs typeface="Arial" pitchFamily="34" charset="0"/>
            </a:endParaRPr>
          </a:p>
        </p:txBody>
      </p:sp>
      <p:sp>
        <p:nvSpPr>
          <p:cNvPr id="4" name="Foliennummernplatzhalter 3"/>
          <p:cNvSpPr>
            <a:spLocks noGrp="1"/>
          </p:cNvSpPr>
          <p:nvPr>
            <p:ph type="sldNum" sz="quarter" idx="12"/>
          </p:nvPr>
        </p:nvSpPr>
        <p:spPr/>
        <p:txBody>
          <a:bodyPr/>
          <a:lstStyle/>
          <a:p>
            <a:fld id="{B00B596A-0438-4FF8-B236-631E8A2155FD}" type="slidenum">
              <a:rPr lang="en-GB" smtClean="0"/>
              <a:pPr/>
              <a:t>17</a:t>
            </a:fld>
            <a:endParaRPr lang="en-GB"/>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7504" y="116632"/>
            <a:ext cx="939580" cy="1411251"/>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3438836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457200" y="2276475"/>
            <a:ext cx="8229600" cy="4248150"/>
          </a:xfrm>
        </p:spPr>
        <p:txBody>
          <a:bodyPr/>
          <a:lstStyle/>
          <a:p>
            <a:pPr algn="ctr" eaLnBrk="1" hangingPunct="1">
              <a:buFontTx/>
              <a:buNone/>
            </a:pPr>
            <a:r>
              <a:rPr lang="de-DE" dirty="0" err="1"/>
              <a:t>Thank</a:t>
            </a:r>
            <a:r>
              <a:rPr lang="de-DE" dirty="0"/>
              <a:t> </a:t>
            </a:r>
            <a:r>
              <a:rPr lang="de-DE" dirty="0" err="1"/>
              <a:t>you</a:t>
            </a:r>
            <a:r>
              <a:rPr lang="de-DE" dirty="0"/>
              <a:t> </a:t>
            </a:r>
            <a:r>
              <a:rPr lang="de-DE" dirty="0" err="1"/>
              <a:t>for</a:t>
            </a:r>
            <a:r>
              <a:rPr lang="de-DE" dirty="0"/>
              <a:t> </a:t>
            </a:r>
            <a:r>
              <a:rPr lang="de-DE" dirty="0" err="1"/>
              <a:t>your</a:t>
            </a:r>
            <a:r>
              <a:rPr lang="de-DE" dirty="0"/>
              <a:t> </a:t>
            </a:r>
            <a:r>
              <a:rPr lang="de-DE" dirty="0" err="1"/>
              <a:t>attention</a:t>
            </a:r>
            <a:r>
              <a:rPr lang="de-DE" dirty="0"/>
              <a:t>!</a:t>
            </a:r>
          </a:p>
          <a:p>
            <a:pPr algn="ctr" eaLnBrk="1" hangingPunct="1">
              <a:buFontTx/>
              <a:buNone/>
            </a:pPr>
            <a:endParaRPr lang="de-DE" dirty="0"/>
          </a:p>
          <a:p>
            <a:pPr algn="ctr" eaLnBrk="1" hangingPunct="1">
              <a:buFontTx/>
              <a:buNone/>
            </a:pPr>
            <a:endParaRPr lang="de-DE" dirty="0"/>
          </a:p>
          <a:p>
            <a:pPr algn="ctr" eaLnBrk="1" hangingPunct="1">
              <a:buFontTx/>
              <a:buNone/>
            </a:pPr>
            <a:endParaRPr lang="de-DE" sz="2000" dirty="0"/>
          </a:p>
          <a:p>
            <a:pPr algn="ctr" eaLnBrk="1" hangingPunct="1">
              <a:buFontTx/>
              <a:buNone/>
            </a:pPr>
            <a:r>
              <a:rPr lang="de-DE" sz="2000" dirty="0"/>
              <a:t>Bernd Lorenz</a:t>
            </a:r>
          </a:p>
          <a:p>
            <a:pPr algn="ctr" eaLnBrk="1" hangingPunct="1">
              <a:buFontTx/>
              <a:buNone/>
            </a:pPr>
            <a:r>
              <a:rPr lang="de-DE" sz="1600" dirty="0"/>
              <a:t>Bundesanstalt für Straßenwesen (</a:t>
            </a:r>
            <a:r>
              <a:rPr lang="de-DE" sz="1600" dirty="0" err="1"/>
              <a:t>BASt</a:t>
            </a:r>
            <a:r>
              <a:rPr lang="de-DE" sz="1600" dirty="0"/>
              <a:t>)</a:t>
            </a:r>
          </a:p>
          <a:p>
            <a:pPr algn="ctr" eaLnBrk="1" hangingPunct="1">
              <a:buFontTx/>
              <a:buNone/>
            </a:pPr>
            <a:r>
              <a:rPr lang="de-DE" sz="1600" dirty="0"/>
              <a:t>Brüderstraße 53</a:t>
            </a:r>
          </a:p>
          <a:p>
            <a:pPr algn="ctr" eaLnBrk="1" hangingPunct="1">
              <a:buFontTx/>
              <a:buNone/>
            </a:pPr>
            <a:r>
              <a:rPr lang="de-DE" sz="1600" dirty="0"/>
              <a:t>D-51427 Bergisch Gladbach</a:t>
            </a:r>
          </a:p>
          <a:p>
            <a:pPr algn="ctr" eaLnBrk="1" hangingPunct="1">
              <a:buFontTx/>
              <a:buNone/>
            </a:pPr>
            <a:r>
              <a:rPr lang="de-DE" sz="2000" dirty="0"/>
              <a:t>lorenz@bast.de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lstStyle/>
          <a:p>
            <a:r>
              <a:rPr lang="en-GB" sz="3600" b="1" dirty="0">
                <a:latin typeface="Arial" pitchFamily="34" charset="0"/>
                <a:cs typeface="Arial" pitchFamily="34" charset="0"/>
              </a:rPr>
              <a:t>Background</a:t>
            </a:r>
          </a:p>
        </p:txBody>
      </p:sp>
      <p:sp>
        <p:nvSpPr>
          <p:cNvPr id="3" name="Content Placeholder 2"/>
          <p:cNvSpPr>
            <a:spLocks noGrp="1"/>
          </p:cNvSpPr>
          <p:nvPr>
            <p:ph idx="1"/>
          </p:nvPr>
        </p:nvSpPr>
        <p:spPr>
          <a:xfrm>
            <a:off x="323528" y="1268760"/>
            <a:ext cx="8568952" cy="4749945"/>
          </a:xfrm>
        </p:spPr>
        <p:txBody>
          <a:bodyPr>
            <a:normAutofit fontScale="92500" lnSpcReduction="20000"/>
          </a:bodyPr>
          <a:lstStyle/>
          <a:p>
            <a:pPr>
              <a:lnSpc>
                <a:spcPct val="110000"/>
              </a:lnSpc>
              <a:spcBef>
                <a:spcPts val="600"/>
              </a:spcBef>
            </a:pPr>
            <a:r>
              <a:rPr lang="en-GB" sz="2800" dirty="0">
                <a:solidFill>
                  <a:srgbClr val="0070C0"/>
                </a:solidFill>
                <a:latin typeface="Arial" pitchFamily="34" charset="0"/>
                <a:cs typeface="Arial" pitchFamily="34" charset="0"/>
              </a:rPr>
              <a:t>At its 143</a:t>
            </a:r>
            <a:r>
              <a:rPr lang="en-GB" sz="2800" baseline="30000" dirty="0">
                <a:solidFill>
                  <a:srgbClr val="0070C0"/>
                </a:solidFill>
                <a:latin typeface="Arial" pitchFamily="34" charset="0"/>
                <a:cs typeface="Arial" pitchFamily="34" charset="0"/>
              </a:rPr>
              <a:t>rd</a:t>
            </a:r>
            <a:r>
              <a:rPr lang="en-GB" sz="2800" dirty="0">
                <a:solidFill>
                  <a:srgbClr val="0070C0"/>
                </a:solidFill>
                <a:latin typeface="Arial" pitchFamily="34" charset="0"/>
                <a:cs typeface="Arial" pitchFamily="34" charset="0"/>
              </a:rPr>
              <a:t> session in November 2007</a:t>
            </a:r>
            <a:r>
              <a:rPr lang="en-GB" sz="2800" dirty="0">
                <a:latin typeface="Arial" pitchFamily="34" charset="0"/>
                <a:cs typeface="Arial" pitchFamily="34" charset="0"/>
              </a:rPr>
              <a:t>, based upon a proposal from Japan, the World Forum for Harmonization of Vehicle Regulations (WP.29) agreed to provide guidance to GRSP for the development of an amendment to GTR number 7 – Head Restraints.  </a:t>
            </a:r>
          </a:p>
          <a:p>
            <a:pPr>
              <a:lnSpc>
                <a:spcPct val="110000"/>
              </a:lnSpc>
              <a:spcBef>
                <a:spcPts val="600"/>
              </a:spcBef>
            </a:pPr>
            <a:r>
              <a:rPr lang="en-GB" sz="2800" dirty="0">
                <a:solidFill>
                  <a:srgbClr val="0070C0"/>
                </a:solidFill>
                <a:latin typeface="Arial" pitchFamily="34" charset="0"/>
                <a:cs typeface="Arial" pitchFamily="34" charset="0"/>
              </a:rPr>
              <a:t>They directed that GRSP should consider the following issues:</a:t>
            </a:r>
            <a:endParaRPr lang="de-DE" sz="2800" dirty="0">
              <a:solidFill>
                <a:srgbClr val="0070C0"/>
              </a:solidFill>
              <a:latin typeface="Arial" pitchFamily="34" charset="0"/>
              <a:cs typeface="Arial" pitchFamily="34" charset="0"/>
            </a:endParaRPr>
          </a:p>
          <a:p>
            <a:pPr marL="914400" lvl="1" indent="-457200">
              <a:lnSpc>
                <a:spcPct val="110000"/>
              </a:lnSpc>
              <a:spcBef>
                <a:spcPts val="600"/>
              </a:spcBef>
              <a:buFont typeface="+mj-lt"/>
              <a:buAutoNum type="alphaLcPeriod"/>
            </a:pPr>
            <a:r>
              <a:rPr lang="en-GB" dirty="0">
                <a:solidFill>
                  <a:srgbClr val="0070C0"/>
                </a:solidFill>
                <a:latin typeface="Arial" pitchFamily="34" charset="0"/>
                <a:cs typeface="Arial" pitchFamily="34" charset="0"/>
              </a:rPr>
              <a:t>The head restraint height of 850 mm;</a:t>
            </a:r>
            <a:endParaRPr lang="de-DE" dirty="0">
              <a:solidFill>
                <a:srgbClr val="0070C0"/>
              </a:solidFill>
              <a:latin typeface="Arial" pitchFamily="34" charset="0"/>
              <a:cs typeface="Arial" pitchFamily="34" charset="0"/>
            </a:endParaRPr>
          </a:p>
          <a:p>
            <a:pPr marL="914400" lvl="1" indent="-457200">
              <a:lnSpc>
                <a:spcPct val="110000"/>
              </a:lnSpc>
              <a:spcBef>
                <a:spcPts val="600"/>
              </a:spcBef>
              <a:buFont typeface="+mj-lt"/>
              <a:buAutoNum type="alphaLcPeriod"/>
            </a:pPr>
            <a:r>
              <a:rPr lang="en-GB" dirty="0">
                <a:solidFill>
                  <a:srgbClr val="0070C0"/>
                </a:solidFill>
                <a:latin typeface="Arial" pitchFamily="34" charset="0"/>
                <a:cs typeface="Arial" pitchFamily="34" charset="0"/>
              </a:rPr>
              <a:t>The appropriate dynamic test, including the test procedure, injury criteria and the associated corridors for the </a:t>
            </a:r>
            <a:r>
              <a:rPr lang="en-GB" dirty="0" err="1">
                <a:solidFill>
                  <a:srgbClr val="0070C0"/>
                </a:solidFill>
                <a:latin typeface="Arial" pitchFamily="34" charset="0"/>
                <a:cs typeface="Arial" pitchFamily="34" charset="0"/>
              </a:rPr>
              <a:t>biofidelic</a:t>
            </a:r>
            <a:r>
              <a:rPr lang="en-GB" dirty="0">
                <a:solidFill>
                  <a:srgbClr val="0070C0"/>
                </a:solidFill>
                <a:latin typeface="Arial" pitchFamily="34" charset="0"/>
                <a:cs typeface="Arial" pitchFamily="34" charset="0"/>
              </a:rPr>
              <a:t> rear impact dummy II (</a:t>
            </a:r>
            <a:r>
              <a:rPr lang="en-GB" dirty="0" err="1">
                <a:solidFill>
                  <a:srgbClr val="0070C0"/>
                </a:solidFill>
                <a:latin typeface="Arial" pitchFamily="34" charset="0"/>
                <a:cs typeface="Arial" pitchFamily="34" charset="0"/>
              </a:rPr>
              <a:t>BioRID</a:t>
            </a:r>
            <a:r>
              <a:rPr lang="en-GB" dirty="0">
                <a:solidFill>
                  <a:srgbClr val="0070C0"/>
                </a:solidFill>
                <a:latin typeface="Arial" pitchFamily="34" charset="0"/>
                <a:cs typeface="Arial" pitchFamily="34" charset="0"/>
              </a:rPr>
              <a:t> II).</a:t>
            </a:r>
            <a:endParaRPr lang="de-DE" dirty="0">
              <a:solidFill>
                <a:srgbClr val="0070C0"/>
              </a:solidFill>
              <a:latin typeface="Arial" pitchFamily="34" charset="0"/>
              <a:cs typeface="Arial" pitchFamily="34" charset="0"/>
            </a:endParaRPr>
          </a:p>
          <a:p>
            <a:pPr>
              <a:lnSpc>
                <a:spcPct val="110000"/>
              </a:lnSpc>
              <a:spcBef>
                <a:spcPts val="600"/>
              </a:spcBef>
              <a:buNone/>
            </a:pPr>
            <a:endParaRPr lang="en-GB" dirty="0">
              <a:latin typeface="Arial" pitchFamily="34" charset="0"/>
              <a:cs typeface="Arial" pitchFamily="34" charset="0"/>
            </a:endParaRPr>
          </a:p>
        </p:txBody>
      </p:sp>
      <p:sp>
        <p:nvSpPr>
          <p:cNvPr id="4" name="Foliennummernplatzhalter 3"/>
          <p:cNvSpPr>
            <a:spLocks noGrp="1"/>
          </p:cNvSpPr>
          <p:nvPr>
            <p:ph type="sldNum" sz="quarter" idx="12"/>
          </p:nvPr>
        </p:nvSpPr>
        <p:spPr/>
        <p:txBody>
          <a:bodyPr/>
          <a:lstStyle/>
          <a:p>
            <a:fld id="{B00B596A-0438-4FF8-B236-631E8A2155FD}" type="slidenum">
              <a:rPr lang="en-GB" smtClean="0"/>
              <a:pPr/>
              <a:t>2</a:t>
            </a:fld>
            <a:endParaRPr lang="en-GB"/>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7504" y="116632"/>
            <a:ext cx="939580" cy="1411251"/>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3438836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Arial" pitchFamily="34" charset="0"/>
                <a:cs typeface="Arial" pitchFamily="34" charset="0"/>
              </a:rPr>
              <a:t>Background</a:t>
            </a:r>
          </a:p>
        </p:txBody>
      </p:sp>
      <p:sp>
        <p:nvSpPr>
          <p:cNvPr id="3" name="Content Placeholder 2"/>
          <p:cNvSpPr>
            <a:spLocks noGrp="1"/>
          </p:cNvSpPr>
          <p:nvPr>
            <p:ph idx="1"/>
          </p:nvPr>
        </p:nvSpPr>
        <p:spPr>
          <a:xfrm>
            <a:off x="395536" y="1662554"/>
            <a:ext cx="8352928" cy="3962392"/>
          </a:xfrm>
        </p:spPr>
        <p:txBody>
          <a:bodyPr>
            <a:noAutofit/>
          </a:bodyPr>
          <a:lstStyle/>
          <a:p>
            <a:pPr>
              <a:lnSpc>
                <a:spcPct val="100000"/>
              </a:lnSpc>
              <a:spcBef>
                <a:spcPts val="600"/>
              </a:spcBef>
            </a:pPr>
            <a:r>
              <a:rPr lang="en-GB" sz="2800" dirty="0">
                <a:latin typeface="Arial" pitchFamily="34" charset="0"/>
                <a:cs typeface="Arial" pitchFamily="34" charset="0"/>
              </a:rPr>
              <a:t>Further advice was given </a:t>
            </a:r>
            <a:r>
              <a:rPr lang="en-GB" sz="2800" dirty="0">
                <a:solidFill>
                  <a:srgbClr val="0070C0"/>
                </a:solidFill>
                <a:latin typeface="Arial" pitchFamily="34" charset="0"/>
                <a:cs typeface="Arial" pitchFamily="34" charset="0"/>
              </a:rPr>
              <a:t>at the 148</a:t>
            </a:r>
            <a:r>
              <a:rPr lang="en-GB" sz="2800" baseline="30000" dirty="0">
                <a:solidFill>
                  <a:srgbClr val="0070C0"/>
                </a:solidFill>
                <a:latin typeface="Arial" pitchFamily="34" charset="0"/>
                <a:cs typeface="Arial" pitchFamily="34" charset="0"/>
              </a:rPr>
              <a:t>th</a:t>
            </a:r>
            <a:r>
              <a:rPr lang="en-GB" sz="2800" dirty="0">
                <a:solidFill>
                  <a:srgbClr val="0070C0"/>
                </a:solidFill>
                <a:latin typeface="Arial" pitchFamily="34" charset="0"/>
                <a:cs typeface="Arial" pitchFamily="34" charset="0"/>
              </a:rPr>
              <a:t> session, in June 2009</a:t>
            </a:r>
            <a:r>
              <a:rPr lang="en-GB" sz="2800" dirty="0">
                <a:latin typeface="Arial" pitchFamily="34" charset="0"/>
                <a:cs typeface="Arial" pitchFamily="34" charset="0"/>
              </a:rPr>
              <a:t>, based upon proposals from the representative of the United Kingdom of Great Britain and Northern Ireland and of the United States of America. </a:t>
            </a:r>
          </a:p>
          <a:p>
            <a:pPr>
              <a:lnSpc>
                <a:spcPct val="100000"/>
              </a:lnSpc>
              <a:spcBef>
                <a:spcPts val="600"/>
              </a:spcBef>
            </a:pPr>
            <a:r>
              <a:rPr lang="en-GB" sz="2800" dirty="0">
                <a:solidFill>
                  <a:srgbClr val="0070C0"/>
                </a:solidFill>
                <a:latin typeface="Arial" pitchFamily="34" charset="0"/>
                <a:cs typeface="Arial" pitchFamily="34" charset="0"/>
              </a:rPr>
              <a:t>It was agreed that GRSP should address injuries occurring in low speed rear impact crashes </a:t>
            </a:r>
            <a:r>
              <a:rPr lang="en-GB" sz="2800" dirty="0">
                <a:latin typeface="Arial" pitchFamily="34" charset="0"/>
                <a:cs typeface="Arial" pitchFamily="34" charset="0"/>
              </a:rPr>
              <a:t>with consideration of injuries in higher speed rear impact crashes being considered in a later step. </a:t>
            </a:r>
            <a:endParaRPr lang="de-DE" sz="2800" dirty="0">
              <a:latin typeface="Arial" pitchFamily="34" charset="0"/>
              <a:cs typeface="Arial" pitchFamily="34" charset="0"/>
            </a:endParaRPr>
          </a:p>
        </p:txBody>
      </p:sp>
      <p:sp>
        <p:nvSpPr>
          <p:cNvPr id="4" name="Foliennummernplatzhalter 3"/>
          <p:cNvSpPr>
            <a:spLocks noGrp="1"/>
          </p:cNvSpPr>
          <p:nvPr>
            <p:ph type="sldNum" sz="quarter" idx="12"/>
          </p:nvPr>
        </p:nvSpPr>
        <p:spPr/>
        <p:txBody>
          <a:bodyPr/>
          <a:lstStyle/>
          <a:p>
            <a:fld id="{B00B596A-0438-4FF8-B236-631E8A2155FD}" type="slidenum">
              <a:rPr lang="en-GB" smtClean="0"/>
              <a:pPr/>
              <a:t>3</a:t>
            </a:fld>
            <a:endParaRPr lang="en-GB"/>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7504" y="116632"/>
            <a:ext cx="939580" cy="1411251"/>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3438836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Arial" pitchFamily="34" charset="0"/>
                <a:cs typeface="Arial" pitchFamily="34" charset="0"/>
              </a:rPr>
              <a:t>Background</a:t>
            </a:r>
          </a:p>
        </p:txBody>
      </p:sp>
      <p:sp>
        <p:nvSpPr>
          <p:cNvPr id="3" name="Content Placeholder 2"/>
          <p:cNvSpPr>
            <a:spLocks noGrp="1"/>
          </p:cNvSpPr>
          <p:nvPr>
            <p:ph idx="1"/>
          </p:nvPr>
        </p:nvSpPr>
        <p:spPr>
          <a:xfrm>
            <a:off x="323528" y="1662554"/>
            <a:ext cx="8568952" cy="3962392"/>
          </a:xfrm>
        </p:spPr>
        <p:txBody>
          <a:bodyPr>
            <a:normAutofit/>
          </a:bodyPr>
          <a:lstStyle/>
          <a:p>
            <a:pPr>
              <a:lnSpc>
                <a:spcPct val="150000"/>
              </a:lnSpc>
              <a:spcBef>
                <a:spcPts val="600"/>
              </a:spcBef>
            </a:pPr>
            <a:r>
              <a:rPr lang="en-GB" sz="2800" dirty="0">
                <a:latin typeface="Arial" pitchFamily="34" charset="0"/>
                <a:cs typeface="Arial" pitchFamily="34" charset="0"/>
              </a:rPr>
              <a:t>On this basis GRSP established an Informal Working Group (IWG).  In developing this work the informal group considered that the changes were so substantial that a revision of the GTR would be most appropriate.</a:t>
            </a:r>
          </a:p>
          <a:p>
            <a:pPr>
              <a:lnSpc>
                <a:spcPct val="150000"/>
              </a:lnSpc>
              <a:spcBef>
                <a:spcPts val="600"/>
              </a:spcBef>
              <a:buNone/>
            </a:pPr>
            <a:endParaRPr lang="en-GB" dirty="0">
              <a:latin typeface="Arial" pitchFamily="34" charset="0"/>
              <a:cs typeface="Arial" pitchFamily="34" charset="0"/>
            </a:endParaRPr>
          </a:p>
        </p:txBody>
      </p:sp>
      <p:sp>
        <p:nvSpPr>
          <p:cNvPr id="4" name="Foliennummernplatzhalter 3"/>
          <p:cNvSpPr>
            <a:spLocks noGrp="1"/>
          </p:cNvSpPr>
          <p:nvPr>
            <p:ph type="sldNum" sz="quarter" idx="12"/>
          </p:nvPr>
        </p:nvSpPr>
        <p:spPr/>
        <p:txBody>
          <a:bodyPr/>
          <a:lstStyle/>
          <a:p>
            <a:fld id="{B00B596A-0438-4FF8-B236-631E8A2155FD}" type="slidenum">
              <a:rPr lang="en-GB" smtClean="0"/>
              <a:pPr/>
              <a:t>4</a:t>
            </a:fld>
            <a:endParaRPr lang="en-GB"/>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7504" y="116632"/>
            <a:ext cx="939580" cy="1411251"/>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3438836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92620"/>
          </a:xfrm>
        </p:spPr>
        <p:txBody>
          <a:bodyPr/>
          <a:lstStyle/>
          <a:p>
            <a:r>
              <a:rPr lang="en-GB" b="1" dirty="0">
                <a:latin typeface="Arial" pitchFamily="34" charset="0"/>
                <a:cs typeface="Arial" pitchFamily="34" charset="0"/>
              </a:rPr>
              <a:t>Background</a:t>
            </a:r>
          </a:p>
        </p:txBody>
      </p:sp>
      <p:sp>
        <p:nvSpPr>
          <p:cNvPr id="3" name="Content Placeholder 2"/>
          <p:cNvSpPr>
            <a:spLocks noGrp="1"/>
          </p:cNvSpPr>
          <p:nvPr>
            <p:ph idx="1"/>
          </p:nvPr>
        </p:nvSpPr>
        <p:spPr>
          <a:xfrm>
            <a:off x="395536" y="1385453"/>
            <a:ext cx="8424936" cy="4749945"/>
          </a:xfrm>
        </p:spPr>
        <p:txBody>
          <a:bodyPr>
            <a:normAutofit fontScale="70000" lnSpcReduction="20000"/>
          </a:bodyPr>
          <a:lstStyle/>
          <a:p>
            <a:pPr marL="0" indent="0">
              <a:lnSpc>
                <a:spcPct val="120000"/>
              </a:lnSpc>
              <a:spcAft>
                <a:spcPts val="1200"/>
              </a:spcAft>
              <a:buNone/>
            </a:pPr>
            <a:r>
              <a:rPr lang="en-GB" sz="3400" dirty="0">
                <a:solidFill>
                  <a:srgbClr val="0070C0"/>
                </a:solidFill>
                <a:latin typeface="Arial" pitchFamily="34" charset="0"/>
                <a:cs typeface="Arial" pitchFamily="34" charset="0"/>
              </a:rPr>
              <a:t>November 2009:  WP.29/AC.3 agreed </a:t>
            </a:r>
            <a:r>
              <a:rPr lang="en-GB" sz="3400" dirty="0">
                <a:latin typeface="Arial" pitchFamily="34" charset="0"/>
                <a:cs typeface="Arial" pitchFamily="34" charset="0"/>
              </a:rPr>
              <a:t>a joint proposal from Japan, the United Kingdom and the United States of America to develop an amendment to GTR7 – Head Restraints. </a:t>
            </a:r>
          </a:p>
          <a:p>
            <a:pPr marL="0" indent="0">
              <a:lnSpc>
                <a:spcPct val="120000"/>
              </a:lnSpc>
              <a:buNone/>
            </a:pPr>
            <a:r>
              <a:rPr lang="en-GB" sz="3400" b="1" dirty="0">
                <a:solidFill>
                  <a:srgbClr val="0070C0"/>
                </a:solidFill>
                <a:latin typeface="Arial" pitchFamily="34" charset="0"/>
                <a:cs typeface="Arial" pitchFamily="34" charset="0"/>
              </a:rPr>
              <a:t>The Terms of Reference were to consider:</a:t>
            </a:r>
          </a:p>
          <a:p>
            <a:pPr marL="514350" indent="-514350">
              <a:lnSpc>
                <a:spcPct val="120000"/>
              </a:lnSpc>
              <a:buFont typeface="+mj-lt"/>
              <a:buAutoNum type="alphaLcPeriod"/>
            </a:pPr>
            <a:r>
              <a:rPr lang="en-GB" sz="3400" dirty="0">
                <a:latin typeface="Arial" pitchFamily="34" charset="0"/>
                <a:cs typeface="Arial" pitchFamily="34" charset="0"/>
              </a:rPr>
              <a:t>The head restraint height of 850 mm;</a:t>
            </a:r>
          </a:p>
          <a:p>
            <a:pPr marL="514350" indent="-514350">
              <a:lnSpc>
                <a:spcPct val="120000"/>
              </a:lnSpc>
              <a:spcAft>
                <a:spcPts val="1200"/>
              </a:spcAft>
              <a:buFont typeface="+mj-lt"/>
              <a:buAutoNum type="alphaLcPeriod"/>
            </a:pPr>
            <a:r>
              <a:rPr lang="en-GB" sz="3400" dirty="0">
                <a:latin typeface="Arial" pitchFamily="34" charset="0"/>
                <a:cs typeface="Arial" pitchFamily="34" charset="0"/>
              </a:rPr>
              <a:t>The appropriate dynamic test, including the test procedure, injury criteria and associated corridors for the Biofidelic Rear Impact Dummy II (BioRID II).</a:t>
            </a:r>
          </a:p>
          <a:p>
            <a:pPr marL="0" indent="0">
              <a:lnSpc>
                <a:spcPct val="120000"/>
              </a:lnSpc>
              <a:buNone/>
            </a:pPr>
            <a:r>
              <a:rPr lang="en-GB" sz="3400" dirty="0">
                <a:latin typeface="Arial" pitchFamily="34" charset="0"/>
                <a:cs typeface="Arial" pitchFamily="34" charset="0"/>
              </a:rPr>
              <a:t>(low speed rear impact crashes only - injuries in higher speed rear impact crashes to be considered as a further step.)</a:t>
            </a:r>
          </a:p>
          <a:p>
            <a:endParaRPr lang="en-GB" dirty="0">
              <a:latin typeface="Arial" pitchFamily="34" charset="0"/>
              <a:cs typeface="Arial" pitchFamily="34" charset="0"/>
            </a:endParaRPr>
          </a:p>
        </p:txBody>
      </p:sp>
      <p:sp>
        <p:nvSpPr>
          <p:cNvPr id="4" name="Foliennummernplatzhalter 3"/>
          <p:cNvSpPr>
            <a:spLocks noGrp="1"/>
          </p:cNvSpPr>
          <p:nvPr>
            <p:ph type="sldNum" sz="quarter" idx="12"/>
          </p:nvPr>
        </p:nvSpPr>
        <p:spPr/>
        <p:txBody>
          <a:bodyPr/>
          <a:lstStyle/>
          <a:p>
            <a:fld id="{B00B596A-0438-4FF8-B236-631E8A2155FD}" type="slidenum">
              <a:rPr lang="en-GB" smtClean="0"/>
              <a:pPr/>
              <a:t>5</a:t>
            </a:fld>
            <a:endParaRPr lang="en-GB"/>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7504" y="116632"/>
            <a:ext cx="939580" cy="1411251"/>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3438836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Arial" pitchFamily="34" charset="0"/>
                <a:cs typeface="Arial" pitchFamily="34" charset="0"/>
              </a:rPr>
              <a:t>Draft GTR 7 Phase 2</a:t>
            </a:r>
          </a:p>
        </p:txBody>
      </p:sp>
      <p:sp>
        <p:nvSpPr>
          <p:cNvPr id="3" name="Content Placeholder 2"/>
          <p:cNvSpPr>
            <a:spLocks noGrp="1"/>
          </p:cNvSpPr>
          <p:nvPr>
            <p:ph idx="1"/>
          </p:nvPr>
        </p:nvSpPr>
        <p:spPr>
          <a:xfrm>
            <a:off x="323528" y="1380024"/>
            <a:ext cx="8640960" cy="4641264"/>
          </a:xfrm>
        </p:spPr>
        <p:txBody>
          <a:bodyPr>
            <a:noAutofit/>
          </a:bodyPr>
          <a:lstStyle/>
          <a:p>
            <a:pPr>
              <a:lnSpc>
                <a:spcPct val="150000"/>
              </a:lnSpc>
              <a:spcBef>
                <a:spcPts val="600"/>
              </a:spcBef>
            </a:pPr>
            <a:r>
              <a:rPr lang="en-GB" sz="2400" dirty="0">
                <a:latin typeface="Arial" pitchFamily="34" charset="0"/>
                <a:cs typeface="Arial" pitchFamily="34" charset="0"/>
              </a:rPr>
              <a:t>At the 58</a:t>
            </a:r>
            <a:r>
              <a:rPr lang="en-GB" sz="2400" baseline="30000" dirty="0">
                <a:latin typeface="Arial" pitchFamily="34" charset="0"/>
                <a:cs typeface="Arial" pitchFamily="34" charset="0"/>
              </a:rPr>
              <a:t>th</a:t>
            </a:r>
            <a:r>
              <a:rPr lang="en-GB" sz="2400" dirty="0">
                <a:latin typeface="Arial" pitchFamily="34" charset="0"/>
                <a:cs typeface="Arial" pitchFamily="34" charset="0"/>
              </a:rPr>
              <a:t> GRSP formal document GRSP/2015/34 was introduced (GRSP-58-18) representing the progress at that time</a:t>
            </a:r>
          </a:p>
          <a:p>
            <a:pPr>
              <a:lnSpc>
                <a:spcPct val="150000"/>
              </a:lnSpc>
              <a:spcBef>
                <a:spcPts val="600"/>
              </a:spcBef>
            </a:pPr>
            <a:r>
              <a:rPr lang="de-DE" sz="2400" dirty="0" err="1">
                <a:solidFill>
                  <a:srgbClr val="0070C0"/>
                </a:solidFill>
                <a:latin typeface="Arial" pitchFamily="34" charset="0"/>
                <a:cs typeface="Arial" pitchFamily="34" charset="0"/>
              </a:rPr>
              <a:t>At</a:t>
            </a:r>
            <a:r>
              <a:rPr lang="de-DE" sz="2400" dirty="0">
                <a:solidFill>
                  <a:srgbClr val="0070C0"/>
                </a:solidFill>
                <a:latin typeface="Arial" pitchFamily="34" charset="0"/>
                <a:cs typeface="Arial" pitchFamily="34" charset="0"/>
              </a:rPr>
              <a:t> </a:t>
            </a:r>
            <a:r>
              <a:rPr lang="de-DE" sz="2400" dirty="0" err="1">
                <a:solidFill>
                  <a:srgbClr val="0070C0"/>
                </a:solidFill>
                <a:latin typeface="Arial" pitchFamily="34" charset="0"/>
                <a:cs typeface="Arial" pitchFamily="34" charset="0"/>
              </a:rPr>
              <a:t>the</a:t>
            </a:r>
            <a:r>
              <a:rPr lang="de-DE" sz="2400" dirty="0">
                <a:solidFill>
                  <a:srgbClr val="0070C0"/>
                </a:solidFill>
                <a:latin typeface="Arial" pitchFamily="34" charset="0"/>
                <a:cs typeface="Arial" pitchFamily="34" charset="0"/>
              </a:rPr>
              <a:t> 58</a:t>
            </a:r>
            <a:r>
              <a:rPr lang="de-DE" sz="2400" baseline="30000" dirty="0">
                <a:solidFill>
                  <a:srgbClr val="0070C0"/>
                </a:solidFill>
                <a:latin typeface="Arial" pitchFamily="34" charset="0"/>
                <a:cs typeface="Arial" pitchFamily="34" charset="0"/>
              </a:rPr>
              <a:t>th</a:t>
            </a:r>
            <a:r>
              <a:rPr lang="de-DE" sz="2400" dirty="0">
                <a:solidFill>
                  <a:srgbClr val="0070C0"/>
                </a:solidFill>
                <a:latin typeface="Arial" pitchFamily="34" charset="0"/>
                <a:cs typeface="Arial" pitchFamily="34" charset="0"/>
              </a:rPr>
              <a:t> GRSP </a:t>
            </a:r>
            <a:r>
              <a:rPr lang="de-DE" sz="2400" dirty="0" err="1">
                <a:solidFill>
                  <a:srgbClr val="0070C0"/>
                </a:solidFill>
                <a:latin typeface="Arial" pitchFamily="34" charset="0"/>
                <a:cs typeface="Arial" pitchFamily="34" charset="0"/>
              </a:rPr>
              <a:t>agreement</a:t>
            </a:r>
            <a:r>
              <a:rPr lang="de-DE" sz="2400" dirty="0">
                <a:solidFill>
                  <a:srgbClr val="0070C0"/>
                </a:solidFill>
                <a:latin typeface="Arial" pitchFamily="34" charset="0"/>
                <a:cs typeface="Arial" pitchFamily="34" charset="0"/>
              </a:rPr>
              <a:t> was </a:t>
            </a:r>
            <a:r>
              <a:rPr lang="de-DE" sz="2400" dirty="0" err="1">
                <a:solidFill>
                  <a:srgbClr val="0070C0"/>
                </a:solidFill>
                <a:latin typeface="Arial" pitchFamily="34" charset="0"/>
                <a:cs typeface="Arial" pitchFamily="34" charset="0"/>
              </a:rPr>
              <a:t>reached</a:t>
            </a:r>
            <a:r>
              <a:rPr lang="de-DE" sz="2400" dirty="0">
                <a:solidFill>
                  <a:srgbClr val="0070C0"/>
                </a:solidFill>
                <a:latin typeface="Arial" pitchFamily="34" charset="0"/>
                <a:cs typeface="Arial" pitchFamily="34" charset="0"/>
              </a:rPr>
              <a:t> on </a:t>
            </a:r>
            <a:r>
              <a:rPr lang="de-DE" sz="2400" dirty="0" err="1">
                <a:solidFill>
                  <a:srgbClr val="0070C0"/>
                </a:solidFill>
                <a:latin typeface="Arial" pitchFamily="34" charset="0"/>
                <a:cs typeface="Arial" pitchFamily="34" charset="0"/>
              </a:rPr>
              <a:t>the</a:t>
            </a:r>
            <a:r>
              <a:rPr lang="de-DE" sz="2400" dirty="0">
                <a:solidFill>
                  <a:srgbClr val="0070C0"/>
                </a:solidFill>
                <a:latin typeface="Arial" pitchFamily="34" charset="0"/>
                <a:cs typeface="Arial" pitchFamily="34" charset="0"/>
              </a:rPr>
              <a:t> </a:t>
            </a:r>
            <a:r>
              <a:rPr lang="de-DE" sz="2400" dirty="0" err="1">
                <a:solidFill>
                  <a:srgbClr val="0070C0"/>
                </a:solidFill>
                <a:latin typeface="Arial" pitchFamily="34" charset="0"/>
                <a:cs typeface="Arial" pitchFamily="34" charset="0"/>
              </a:rPr>
              <a:t>head</a:t>
            </a:r>
            <a:r>
              <a:rPr lang="de-DE" sz="2400" dirty="0">
                <a:solidFill>
                  <a:srgbClr val="0070C0"/>
                </a:solidFill>
                <a:latin typeface="Arial" pitchFamily="34" charset="0"/>
                <a:cs typeface="Arial" pitchFamily="34" charset="0"/>
              </a:rPr>
              <a:t> restraint </a:t>
            </a:r>
            <a:r>
              <a:rPr lang="de-DE" sz="2400" dirty="0" err="1">
                <a:solidFill>
                  <a:srgbClr val="0070C0"/>
                </a:solidFill>
                <a:latin typeface="Arial" pitchFamily="34" charset="0"/>
                <a:cs typeface="Arial" pitchFamily="34" charset="0"/>
              </a:rPr>
              <a:t>height</a:t>
            </a:r>
            <a:r>
              <a:rPr lang="de-DE" sz="2400" dirty="0">
                <a:solidFill>
                  <a:srgbClr val="0070C0"/>
                </a:solidFill>
                <a:latin typeface="Arial" pitchFamily="34" charset="0"/>
                <a:cs typeface="Arial" pitchFamily="34" charset="0"/>
              </a:rPr>
              <a:t> </a:t>
            </a:r>
            <a:r>
              <a:rPr lang="de-DE" sz="2400" dirty="0" err="1">
                <a:solidFill>
                  <a:srgbClr val="0070C0"/>
                </a:solidFill>
                <a:latin typeface="Arial" pitchFamily="34" charset="0"/>
                <a:cs typeface="Arial" pitchFamily="34" charset="0"/>
              </a:rPr>
              <a:t>of</a:t>
            </a:r>
            <a:r>
              <a:rPr lang="de-DE" sz="2400" dirty="0">
                <a:solidFill>
                  <a:srgbClr val="0070C0"/>
                </a:solidFill>
                <a:latin typeface="Arial" pitchFamily="34" charset="0"/>
                <a:cs typeface="Arial" pitchFamily="34" charset="0"/>
              </a:rPr>
              <a:t>  830</a:t>
            </a:r>
            <a:r>
              <a:rPr lang="en-GB" sz="2400" baseline="30000" dirty="0"/>
              <a:t> *)</a:t>
            </a:r>
            <a:r>
              <a:rPr lang="de-DE" sz="2400" dirty="0">
                <a:solidFill>
                  <a:srgbClr val="0070C0"/>
                </a:solidFill>
                <a:latin typeface="Arial" pitchFamily="34" charset="0"/>
                <a:cs typeface="Arial" pitchFamily="34" charset="0"/>
              </a:rPr>
              <a:t> mm </a:t>
            </a:r>
            <a:r>
              <a:rPr lang="de-DE" sz="2400" dirty="0" err="1">
                <a:solidFill>
                  <a:srgbClr val="0070C0"/>
                </a:solidFill>
                <a:latin typeface="Arial" pitchFamily="34" charset="0"/>
                <a:cs typeface="Arial" pitchFamily="34" charset="0"/>
              </a:rPr>
              <a:t>and</a:t>
            </a:r>
            <a:r>
              <a:rPr lang="de-DE" sz="2400" dirty="0">
                <a:solidFill>
                  <a:srgbClr val="0070C0"/>
                </a:solidFill>
                <a:latin typeface="Arial" pitchFamily="34" charset="0"/>
                <a:cs typeface="Arial" pitchFamily="34" charset="0"/>
              </a:rPr>
              <a:t> 720</a:t>
            </a:r>
            <a:r>
              <a:rPr lang="en-GB" sz="2400" baseline="30000" dirty="0"/>
              <a:t> *)</a:t>
            </a:r>
            <a:r>
              <a:rPr lang="de-DE" sz="2400" dirty="0">
                <a:solidFill>
                  <a:srgbClr val="0070C0"/>
                </a:solidFill>
                <a:latin typeface="Arial" pitchFamily="34" charset="0"/>
                <a:cs typeface="Arial" pitchFamily="34" charset="0"/>
              </a:rPr>
              <a:t> mm </a:t>
            </a:r>
            <a:r>
              <a:rPr lang="de-DE" sz="2400" dirty="0" err="1">
                <a:solidFill>
                  <a:srgbClr val="0070C0"/>
                </a:solidFill>
                <a:latin typeface="Arial" pitchFamily="34" charset="0"/>
                <a:cs typeface="Arial" pitchFamily="34" charset="0"/>
              </a:rPr>
              <a:t>respectively</a:t>
            </a:r>
            <a:r>
              <a:rPr lang="de-DE" sz="2400" dirty="0">
                <a:solidFill>
                  <a:srgbClr val="0070C0"/>
                </a:solidFill>
                <a:latin typeface="Arial" pitchFamily="34" charset="0"/>
                <a:cs typeface="Arial" pitchFamily="34" charset="0"/>
              </a:rPr>
              <a:t>.</a:t>
            </a:r>
          </a:p>
          <a:p>
            <a:pPr>
              <a:lnSpc>
                <a:spcPct val="150000"/>
              </a:lnSpc>
              <a:spcBef>
                <a:spcPts val="600"/>
              </a:spcBef>
            </a:pPr>
            <a:r>
              <a:rPr lang="en-GB" sz="2400" dirty="0">
                <a:solidFill>
                  <a:srgbClr val="0070C0"/>
                </a:solidFill>
                <a:latin typeface="Arial" pitchFamily="34" charset="0"/>
                <a:cs typeface="Arial" pitchFamily="34" charset="0"/>
              </a:rPr>
              <a:t>Formal Document number  GRSP/2018/27 represents now the progress to date</a:t>
            </a:r>
          </a:p>
          <a:p>
            <a:pPr>
              <a:lnSpc>
                <a:spcPct val="150000"/>
              </a:lnSpc>
              <a:spcBef>
                <a:spcPts val="600"/>
              </a:spcBef>
              <a:buNone/>
            </a:pPr>
            <a:r>
              <a:rPr lang="en-GB" sz="2000" baseline="30000" dirty="0"/>
              <a:t>*)</a:t>
            </a:r>
            <a:r>
              <a:rPr lang="en-GB" sz="2000" dirty="0"/>
              <a:t> 	</a:t>
            </a:r>
            <a:r>
              <a:rPr lang="en-GB" sz="1800" dirty="0"/>
              <a:t>A contracting party may opt for a lower value in its domestic legislation if it decides that such value is appropriate.</a:t>
            </a:r>
            <a:endParaRPr lang="de-DE" sz="1800" dirty="0">
              <a:solidFill>
                <a:srgbClr val="0070C0"/>
              </a:solidFill>
              <a:latin typeface="Arial" pitchFamily="34" charset="0"/>
              <a:cs typeface="Arial" pitchFamily="34" charset="0"/>
            </a:endParaRPr>
          </a:p>
        </p:txBody>
      </p:sp>
      <p:sp>
        <p:nvSpPr>
          <p:cNvPr id="4" name="Foliennummernplatzhalter 3"/>
          <p:cNvSpPr>
            <a:spLocks noGrp="1"/>
          </p:cNvSpPr>
          <p:nvPr>
            <p:ph type="sldNum" sz="quarter" idx="12"/>
          </p:nvPr>
        </p:nvSpPr>
        <p:spPr/>
        <p:txBody>
          <a:bodyPr/>
          <a:lstStyle/>
          <a:p>
            <a:fld id="{B00B596A-0438-4FF8-B236-631E8A2155FD}" type="slidenum">
              <a:rPr lang="en-GB" smtClean="0"/>
              <a:pPr/>
              <a:t>6</a:t>
            </a:fld>
            <a:endParaRPr lang="en-GB" dirty="0"/>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7504" y="116632"/>
            <a:ext cx="939580" cy="1411251"/>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3438836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Arial" pitchFamily="34" charset="0"/>
                <a:cs typeface="Arial" pitchFamily="34" charset="0"/>
              </a:rPr>
              <a:t>Draft GTR 7 Phase 2</a:t>
            </a:r>
          </a:p>
        </p:txBody>
      </p:sp>
      <p:sp>
        <p:nvSpPr>
          <p:cNvPr id="3" name="Content Placeholder 2"/>
          <p:cNvSpPr>
            <a:spLocks noGrp="1"/>
          </p:cNvSpPr>
          <p:nvPr>
            <p:ph idx="1"/>
          </p:nvPr>
        </p:nvSpPr>
        <p:spPr>
          <a:xfrm>
            <a:off x="251520" y="1740064"/>
            <a:ext cx="8640960" cy="4641264"/>
          </a:xfrm>
        </p:spPr>
        <p:txBody>
          <a:bodyPr>
            <a:noAutofit/>
          </a:bodyPr>
          <a:lstStyle/>
          <a:p>
            <a:pPr>
              <a:lnSpc>
                <a:spcPct val="150000"/>
              </a:lnSpc>
              <a:spcBef>
                <a:spcPts val="600"/>
              </a:spcBef>
            </a:pPr>
            <a:r>
              <a:rPr lang="en-GB" sz="2400" b="1" dirty="0">
                <a:solidFill>
                  <a:srgbClr val="0070C0"/>
                </a:solidFill>
                <a:latin typeface="Arial" pitchFamily="34" charset="0"/>
                <a:cs typeface="Arial" pitchFamily="34" charset="0"/>
              </a:rPr>
              <a:t>Document 2018/27 still contains a number of square brackets.</a:t>
            </a:r>
          </a:p>
          <a:p>
            <a:pPr>
              <a:lnSpc>
                <a:spcPct val="150000"/>
              </a:lnSpc>
              <a:spcBef>
                <a:spcPts val="600"/>
              </a:spcBef>
            </a:pPr>
            <a:r>
              <a:rPr lang="en-GB" sz="2400" b="1" dirty="0">
                <a:solidFill>
                  <a:srgbClr val="0070C0"/>
                </a:solidFill>
                <a:latin typeface="Arial" pitchFamily="34" charset="0"/>
                <a:cs typeface="Arial" pitchFamily="34" charset="0"/>
              </a:rPr>
              <a:t>A small drafting group with representatives from J/NL/D went through the document and agreed on the removal of the square brackets.</a:t>
            </a:r>
          </a:p>
          <a:p>
            <a:pPr>
              <a:lnSpc>
                <a:spcPct val="150000"/>
              </a:lnSpc>
              <a:spcBef>
                <a:spcPts val="600"/>
              </a:spcBef>
            </a:pPr>
            <a:r>
              <a:rPr lang="en-GB" sz="2400" b="1" dirty="0">
                <a:solidFill>
                  <a:srgbClr val="0070C0"/>
                </a:solidFill>
                <a:latin typeface="Arial" pitchFamily="34" charset="0"/>
                <a:cs typeface="Arial" pitchFamily="34" charset="0"/>
              </a:rPr>
              <a:t>Informal document 64-xx is a consolidated version.</a:t>
            </a:r>
            <a:endParaRPr lang="de-DE" sz="2400" b="1" dirty="0">
              <a:solidFill>
                <a:srgbClr val="0070C0"/>
              </a:solidFill>
              <a:latin typeface="Arial" pitchFamily="34" charset="0"/>
              <a:cs typeface="Arial" pitchFamily="34" charset="0"/>
            </a:endParaRPr>
          </a:p>
        </p:txBody>
      </p:sp>
      <p:sp>
        <p:nvSpPr>
          <p:cNvPr id="4" name="Foliennummernplatzhalter 3"/>
          <p:cNvSpPr>
            <a:spLocks noGrp="1"/>
          </p:cNvSpPr>
          <p:nvPr>
            <p:ph type="sldNum" sz="quarter" idx="12"/>
          </p:nvPr>
        </p:nvSpPr>
        <p:spPr/>
        <p:txBody>
          <a:bodyPr/>
          <a:lstStyle/>
          <a:p>
            <a:fld id="{B00B596A-0438-4FF8-B236-631E8A2155FD}" type="slidenum">
              <a:rPr lang="en-GB" smtClean="0"/>
              <a:pPr/>
              <a:t>7</a:t>
            </a:fld>
            <a:endParaRPr lang="en-GB"/>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7504" y="116632"/>
            <a:ext cx="939580" cy="1411251"/>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3438836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Arial" pitchFamily="34" charset="0"/>
                <a:cs typeface="Arial" pitchFamily="34" charset="0"/>
              </a:rPr>
              <a:t>Draft GTR 7 Phase 2</a:t>
            </a:r>
          </a:p>
        </p:txBody>
      </p:sp>
      <p:sp>
        <p:nvSpPr>
          <p:cNvPr id="3" name="Content Placeholder 2"/>
          <p:cNvSpPr>
            <a:spLocks noGrp="1"/>
          </p:cNvSpPr>
          <p:nvPr>
            <p:ph idx="1"/>
          </p:nvPr>
        </p:nvSpPr>
        <p:spPr>
          <a:xfrm>
            <a:off x="373391" y="1484784"/>
            <a:ext cx="8375073" cy="3643738"/>
          </a:xfrm>
        </p:spPr>
        <p:txBody>
          <a:bodyPr>
            <a:noAutofit/>
          </a:bodyPr>
          <a:lstStyle/>
          <a:p>
            <a:pPr>
              <a:lnSpc>
                <a:spcPct val="100000"/>
              </a:lnSpc>
              <a:spcBef>
                <a:spcPts val="600"/>
              </a:spcBef>
            </a:pPr>
            <a:r>
              <a:rPr lang="en-GB" sz="2400" dirty="0">
                <a:latin typeface="Arial" pitchFamily="34" charset="0"/>
                <a:cs typeface="Arial" pitchFamily="34" charset="0"/>
              </a:rPr>
              <a:t>In principle </a:t>
            </a:r>
            <a:r>
              <a:rPr lang="en-GB" sz="2400" dirty="0">
                <a:solidFill>
                  <a:srgbClr val="0070C0"/>
                </a:solidFill>
                <a:latin typeface="Arial" pitchFamily="34" charset="0"/>
                <a:cs typeface="Arial" pitchFamily="34" charset="0"/>
              </a:rPr>
              <a:t>5 parts </a:t>
            </a:r>
            <a:r>
              <a:rPr lang="en-GB" sz="2400" dirty="0">
                <a:latin typeface="Arial" pitchFamily="34" charset="0"/>
                <a:cs typeface="Arial" pitchFamily="34" charset="0"/>
              </a:rPr>
              <a:t>of the GTR have been mainly affected:</a:t>
            </a:r>
          </a:p>
          <a:p>
            <a:pPr lvl="1">
              <a:lnSpc>
                <a:spcPct val="150000"/>
              </a:lnSpc>
              <a:spcBef>
                <a:spcPts val="600"/>
              </a:spcBef>
            </a:pPr>
            <a:r>
              <a:rPr lang="en-GB" sz="2400" dirty="0">
                <a:latin typeface="Arial" pitchFamily="34" charset="0"/>
                <a:cs typeface="Arial" pitchFamily="34" charset="0"/>
              </a:rPr>
              <a:t>the </a:t>
            </a:r>
            <a:r>
              <a:rPr lang="en-GB" sz="2400" dirty="0">
                <a:solidFill>
                  <a:srgbClr val="0070C0"/>
                </a:solidFill>
                <a:latin typeface="Arial" pitchFamily="34" charset="0"/>
                <a:cs typeface="Arial" pitchFamily="34" charset="0"/>
              </a:rPr>
              <a:t>main text of the GTR </a:t>
            </a:r>
            <a:r>
              <a:rPr lang="en-GB" sz="2400" dirty="0">
                <a:latin typeface="Arial" pitchFamily="34" charset="0"/>
                <a:cs typeface="Arial" pitchFamily="34" charset="0"/>
              </a:rPr>
              <a:t>and the content of </a:t>
            </a:r>
          </a:p>
          <a:p>
            <a:pPr lvl="1">
              <a:lnSpc>
                <a:spcPct val="150000"/>
              </a:lnSpc>
              <a:spcBef>
                <a:spcPts val="600"/>
              </a:spcBef>
            </a:pPr>
            <a:r>
              <a:rPr lang="en-GB" sz="2400" dirty="0">
                <a:solidFill>
                  <a:srgbClr val="0070C0"/>
                </a:solidFill>
                <a:latin typeface="Arial" pitchFamily="34" charset="0"/>
                <a:cs typeface="Arial" pitchFamily="34" charset="0"/>
              </a:rPr>
              <a:t>Annex 1</a:t>
            </a:r>
            <a:r>
              <a:rPr lang="en-GB" sz="2400" dirty="0">
                <a:latin typeface="Arial" pitchFamily="34" charset="0"/>
                <a:cs typeface="Arial" pitchFamily="34" charset="0"/>
              </a:rPr>
              <a:t> (</a:t>
            </a:r>
            <a:r>
              <a:rPr lang="en-US" sz="2400" dirty="0">
                <a:latin typeface="Arial" pitchFamily="34" charset="0"/>
                <a:cs typeface="Arial" pitchFamily="34" charset="0"/>
              </a:rPr>
              <a:t>Height measurement test procedure)</a:t>
            </a:r>
            <a:endParaRPr lang="en-GB" sz="2400" dirty="0">
              <a:latin typeface="Arial" pitchFamily="34" charset="0"/>
              <a:cs typeface="Arial" pitchFamily="34" charset="0"/>
            </a:endParaRPr>
          </a:p>
          <a:p>
            <a:pPr lvl="1">
              <a:lnSpc>
                <a:spcPct val="150000"/>
              </a:lnSpc>
              <a:spcBef>
                <a:spcPts val="600"/>
              </a:spcBef>
            </a:pPr>
            <a:r>
              <a:rPr lang="en-GB" sz="2400" dirty="0">
                <a:solidFill>
                  <a:srgbClr val="0070C0"/>
                </a:solidFill>
                <a:latin typeface="Arial" pitchFamily="34" charset="0"/>
                <a:cs typeface="Arial" pitchFamily="34" charset="0"/>
              </a:rPr>
              <a:t>Annex 4</a:t>
            </a:r>
            <a:r>
              <a:rPr lang="en-GB" sz="2400" dirty="0">
                <a:latin typeface="Arial" pitchFamily="34" charset="0"/>
                <a:cs typeface="Arial" pitchFamily="34" charset="0"/>
              </a:rPr>
              <a:t> </a:t>
            </a:r>
            <a:r>
              <a:rPr lang="en-GB" sz="2400" dirty="0">
                <a:solidFill>
                  <a:srgbClr val="0070C0"/>
                </a:solidFill>
                <a:latin typeface="Arial" pitchFamily="34" charset="0"/>
                <a:cs typeface="Arial" pitchFamily="34" charset="0"/>
              </a:rPr>
              <a:t>deleted</a:t>
            </a:r>
            <a:r>
              <a:rPr lang="en-GB" sz="2400" dirty="0">
                <a:latin typeface="Arial" pitchFamily="34" charset="0"/>
                <a:cs typeface="Arial" pitchFamily="34" charset="0"/>
              </a:rPr>
              <a:t> (</a:t>
            </a:r>
            <a:r>
              <a:rPr lang="en-GB" sz="2400" dirty="0" err="1">
                <a:latin typeface="Arial" pitchFamily="34" charset="0"/>
                <a:cs typeface="Arial" pitchFamily="34" charset="0"/>
              </a:rPr>
              <a:t>Backset</a:t>
            </a:r>
            <a:r>
              <a:rPr lang="en-GB" sz="2400" dirty="0">
                <a:latin typeface="Arial" pitchFamily="34" charset="0"/>
                <a:cs typeface="Arial" pitchFamily="34" charset="0"/>
              </a:rPr>
              <a:t> measurement test procedure using the HRMD method)</a:t>
            </a:r>
          </a:p>
          <a:p>
            <a:pPr lvl="1">
              <a:lnSpc>
                <a:spcPct val="150000"/>
              </a:lnSpc>
              <a:spcBef>
                <a:spcPts val="600"/>
              </a:spcBef>
            </a:pPr>
            <a:r>
              <a:rPr lang="en-GB" sz="2400" dirty="0">
                <a:solidFill>
                  <a:srgbClr val="0070C0"/>
                </a:solidFill>
                <a:latin typeface="Arial" pitchFamily="34" charset="0"/>
                <a:cs typeface="Arial" pitchFamily="34" charset="0"/>
              </a:rPr>
              <a:t>Annex 5</a:t>
            </a:r>
            <a:r>
              <a:rPr lang="en-GB" sz="2400" dirty="0">
                <a:latin typeface="Arial" pitchFamily="34" charset="0"/>
                <a:cs typeface="Arial" pitchFamily="34" charset="0"/>
              </a:rPr>
              <a:t> (</a:t>
            </a:r>
            <a:r>
              <a:rPr lang="en-US" sz="2400" dirty="0">
                <a:latin typeface="Arial" pitchFamily="34" charset="0"/>
                <a:cs typeface="Arial" pitchFamily="34" charset="0"/>
              </a:rPr>
              <a:t>Backset measurement test procedure using the R-point method)</a:t>
            </a:r>
          </a:p>
          <a:p>
            <a:pPr lvl="1">
              <a:lnSpc>
                <a:spcPct val="150000"/>
              </a:lnSpc>
              <a:spcBef>
                <a:spcPts val="600"/>
              </a:spcBef>
            </a:pPr>
            <a:r>
              <a:rPr lang="en-GB" sz="2400" dirty="0">
                <a:solidFill>
                  <a:srgbClr val="0070C0"/>
                </a:solidFill>
                <a:latin typeface="Arial" pitchFamily="34" charset="0"/>
                <a:cs typeface="Arial" pitchFamily="34" charset="0"/>
              </a:rPr>
              <a:t>Annex 9</a:t>
            </a:r>
            <a:r>
              <a:rPr lang="en-GB" sz="2400" dirty="0">
                <a:latin typeface="Arial" pitchFamily="34" charset="0"/>
                <a:cs typeface="Arial" pitchFamily="34" charset="0"/>
              </a:rPr>
              <a:t> (</a:t>
            </a:r>
            <a:r>
              <a:rPr lang="de-DE" sz="2400" dirty="0">
                <a:latin typeface="Arial" pitchFamily="34" charset="0"/>
                <a:cs typeface="Arial" pitchFamily="34" charset="0"/>
              </a:rPr>
              <a:t>Dynamic </a:t>
            </a:r>
            <a:r>
              <a:rPr lang="de-DE" sz="2400" dirty="0" err="1">
                <a:latin typeface="Arial" pitchFamily="34" charset="0"/>
                <a:cs typeface="Arial" pitchFamily="34" charset="0"/>
              </a:rPr>
              <a:t>performance</a:t>
            </a:r>
            <a:r>
              <a:rPr lang="de-DE" sz="2400" dirty="0">
                <a:latin typeface="Arial" pitchFamily="34" charset="0"/>
                <a:cs typeface="Arial" pitchFamily="34" charset="0"/>
              </a:rPr>
              <a:t> </a:t>
            </a:r>
            <a:r>
              <a:rPr lang="de-DE" sz="2400" dirty="0" err="1">
                <a:latin typeface="Arial" pitchFamily="34" charset="0"/>
                <a:cs typeface="Arial" pitchFamily="34" charset="0"/>
              </a:rPr>
              <a:t>test</a:t>
            </a:r>
            <a:r>
              <a:rPr lang="de-DE" sz="2400" dirty="0">
                <a:latin typeface="Arial" pitchFamily="34" charset="0"/>
                <a:cs typeface="Arial" pitchFamily="34" charset="0"/>
              </a:rPr>
              <a:t> </a:t>
            </a:r>
            <a:r>
              <a:rPr lang="de-DE" sz="2400" dirty="0" err="1">
                <a:latin typeface="Arial" pitchFamily="34" charset="0"/>
                <a:cs typeface="Arial" pitchFamily="34" charset="0"/>
              </a:rPr>
              <a:t>procedure</a:t>
            </a:r>
            <a:r>
              <a:rPr lang="de-DE" sz="2400" dirty="0">
                <a:latin typeface="Arial" pitchFamily="34" charset="0"/>
                <a:cs typeface="Arial" pitchFamily="34" charset="0"/>
              </a:rPr>
              <a:t>)</a:t>
            </a:r>
          </a:p>
          <a:p>
            <a:pPr>
              <a:lnSpc>
                <a:spcPct val="150000"/>
              </a:lnSpc>
              <a:spcBef>
                <a:spcPts val="600"/>
              </a:spcBef>
            </a:pPr>
            <a:endParaRPr lang="de-DE" sz="2400" dirty="0">
              <a:solidFill>
                <a:srgbClr val="0070C0"/>
              </a:solidFill>
              <a:latin typeface="Arial" pitchFamily="34" charset="0"/>
              <a:cs typeface="Arial" pitchFamily="34" charset="0"/>
            </a:endParaRPr>
          </a:p>
        </p:txBody>
      </p:sp>
      <p:sp>
        <p:nvSpPr>
          <p:cNvPr id="4" name="Foliennummernplatzhalter 3"/>
          <p:cNvSpPr>
            <a:spLocks noGrp="1"/>
          </p:cNvSpPr>
          <p:nvPr>
            <p:ph type="sldNum" sz="quarter" idx="12"/>
          </p:nvPr>
        </p:nvSpPr>
        <p:spPr/>
        <p:txBody>
          <a:bodyPr/>
          <a:lstStyle/>
          <a:p>
            <a:fld id="{B00B596A-0438-4FF8-B236-631E8A2155FD}" type="slidenum">
              <a:rPr lang="en-GB" smtClean="0"/>
              <a:pPr/>
              <a:t>8</a:t>
            </a:fld>
            <a:endParaRPr lang="en-GB"/>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7504" y="116632"/>
            <a:ext cx="939580" cy="1411251"/>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3438836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Arial" pitchFamily="34" charset="0"/>
                <a:cs typeface="Arial" pitchFamily="34" charset="0"/>
              </a:rPr>
              <a:t>Draft GTR 7 Phase 2</a:t>
            </a:r>
          </a:p>
        </p:txBody>
      </p:sp>
      <p:sp>
        <p:nvSpPr>
          <p:cNvPr id="3" name="Content Placeholder 2"/>
          <p:cNvSpPr>
            <a:spLocks noGrp="1"/>
          </p:cNvSpPr>
          <p:nvPr>
            <p:ph idx="1"/>
          </p:nvPr>
        </p:nvSpPr>
        <p:spPr>
          <a:xfrm>
            <a:off x="457200" y="1556792"/>
            <a:ext cx="8375073" cy="3643738"/>
          </a:xfrm>
        </p:spPr>
        <p:txBody>
          <a:bodyPr>
            <a:noAutofit/>
          </a:bodyPr>
          <a:lstStyle/>
          <a:p>
            <a:pPr>
              <a:lnSpc>
                <a:spcPct val="100000"/>
              </a:lnSpc>
              <a:spcBef>
                <a:spcPts val="600"/>
              </a:spcBef>
              <a:buNone/>
            </a:pPr>
            <a:r>
              <a:rPr lang="en-GB" sz="2400" b="1" dirty="0">
                <a:latin typeface="Arial" pitchFamily="34" charset="0"/>
                <a:cs typeface="Arial" pitchFamily="34" charset="0"/>
              </a:rPr>
              <a:t>Head Restraint Height</a:t>
            </a:r>
          </a:p>
          <a:p>
            <a:pPr>
              <a:lnSpc>
                <a:spcPct val="100000"/>
              </a:lnSpc>
              <a:spcBef>
                <a:spcPts val="600"/>
              </a:spcBef>
            </a:pPr>
            <a:endParaRPr lang="en-GB" sz="2400" dirty="0">
              <a:latin typeface="Arial" pitchFamily="34" charset="0"/>
              <a:cs typeface="Arial" pitchFamily="34" charset="0"/>
            </a:endParaRPr>
          </a:p>
          <a:p>
            <a:pPr>
              <a:lnSpc>
                <a:spcPct val="100000"/>
              </a:lnSpc>
              <a:spcBef>
                <a:spcPts val="600"/>
              </a:spcBef>
            </a:pPr>
            <a:r>
              <a:rPr lang="en-GB" sz="2400" dirty="0">
                <a:latin typeface="Arial" pitchFamily="34" charset="0"/>
                <a:cs typeface="Arial" pitchFamily="34" charset="0"/>
              </a:rPr>
              <a:t>Changes to the procedure for establishing the height of the head restraint are proposed. These changes ensure that the height is measured at a position where the restraint can be effective upon head contact rather than at its absolute height.</a:t>
            </a:r>
            <a:endParaRPr lang="de-DE" sz="2400" dirty="0">
              <a:latin typeface="Arial" pitchFamily="34" charset="0"/>
              <a:cs typeface="Arial" pitchFamily="34" charset="0"/>
            </a:endParaRPr>
          </a:p>
          <a:p>
            <a:pPr>
              <a:lnSpc>
                <a:spcPct val="100000"/>
              </a:lnSpc>
              <a:spcBef>
                <a:spcPts val="600"/>
              </a:spcBef>
            </a:pPr>
            <a:endParaRPr lang="de-DE" sz="2400" dirty="0">
              <a:latin typeface="Arial" pitchFamily="34" charset="0"/>
              <a:cs typeface="Arial" pitchFamily="34" charset="0"/>
            </a:endParaRPr>
          </a:p>
          <a:p>
            <a:pPr>
              <a:lnSpc>
                <a:spcPct val="100000"/>
              </a:lnSpc>
              <a:spcBef>
                <a:spcPts val="600"/>
              </a:spcBef>
            </a:pPr>
            <a:r>
              <a:rPr lang="en-GB" sz="2400" dirty="0">
                <a:latin typeface="Arial" pitchFamily="34" charset="0"/>
                <a:cs typeface="Arial" pitchFamily="34" charset="0"/>
              </a:rPr>
              <a:t>The procedure is detailed in </a:t>
            </a:r>
            <a:r>
              <a:rPr lang="en-GB" sz="2400" b="1" dirty="0">
                <a:solidFill>
                  <a:srgbClr val="0070C0"/>
                </a:solidFill>
                <a:latin typeface="Arial" pitchFamily="34" charset="0"/>
                <a:cs typeface="Arial" pitchFamily="34" charset="0"/>
              </a:rPr>
              <a:t>Annex 1</a:t>
            </a:r>
            <a:r>
              <a:rPr lang="en-GB" sz="2400" dirty="0">
                <a:latin typeface="Arial" pitchFamily="34" charset="0"/>
                <a:cs typeface="Arial" pitchFamily="34" charset="0"/>
              </a:rPr>
              <a:t> but, significantly, </a:t>
            </a:r>
            <a:r>
              <a:rPr lang="en-GB" sz="2400" b="1" dirty="0">
                <a:solidFill>
                  <a:srgbClr val="0070C0"/>
                </a:solidFill>
                <a:latin typeface="Arial" pitchFamily="34" charset="0"/>
                <a:cs typeface="Arial" pitchFamily="34" charset="0"/>
              </a:rPr>
              <a:t>it removes the requirement to use the H-point machine and the HRMD.</a:t>
            </a:r>
            <a:endParaRPr lang="de-DE" sz="2400" b="1" dirty="0">
              <a:solidFill>
                <a:srgbClr val="0070C0"/>
              </a:solidFill>
              <a:latin typeface="Arial" pitchFamily="34" charset="0"/>
              <a:cs typeface="Arial" pitchFamily="34" charset="0"/>
            </a:endParaRPr>
          </a:p>
        </p:txBody>
      </p:sp>
      <p:sp>
        <p:nvSpPr>
          <p:cNvPr id="4" name="Foliennummernplatzhalter 3"/>
          <p:cNvSpPr>
            <a:spLocks noGrp="1"/>
          </p:cNvSpPr>
          <p:nvPr>
            <p:ph type="sldNum" sz="quarter" idx="12"/>
          </p:nvPr>
        </p:nvSpPr>
        <p:spPr/>
        <p:txBody>
          <a:bodyPr/>
          <a:lstStyle/>
          <a:p>
            <a:fld id="{B00B596A-0438-4FF8-B236-631E8A2155FD}" type="slidenum">
              <a:rPr lang="en-GB" smtClean="0"/>
              <a:pPr/>
              <a:t>9</a:t>
            </a:fld>
            <a:endParaRPr lang="en-GB"/>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7504" y="116632"/>
            <a:ext cx="939580" cy="1411251"/>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3438836734"/>
      </p:ext>
    </p:extLst>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1313</Words>
  <Application>Microsoft Office PowerPoint</Application>
  <PresentationFormat>On-screen Show (4:3)</PresentationFormat>
  <Paragraphs>118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MS Mincho</vt:lpstr>
      <vt:lpstr>Arial</vt:lpstr>
      <vt:lpstr>Calibri</vt:lpstr>
      <vt:lpstr>Standarddesign</vt:lpstr>
      <vt:lpstr>PowerPoint Presentation</vt:lpstr>
      <vt:lpstr>Background</vt:lpstr>
      <vt:lpstr>Background</vt:lpstr>
      <vt:lpstr>Background</vt:lpstr>
      <vt:lpstr>Background</vt:lpstr>
      <vt:lpstr>Draft GTR 7 Phase 2</vt:lpstr>
      <vt:lpstr>Draft GTR 7 Phase 2</vt:lpstr>
      <vt:lpstr>Draft GTR 7 Phase 2</vt:lpstr>
      <vt:lpstr>Draft GTR 7 Phase 2</vt:lpstr>
      <vt:lpstr>Draft GTR 7 Phase 2</vt:lpstr>
      <vt:lpstr>Draft GTR 7 Phase 2</vt:lpstr>
      <vt:lpstr>Draft GTR 7 Phase 2</vt:lpstr>
      <vt:lpstr>Draft GTR 7 Phase 2</vt:lpstr>
      <vt:lpstr>Draft GTR 7 Phase 2</vt:lpstr>
      <vt:lpstr>Draft GTR 7 Phase 2</vt:lpstr>
      <vt:lpstr>Draft GTR 7 Phase 2</vt:lpstr>
      <vt:lpstr>Draft GTR 7 Phase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Report of the  BioRID TEG</dc:title>
  <dc:creator>Lorenz BASt</dc:creator>
  <cp:lastModifiedBy>Edoardo Gianotti</cp:lastModifiedBy>
  <cp:revision>178</cp:revision>
  <dcterms:created xsi:type="dcterms:W3CDTF">2010-05-15T19:52:42Z</dcterms:created>
  <dcterms:modified xsi:type="dcterms:W3CDTF">2018-12-12T17:01:59Z</dcterms:modified>
</cp:coreProperties>
</file>