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6.xml" ContentType="application/vnd.openxmlformats-officedocument.presentationml.notesSlide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</p:sldMasterIdLst>
  <p:notesMasterIdLst>
    <p:notesMasterId r:id="rId19"/>
  </p:notesMasterIdLst>
  <p:handoutMasterIdLst>
    <p:handoutMasterId r:id="rId20"/>
  </p:handoutMasterIdLst>
  <p:sldIdLst>
    <p:sldId id="411" r:id="rId3"/>
    <p:sldId id="412" r:id="rId4"/>
    <p:sldId id="413" r:id="rId5"/>
    <p:sldId id="415" r:id="rId6"/>
    <p:sldId id="416" r:id="rId7"/>
    <p:sldId id="417" r:id="rId8"/>
    <p:sldId id="426" r:id="rId9"/>
    <p:sldId id="42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&amp;D Corporate" id="{FF020616-36F1-42EE-BCE4-EC87C16DD3B9}">
          <p14:sldIdLst>
            <p14:sldId id="411"/>
            <p14:sldId id="412"/>
            <p14:sldId id="413"/>
            <p14:sldId id="415"/>
            <p14:sldId id="416"/>
            <p14:sldId id="417"/>
            <p14:sldId id="426"/>
            <p14:sldId id="42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orient="horz" pos="4216">
          <p15:clr>
            <a:srgbClr val="A4A3A4"/>
          </p15:clr>
        </p15:guide>
        <p15:guide id="3" pos="2744">
          <p15:clr>
            <a:srgbClr val="A4A3A4"/>
          </p15:clr>
        </p15:guide>
        <p15:guide id="4" pos="204">
          <p15:clr>
            <a:srgbClr val="A4A3A4"/>
          </p15:clr>
        </p15:guide>
        <p15:guide id="5" pos="29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eczki, Bogdan (B.)" initials="BB(" lastIdx="2" clrIdx="0">
    <p:extLst/>
  </p:cmAuthor>
  <p:cmAuthor id="2" name="Esser, Matthias (059)" initials="ESSERM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E2336"/>
    <a:srgbClr val="29385E"/>
    <a:srgbClr val="000000"/>
    <a:srgbClr val="83786F"/>
    <a:srgbClr val="4698CB"/>
    <a:srgbClr val="D6D2C4"/>
    <a:srgbClr val="AC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444" autoAdjust="0"/>
  </p:normalViewPr>
  <p:slideViewPr>
    <p:cSldViewPr snapToGrid="0" showGuides="1">
      <p:cViewPr varScale="1">
        <p:scale>
          <a:sx n="114" d="100"/>
          <a:sy n="114" d="100"/>
        </p:scale>
        <p:origin x="1728" y="114"/>
      </p:cViewPr>
      <p:guideLst>
        <p:guide orient="horz" pos="1616"/>
        <p:guide orient="horz" pos="4216"/>
        <p:guide pos="2744"/>
        <p:guide pos="204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35F4B-B537-4A2C-B9A8-DF99F0EDE9E1}" type="datetimeFigureOut">
              <a:rPr lang="fr-FR" smtClean="0"/>
              <a:t>13/12/2018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8761B-1504-4E61-A87E-621C332882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1969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761C8-8DF5-47CB-BD86-D922F2F22B3D}" type="datetimeFigureOut">
              <a:rPr lang="fr-FR" smtClean="0"/>
              <a:t>13/12/2018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fr-FR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fr-FR"/>
              <a:t> 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A511-CC1B-4C01-A34F-522DDC4E14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91498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5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8787"/>
          </a:xfrm>
        </p:spPr>
        <p:txBody>
          <a:bodyPr/>
          <a:lstStyle/>
          <a:p>
            <a:r>
              <a:rPr lang="fr-FR"/>
              <a:t> 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3AF-378F-4478-9161-B50402D90A3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6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36512" y="0"/>
            <a:ext cx="9180512" cy="6858000"/>
          </a:xfrm>
          <a:prstGeom prst="rect">
            <a:avLst/>
          </a:prstGeom>
          <a:solidFill>
            <a:srgbClr val="1E23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7164288" y="5644541"/>
            <a:ext cx="216024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-180528" y="5644541"/>
            <a:ext cx="216024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Espace réservé du texte 3"/>
          <p:cNvSpPr>
            <a:spLocks noGrp="1"/>
          </p:cNvSpPr>
          <p:nvPr>
            <p:ph type="body" sz="half" idx="10" hasCustomPrompt="1"/>
          </p:nvPr>
        </p:nvSpPr>
        <p:spPr>
          <a:xfrm>
            <a:off x="5868144" y="5932573"/>
            <a:ext cx="3096344" cy="280736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+mj-lt"/>
              <a:buNone/>
              <a:tabLst/>
              <a:defRPr sz="8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+mj-lt"/>
              <a:buNone/>
              <a:tabLst/>
              <a:defRPr/>
            </a:pPr>
            <a:r>
              <a:rPr lang="en-US" noProof="0" dirty="0"/>
              <a:t>NOM DU SITE OU DU SERVICE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1" hasCustomPrompt="1"/>
          </p:nvPr>
        </p:nvSpPr>
        <p:spPr>
          <a:xfrm>
            <a:off x="179512" y="6213309"/>
            <a:ext cx="3096344" cy="38404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+mj-lt"/>
              <a:buNone/>
              <a:tabLst/>
              <a:defRPr sz="600" baseline="0">
                <a:solidFill>
                  <a:srgbClr val="D6D2C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+mj-lt"/>
              <a:buNone/>
              <a:tabLst/>
              <a:defRPr/>
            </a:pPr>
            <a:r>
              <a:rPr lang="en-US" noProof="0" dirty="0" err="1"/>
              <a:t>Référence</a:t>
            </a:r>
            <a:r>
              <a:rPr lang="en-US" noProof="0" dirty="0"/>
              <a:t> Version  - Date - </a:t>
            </a:r>
            <a:r>
              <a:rPr lang="en-US" noProof="0" dirty="0" err="1"/>
              <a:t>Propriétaire</a:t>
            </a:r>
            <a:endParaRPr lang="en-US" noProof="0" dirty="0"/>
          </a:p>
        </p:txBody>
      </p:sp>
      <p:sp>
        <p:nvSpPr>
          <p:cNvPr id="17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5868144" y="6213309"/>
            <a:ext cx="3096344" cy="280736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+mj-lt"/>
              <a:buNone/>
              <a:tabLst/>
              <a:defRPr sz="600" baseline="0">
                <a:solidFill>
                  <a:srgbClr val="D6D2C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+mj-lt"/>
              <a:buNone/>
              <a:tabLst/>
              <a:defRPr/>
            </a:pPr>
            <a:r>
              <a:rPr lang="en-US" noProof="0" dirty="0" err="1"/>
              <a:t>Niveau</a:t>
            </a:r>
            <a:r>
              <a:rPr lang="en-US" noProof="0" dirty="0"/>
              <a:t> de </a:t>
            </a:r>
            <a:r>
              <a:rPr lang="en-US" noProof="0" dirty="0" err="1"/>
              <a:t>Confidentialité</a:t>
            </a:r>
            <a:r>
              <a:rPr lang="en-US" noProof="0" dirty="0"/>
              <a:t> </a:t>
            </a:r>
          </a:p>
        </p:txBody>
      </p:sp>
      <p:sp>
        <p:nvSpPr>
          <p:cNvPr id="16" name="Titre 1"/>
          <p:cNvSpPr>
            <a:spLocks noGrp="1"/>
          </p:cNvSpPr>
          <p:nvPr>
            <p:ph type="ctrTitle" hasCustomPrompt="1"/>
          </p:nvPr>
        </p:nvSpPr>
        <p:spPr>
          <a:xfrm>
            <a:off x="1912168" y="2516901"/>
            <a:ext cx="5684168" cy="528057"/>
          </a:xfrm>
          <a:noFill/>
        </p:spPr>
        <p:txBody>
          <a:bodyPr>
            <a:normAutofit/>
          </a:bodyPr>
          <a:lstStyle>
            <a:lvl1pPr algn="l">
              <a:defRPr sz="1600" b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CLIQUEZ POUR CHANGER LE TITRE</a:t>
            </a:r>
          </a:p>
        </p:txBody>
      </p:sp>
      <p:sp>
        <p:nvSpPr>
          <p:cNvPr id="19" name="Sous-titre 2"/>
          <p:cNvSpPr>
            <a:spLocks noGrp="1"/>
          </p:cNvSpPr>
          <p:nvPr>
            <p:ph type="subTitle" idx="1"/>
          </p:nvPr>
        </p:nvSpPr>
        <p:spPr>
          <a:xfrm>
            <a:off x="1915616" y="3068960"/>
            <a:ext cx="6400800" cy="360040"/>
          </a:xfrm>
          <a:noFill/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rgbClr val="D6D2C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41" y="5068478"/>
            <a:ext cx="1359031" cy="76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7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274641"/>
            <a:ext cx="8712968" cy="46606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TITRE DE LA PAGE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296864" y="740701"/>
            <a:ext cx="8595617" cy="0"/>
          </a:xfrm>
          <a:prstGeom prst="line">
            <a:avLst/>
          </a:prstGeom>
          <a:ln w="9525">
            <a:solidFill>
              <a:srgbClr val="83786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7045246" y="6309321"/>
            <a:ext cx="1919242" cy="384043"/>
          </a:xfrm>
        </p:spPr>
        <p:txBody>
          <a:bodyPr/>
          <a:lstStyle/>
          <a:p>
            <a:fld id="{0F93E2AF-52FA-49AE-99E6-1B1ECCFCFE2D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5168826" y="6405332"/>
            <a:ext cx="3507630" cy="298307"/>
          </a:xfrm>
        </p:spPr>
        <p:txBody>
          <a:bodyPr>
            <a:noAutofit/>
          </a:bodyPr>
          <a:lstStyle>
            <a:lvl1pPr marL="0" indent="0" algn="r">
              <a:buNone/>
              <a:defRPr sz="6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Titre du document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827584" y="6368403"/>
            <a:ext cx="2160240" cy="22156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rgbClr val="D6D2C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Nom du Site 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5724128" y="394994"/>
            <a:ext cx="3240360" cy="249697"/>
          </a:xfrm>
        </p:spPr>
        <p:txBody>
          <a:bodyPr>
            <a:noAutofit/>
          </a:bodyPr>
          <a:lstStyle>
            <a:lvl1pPr marL="0" indent="0" algn="r">
              <a:buNone/>
              <a:defRPr sz="900" baseline="0">
                <a:solidFill>
                  <a:srgbClr val="29385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NOM DU SERVICE</a:t>
            </a:r>
          </a:p>
        </p:txBody>
      </p:sp>
    </p:spTree>
    <p:extLst>
      <p:ext uri="{BB962C8B-B14F-4D97-AF65-F5344CB8AC3E}">
        <p14:creationId xmlns:p14="http://schemas.microsoft.com/office/powerpoint/2010/main" val="423435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274641"/>
            <a:ext cx="8712968" cy="4660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MODIFIEZ LE TITRE DE LA PAGE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29385E"/>
                </a:solidFill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1828754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296865" y="740701"/>
            <a:ext cx="8595617" cy="0"/>
          </a:xfrm>
          <a:prstGeom prst="line">
            <a:avLst/>
          </a:prstGeom>
          <a:ln w="9525">
            <a:solidFill>
              <a:srgbClr val="83786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7045247" y="6309321"/>
            <a:ext cx="1919242" cy="384043"/>
          </a:xfrm>
        </p:spPr>
        <p:txBody>
          <a:bodyPr/>
          <a:lstStyle/>
          <a:p>
            <a:fld id="{0F93E2AF-52FA-49AE-99E6-1B1ECCFCFE2D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5168826" y="6405332"/>
            <a:ext cx="3507630" cy="298307"/>
          </a:xfrm>
        </p:spPr>
        <p:txBody>
          <a:bodyPr>
            <a:noAutofit/>
          </a:bodyPr>
          <a:lstStyle>
            <a:lvl1pPr marL="0" indent="0" algn="r">
              <a:buNone/>
              <a:defRPr sz="600" baseline="0">
                <a:solidFill>
                  <a:schemeClr val="bg1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 dirty="0"/>
              <a:t>Titre du document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827584" y="6368403"/>
            <a:ext cx="2160240" cy="22156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rgbClr val="D6D2C4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 dirty="0"/>
              <a:t>Nom du Site 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5724128" y="394994"/>
            <a:ext cx="3240360" cy="249697"/>
          </a:xfrm>
        </p:spPr>
        <p:txBody>
          <a:bodyPr>
            <a:noAutofit/>
          </a:bodyPr>
          <a:lstStyle>
            <a:lvl1pPr marL="0" indent="0" algn="r">
              <a:buNone/>
              <a:defRPr sz="900" baseline="0">
                <a:solidFill>
                  <a:srgbClr val="29385E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 dirty="0"/>
              <a:t>NOM DU SERVICE</a:t>
            </a:r>
          </a:p>
        </p:txBody>
      </p:sp>
    </p:spTree>
    <p:extLst>
      <p:ext uri="{BB962C8B-B14F-4D97-AF65-F5344CB8AC3E}">
        <p14:creationId xmlns:p14="http://schemas.microsoft.com/office/powerpoint/2010/main" val="367750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274639"/>
            <a:ext cx="7904173" cy="4660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TITRE DE LA PAGE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296863" y="740701"/>
            <a:ext cx="8595617" cy="0"/>
          </a:xfrm>
          <a:prstGeom prst="line">
            <a:avLst/>
          </a:prstGeom>
        </p:spPr>
      </p:cxnSp>
      <p:sp>
        <p:nvSpPr>
          <p:cNvPr id="9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8433881" y="6309320"/>
            <a:ext cx="530607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6" name="Espace réservé du texte 2"/>
          <p:cNvSpPr>
            <a:spLocks noGrp="1"/>
          </p:cNvSpPr>
          <p:nvPr>
            <p:ph idx="1"/>
          </p:nvPr>
        </p:nvSpPr>
        <p:spPr>
          <a:xfrm>
            <a:off x="296864" y="1028735"/>
            <a:ext cx="8523609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marL="892175" lvl="2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586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7918" y="3180448"/>
            <a:ext cx="5438379" cy="1498283"/>
          </a:xfrm>
        </p:spPr>
        <p:txBody>
          <a:bodyPr anchor="t"/>
          <a:lstStyle>
            <a:lvl1pPr algn="l">
              <a:defRPr sz="1600" b="0" cap="all"/>
            </a:lvl1pPr>
          </a:lstStyle>
          <a:p>
            <a:r>
              <a:rPr lang="fr-FR" dirty="0"/>
              <a:t>Modifiez le titre DU CHAPITRE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763688" y="1604797"/>
            <a:ext cx="5472608" cy="1479640"/>
          </a:xfrm>
        </p:spPr>
        <p:txBody>
          <a:bodyPr anchor="b">
            <a:normAutofit/>
          </a:bodyPr>
          <a:lstStyle>
            <a:lvl1pPr marL="0" indent="0">
              <a:buNone/>
              <a:defRPr sz="3200" b="0" baseline="0">
                <a:solidFill>
                  <a:srgbClr val="83786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01 N° Chapitre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1907704" y="3087048"/>
            <a:ext cx="5328592" cy="0"/>
          </a:xfrm>
          <a:prstGeom prst="line">
            <a:avLst/>
          </a:prstGeom>
          <a:ln w="9525">
            <a:solidFill>
              <a:srgbClr val="83786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5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8482519" y="6309320"/>
            <a:ext cx="481969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420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idx="16"/>
          </p:nvPr>
        </p:nvSpPr>
        <p:spPr>
          <a:xfrm>
            <a:off x="4742964" y="1028733"/>
            <a:ext cx="4059113" cy="4608512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lang="fr-FR" sz="1600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buClrTx/>
              <a:defRPr lang="fr-FR" sz="12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0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1828800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342900" lvl="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631825" lvl="1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892175" lvl="2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  <p:sp>
        <p:nvSpPr>
          <p:cNvPr id="14" name="Espace réservé du contenu 2"/>
          <p:cNvSpPr>
            <a:spLocks noGrp="1"/>
          </p:cNvSpPr>
          <p:nvPr>
            <p:ph idx="15"/>
          </p:nvPr>
        </p:nvSpPr>
        <p:spPr>
          <a:xfrm>
            <a:off x="341926" y="1028733"/>
            <a:ext cx="4059113" cy="4608512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lang="fr-FR" sz="1600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1475" indent="0">
              <a:buClr>
                <a:srgbClr val="83786F"/>
              </a:buClr>
              <a:buNone/>
              <a:defRPr lang="fr-FR" sz="12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0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1828800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342900" lvl="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631825" lvl="1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892175" lvl="2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274639"/>
            <a:ext cx="7874990" cy="4660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dirty="0"/>
            </a:lvl1pPr>
          </a:lstStyle>
          <a:p>
            <a:pPr lvl="0"/>
            <a:r>
              <a:rPr lang="fr-FR" dirty="0"/>
              <a:t>MODIFIEZ LE TITRE DE LA PAGE</a:t>
            </a: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296863" y="740701"/>
            <a:ext cx="8595617" cy="0"/>
          </a:xfrm>
          <a:prstGeom prst="line">
            <a:avLst/>
          </a:prstGeom>
          <a:ln w="9525">
            <a:solidFill>
              <a:srgbClr val="83786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8492247" y="6309320"/>
            <a:ext cx="472241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24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>
            <a:spLocks noGrp="1"/>
          </p:cNvSpPr>
          <p:nvPr>
            <p:ph idx="16"/>
          </p:nvPr>
        </p:nvSpPr>
        <p:spPr>
          <a:xfrm>
            <a:off x="4742964" y="1892830"/>
            <a:ext cx="4059113" cy="3936437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lang="fr-FR" sz="1400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lang="fr-FR" sz="12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>
                <a:solidFill>
                  <a:srgbClr val="29385E"/>
                </a:solidFill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1828800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342900" lvl="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631825" lvl="1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5"/>
          </p:nvPr>
        </p:nvSpPr>
        <p:spPr>
          <a:xfrm>
            <a:off x="341926" y="1892830"/>
            <a:ext cx="4059113" cy="3936437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lang="fr-FR" sz="1400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lang="fr-FR" sz="12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>
                <a:solidFill>
                  <a:srgbClr val="29385E"/>
                </a:solidFill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1828800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342900" lvl="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631825" lvl="1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274639"/>
            <a:ext cx="7933356" cy="4660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MODIFIEZ LE TITRE DE LA PAGE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6864" y="1061045"/>
            <a:ext cx="4059113" cy="639763"/>
          </a:xfrm>
          <a:solidFill>
            <a:srgbClr val="D6D2C4"/>
          </a:solidFill>
        </p:spPr>
        <p:txBody>
          <a:bodyPr vert="horz" lIns="91440" tIns="45720" rIns="91440" bIns="45720" rtlCol="0" anchor="b">
            <a:normAutofit/>
          </a:bodyPr>
          <a:lstStyle>
            <a:lvl1pPr>
              <a:defRPr lang="fr-FR" b="0" smtClean="0">
                <a:solidFill>
                  <a:srgbClr val="1E2336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06690" y="1061045"/>
            <a:ext cx="4113783" cy="639763"/>
          </a:xfrm>
          <a:solidFill>
            <a:srgbClr val="D6D2C4"/>
          </a:solidFill>
        </p:spPr>
        <p:txBody>
          <a:bodyPr vert="horz" lIns="91440" tIns="45720" rIns="91440" bIns="45720" rtlCol="0" anchor="b">
            <a:normAutofit/>
          </a:bodyPr>
          <a:lstStyle>
            <a:lvl1pPr>
              <a:defRPr lang="fr-FR" b="0" smtClean="0">
                <a:solidFill>
                  <a:srgbClr val="1E2336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None/>
            </a:pPr>
            <a:r>
              <a:rPr lang="fr-FR" dirty="0"/>
              <a:t>Modifiez les styles du texte du masque</a:t>
            </a: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296863" y="740701"/>
            <a:ext cx="8595617" cy="0"/>
          </a:xfrm>
          <a:prstGeom prst="line">
            <a:avLst/>
          </a:prstGeom>
          <a:ln w="9525">
            <a:solidFill>
              <a:srgbClr val="83786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8511702" y="6309320"/>
            <a:ext cx="452786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363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2" y="274639"/>
            <a:ext cx="7894445" cy="466063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TITRE DE LA PAGE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296863" y="740701"/>
            <a:ext cx="8595617" cy="0"/>
          </a:xfrm>
          <a:prstGeom prst="line">
            <a:avLst/>
          </a:prstGeom>
          <a:ln w="9525">
            <a:solidFill>
              <a:srgbClr val="83786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8492247" y="6309320"/>
            <a:ext cx="472241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8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8501974" y="6309320"/>
            <a:ext cx="462514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584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6"/>
          </p:nvPr>
        </p:nvSpPr>
        <p:spPr>
          <a:xfrm>
            <a:off x="3563888" y="260648"/>
            <a:ext cx="5328592" cy="5568619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lang="fr-FR" sz="1600" b="0" kern="1200" dirty="0" smtClean="0">
                <a:solidFill>
                  <a:srgbClr val="29385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buClr>
                <a:srgbClr val="83786F"/>
              </a:buClr>
              <a:buFont typeface="+mj-lt"/>
              <a:buAutoNum type="arabicPeriod"/>
              <a:defRPr lang="fr-FR" sz="12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fr-FR" sz="1000" kern="1200" dirty="0" smtClean="0">
                <a:solidFill>
                  <a:srgbClr val="8378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>
                <a:solidFill>
                  <a:srgbClr val="ACA39A"/>
                </a:solidFill>
              </a:defRPr>
            </a:lvl4pPr>
            <a:lvl5pPr marL="1828800" indent="0">
              <a:buNone/>
              <a:defRPr>
                <a:solidFill>
                  <a:srgbClr val="ACA39A"/>
                </a:solidFill>
              </a:defRPr>
            </a:lvl5pPr>
          </a:lstStyle>
          <a:p>
            <a:pPr marL="342900" lvl="0" indent="-3429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dirty="0"/>
              <a:t>Modifiez les styles du texte du masque</a:t>
            </a:r>
          </a:p>
          <a:p>
            <a:pPr marL="631825" lvl="1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29385E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892175" lvl="2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513" y="273050"/>
            <a:ext cx="3286004" cy="371641"/>
          </a:xfrm>
        </p:spPr>
        <p:txBody>
          <a:bodyPr anchor="b"/>
          <a:lstStyle>
            <a:lvl1pPr algn="l">
              <a:defRPr sz="1400" b="0" baseline="0">
                <a:solidFill>
                  <a:srgbClr val="ACA39A"/>
                </a:solidFill>
              </a:defRPr>
            </a:lvl1pPr>
          </a:lstStyle>
          <a:p>
            <a:r>
              <a:rPr lang="fr-FR" dirty="0"/>
              <a:t>MODIFIEZ LE TITRE DE LA PAGE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3" y="644692"/>
            <a:ext cx="3286004" cy="5184576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1"/>
          <p:cNvSpPr>
            <a:spLocks noGrp="1"/>
          </p:cNvSpPr>
          <p:nvPr>
            <p:ph type="sldNum" sz="quarter" idx="14"/>
          </p:nvPr>
        </p:nvSpPr>
        <p:spPr>
          <a:xfrm>
            <a:off x="8531157" y="6309320"/>
            <a:ext cx="433331" cy="384043"/>
          </a:xfrm>
        </p:spPr>
        <p:txBody>
          <a:bodyPr/>
          <a:lstStyle/>
          <a:p>
            <a:fld id="{0F93E2AF-52FA-49AE-99E6-1B1ECCFCFE2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653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8568" y="228600"/>
            <a:ext cx="7939964" cy="9144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608568" y="1600200"/>
            <a:ext cx="7939964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xfrm>
            <a:off x="0" y="6172200"/>
            <a:ext cx="9144000" cy="457200"/>
          </a:xfrm>
          <a:prstGeom prst="rect">
            <a:avLst/>
          </a:prstGeom>
        </p:spPr>
        <p:txBody>
          <a:bodyPr/>
          <a:lstStyle>
            <a:lvl1pPr>
              <a:defRPr lang="fr-FR" sz="100" b="0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pPr>
              <a:defRPr/>
            </a:pPr>
            <a:r>
              <a:rPr lang="fr-FR"/>
              <a:t> 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page </a:t>
            </a:r>
            <a:fld id="{1F7C7A37-8E90-487D-9DA3-64F2DB12F89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3031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79512" y="274639"/>
            <a:ext cx="7806897" cy="466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6864" y="1028735"/>
            <a:ext cx="8523609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marL="892175" lvl="2" indent="-26035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rgbClr val="83786F"/>
              </a:buClr>
              <a:buFont typeface="Arial" panose="020B0604020202020204" pitchFamily="34" charset="0"/>
              <a:buChar char="-"/>
            </a:pPr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5644541"/>
            <a:ext cx="197971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31157" y="6309320"/>
            <a:ext cx="550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0F93E2AF-52FA-49AE-99E6-1B1ECCFCFE2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Espace réservé du texte 3"/>
          <p:cNvSpPr txBox="1">
            <a:spLocks/>
          </p:cNvSpPr>
          <p:nvPr userDrawn="1"/>
        </p:nvSpPr>
        <p:spPr>
          <a:xfrm>
            <a:off x="1979712" y="6319629"/>
            <a:ext cx="3110883" cy="551069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fr-FR"/>
            </a:defPPr>
            <a:lvl1pPr lvl="0" indent="0">
              <a:spcBef>
                <a:spcPct val="20000"/>
              </a:spcBef>
              <a:buSzPct val="150000"/>
              <a:buFont typeface="+mj-lt"/>
              <a:buNone/>
              <a:defRPr sz="6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>
              <a:spcBef>
                <a:spcPct val="20000"/>
              </a:spcBef>
              <a:buFont typeface="+mj-lt"/>
              <a:buNone/>
              <a:defRPr sz="1200">
                <a:solidFill>
                  <a:srgbClr val="2938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0">
              <a:spcBef>
                <a:spcPct val="20000"/>
              </a:spcBef>
              <a:buFont typeface="Arial" panose="020B0604020202020204" pitchFamily="34" charset="0"/>
              <a:buNone/>
              <a:defRPr sz="1000">
                <a:solidFill>
                  <a:srgbClr val="2938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0">
              <a:spcBef>
                <a:spcPct val="20000"/>
              </a:spcBef>
              <a:buFont typeface="Arial" panose="020B0604020202020204" pitchFamily="34" charset="0"/>
              <a:buNone/>
              <a:defRPr sz="900">
                <a:solidFill>
                  <a:srgbClr val="ACA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0">
              <a:spcBef>
                <a:spcPct val="20000"/>
              </a:spcBef>
              <a:buFont typeface="Arial" panose="020B0604020202020204" pitchFamily="34" charset="0"/>
              <a:buNone/>
              <a:defRPr sz="900">
                <a:solidFill>
                  <a:srgbClr val="ACA3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0">
              <a:spcBef>
                <a:spcPct val="20000"/>
              </a:spcBef>
              <a:buFont typeface="Arial" panose="020B0604020202020204" pitchFamily="34" charset="0"/>
              <a:buNone/>
              <a:defRPr sz="900"/>
            </a:lvl6pPr>
            <a:lvl7pPr indent="0">
              <a:spcBef>
                <a:spcPct val="20000"/>
              </a:spcBef>
              <a:buFont typeface="Arial" panose="020B0604020202020204" pitchFamily="34" charset="0"/>
              <a:buNone/>
              <a:defRPr sz="900"/>
            </a:lvl7pPr>
            <a:lvl8pPr indent="0">
              <a:spcBef>
                <a:spcPct val="20000"/>
              </a:spcBef>
              <a:buFont typeface="Arial" panose="020B0604020202020204" pitchFamily="34" charset="0"/>
              <a:buNone/>
              <a:defRPr sz="900"/>
            </a:lvl8pPr>
            <a:lvl9pPr indent="0">
              <a:spcBef>
                <a:spcPct val="20000"/>
              </a:spcBef>
              <a:buFont typeface="Arial" panose="020B0604020202020204" pitchFamily="34" charset="0"/>
              <a:buNone/>
              <a:defRPr sz="900"/>
            </a:lvl9pPr>
          </a:lstStyle>
          <a:p>
            <a:pPr lvl="0"/>
            <a:endParaRPr lang="en-US" sz="1000" noProof="0" dirty="0"/>
          </a:p>
        </p:txBody>
      </p:sp>
    </p:spTree>
    <p:extLst>
      <p:ext uri="{BB962C8B-B14F-4D97-AF65-F5344CB8AC3E}">
        <p14:creationId xmlns:p14="http://schemas.microsoft.com/office/powerpoint/2010/main" val="244551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8" r:id="rId9"/>
    <p:sldLayoutId id="2147483685" r:id="rId10"/>
    <p:sldLayoutId id="2147483696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rgbClr val="83786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SzPct val="150000"/>
        <a:buFont typeface="Wingdings" panose="05000000000000000000" pitchFamily="2" charset="2"/>
        <a:buChar char="§"/>
        <a:defRPr lang="fr-FR" sz="1600" b="0" kern="1200" dirty="0" smtClean="0">
          <a:solidFill>
            <a:srgbClr val="29385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spcBef>
          <a:spcPts val="0"/>
        </a:spcBef>
        <a:spcAft>
          <a:spcPts val="600"/>
        </a:spcAft>
        <a:buSzPct val="120000"/>
        <a:buFont typeface="Arial" panose="020B0604020202020204" pitchFamily="34" charset="0"/>
        <a:buChar char="•"/>
        <a:defRPr lang="fr-FR" sz="1200" kern="1200" dirty="0" smtClean="0">
          <a:solidFill>
            <a:srgbClr val="8378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85850" indent="-1714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fr-FR" sz="1000" kern="1200" dirty="0" smtClean="0">
          <a:solidFill>
            <a:srgbClr val="8378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0" kern="1200">
          <a:solidFill>
            <a:srgbClr val="ACA3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800" kern="1200">
          <a:solidFill>
            <a:srgbClr val="ACA39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1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958645"/>
            <a:ext cx="8723057" cy="5114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Clepa has </a:t>
            </a:r>
            <a:r>
              <a:rPr lang="fr-FR" sz="2400" dirty="0" err="1"/>
              <a:t>investigated</a:t>
            </a:r>
            <a:r>
              <a:rPr lang="fr-FR" sz="2400" dirty="0"/>
              <a:t> the </a:t>
            </a:r>
            <a:r>
              <a:rPr lang="fr-FR" sz="2400" dirty="0" err="1"/>
              <a:t>industrial</a:t>
            </a:r>
            <a:r>
              <a:rPr lang="fr-FR" sz="2400" dirty="0"/>
              <a:t> </a:t>
            </a:r>
            <a:r>
              <a:rPr lang="fr-FR" sz="2400" dirty="0" err="1"/>
              <a:t>feasability</a:t>
            </a:r>
            <a:r>
              <a:rPr lang="fr-FR" sz="2400" dirty="0"/>
              <a:t> of </a:t>
            </a:r>
            <a:r>
              <a:rPr lang="fr-FR" sz="2400" dirty="0" err="1"/>
              <a:t>proposed</a:t>
            </a:r>
            <a:r>
              <a:rPr lang="fr-FR" sz="2400" dirty="0"/>
              <a:t> GTR 7 Phase 2 </a:t>
            </a:r>
            <a:r>
              <a:rPr lang="fr-FR" sz="2400" dirty="0" err="1"/>
              <a:t>dynamic</a:t>
            </a:r>
            <a:r>
              <a:rPr lang="fr-FR" sz="2400" dirty="0"/>
              <a:t> </a:t>
            </a:r>
            <a:r>
              <a:rPr lang="fr-FR" sz="2400" dirty="0" err="1"/>
              <a:t>proposed</a:t>
            </a:r>
            <a:r>
              <a:rPr lang="fr-FR" sz="2400" dirty="0"/>
              <a:t> </a:t>
            </a:r>
            <a:r>
              <a:rPr lang="fr-FR" sz="2400" dirty="0" err="1"/>
              <a:t>criteria</a:t>
            </a:r>
            <a:r>
              <a:rPr lang="fr-FR" sz="2400" dirty="0"/>
              <a:t>.</a:t>
            </a:r>
          </a:p>
          <a:p>
            <a:pPr marL="0" indent="0">
              <a:buNone/>
            </a:pPr>
            <a:r>
              <a:rPr lang="fr-FR" sz="2400" dirty="0" err="1"/>
              <a:t>Proposed</a:t>
            </a:r>
            <a:r>
              <a:rPr lang="fr-FR" sz="2400" dirty="0"/>
              <a:t> </a:t>
            </a:r>
            <a:r>
              <a:rPr lang="fr-FR" sz="2400" dirty="0" err="1"/>
              <a:t>criteria</a:t>
            </a:r>
            <a:r>
              <a:rPr lang="fr-FR" sz="2400" dirty="0"/>
              <a:t> and </a:t>
            </a:r>
            <a:r>
              <a:rPr lang="fr-FR" sz="2400" dirty="0" err="1"/>
              <a:t>limits</a:t>
            </a:r>
            <a:r>
              <a:rPr lang="fr-FR" sz="2400" dirty="0"/>
              <a:t> are : </a:t>
            </a:r>
          </a:p>
          <a:p>
            <a:pPr marL="0" indent="0">
              <a:buNone/>
            </a:pPr>
            <a:endParaRPr lang="fr-FR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052"/>
          <a:stretch/>
        </p:blipFill>
        <p:spPr bwMode="auto">
          <a:xfrm>
            <a:off x="150849" y="3487479"/>
            <a:ext cx="8943873" cy="143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</a:t>
            </a:r>
            <a:r>
              <a:rPr lang="en-GB" sz="800"/>
              <a:t>document GRSP-64-44</a:t>
            </a:r>
            <a:endParaRPr lang="en-GB" sz="800" dirty="0"/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2)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5785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Repeatability</a:t>
            </a:r>
            <a:r>
              <a:rPr lang="fr-FR" dirty="0"/>
              <a:t> and </a:t>
            </a:r>
            <a:r>
              <a:rPr lang="fr-FR" dirty="0" err="1"/>
              <a:t>reproducibility</a:t>
            </a:r>
            <a:r>
              <a:rPr lang="fr-FR" dirty="0"/>
              <a:t> of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480122" cy="241882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10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899652"/>
            <a:ext cx="8723057" cy="5173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err="1"/>
              <a:t>Summary</a:t>
            </a:r>
            <a:r>
              <a:rPr lang="fr-FR" sz="2000" dirty="0"/>
              <a:t> of </a:t>
            </a:r>
            <a:r>
              <a:rPr lang="fr-FR" sz="2000" dirty="0" err="1"/>
              <a:t>repeatability</a:t>
            </a:r>
            <a:r>
              <a:rPr lang="fr-FR" sz="2000" dirty="0"/>
              <a:t> and </a:t>
            </a:r>
            <a:r>
              <a:rPr lang="fr-FR" sz="2000" dirty="0" err="1"/>
              <a:t>reproducibility</a:t>
            </a:r>
            <a:r>
              <a:rPr lang="fr-FR" sz="2000" dirty="0"/>
              <a:t> </a:t>
            </a:r>
            <a:r>
              <a:rPr lang="fr-FR" sz="2000" dirty="0" err="1"/>
              <a:t>studies</a:t>
            </a:r>
            <a:r>
              <a:rPr lang="fr-FR" sz="2000" dirty="0"/>
              <a:t> of </a:t>
            </a:r>
            <a:r>
              <a:rPr lang="fr-FR" sz="2000" dirty="0" err="1"/>
              <a:t>Humanetics</a:t>
            </a:r>
            <a:r>
              <a:rPr lang="fr-FR" sz="2000" dirty="0"/>
              <a:t> :</a:t>
            </a:r>
          </a:p>
          <a:p>
            <a:pPr lvl="1">
              <a:buFontTx/>
              <a:buChar char="-"/>
            </a:pPr>
            <a:r>
              <a:rPr lang="fr-FR" sz="2000" dirty="0"/>
              <a:t>This data </a:t>
            </a:r>
            <a:r>
              <a:rPr lang="fr-FR" sz="2000" dirty="0" err="1"/>
              <a:t>was</a:t>
            </a:r>
            <a:r>
              <a:rPr lang="fr-FR" sz="2000" dirty="0"/>
              <a:t> </a:t>
            </a:r>
            <a:r>
              <a:rPr lang="fr-FR" sz="2000" dirty="0" err="1"/>
              <a:t>already</a:t>
            </a:r>
            <a:r>
              <a:rPr lang="fr-FR" sz="2000" dirty="0"/>
              <a:t> </a:t>
            </a:r>
            <a:r>
              <a:rPr lang="fr-FR" sz="2000" dirty="0" err="1"/>
              <a:t>presented</a:t>
            </a:r>
            <a:r>
              <a:rPr lang="fr-FR" sz="2000" dirty="0"/>
              <a:t> in the GTR7 group </a:t>
            </a:r>
            <a:r>
              <a:rPr lang="fr-FR" sz="2000" dirty="0" err="1"/>
              <a:t>under</a:t>
            </a:r>
            <a:r>
              <a:rPr lang="fr-FR" sz="2000" dirty="0"/>
              <a:t> GTR7-16-02-HIS.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35" y="3094074"/>
            <a:ext cx="7297085" cy="3115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54"/>
          <a:stretch/>
        </p:blipFill>
        <p:spPr bwMode="auto">
          <a:xfrm>
            <a:off x="695767" y="1971566"/>
            <a:ext cx="7281381" cy="113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54202" y="1967023"/>
            <a:ext cx="1419446" cy="42317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fr-FR" sz="14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00530" y="2002465"/>
            <a:ext cx="539603" cy="42317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fr-FR" sz="1400" dirty="0">
              <a:solidFill>
                <a:schemeClr val="bg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6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936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Repeatability</a:t>
            </a:r>
            <a:r>
              <a:rPr lang="fr-FR" dirty="0"/>
              <a:t> and </a:t>
            </a:r>
            <a:r>
              <a:rPr lang="fr-FR" dirty="0" err="1"/>
              <a:t>reproducibility</a:t>
            </a:r>
            <a:r>
              <a:rPr lang="fr-FR" dirty="0"/>
              <a:t> of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11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233378"/>
            <a:ext cx="8833547" cy="483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err="1"/>
              <a:t>Summary</a:t>
            </a:r>
            <a:r>
              <a:rPr lang="fr-FR" sz="2000" b="1" dirty="0"/>
              <a:t> R&amp;R for NIC and calibration corridor :</a:t>
            </a:r>
          </a:p>
          <a:p>
            <a:pPr marL="0" indent="0">
              <a:buNone/>
            </a:pPr>
            <a:r>
              <a:rPr lang="fr-FR" sz="2000" dirty="0" err="1"/>
              <a:t>Humanetics</a:t>
            </a:r>
            <a:r>
              <a:rPr lang="fr-FR" sz="2000" dirty="0"/>
              <a:t> : </a:t>
            </a:r>
            <a:r>
              <a:rPr lang="fr-FR" sz="2000" dirty="0" err="1"/>
              <a:t>Repeatability</a:t>
            </a:r>
            <a:r>
              <a:rPr lang="fr-FR" sz="2000" dirty="0"/>
              <a:t> : cv = 9.9% and +/- 2 sigma = +/- 7 m²/s²</a:t>
            </a:r>
          </a:p>
          <a:p>
            <a:pPr marL="0" indent="0">
              <a:buNone/>
            </a:pPr>
            <a:r>
              <a:rPr lang="fr-FR" sz="2000" dirty="0"/>
              <a:t>		</a:t>
            </a:r>
            <a:r>
              <a:rPr lang="fr-FR" sz="2000" dirty="0" err="1"/>
              <a:t>Reproducibility</a:t>
            </a:r>
            <a:r>
              <a:rPr lang="fr-FR" sz="2000" dirty="0"/>
              <a:t> : cv = 10.7% and +/- 2 sigma = +/- 7.5 m²/s²</a:t>
            </a:r>
          </a:p>
          <a:p>
            <a:pPr marL="0" indent="0">
              <a:buNone/>
            </a:pPr>
            <a:r>
              <a:rPr lang="fr-FR" sz="2000" dirty="0"/>
              <a:t>Clepa : 		</a:t>
            </a:r>
            <a:r>
              <a:rPr lang="fr-FR" sz="2000" dirty="0" err="1"/>
              <a:t>Repeatability</a:t>
            </a:r>
            <a:r>
              <a:rPr lang="fr-FR" sz="2000" dirty="0"/>
              <a:t> : : cv = 13.6% and +/- 2 sigma = +/- 3.8 m²/s² </a:t>
            </a:r>
          </a:p>
          <a:p>
            <a:pPr marL="0" indent="0">
              <a:buNone/>
            </a:pPr>
            <a:r>
              <a:rPr lang="fr-FR" sz="2000" dirty="0"/>
              <a:t>Calibration corridor : none for NIC, but influence by T1 </a:t>
            </a:r>
            <a:r>
              <a:rPr lang="fr-FR" sz="2000" dirty="0" err="1"/>
              <a:t>acceleration</a:t>
            </a:r>
            <a:r>
              <a:rPr lang="fr-FR" sz="2000" dirty="0"/>
              <a:t> corridor: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2" name="Imag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4849001" y="3561907"/>
            <a:ext cx="3847324" cy="3083442"/>
          </a:xfrm>
          <a:prstGeom prst="rect">
            <a:avLst/>
          </a:prstGeom>
        </p:spPr>
      </p:pic>
      <p:pic>
        <p:nvPicPr>
          <p:cNvPr id="13" name="Imag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466726" y="3636335"/>
            <a:ext cx="3943128" cy="3039110"/>
          </a:xfrm>
          <a:prstGeom prst="rect">
            <a:avLst/>
          </a:prstGeom>
        </p:spPr>
      </p:pic>
      <p:sp>
        <p:nvSpPr>
          <p:cNvPr id="9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11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378903" y="2104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9678" y="3200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2918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Repeatability</a:t>
            </a:r>
            <a:r>
              <a:rPr lang="fr-FR" dirty="0"/>
              <a:t> and </a:t>
            </a:r>
            <a:r>
              <a:rPr lang="fr-FR" dirty="0" err="1"/>
              <a:t>reproducibility</a:t>
            </a:r>
            <a:r>
              <a:rPr lang="fr-FR" dirty="0"/>
              <a:t> of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12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933450"/>
            <a:ext cx="8723057" cy="5139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err="1"/>
              <a:t>Summary</a:t>
            </a:r>
            <a:r>
              <a:rPr lang="fr-FR" sz="2000" b="1" dirty="0"/>
              <a:t> R&amp;R for </a:t>
            </a:r>
            <a:r>
              <a:rPr lang="fr-FR" sz="2000" b="1" dirty="0" err="1"/>
              <a:t>My</a:t>
            </a:r>
            <a:r>
              <a:rPr lang="fr-FR" sz="2000" b="1" dirty="0"/>
              <a:t>+ </a:t>
            </a:r>
            <a:r>
              <a:rPr lang="fr-FR" sz="2000" b="1" dirty="0" err="1"/>
              <a:t>upper</a:t>
            </a:r>
            <a:r>
              <a:rPr lang="fr-FR" sz="2000" b="1" dirty="0"/>
              <a:t> and calibration corridor :</a:t>
            </a:r>
          </a:p>
          <a:p>
            <a:pPr marL="0" indent="0">
              <a:buNone/>
            </a:pPr>
            <a:r>
              <a:rPr lang="fr-FR" sz="2000" dirty="0" err="1"/>
              <a:t>Humanetics</a:t>
            </a:r>
            <a:r>
              <a:rPr lang="fr-FR" sz="2000" dirty="0"/>
              <a:t> : </a:t>
            </a:r>
            <a:r>
              <a:rPr lang="fr-FR" sz="2000" dirty="0" err="1"/>
              <a:t>Repeatability</a:t>
            </a:r>
            <a:r>
              <a:rPr lang="fr-FR" sz="2000" dirty="0"/>
              <a:t> : cv = 1,7% and +/- 2 sigma = +/- 0.6 Nm</a:t>
            </a:r>
          </a:p>
          <a:p>
            <a:pPr marL="0" indent="0">
              <a:buNone/>
            </a:pPr>
            <a:r>
              <a:rPr lang="fr-FR" sz="2000" dirty="0"/>
              <a:t>		</a:t>
            </a:r>
            <a:r>
              <a:rPr lang="fr-FR" sz="2000" dirty="0" err="1"/>
              <a:t>Reproducibility</a:t>
            </a:r>
            <a:r>
              <a:rPr lang="fr-FR" sz="2000" dirty="0"/>
              <a:t> : cv = 5,3% and +/- 2 sigma = +/- 1.6 Nm</a:t>
            </a:r>
          </a:p>
          <a:p>
            <a:pPr marL="0" indent="0">
              <a:buNone/>
            </a:pPr>
            <a:r>
              <a:rPr lang="fr-FR" sz="2000" dirty="0"/>
              <a:t>Clepa : 		</a:t>
            </a:r>
            <a:r>
              <a:rPr lang="fr-FR" sz="2000" dirty="0" err="1"/>
              <a:t>Repeatability</a:t>
            </a:r>
            <a:r>
              <a:rPr lang="fr-FR" sz="2000" dirty="0"/>
              <a:t> : cv = 15,3% and +/- 2 sigma = +/- 3.8 Nm </a:t>
            </a:r>
          </a:p>
          <a:p>
            <a:pPr marL="0" indent="0">
              <a:buNone/>
            </a:pPr>
            <a:r>
              <a:rPr lang="fr-FR" sz="2000" dirty="0"/>
              <a:t>Calibration corridor : </a:t>
            </a:r>
            <a:r>
              <a:rPr lang="fr-FR" sz="2000" dirty="0" err="1"/>
              <a:t>here</a:t>
            </a:r>
            <a:r>
              <a:rPr lang="fr-FR" sz="2000" dirty="0"/>
              <a:t> or </a:t>
            </a:r>
            <a:r>
              <a:rPr lang="fr-FR" sz="2000" dirty="0" err="1"/>
              <a:t>here</a:t>
            </a:r>
            <a:r>
              <a:rPr lang="fr-FR" sz="2000" dirty="0"/>
              <a:t>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129848"/>
            <a:ext cx="6587756" cy="372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>
            <a:off x="3311820" y="2841108"/>
            <a:ext cx="1041105" cy="1749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963951" y="2870570"/>
            <a:ext cx="1932024" cy="187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4474757" y="4640890"/>
            <a:ext cx="15949" cy="255182"/>
          </a:xfrm>
          <a:prstGeom prst="straightConnector1">
            <a:avLst/>
          </a:prstGeom>
          <a:ln w="28575">
            <a:solidFill>
              <a:srgbClr val="00188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5877368" y="4820093"/>
            <a:ext cx="2658" cy="453656"/>
          </a:xfrm>
          <a:prstGeom prst="straightConnector1">
            <a:avLst/>
          </a:prstGeom>
          <a:ln w="19050">
            <a:solidFill>
              <a:srgbClr val="00188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9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8953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Repeatability</a:t>
            </a:r>
            <a:r>
              <a:rPr lang="fr-FR" dirty="0"/>
              <a:t> and </a:t>
            </a:r>
            <a:r>
              <a:rPr lang="fr-FR" dirty="0" err="1"/>
              <a:t>reproducibility</a:t>
            </a:r>
            <a:r>
              <a:rPr lang="fr-FR" dirty="0"/>
              <a:t> of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461072" cy="260932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13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914400"/>
            <a:ext cx="8723057" cy="5158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err="1"/>
              <a:t>Summary</a:t>
            </a:r>
            <a:r>
              <a:rPr lang="fr-FR" sz="2000" b="1" dirty="0"/>
              <a:t> R&amp;R for Fx+ </a:t>
            </a:r>
            <a:r>
              <a:rPr lang="fr-FR" sz="2000" b="1" dirty="0" err="1"/>
              <a:t>lower</a:t>
            </a:r>
            <a:r>
              <a:rPr lang="fr-FR" sz="2000" b="1" dirty="0"/>
              <a:t> and calibration corridor :</a:t>
            </a:r>
          </a:p>
          <a:p>
            <a:pPr marL="0" indent="0">
              <a:buNone/>
            </a:pPr>
            <a:r>
              <a:rPr lang="fr-FR" sz="2000" dirty="0" err="1"/>
              <a:t>Humanetics</a:t>
            </a:r>
            <a:r>
              <a:rPr lang="fr-FR" sz="2000" dirty="0"/>
              <a:t> : </a:t>
            </a:r>
            <a:r>
              <a:rPr lang="fr-FR" sz="2000" dirty="0" err="1"/>
              <a:t>Repeatability</a:t>
            </a:r>
            <a:r>
              <a:rPr lang="fr-FR" sz="2000" dirty="0"/>
              <a:t> : cv = 3,4% and +/- 2 sigma = +/- 15 N</a:t>
            </a:r>
          </a:p>
          <a:p>
            <a:pPr marL="0" indent="0">
              <a:buNone/>
            </a:pPr>
            <a:r>
              <a:rPr lang="fr-FR" sz="2000" dirty="0"/>
              <a:t>		</a:t>
            </a:r>
            <a:r>
              <a:rPr lang="fr-FR" sz="2000" dirty="0" err="1"/>
              <a:t>Reproducibility</a:t>
            </a:r>
            <a:r>
              <a:rPr lang="fr-FR" sz="2000" dirty="0"/>
              <a:t> : cv = 10.5% and +/- 2 sigma = +/- 47 N</a:t>
            </a:r>
          </a:p>
          <a:p>
            <a:pPr marL="0" indent="0">
              <a:buNone/>
            </a:pPr>
            <a:r>
              <a:rPr lang="fr-FR" sz="2000" dirty="0"/>
              <a:t>Clepa : 		</a:t>
            </a:r>
            <a:r>
              <a:rPr lang="fr-FR" sz="2000" dirty="0" err="1"/>
              <a:t>Repeatability</a:t>
            </a:r>
            <a:r>
              <a:rPr lang="fr-FR" sz="2000" dirty="0"/>
              <a:t> : : cv = 10.7% and +/- 2 sigma = +/- 47 N</a:t>
            </a:r>
          </a:p>
          <a:p>
            <a:pPr marL="0" indent="0">
              <a:buNone/>
            </a:pPr>
            <a:r>
              <a:rPr lang="fr-FR" sz="2000" dirty="0"/>
              <a:t>Calibration corridor : +/- 150N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070594"/>
            <a:ext cx="5447801" cy="378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11480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603947" cy="318082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14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838200"/>
            <a:ext cx="8723057" cy="52350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/>
              <a:t>Conclusion </a:t>
            </a:r>
            <a:r>
              <a:rPr lang="fr-FR" sz="2000" b="1" dirty="0" err="1"/>
              <a:t>Repeatability</a:t>
            </a:r>
            <a:r>
              <a:rPr lang="fr-FR" sz="2000" b="1" dirty="0"/>
              <a:t> and </a:t>
            </a:r>
            <a:r>
              <a:rPr lang="fr-FR" sz="2000" b="1" dirty="0" err="1"/>
              <a:t>Reproducibility</a:t>
            </a:r>
            <a:endParaRPr lang="fr-FR" sz="2000" b="1" dirty="0"/>
          </a:p>
          <a:p>
            <a:pPr>
              <a:buFontTx/>
              <a:buChar char="-"/>
            </a:pPr>
            <a:r>
              <a:rPr lang="fr-FR" sz="2000" dirty="0"/>
              <a:t>Clepa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concerned</a:t>
            </a:r>
            <a:r>
              <a:rPr lang="fr-FR" sz="2000" dirty="0"/>
              <a:t> by R&amp;R issues and calibration corridors of </a:t>
            </a:r>
            <a:r>
              <a:rPr lang="fr-FR" sz="2000" dirty="0" err="1"/>
              <a:t>Biorid</a:t>
            </a:r>
            <a:r>
              <a:rPr lang="fr-FR" sz="2000" dirty="0"/>
              <a:t> in addition to </a:t>
            </a:r>
            <a:r>
              <a:rPr lang="fr-FR" sz="2000" dirty="0" err="1"/>
              <a:t>needed</a:t>
            </a:r>
            <a:r>
              <a:rPr lang="fr-FR" sz="2000" dirty="0"/>
              <a:t> </a:t>
            </a:r>
            <a:r>
              <a:rPr lang="fr-FR" sz="2000" dirty="0" err="1"/>
              <a:t>margin</a:t>
            </a:r>
            <a:r>
              <a:rPr lang="fr-FR" sz="2000" dirty="0"/>
              <a:t> for serial production of </a:t>
            </a:r>
            <a:r>
              <a:rPr lang="fr-FR" sz="2000" dirty="0" err="1"/>
              <a:t>seats</a:t>
            </a:r>
            <a:r>
              <a:rPr lang="fr-FR" sz="2000" dirty="0"/>
              <a:t>.</a:t>
            </a:r>
          </a:p>
          <a:p>
            <a:pPr>
              <a:buFontTx/>
              <a:buChar char="-"/>
            </a:pPr>
            <a:r>
              <a:rPr lang="fr-FR" sz="2000" dirty="0" err="1"/>
              <a:t>Those</a:t>
            </a:r>
            <a:r>
              <a:rPr lang="fr-FR" sz="2000" dirty="0"/>
              <a:t> variations must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taken</a:t>
            </a:r>
            <a:r>
              <a:rPr lang="fr-FR" sz="2000" dirty="0"/>
              <a:t> </a:t>
            </a:r>
            <a:r>
              <a:rPr lang="fr-FR" sz="2000" dirty="0" err="1"/>
              <a:t>into</a:t>
            </a:r>
            <a:r>
              <a:rPr lang="fr-FR" sz="2000" dirty="0"/>
              <a:t> </a:t>
            </a:r>
            <a:r>
              <a:rPr lang="fr-FR" sz="2000" dirty="0" err="1"/>
              <a:t>account</a:t>
            </a:r>
            <a:r>
              <a:rPr lang="fr-FR" sz="2000" dirty="0"/>
              <a:t> for the </a:t>
            </a:r>
            <a:r>
              <a:rPr lang="fr-FR" sz="2000" dirty="0" err="1"/>
              <a:t>allowed</a:t>
            </a:r>
            <a:r>
              <a:rPr lang="fr-FR" sz="2000" dirty="0"/>
              <a:t> </a:t>
            </a:r>
            <a:r>
              <a:rPr lang="fr-FR" sz="2000" dirty="0" err="1"/>
              <a:t>regulatory</a:t>
            </a:r>
            <a:r>
              <a:rPr lang="fr-FR" sz="2000" dirty="0"/>
              <a:t> values.</a:t>
            </a:r>
          </a:p>
          <a:p>
            <a:pPr>
              <a:buFontTx/>
              <a:buChar char="-"/>
            </a:pPr>
            <a:r>
              <a:rPr lang="fr-FR" sz="2000" dirty="0" err="1"/>
              <a:t>Allowed</a:t>
            </a:r>
            <a:r>
              <a:rPr lang="fr-FR" sz="2000" dirty="0"/>
              <a:t> variations of the </a:t>
            </a:r>
            <a:r>
              <a:rPr lang="fr-FR" sz="2000" dirty="0" err="1"/>
              <a:t>dummy</a:t>
            </a:r>
            <a:r>
              <a:rPr lang="fr-FR" sz="2000" dirty="0"/>
              <a:t> must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added</a:t>
            </a:r>
            <a:r>
              <a:rPr lang="fr-FR" sz="2000" dirty="0"/>
              <a:t> to the </a:t>
            </a:r>
            <a:r>
              <a:rPr lang="fr-FR" sz="2000" dirty="0" err="1"/>
              <a:t>injury</a:t>
            </a:r>
            <a:r>
              <a:rPr lang="fr-FR" sz="2000" dirty="0"/>
              <a:t> </a:t>
            </a:r>
            <a:r>
              <a:rPr lang="fr-FR" sz="2000" dirty="0" err="1"/>
              <a:t>criteria</a:t>
            </a:r>
            <a:r>
              <a:rPr lang="fr-FR" sz="2000" dirty="0"/>
              <a:t>.</a:t>
            </a:r>
          </a:p>
          <a:p>
            <a:pPr lvl="1">
              <a:buFontTx/>
              <a:buChar char="-"/>
            </a:pPr>
            <a:r>
              <a:rPr lang="fr-FR" sz="2000" dirty="0"/>
              <a:t>NIC : 2 sigma of </a:t>
            </a:r>
            <a:r>
              <a:rPr lang="fr-FR" sz="2000" dirty="0" err="1"/>
              <a:t>reproducibility</a:t>
            </a:r>
            <a:r>
              <a:rPr lang="fr-FR" sz="2000" dirty="0"/>
              <a:t> of </a:t>
            </a:r>
            <a:r>
              <a:rPr lang="fr-FR" sz="2000" dirty="0" err="1"/>
              <a:t>Biorid</a:t>
            </a:r>
            <a:r>
              <a:rPr lang="fr-FR" sz="2000" dirty="0"/>
              <a:t>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added</a:t>
            </a:r>
            <a:r>
              <a:rPr lang="fr-FR" sz="2000" dirty="0"/>
              <a:t>.</a:t>
            </a:r>
          </a:p>
          <a:p>
            <a:pPr lvl="1">
              <a:buFontTx/>
              <a:buChar char="-"/>
            </a:pPr>
            <a:r>
              <a:rPr lang="fr-FR" sz="2000" dirty="0" err="1"/>
              <a:t>My</a:t>
            </a:r>
            <a:r>
              <a:rPr lang="fr-FR" sz="2000" dirty="0"/>
              <a:t>+ </a:t>
            </a:r>
            <a:r>
              <a:rPr lang="fr-FR" sz="2000" dirty="0" err="1"/>
              <a:t>upper</a:t>
            </a:r>
            <a:r>
              <a:rPr lang="fr-FR" sz="2000" dirty="0"/>
              <a:t> :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not </a:t>
            </a:r>
            <a:r>
              <a:rPr lang="fr-FR" sz="2000" dirty="0" err="1"/>
              <a:t>clear</a:t>
            </a:r>
            <a:r>
              <a:rPr lang="fr-FR" sz="2000" dirty="0"/>
              <a:t> if the right area has been </a:t>
            </a:r>
            <a:r>
              <a:rPr lang="fr-FR" sz="2000" dirty="0" err="1"/>
              <a:t>studied</a:t>
            </a:r>
            <a:r>
              <a:rPr lang="fr-FR" sz="2000" dirty="0"/>
              <a:t> for R&amp;R, </a:t>
            </a:r>
            <a:r>
              <a:rPr lang="fr-FR" sz="2000" dirty="0" err="1"/>
              <a:t>therefore</a:t>
            </a:r>
            <a:br>
              <a:rPr lang="fr-FR" sz="2000" dirty="0"/>
            </a:br>
            <a:r>
              <a:rPr lang="fr-FR" sz="2000" dirty="0"/>
              <a:t>	Clepa proposes to </a:t>
            </a:r>
            <a:r>
              <a:rPr lang="fr-FR" sz="2000" dirty="0" err="1"/>
              <a:t>add</a:t>
            </a:r>
            <a:r>
              <a:rPr lang="fr-FR" sz="2000" dirty="0"/>
              <a:t> </a:t>
            </a:r>
            <a:r>
              <a:rPr lang="fr-FR" sz="2000" dirty="0" err="1"/>
              <a:t>repeatability</a:t>
            </a:r>
            <a:r>
              <a:rPr lang="fr-FR" sz="2000" dirty="0"/>
              <a:t> values </a:t>
            </a:r>
            <a:r>
              <a:rPr lang="fr-FR" sz="2000" dirty="0" err="1"/>
              <a:t>obtained</a:t>
            </a:r>
            <a:r>
              <a:rPr lang="fr-FR" sz="2000" dirty="0"/>
              <a:t> by Clepa.</a:t>
            </a:r>
          </a:p>
          <a:p>
            <a:pPr lvl="1">
              <a:buFontTx/>
              <a:buChar char="-"/>
            </a:pPr>
            <a:r>
              <a:rPr lang="fr-FR" sz="2000" dirty="0"/>
              <a:t>Fx+ </a:t>
            </a:r>
            <a:r>
              <a:rPr lang="fr-FR" sz="2000" dirty="0" err="1"/>
              <a:t>lower</a:t>
            </a:r>
            <a:r>
              <a:rPr lang="fr-FR" sz="2000" dirty="0"/>
              <a:t> : the corridor of GEN-X test </a:t>
            </a:r>
            <a:r>
              <a:rPr lang="fr-FR" sz="2000" dirty="0" err="1"/>
              <a:t>is</a:t>
            </a:r>
            <a:r>
              <a:rPr lang="fr-FR" sz="2000" dirty="0"/>
              <a:t> about +/- 150N and </a:t>
            </a:r>
            <a:r>
              <a:rPr lang="fr-FR" sz="2000" dirty="0" err="1"/>
              <a:t>needs</a:t>
            </a:r>
            <a:r>
              <a:rPr lang="fr-FR" sz="2000" dirty="0"/>
              <a:t>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added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75246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15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137684"/>
            <a:ext cx="8723057" cy="4935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/>
              <a:t>Conclusion </a:t>
            </a:r>
            <a:r>
              <a:rPr lang="fr-FR" sz="2000" b="1" dirty="0" err="1"/>
              <a:t>Repeatability</a:t>
            </a:r>
            <a:r>
              <a:rPr lang="fr-FR" sz="2000" b="1" dirty="0"/>
              <a:t> and </a:t>
            </a:r>
            <a:r>
              <a:rPr lang="fr-FR" sz="2000" b="1" dirty="0" err="1"/>
              <a:t>Reproducibility</a:t>
            </a:r>
            <a:endParaRPr lang="fr-FR" sz="2000" b="1" dirty="0"/>
          </a:p>
          <a:p>
            <a:pPr marL="0" indent="0">
              <a:buNone/>
            </a:pPr>
            <a:r>
              <a:rPr lang="fr-FR" sz="2000" dirty="0" err="1"/>
              <a:t>Results</a:t>
            </a:r>
            <a:r>
              <a:rPr lang="fr-FR" sz="2000" dirty="0"/>
              <a:t> : </a:t>
            </a:r>
          </a:p>
          <a:p>
            <a:pPr>
              <a:buFontTx/>
              <a:buChar char="-"/>
            </a:pPr>
            <a:r>
              <a:rPr lang="fr-FR" sz="2000" dirty="0"/>
              <a:t>Clepa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concerned</a:t>
            </a:r>
            <a:r>
              <a:rPr lang="fr-FR" sz="2000" dirty="0"/>
              <a:t> by R&amp;R issues and calibration corridors of </a:t>
            </a:r>
            <a:r>
              <a:rPr lang="fr-FR" sz="2000" dirty="0" err="1"/>
              <a:t>Biorid</a:t>
            </a:r>
            <a:r>
              <a:rPr lang="fr-FR" sz="2000" dirty="0"/>
              <a:t> in addition to </a:t>
            </a:r>
            <a:r>
              <a:rPr lang="fr-FR" sz="2000" dirty="0" err="1"/>
              <a:t>needed</a:t>
            </a:r>
            <a:r>
              <a:rPr lang="fr-FR" sz="2000" dirty="0"/>
              <a:t> </a:t>
            </a:r>
            <a:r>
              <a:rPr lang="fr-FR" sz="2000" dirty="0" err="1"/>
              <a:t>margin</a:t>
            </a:r>
            <a:r>
              <a:rPr lang="fr-FR" sz="2000" dirty="0"/>
              <a:t> for serial production of </a:t>
            </a:r>
            <a:r>
              <a:rPr lang="fr-FR" sz="2000" dirty="0" err="1"/>
              <a:t>seats</a:t>
            </a:r>
            <a:r>
              <a:rPr lang="fr-FR" sz="2000" dirty="0"/>
              <a:t>.</a:t>
            </a:r>
          </a:p>
          <a:p>
            <a:pPr>
              <a:buFontTx/>
              <a:buChar char="-"/>
            </a:pPr>
            <a:r>
              <a:rPr lang="fr-FR" sz="2000" dirty="0" err="1"/>
              <a:t>Those</a:t>
            </a:r>
            <a:r>
              <a:rPr lang="fr-FR" sz="2000" dirty="0"/>
              <a:t> variations must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taken</a:t>
            </a:r>
            <a:r>
              <a:rPr lang="fr-FR" sz="2000" dirty="0"/>
              <a:t> </a:t>
            </a:r>
            <a:r>
              <a:rPr lang="fr-FR" sz="2000" dirty="0" err="1"/>
              <a:t>into</a:t>
            </a:r>
            <a:r>
              <a:rPr lang="fr-FR" sz="2000" dirty="0"/>
              <a:t> </a:t>
            </a:r>
            <a:r>
              <a:rPr lang="fr-FR" sz="2000" dirty="0" err="1"/>
              <a:t>account</a:t>
            </a:r>
            <a:r>
              <a:rPr lang="fr-FR" sz="2000" dirty="0"/>
              <a:t> for the </a:t>
            </a:r>
            <a:r>
              <a:rPr lang="fr-FR" sz="2000" dirty="0" err="1"/>
              <a:t>allowed</a:t>
            </a:r>
            <a:r>
              <a:rPr lang="fr-FR" sz="2000" dirty="0"/>
              <a:t> </a:t>
            </a:r>
            <a:r>
              <a:rPr lang="fr-FR" sz="2000" dirty="0" err="1"/>
              <a:t>regulatory</a:t>
            </a:r>
            <a:r>
              <a:rPr lang="fr-FR" sz="2000" dirty="0"/>
              <a:t> values.</a:t>
            </a:r>
          </a:p>
          <a:p>
            <a:pPr>
              <a:buFontTx/>
              <a:buChar char="-"/>
            </a:pPr>
            <a:r>
              <a:rPr lang="fr-FR" sz="2000" dirty="0" err="1"/>
              <a:t>Allowed</a:t>
            </a:r>
            <a:r>
              <a:rPr lang="fr-FR" sz="2000" dirty="0"/>
              <a:t> variations of the </a:t>
            </a:r>
            <a:r>
              <a:rPr lang="fr-FR" sz="2000" dirty="0" err="1"/>
              <a:t>dummy</a:t>
            </a:r>
            <a:r>
              <a:rPr lang="fr-FR" sz="2000" dirty="0"/>
              <a:t> must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added</a:t>
            </a:r>
            <a:r>
              <a:rPr lang="fr-FR" sz="2000" dirty="0"/>
              <a:t> to the </a:t>
            </a:r>
            <a:r>
              <a:rPr lang="fr-FR" sz="2000" dirty="0" err="1"/>
              <a:t>injury</a:t>
            </a:r>
            <a:r>
              <a:rPr lang="fr-FR" sz="2000" dirty="0"/>
              <a:t> </a:t>
            </a:r>
            <a:r>
              <a:rPr lang="fr-FR" sz="2000" dirty="0" err="1"/>
              <a:t>criteria</a:t>
            </a:r>
            <a:r>
              <a:rPr lang="fr-FR" sz="2000" dirty="0"/>
              <a:t>.</a:t>
            </a:r>
          </a:p>
          <a:p>
            <a:pPr lvl="1">
              <a:buFontTx/>
              <a:buChar char="-"/>
            </a:pPr>
            <a:r>
              <a:rPr lang="fr-FR" sz="1800" dirty="0"/>
              <a:t>NIC : 2 sigma of </a:t>
            </a:r>
            <a:r>
              <a:rPr lang="fr-FR" sz="1800" dirty="0" err="1"/>
              <a:t>reproducibility</a:t>
            </a:r>
            <a:r>
              <a:rPr lang="fr-FR" sz="1800" dirty="0"/>
              <a:t> of </a:t>
            </a:r>
            <a:r>
              <a:rPr lang="fr-FR" sz="1800" dirty="0" err="1"/>
              <a:t>Biorid</a:t>
            </a:r>
            <a:r>
              <a:rPr lang="fr-FR" sz="1800" dirty="0"/>
              <a:t> to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added</a:t>
            </a:r>
            <a:r>
              <a:rPr lang="fr-FR" sz="1800" dirty="0"/>
              <a:t>. 2 sigma = 2 x cv (10.7%) x 23 = 5m²/s²</a:t>
            </a:r>
          </a:p>
          <a:p>
            <a:pPr lvl="1">
              <a:buFontTx/>
              <a:buChar char="-"/>
            </a:pPr>
            <a:r>
              <a:rPr lang="fr-FR" sz="1800" dirty="0" err="1"/>
              <a:t>My</a:t>
            </a:r>
            <a:r>
              <a:rPr lang="fr-FR" sz="1800" dirty="0"/>
              <a:t>+ </a:t>
            </a:r>
            <a:r>
              <a:rPr lang="fr-FR" sz="1800" dirty="0" err="1"/>
              <a:t>upper</a:t>
            </a:r>
            <a:r>
              <a:rPr lang="fr-FR" sz="1800" dirty="0"/>
              <a:t> : </a:t>
            </a:r>
            <a:r>
              <a:rPr lang="fr-FR" sz="1800" dirty="0" err="1"/>
              <a:t>it</a:t>
            </a:r>
            <a:r>
              <a:rPr lang="fr-FR" sz="1800" dirty="0"/>
              <a:t> </a:t>
            </a:r>
            <a:r>
              <a:rPr lang="fr-FR" sz="1800" dirty="0" err="1"/>
              <a:t>is</a:t>
            </a:r>
            <a:r>
              <a:rPr lang="fr-FR" sz="1800" dirty="0"/>
              <a:t> not </a:t>
            </a:r>
            <a:r>
              <a:rPr lang="fr-FR" sz="1800" dirty="0" err="1"/>
              <a:t>clear</a:t>
            </a:r>
            <a:r>
              <a:rPr lang="fr-FR" sz="1800" dirty="0"/>
              <a:t> if the right area has been </a:t>
            </a:r>
            <a:r>
              <a:rPr lang="fr-FR" sz="1800" dirty="0" err="1"/>
              <a:t>studied</a:t>
            </a:r>
            <a:r>
              <a:rPr lang="fr-FR" sz="1800" dirty="0"/>
              <a:t> for R&amp;R, </a:t>
            </a:r>
            <a:r>
              <a:rPr lang="fr-FR" sz="1800" dirty="0" err="1"/>
              <a:t>therefore</a:t>
            </a:r>
            <a:r>
              <a:rPr lang="fr-FR" sz="1800" dirty="0"/>
              <a:t> </a:t>
            </a:r>
            <a:r>
              <a:rPr lang="fr-FR" sz="1800" dirty="0" err="1"/>
              <a:t>proposal</a:t>
            </a:r>
            <a:r>
              <a:rPr lang="fr-FR" sz="1800" dirty="0"/>
              <a:t> to </a:t>
            </a:r>
            <a:r>
              <a:rPr lang="fr-FR" sz="1800" dirty="0" err="1"/>
              <a:t>add</a:t>
            </a:r>
            <a:r>
              <a:rPr lang="fr-FR" sz="1800" dirty="0"/>
              <a:t> </a:t>
            </a:r>
            <a:r>
              <a:rPr lang="fr-FR" sz="1800" dirty="0" err="1"/>
              <a:t>repeatability</a:t>
            </a:r>
            <a:r>
              <a:rPr lang="fr-FR" sz="1800" dirty="0"/>
              <a:t> values </a:t>
            </a:r>
            <a:r>
              <a:rPr lang="fr-FR" sz="1800" dirty="0" err="1"/>
              <a:t>obtained</a:t>
            </a:r>
            <a:r>
              <a:rPr lang="fr-FR" sz="1800" dirty="0"/>
              <a:t> by Clepa = 3.8 Nm</a:t>
            </a:r>
          </a:p>
          <a:p>
            <a:pPr lvl="1">
              <a:buFontTx/>
              <a:buChar char="-"/>
            </a:pPr>
            <a:r>
              <a:rPr lang="fr-FR" sz="1800" dirty="0"/>
              <a:t>Fx+ </a:t>
            </a:r>
            <a:r>
              <a:rPr lang="fr-FR" sz="1800" dirty="0" err="1"/>
              <a:t>lower</a:t>
            </a:r>
            <a:r>
              <a:rPr lang="fr-FR" sz="1800" dirty="0"/>
              <a:t> : the corridor of GEN-X test </a:t>
            </a:r>
            <a:r>
              <a:rPr lang="fr-FR" sz="1800" dirty="0" err="1"/>
              <a:t>is</a:t>
            </a:r>
            <a:r>
              <a:rPr lang="fr-FR" sz="1800" dirty="0"/>
              <a:t> about +/- 150N and </a:t>
            </a:r>
            <a:r>
              <a:rPr lang="fr-FR" sz="1800" dirty="0" err="1"/>
              <a:t>needs</a:t>
            </a:r>
            <a:r>
              <a:rPr lang="fr-FR" sz="1800" dirty="0"/>
              <a:t> to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added</a:t>
            </a:r>
            <a:r>
              <a:rPr lang="fr-FR" sz="1800" dirty="0"/>
              <a:t>.</a:t>
            </a: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74695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16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137684"/>
            <a:ext cx="8723057" cy="4935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/>
              <a:t>Conclusion : </a:t>
            </a:r>
          </a:p>
          <a:p>
            <a:pPr marL="0" indent="0">
              <a:buNone/>
            </a:pPr>
            <a:r>
              <a:rPr lang="fr-FR" sz="2000" dirty="0"/>
              <a:t>Clepa </a:t>
            </a:r>
            <a:r>
              <a:rPr lang="fr-FR" sz="2000" dirty="0" err="1"/>
              <a:t>does</a:t>
            </a:r>
            <a:r>
              <a:rPr lang="fr-FR" sz="2000" dirty="0"/>
              <a:t> not support the </a:t>
            </a:r>
            <a:r>
              <a:rPr lang="fr-FR" sz="2000" dirty="0" err="1"/>
              <a:t>german</a:t>
            </a:r>
            <a:r>
              <a:rPr lang="fr-FR" sz="2000" dirty="0"/>
              <a:t> </a:t>
            </a:r>
            <a:r>
              <a:rPr lang="fr-FR" sz="2000" dirty="0" err="1"/>
              <a:t>proposal</a:t>
            </a:r>
            <a:r>
              <a:rPr lang="fr-FR" sz="2000" dirty="0"/>
              <a:t> on </a:t>
            </a:r>
            <a:r>
              <a:rPr lang="fr-FR" sz="2000" dirty="0" err="1"/>
              <a:t>injury</a:t>
            </a:r>
            <a:r>
              <a:rPr lang="fr-FR" sz="2000" dirty="0"/>
              <a:t> </a:t>
            </a:r>
            <a:r>
              <a:rPr lang="fr-FR" sz="2000" dirty="0" err="1"/>
              <a:t>criteria</a:t>
            </a:r>
            <a:r>
              <a:rPr lang="fr-FR" sz="2000" dirty="0"/>
              <a:t> as not</a:t>
            </a:r>
            <a:br>
              <a:rPr lang="fr-FR" sz="2000" dirty="0"/>
            </a:br>
            <a:r>
              <a:rPr lang="fr-FR" sz="2000" dirty="0" err="1"/>
              <a:t>justified</a:t>
            </a:r>
            <a:r>
              <a:rPr lang="fr-FR" sz="2000" dirty="0"/>
              <a:t> by </a:t>
            </a:r>
            <a:r>
              <a:rPr lang="fr-FR" sz="2000" dirty="0" err="1"/>
              <a:t>injury</a:t>
            </a:r>
            <a:r>
              <a:rPr lang="fr-FR" sz="2000" dirty="0"/>
              <a:t> </a:t>
            </a:r>
            <a:r>
              <a:rPr lang="fr-FR" sz="2000" dirty="0" err="1"/>
              <a:t>risk</a:t>
            </a:r>
            <a:r>
              <a:rPr lang="fr-FR" sz="2000" dirty="0"/>
              <a:t> </a:t>
            </a:r>
            <a:r>
              <a:rPr lang="fr-FR" sz="2000" dirty="0" err="1"/>
              <a:t>curves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r>
              <a:rPr lang="fr-FR" sz="2000" dirty="0"/>
              <a:t>Clepa supports the </a:t>
            </a:r>
            <a:r>
              <a:rPr lang="fr-FR" sz="2000" dirty="0" err="1"/>
              <a:t>japanese</a:t>
            </a:r>
            <a:r>
              <a:rPr lang="fr-FR" sz="2000" dirty="0"/>
              <a:t> </a:t>
            </a:r>
            <a:r>
              <a:rPr lang="fr-FR" sz="2000" dirty="0" err="1"/>
              <a:t>proposal</a:t>
            </a:r>
            <a:r>
              <a:rPr lang="fr-FR" sz="2000" dirty="0"/>
              <a:t> on </a:t>
            </a:r>
            <a:r>
              <a:rPr lang="fr-FR" sz="2000" dirty="0" err="1"/>
              <a:t>injury</a:t>
            </a:r>
            <a:r>
              <a:rPr lang="fr-FR" sz="2000" dirty="0"/>
              <a:t> </a:t>
            </a:r>
            <a:r>
              <a:rPr lang="fr-FR" sz="2000" dirty="0" err="1"/>
              <a:t>criteria</a:t>
            </a:r>
            <a:r>
              <a:rPr lang="fr-FR" sz="2000" dirty="0"/>
              <a:t> and values, </a:t>
            </a:r>
            <a:r>
              <a:rPr lang="fr-FR" sz="2000" dirty="0" err="1"/>
              <a:t>with</a:t>
            </a:r>
            <a:r>
              <a:rPr lang="fr-FR" sz="2000" dirty="0"/>
              <a:t> </a:t>
            </a:r>
            <a:r>
              <a:rPr lang="fr-FR" sz="2000" dirty="0" err="1"/>
              <a:t>following</a:t>
            </a:r>
            <a:r>
              <a:rPr lang="fr-FR" sz="2000" dirty="0"/>
              <a:t> changes :</a:t>
            </a:r>
          </a:p>
          <a:p>
            <a:pPr>
              <a:buFontTx/>
              <a:buChar char="-"/>
            </a:pPr>
            <a:r>
              <a:rPr lang="fr-FR" sz="2000" dirty="0" err="1"/>
              <a:t>Supression</a:t>
            </a:r>
            <a:r>
              <a:rPr lang="fr-FR" sz="2000" dirty="0"/>
              <a:t> of Fx- </a:t>
            </a:r>
            <a:r>
              <a:rPr lang="fr-FR" sz="2000" dirty="0" err="1"/>
              <a:t>upper</a:t>
            </a:r>
            <a:r>
              <a:rPr lang="fr-FR" sz="2000" dirty="0"/>
              <a:t> and Fx- </a:t>
            </a:r>
            <a:r>
              <a:rPr lang="fr-FR" sz="2000" dirty="0" err="1"/>
              <a:t>lower</a:t>
            </a:r>
            <a:r>
              <a:rPr lang="fr-FR" sz="2000" dirty="0"/>
              <a:t> as no </a:t>
            </a:r>
            <a:r>
              <a:rPr lang="fr-FR" sz="2000" dirty="0" err="1"/>
              <a:t>injury</a:t>
            </a:r>
            <a:r>
              <a:rPr lang="fr-FR" sz="2000" dirty="0"/>
              <a:t> </a:t>
            </a:r>
            <a:r>
              <a:rPr lang="fr-FR" sz="2000" dirty="0" err="1"/>
              <a:t>curves</a:t>
            </a:r>
            <a:r>
              <a:rPr lang="fr-FR" sz="2000" dirty="0"/>
              <a:t> have been </a:t>
            </a:r>
            <a:r>
              <a:rPr lang="fr-FR" sz="2000" dirty="0" err="1"/>
              <a:t>shown</a:t>
            </a: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There </a:t>
            </a:r>
            <a:r>
              <a:rPr lang="fr-FR" sz="2000" dirty="0" err="1"/>
              <a:t>is</a:t>
            </a:r>
            <a:r>
              <a:rPr lang="fr-FR" sz="2000" dirty="0"/>
              <a:t> a </a:t>
            </a:r>
            <a:r>
              <a:rPr lang="fr-FR" sz="2000" dirty="0" err="1"/>
              <a:t>need</a:t>
            </a:r>
            <a:r>
              <a:rPr lang="fr-FR" sz="2000" dirty="0"/>
              <a:t> for a </a:t>
            </a:r>
            <a:r>
              <a:rPr lang="fr-FR" sz="2000" dirty="0" err="1"/>
              <a:t>review</a:t>
            </a:r>
            <a:r>
              <a:rPr lang="fr-FR" sz="2000" dirty="0"/>
              <a:t> of all data for </a:t>
            </a:r>
            <a:r>
              <a:rPr lang="fr-FR" sz="2000" dirty="0" err="1"/>
              <a:t>establishement</a:t>
            </a:r>
            <a:r>
              <a:rPr lang="fr-FR" sz="2000" dirty="0"/>
              <a:t> of </a:t>
            </a:r>
            <a:r>
              <a:rPr lang="fr-FR" sz="2000" dirty="0" err="1"/>
              <a:t>appropriate</a:t>
            </a:r>
            <a:r>
              <a:rPr lang="fr-FR" sz="2000" dirty="0"/>
              <a:t> </a:t>
            </a:r>
            <a:r>
              <a:rPr lang="fr-FR" sz="2000" dirty="0" err="1"/>
              <a:t>injury</a:t>
            </a:r>
            <a:r>
              <a:rPr lang="fr-FR" sz="2000" dirty="0"/>
              <a:t> </a:t>
            </a:r>
            <a:r>
              <a:rPr lang="fr-FR" sz="2000" dirty="0" err="1"/>
              <a:t>limits</a:t>
            </a: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As </a:t>
            </a:r>
            <a:r>
              <a:rPr lang="fr-FR" sz="2000" dirty="0" err="1"/>
              <a:t>example</a:t>
            </a:r>
            <a:r>
              <a:rPr lang="fr-FR" sz="2000" dirty="0"/>
              <a:t>, Clepa </a:t>
            </a:r>
            <a:r>
              <a:rPr lang="fr-FR" sz="2000" dirty="0" err="1"/>
              <a:t>believes</a:t>
            </a:r>
            <a:r>
              <a:rPr lang="fr-FR" sz="2000" dirty="0"/>
              <a:t> </a:t>
            </a:r>
            <a:r>
              <a:rPr lang="fr-FR" sz="2000" dirty="0" err="1"/>
              <a:t>following</a:t>
            </a:r>
            <a:r>
              <a:rPr lang="fr-FR" sz="2000" dirty="0"/>
              <a:t> </a:t>
            </a:r>
            <a:r>
              <a:rPr lang="fr-FR" sz="2000" dirty="0" err="1"/>
              <a:t>limits</a:t>
            </a:r>
            <a:r>
              <a:rPr lang="fr-FR" sz="2000" dirty="0"/>
              <a:t> </a:t>
            </a:r>
            <a:r>
              <a:rPr lang="fr-FR" sz="2000" dirty="0" err="1"/>
              <a:t>appropriate</a:t>
            </a:r>
            <a:r>
              <a:rPr lang="fr-FR" sz="2000" dirty="0"/>
              <a:t> :</a:t>
            </a:r>
          </a:p>
          <a:p>
            <a:pPr lvl="1">
              <a:buFontTx/>
              <a:buChar char="-"/>
            </a:pPr>
            <a:r>
              <a:rPr lang="fr-FR" sz="2000" dirty="0"/>
              <a:t>NIC : 23 m²/s² + 5m²/s² = </a:t>
            </a:r>
            <a:r>
              <a:rPr lang="fr-FR" sz="2000" b="1" dirty="0"/>
              <a:t>28 m²/s²</a:t>
            </a:r>
          </a:p>
          <a:p>
            <a:pPr lvl="1">
              <a:buFontTx/>
              <a:buChar char="-"/>
            </a:pPr>
            <a:r>
              <a:rPr lang="fr-FR" sz="2000" dirty="0" err="1"/>
              <a:t>My</a:t>
            </a:r>
            <a:r>
              <a:rPr lang="fr-FR" sz="2000" dirty="0"/>
              <a:t>+ </a:t>
            </a:r>
            <a:r>
              <a:rPr lang="fr-FR" sz="2000" dirty="0" err="1"/>
              <a:t>upper</a:t>
            </a:r>
            <a:r>
              <a:rPr lang="fr-FR" sz="2000" dirty="0"/>
              <a:t> : 34 Nm + 3.8 Nm = </a:t>
            </a:r>
            <a:r>
              <a:rPr lang="fr-FR" sz="2000" b="1" dirty="0"/>
              <a:t>37.8 Nm</a:t>
            </a:r>
          </a:p>
          <a:p>
            <a:pPr lvl="1">
              <a:buFontTx/>
              <a:buChar char="-"/>
            </a:pPr>
            <a:r>
              <a:rPr lang="fr-FR" sz="2000" dirty="0"/>
              <a:t>Fx+ </a:t>
            </a:r>
            <a:r>
              <a:rPr lang="fr-FR" sz="2000" dirty="0" err="1"/>
              <a:t>lower</a:t>
            </a:r>
            <a:r>
              <a:rPr lang="fr-FR" sz="2000" dirty="0"/>
              <a:t> : 640 N + 150N = </a:t>
            </a:r>
            <a:r>
              <a:rPr lang="fr-FR" sz="2000" b="1" dirty="0"/>
              <a:t>790 N 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6597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2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392072"/>
            <a:ext cx="8723057" cy="4681182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/>
              <a:t>1st investigation : data </a:t>
            </a:r>
            <a:r>
              <a:rPr lang="fr-FR" sz="2000" b="1" dirty="0" err="1"/>
              <a:t>from</a:t>
            </a:r>
            <a:r>
              <a:rPr lang="fr-FR" sz="2000" b="1" dirty="0"/>
              <a:t> JNCAP 2010/12 </a:t>
            </a:r>
            <a:r>
              <a:rPr lang="fr-FR" sz="2000" b="1" dirty="0" err="1"/>
              <a:t>results</a:t>
            </a:r>
            <a:r>
              <a:rPr lang="fr-FR" sz="2000" b="1" dirty="0"/>
              <a:t> at 17.6 km/h.</a:t>
            </a:r>
          </a:p>
          <a:p>
            <a:pPr>
              <a:buFontTx/>
              <a:buChar char="-"/>
            </a:pPr>
            <a:r>
              <a:rPr lang="fr-FR" sz="2000" dirty="0"/>
              <a:t>Clepa has </a:t>
            </a:r>
            <a:r>
              <a:rPr lang="fr-FR" sz="2000" dirty="0" err="1"/>
              <a:t>analyzed</a:t>
            </a:r>
            <a:r>
              <a:rPr lang="fr-FR" sz="2000" dirty="0"/>
              <a:t>  :</a:t>
            </a:r>
          </a:p>
          <a:p>
            <a:pPr lvl="1">
              <a:buFontTx/>
              <a:buChar char="-"/>
            </a:pPr>
            <a:r>
              <a:rPr lang="fr-FR" sz="2000" dirty="0"/>
              <a:t>If </a:t>
            </a:r>
            <a:r>
              <a:rPr lang="fr-FR" sz="2000" dirty="0" err="1"/>
              <a:t>seats</a:t>
            </a:r>
            <a:r>
              <a:rPr lang="fr-FR" sz="2000" dirty="0"/>
              <a:t> </a:t>
            </a:r>
            <a:r>
              <a:rPr lang="fr-FR" sz="2000" dirty="0" err="1"/>
              <a:t>exceeded</a:t>
            </a:r>
            <a:r>
              <a:rPr lang="fr-FR" sz="2000" dirty="0"/>
              <a:t> the </a:t>
            </a:r>
            <a:r>
              <a:rPr lang="fr-FR" sz="2000" dirty="0" err="1"/>
              <a:t>Japanese</a:t>
            </a:r>
            <a:r>
              <a:rPr lang="fr-FR" sz="2000" dirty="0"/>
              <a:t> </a:t>
            </a:r>
            <a:r>
              <a:rPr lang="fr-FR" sz="2000" dirty="0" err="1"/>
              <a:t>Biomechanic</a:t>
            </a:r>
            <a:r>
              <a:rPr lang="fr-FR" sz="2000" dirty="0"/>
              <a:t> </a:t>
            </a:r>
            <a:r>
              <a:rPr lang="fr-FR" sz="2000" dirty="0" err="1"/>
              <a:t>proposed</a:t>
            </a:r>
            <a:r>
              <a:rPr lang="fr-FR" sz="2000" dirty="0"/>
              <a:t> </a:t>
            </a:r>
            <a:r>
              <a:rPr lang="fr-FR" sz="2000" dirty="0" err="1"/>
              <a:t>limits</a:t>
            </a:r>
            <a:endParaRPr lang="fr-FR" sz="2000" dirty="0"/>
          </a:p>
          <a:p>
            <a:pPr lvl="1">
              <a:buFontTx/>
              <a:buChar char="-"/>
            </a:pPr>
            <a:r>
              <a:rPr lang="fr-FR" sz="2000" dirty="0"/>
              <a:t>If </a:t>
            </a:r>
            <a:r>
              <a:rPr lang="fr-FR" sz="2000" dirty="0" err="1"/>
              <a:t>seats</a:t>
            </a:r>
            <a:r>
              <a:rPr lang="fr-FR" sz="2000" dirty="0"/>
              <a:t> </a:t>
            </a:r>
            <a:r>
              <a:rPr lang="fr-FR" sz="2000" dirty="0" err="1"/>
              <a:t>exceeded</a:t>
            </a:r>
            <a:r>
              <a:rPr lang="fr-FR" sz="2000" dirty="0"/>
              <a:t> the </a:t>
            </a:r>
            <a:r>
              <a:rPr lang="fr-FR" sz="2000" dirty="0" err="1"/>
              <a:t>German</a:t>
            </a:r>
            <a:r>
              <a:rPr lang="fr-FR" sz="2000" dirty="0"/>
              <a:t> </a:t>
            </a:r>
            <a:r>
              <a:rPr lang="fr-FR" sz="2000" dirty="0" err="1"/>
              <a:t>Biomechanic</a:t>
            </a:r>
            <a:r>
              <a:rPr lang="fr-FR" sz="2000" dirty="0"/>
              <a:t> </a:t>
            </a:r>
            <a:r>
              <a:rPr lang="fr-FR" sz="2000" dirty="0" err="1"/>
              <a:t>proposed</a:t>
            </a:r>
            <a:r>
              <a:rPr lang="fr-FR" sz="2000" dirty="0"/>
              <a:t> </a:t>
            </a:r>
            <a:r>
              <a:rPr lang="fr-FR" sz="2000" dirty="0" err="1"/>
              <a:t>limits</a:t>
            </a:r>
            <a:endParaRPr lang="fr-FR" sz="2000" dirty="0"/>
          </a:p>
          <a:p>
            <a:pPr lvl="1">
              <a:buFontTx/>
              <a:buChar char="-"/>
            </a:pPr>
            <a:r>
              <a:rPr lang="fr-FR" sz="2000" dirty="0"/>
              <a:t>If </a:t>
            </a:r>
            <a:r>
              <a:rPr lang="fr-FR" sz="2000" dirty="0" err="1"/>
              <a:t>seats</a:t>
            </a:r>
            <a:r>
              <a:rPr lang="fr-FR" sz="2000" dirty="0"/>
              <a:t> </a:t>
            </a:r>
            <a:r>
              <a:rPr lang="fr-FR" sz="2000" dirty="0" err="1"/>
              <a:t>can</a:t>
            </a:r>
            <a:r>
              <a:rPr lang="fr-FR" sz="2000" dirty="0"/>
              <a:t> go </a:t>
            </a:r>
            <a:r>
              <a:rPr lang="fr-FR" sz="2000" dirty="0" err="1"/>
              <a:t>into</a:t>
            </a:r>
            <a:r>
              <a:rPr lang="fr-FR" sz="2000" dirty="0"/>
              <a:t> a serial production -&gt; </a:t>
            </a:r>
            <a:r>
              <a:rPr lang="fr-FR" sz="2000" dirty="0" err="1"/>
              <a:t>proposed</a:t>
            </a:r>
            <a:r>
              <a:rPr lang="fr-FR" sz="2000" dirty="0"/>
              <a:t> </a:t>
            </a:r>
            <a:r>
              <a:rPr lang="fr-FR" sz="2000" dirty="0" err="1"/>
              <a:t>limits</a:t>
            </a:r>
            <a:r>
              <a:rPr lang="fr-FR" sz="2000" dirty="0"/>
              <a:t> – 20 %</a:t>
            </a:r>
          </a:p>
          <a:p>
            <a:pPr lvl="1">
              <a:buFontTx/>
              <a:buChar char="-"/>
            </a:pPr>
            <a:endParaRPr lang="fr-FR" sz="2000" dirty="0"/>
          </a:p>
          <a:p>
            <a:pPr lvl="1">
              <a:buFontTx/>
              <a:buChar char="-"/>
            </a:pPr>
            <a:r>
              <a:rPr lang="fr-FR" sz="2000" dirty="0"/>
              <a:t>41 data sets </a:t>
            </a:r>
            <a:r>
              <a:rPr lang="fr-FR" sz="2000" dirty="0" err="1"/>
              <a:t>were</a:t>
            </a:r>
            <a:r>
              <a:rPr lang="fr-FR" sz="2000" dirty="0"/>
              <a:t> </a:t>
            </a:r>
            <a:r>
              <a:rPr lang="fr-FR" sz="2000" dirty="0" err="1"/>
              <a:t>checked</a:t>
            </a:r>
            <a:r>
              <a:rPr lang="fr-FR" sz="2000" dirty="0"/>
              <a:t> for 40 </a:t>
            </a:r>
            <a:r>
              <a:rPr lang="fr-FR" sz="2000" dirty="0" err="1"/>
              <a:t>vehicles</a:t>
            </a:r>
            <a:r>
              <a:rPr lang="fr-FR" sz="2000" dirty="0"/>
              <a:t>, 1 </a:t>
            </a:r>
            <a:r>
              <a:rPr lang="fr-FR" sz="2000" dirty="0" err="1"/>
              <a:t>vehicle</a:t>
            </a:r>
            <a:r>
              <a:rPr lang="fr-FR" sz="2000" dirty="0"/>
              <a:t> has </a:t>
            </a:r>
            <a:r>
              <a:rPr lang="fr-FR" sz="2000" dirty="0" err="1"/>
              <a:t>had</a:t>
            </a:r>
            <a:r>
              <a:rPr lang="fr-FR" sz="2000" dirty="0"/>
              <a:t> 2 </a:t>
            </a:r>
            <a:r>
              <a:rPr lang="fr-FR" sz="2000" dirty="0" err="1"/>
              <a:t>seat</a:t>
            </a:r>
            <a:r>
              <a:rPr lang="fr-FR" sz="2000" dirty="0"/>
              <a:t> </a:t>
            </a:r>
            <a:r>
              <a:rPr lang="fr-FR" sz="2000" dirty="0" err="1"/>
              <a:t>variants</a:t>
            </a:r>
            <a:endParaRPr lang="fr-FR" sz="2000" dirty="0"/>
          </a:p>
          <a:p>
            <a:pPr marL="457200" lvl="1" indent="0">
              <a:buNone/>
            </a:pPr>
            <a:endParaRPr lang="fr-FR" dirty="0"/>
          </a:p>
          <a:p>
            <a:pPr lvl="1">
              <a:buFontTx/>
              <a:buChar char="-"/>
            </a:pPr>
            <a:endParaRPr lang="fr-FR" dirty="0"/>
          </a:p>
          <a:p>
            <a:pPr lvl="1">
              <a:buFontTx/>
              <a:buChar char="-"/>
            </a:pPr>
            <a:endParaRPr lang="fr-FR" dirty="0"/>
          </a:p>
          <a:p>
            <a:pPr lvl="1"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0512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3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392072"/>
            <a:ext cx="8723057" cy="46811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b="1" dirty="0"/>
              <a:t>1st investigation : data </a:t>
            </a:r>
            <a:r>
              <a:rPr lang="fr-FR" sz="2000" b="1" dirty="0" err="1"/>
              <a:t>from</a:t>
            </a:r>
            <a:r>
              <a:rPr lang="fr-FR" sz="2000" b="1" dirty="0"/>
              <a:t> JNCAP 2010/12 </a:t>
            </a:r>
            <a:r>
              <a:rPr lang="fr-FR" sz="2000" b="1" dirty="0" err="1"/>
              <a:t>results</a:t>
            </a:r>
            <a:r>
              <a:rPr lang="fr-FR" sz="2000" b="1" dirty="0"/>
              <a:t> at 17.6 km/h.</a:t>
            </a:r>
          </a:p>
          <a:p>
            <a:pPr marL="0" indent="0">
              <a:buNone/>
            </a:pPr>
            <a:r>
              <a:rPr lang="fr-FR" sz="2000" b="1" dirty="0" err="1"/>
              <a:t>Results</a:t>
            </a:r>
            <a:r>
              <a:rPr lang="fr-FR" sz="2000" b="1" dirty="0"/>
              <a:t>:</a:t>
            </a:r>
          </a:p>
          <a:p>
            <a:pPr marL="0" indent="0">
              <a:buNone/>
            </a:pPr>
            <a:r>
              <a:rPr lang="en-US" sz="2000" dirty="0"/>
              <a:t>Several vehicles do not meet GTR7 dynamic criteria or would be too borderline to allow an industrialization of such seats.</a:t>
            </a:r>
            <a:endParaRPr lang="fr-FR" sz="2000" dirty="0"/>
          </a:p>
          <a:p>
            <a:pPr lvl="1"/>
            <a:r>
              <a:rPr lang="en-US" sz="2000" dirty="0"/>
              <a:t>Do not meet criteria proposed by Japan : 2 out of 40 cars </a:t>
            </a:r>
            <a:endParaRPr lang="fr-FR" sz="2000" dirty="0"/>
          </a:p>
          <a:p>
            <a:pPr lvl="1"/>
            <a:r>
              <a:rPr lang="en-US" sz="2000" dirty="0"/>
              <a:t>Too borderline to be allowed in serial production for a regulatory use when Japan criteria are used in regulations : 7 out of 40 cars</a:t>
            </a:r>
            <a:endParaRPr lang="fr-FR" sz="2000" dirty="0"/>
          </a:p>
          <a:p>
            <a:pPr lvl="1"/>
            <a:r>
              <a:rPr lang="en-US" sz="2000" dirty="0"/>
              <a:t>Do not meet criteria proposed by Germany : 8 out of 40 cars</a:t>
            </a:r>
            <a:endParaRPr lang="fr-FR" sz="2000" dirty="0"/>
          </a:p>
          <a:p>
            <a:pPr lvl="1"/>
            <a:r>
              <a:rPr lang="en-US" sz="2000" b="1" dirty="0"/>
              <a:t>Too borderline to be allowed in serial production for a regulatory use when German criteria are used in regulations : 18 out of 40 cars</a:t>
            </a:r>
            <a:endParaRPr lang="fr-FR" sz="2000" b="1" dirty="0"/>
          </a:p>
          <a:p>
            <a:pPr lvl="1"/>
            <a:r>
              <a:rPr lang="en-US" sz="2000" dirty="0"/>
              <a:t>We were not able to determine if such 18 cars fulfilled the backset requirement of GTR7.</a:t>
            </a:r>
            <a:br>
              <a:rPr lang="en-US" sz="2000" dirty="0"/>
            </a:br>
            <a:endParaRPr lang="fr-FR" sz="2000" dirty="0"/>
          </a:p>
          <a:p>
            <a:pPr lvl="1">
              <a:buFontTx/>
              <a:buChar char="-"/>
            </a:pPr>
            <a:endParaRPr lang="fr-FR" dirty="0"/>
          </a:p>
          <a:p>
            <a:pPr lvl="1">
              <a:buFontTx/>
              <a:buChar char="-"/>
            </a:pPr>
            <a:endParaRPr lang="fr-FR" dirty="0"/>
          </a:p>
          <a:p>
            <a:pPr lvl="1"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93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4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392072"/>
            <a:ext cx="8723057" cy="4681182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/>
              <a:t>Conclusion </a:t>
            </a:r>
            <a:r>
              <a:rPr lang="fr-FR" sz="2000" dirty="0" err="1"/>
              <a:t>from</a:t>
            </a:r>
            <a:r>
              <a:rPr lang="fr-FR" sz="2000" dirty="0"/>
              <a:t> data </a:t>
            </a:r>
            <a:r>
              <a:rPr lang="fr-FR" sz="2000" dirty="0" err="1"/>
              <a:t>from</a:t>
            </a:r>
            <a:r>
              <a:rPr lang="fr-FR" sz="2000" dirty="0"/>
              <a:t> JNCAP 2010/12  </a:t>
            </a:r>
            <a:r>
              <a:rPr lang="fr-FR" sz="2000" dirty="0" err="1"/>
              <a:t>results</a:t>
            </a:r>
            <a:r>
              <a:rPr lang="fr-FR" sz="2000" dirty="0"/>
              <a:t> at 17.6 km/h :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Tx/>
              <a:buChar char="-"/>
            </a:pPr>
            <a:r>
              <a:rPr lang="fr-FR" sz="2000" dirty="0" err="1"/>
              <a:t>Almost</a:t>
            </a:r>
            <a:r>
              <a:rPr lang="fr-FR" sz="2000" dirty="0"/>
              <a:t> </a:t>
            </a:r>
            <a:r>
              <a:rPr lang="fr-FR" sz="2000" dirty="0" err="1"/>
              <a:t>half</a:t>
            </a:r>
            <a:r>
              <a:rPr lang="fr-FR" sz="2000" dirty="0"/>
              <a:t> of the </a:t>
            </a:r>
            <a:r>
              <a:rPr lang="fr-FR" sz="2000" dirty="0" err="1"/>
              <a:t>vehicle</a:t>
            </a:r>
            <a:r>
              <a:rPr lang="fr-FR" sz="2000" dirty="0"/>
              <a:t> </a:t>
            </a:r>
            <a:r>
              <a:rPr lang="fr-FR" sz="2000" dirty="0" err="1"/>
              <a:t>seats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eliminated</a:t>
            </a:r>
            <a:r>
              <a:rPr lang="fr-FR" sz="2000" dirty="0"/>
              <a:t> </a:t>
            </a:r>
            <a:r>
              <a:rPr lang="fr-FR" sz="2000" dirty="0" err="1"/>
              <a:t>from</a:t>
            </a:r>
            <a:r>
              <a:rPr lang="fr-FR" sz="2000" dirty="0"/>
              <a:t> the </a:t>
            </a:r>
            <a:r>
              <a:rPr lang="fr-FR" sz="2000" dirty="0" err="1"/>
              <a:t>market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the </a:t>
            </a:r>
            <a:r>
              <a:rPr lang="fr-FR" sz="2000" dirty="0" err="1"/>
              <a:t>german</a:t>
            </a:r>
            <a:r>
              <a:rPr lang="fr-FR" sz="2000" dirty="0"/>
              <a:t> </a:t>
            </a:r>
            <a:r>
              <a:rPr lang="fr-FR" sz="2000" dirty="0" err="1"/>
              <a:t>proposal</a:t>
            </a:r>
            <a:r>
              <a:rPr lang="fr-FR" sz="2000" dirty="0"/>
              <a:t> versus 2010/12 </a:t>
            </a:r>
            <a:r>
              <a:rPr lang="fr-FR" sz="2000" dirty="0" err="1"/>
              <a:t>vehicles</a:t>
            </a:r>
            <a:r>
              <a:rPr lang="fr-FR" sz="2000" dirty="0"/>
              <a:t> </a:t>
            </a:r>
            <a:r>
              <a:rPr lang="fr-FR" sz="2000" dirty="0" err="1"/>
              <a:t>tested</a:t>
            </a:r>
            <a:r>
              <a:rPr lang="fr-FR" sz="2000" dirty="0"/>
              <a:t> by JNCAP</a:t>
            </a:r>
          </a:p>
          <a:p>
            <a:pPr>
              <a:buFontTx/>
              <a:buChar char="-"/>
            </a:pPr>
            <a:r>
              <a:rPr lang="fr-FR" sz="2000" dirty="0"/>
              <a:t>No </a:t>
            </a:r>
            <a:r>
              <a:rPr lang="fr-FR" sz="2000" dirty="0" err="1"/>
              <a:t>injury</a:t>
            </a:r>
            <a:r>
              <a:rPr lang="fr-FR" sz="2000" dirty="0"/>
              <a:t> </a:t>
            </a:r>
            <a:r>
              <a:rPr lang="fr-FR" sz="2000" dirty="0" err="1"/>
              <a:t>curves</a:t>
            </a:r>
            <a:r>
              <a:rPr lang="fr-FR" sz="2000" dirty="0"/>
              <a:t> are </a:t>
            </a:r>
            <a:r>
              <a:rPr lang="fr-FR" sz="2000" dirty="0" err="1"/>
              <a:t>available</a:t>
            </a:r>
            <a:r>
              <a:rPr lang="fr-FR" sz="2000" dirty="0"/>
              <a:t>  on Fx- </a:t>
            </a:r>
            <a:r>
              <a:rPr lang="fr-FR" sz="2000" dirty="0" err="1"/>
              <a:t>upper</a:t>
            </a:r>
            <a:r>
              <a:rPr lang="fr-FR" sz="2000" dirty="0"/>
              <a:t> and Fx – </a:t>
            </a:r>
            <a:r>
              <a:rPr lang="fr-FR" sz="2000" dirty="0" err="1"/>
              <a:t>lower</a:t>
            </a:r>
            <a:r>
              <a:rPr lang="fr-FR" sz="2000" dirty="0"/>
              <a:t> and </a:t>
            </a:r>
            <a:r>
              <a:rPr lang="fr-FR" sz="2000" dirty="0" err="1"/>
              <a:t>therefore</a:t>
            </a:r>
            <a:r>
              <a:rPr lang="fr-FR" sz="2000" dirty="0"/>
              <a:t> </a:t>
            </a:r>
            <a:r>
              <a:rPr lang="fr-FR" sz="2000" dirty="0" err="1"/>
              <a:t>those</a:t>
            </a:r>
            <a:r>
              <a:rPr lang="fr-FR" sz="2000" dirty="0"/>
              <a:t> </a:t>
            </a:r>
            <a:r>
              <a:rPr lang="fr-FR" sz="2000" dirty="0" err="1"/>
              <a:t>criteria</a:t>
            </a:r>
            <a:r>
              <a:rPr lang="fr-FR" sz="2000" dirty="0"/>
              <a:t> </a:t>
            </a:r>
            <a:r>
              <a:rPr lang="fr-FR" sz="2000" dirty="0" err="1"/>
              <a:t>shall</a:t>
            </a:r>
            <a:r>
              <a:rPr lang="fr-FR" sz="2000" dirty="0"/>
              <a:t> not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included</a:t>
            </a:r>
            <a:r>
              <a:rPr lang="fr-FR" sz="2000" dirty="0"/>
              <a:t>.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chemeClr val="tx1"/>
                </a:solidFill>
              </a:rPr>
              <a:t>The </a:t>
            </a:r>
            <a:r>
              <a:rPr lang="fr-FR" sz="2000" dirty="0" err="1">
                <a:solidFill>
                  <a:schemeClr val="tx1"/>
                </a:solidFill>
              </a:rPr>
              <a:t>number</a:t>
            </a:r>
            <a:r>
              <a:rPr lang="fr-FR" sz="2000" dirty="0">
                <a:solidFill>
                  <a:schemeClr val="tx1"/>
                </a:solidFill>
              </a:rPr>
              <a:t> of </a:t>
            </a:r>
            <a:r>
              <a:rPr lang="fr-FR" sz="2000" dirty="0" err="1">
                <a:solidFill>
                  <a:schemeClr val="tx1"/>
                </a:solidFill>
              </a:rPr>
              <a:t>injury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criteria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can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be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reduced</a:t>
            </a:r>
            <a:endParaRPr lang="fr-F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108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5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137684"/>
            <a:ext cx="8723057" cy="4935570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/>
              <a:t>2. </a:t>
            </a:r>
            <a:r>
              <a:rPr lang="fr-FR" sz="2000" b="1" dirty="0" err="1"/>
              <a:t>Dynamic</a:t>
            </a:r>
            <a:r>
              <a:rPr lang="fr-FR" sz="2000" b="1" dirty="0"/>
              <a:t> GTR7 phase 2 tests of GOOD </a:t>
            </a:r>
            <a:r>
              <a:rPr lang="fr-FR" sz="2000" b="1" dirty="0" err="1"/>
              <a:t>EuroNcap</a:t>
            </a:r>
            <a:r>
              <a:rPr lang="fr-FR" sz="2000" b="1" dirty="0"/>
              <a:t> </a:t>
            </a:r>
            <a:r>
              <a:rPr lang="fr-FR" sz="2000" b="1" dirty="0" err="1"/>
              <a:t>seats</a:t>
            </a:r>
            <a:r>
              <a:rPr lang="fr-FR" sz="2000" b="1" dirty="0"/>
              <a:t> by Clepa :</a:t>
            </a:r>
          </a:p>
          <a:p>
            <a:r>
              <a:rPr lang="fr-FR" sz="1800" dirty="0"/>
              <a:t>Seats A, B, C, D and F have GOOD </a:t>
            </a:r>
            <a:r>
              <a:rPr lang="fr-FR" sz="1800" dirty="0" err="1"/>
              <a:t>EuroNcap</a:t>
            </a:r>
            <a:r>
              <a:rPr lang="fr-FR" sz="1800" dirty="0"/>
              <a:t> </a:t>
            </a:r>
            <a:r>
              <a:rPr lang="fr-FR" sz="1800" dirty="0" err="1"/>
              <a:t>results</a:t>
            </a:r>
            <a:r>
              <a:rPr lang="fr-FR" sz="1800" dirty="0"/>
              <a:t>, Seat E (1.46 out of 2 points) </a:t>
            </a:r>
            <a:r>
              <a:rPr lang="fr-FR" sz="1800" dirty="0" err="1"/>
              <a:t>is</a:t>
            </a:r>
            <a:r>
              <a:rPr lang="fr-FR" sz="1800" dirty="0"/>
              <a:t> </a:t>
            </a:r>
            <a:r>
              <a:rPr lang="fr-FR" sz="1800" dirty="0" err="1"/>
              <a:t>near</a:t>
            </a:r>
            <a:r>
              <a:rPr lang="fr-FR" sz="1800" dirty="0"/>
              <a:t> Good </a:t>
            </a:r>
            <a:r>
              <a:rPr lang="fr-FR" sz="1800" dirty="0" err="1"/>
              <a:t>EuroNcap</a:t>
            </a:r>
            <a:r>
              <a:rPr lang="fr-FR" sz="1800" dirty="0"/>
              <a:t> </a:t>
            </a:r>
            <a:r>
              <a:rPr lang="fr-FR" sz="1800" dirty="0" err="1"/>
              <a:t>limit</a:t>
            </a:r>
            <a:r>
              <a:rPr lang="fr-FR" sz="1800" dirty="0"/>
              <a:t> </a:t>
            </a:r>
          </a:p>
          <a:p>
            <a:r>
              <a:rPr lang="fr-FR" sz="1800" dirty="0"/>
              <a:t>3 </a:t>
            </a:r>
            <a:r>
              <a:rPr lang="fr-FR" sz="1800" dirty="0" err="1"/>
              <a:t>seats</a:t>
            </a:r>
            <a:r>
              <a:rPr lang="fr-FR" sz="1800" dirty="0"/>
              <a:t> </a:t>
            </a:r>
            <a:r>
              <a:rPr lang="fr-FR" sz="1800" dirty="0" err="1"/>
              <a:t>were</a:t>
            </a:r>
            <a:r>
              <a:rPr lang="fr-FR" sz="1800" dirty="0"/>
              <a:t> </a:t>
            </a:r>
            <a:r>
              <a:rPr lang="fr-FR" sz="1800" dirty="0" err="1"/>
              <a:t>tested</a:t>
            </a:r>
            <a:r>
              <a:rPr lang="fr-FR" sz="1800" dirty="0"/>
              <a:t> by </a:t>
            </a:r>
            <a:r>
              <a:rPr lang="fr-FR" sz="1800" dirty="0" err="1"/>
              <a:t>changing</a:t>
            </a:r>
            <a:r>
              <a:rPr lang="fr-FR" sz="1800" dirty="0"/>
              <a:t> pulse to GTR7 pulse, but </a:t>
            </a:r>
            <a:r>
              <a:rPr lang="fr-FR" sz="1800" dirty="0" err="1"/>
              <a:t>maintaining</a:t>
            </a:r>
            <a:r>
              <a:rPr lang="fr-FR" sz="1800" dirty="0"/>
              <a:t> </a:t>
            </a:r>
            <a:r>
              <a:rPr lang="fr-FR" sz="1800" dirty="0" err="1"/>
              <a:t>Biorid</a:t>
            </a:r>
            <a:r>
              <a:rPr lang="fr-FR" sz="1800" dirty="0"/>
              <a:t> setup of </a:t>
            </a:r>
            <a:r>
              <a:rPr lang="fr-FR" sz="1800" dirty="0" err="1"/>
              <a:t>EuroNcap</a:t>
            </a:r>
            <a:r>
              <a:rPr lang="fr-FR" sz="1800" dirty="0"/>
              <a:t> </a:t>
            </a:r>
            <a:r>
              <a:rPr lang="fr-FR" sz="1800" dirty="0" err="1"/>
              <a:t>protocol</a:t>
            </a:r>
            <a:r>
              <a:rPr lang="fr-FR" sz="1800" dirty="0"/>
              <a:t> </a:t>
            </a:r>
            <a:r>
              <a:rPr lang="fr-FR" sz="1800" dirty="0" err="1"/>
              <a:t>with</a:t>
            </a:r>
            <a:r>
              <a:rPr lang="fr-FR" sz="1800" dirty="0"/>
              <a:t> HRMD.(</a:t>
            </a:r>
            <a:r>
              <a:rPr lang="fr-FR" sz="1800" dirty="0" err="1"/>
              <a:t>marked</a:t>
            </a:r>
            <a:r>
              <a:rPr lang="fr-FR" sz="1800" dirty="0"/>
              <a:t> HRMD)</a:t>
            </a:r>
          </a:p>
          <a:p>
            <a:r>
              <a:rPr lang="fr-FR" sz="1800" dirty="0"/>
              <a:t>5 </a:t>
            </a:r>
            <a:r>
              <a:rPr lang="fr-FR" sz="1800" dirty="0" err="1"/>
              <a:t>seats</a:t>
            </a:r>
            <a:r>
              <a:rPr lang="fr-FR" sz="1800" dirty="0"/>
              <a:t> </a:t>
            </a:r>
            <a:r>
              <a:rPr lang="fr-FR" sz="1800" dirty="0" err="1"/>
              <a:t>were</a:t>
            </a:r>
            <a:r>
              <a:rPr lang="fr-FR" sz="1800" dirty="0"/>
              <a:t> </a:t>
            </a:r>
            <a:r>
              <a:rPr lang="fr-FR" sz="1800" dirty="0" err="1"/>
              <a:t>tested</a:t>
            </a:r>
            <a:r>
              <a:rPr lang="fr-FR" sz="1800" dirty="0"/>
              <a:t> by </a:t>
            </a:r>
            <a:r>
              <a:rPr lang="fr-FR" sz="1800" dirty="0" err="1"/>
              <a:t>applying</a:t>
            </a:r>
            <a:r>
              <a:rPr lang="fr-FR" sz="1800" dirty="0"/>
              <a:t> GTR7 pulse and GTR7 </a:t>
            </a:r>
            <a:r>
              <a:rPr lang="fr-FR" sz="1800" dirty="0" err="1"/>
              <a:t>proposed</a:t>
            </a:r>
            <a:r>
              <a:rPr lang="fr-FR" sz="1800" dirty="0"/>
              <a:t> </a:t>
            </a:r>
            <a:r>
              <a:rPr lang="fr-FR" sz="1800" dirty="0" err="1"/>
              <a:t>Biorid</a:t>
            </a:r>
            <a:r>
              <a:rPr lang="fr-FR" sz="1800" dirty="0"/>
              <a:t> set up (</a:t>
            </a:r>
            <a:r>
              <a:rPr lang="fr-FR" sz="1800" dirty="0" err="1"/>
              <a:t>marked</a:t>
            </a:r>
            <a:r>
              <a:rPr lang="fr-FR" sz="1800" dirty="0"/>
              <a:t> GTR7)</a:t>
            </a:r>
          </a:p>
          <a:p>
            <a:endParaRPr lang="fr-FR" sz="1800" dirty="0"/>
          </a:p>
          <a:p>
            <a:endParaRPr lang="fr-FR" sz="1800" dirty="0"/>
          </a:p>
          <a:p>
            <a:pPr marL="0" indent="0">
              <a:buNone/>
            </a:pPr>
            <a:r>
              <a:rPr lang="fr-FR" dirty="0" err="1"/>
              <a:t>Torso</a:t>
            </a:r>
            <a:r>
              <a:rPr lang="fr-FR" dirty="0"/>
              <a:t> angle of 25°</a:t>
            </a:r>
          </a:p>
          <a:p>
            <a:pPr marL="0" indent="0">
              <a:buNone/>
            </a:pPr>
            <a:r>
              <a:rPr lang="fr-FR" dirty="0"/>
              <a:t>Orange : value </a:t>
            </a:r>
            <a:r>
              <a:rPr lang="fr-FR" dirty="0" err="1"/>
              <a:t>exceed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german</a:t>
            </a:r>
            <a:r>
              <a:rPr lang="fr-FR" dirty="0"/>
              <a:t> </a:t>
            </a:r>
            <a:r>
              <a:rPr lang="fr-FR" dirty="0" err="1"/>
              <a:t>proposal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Yellow : value </a:t>
            </a:r>
            <a:r>
              <a:rPr lang="fr-FR" dirty="0" err="1"/>
              <a:t>near</a:t>
            </a:r>
            <a:r>
              <a:rPr lang="fr-FR" dirty="0"/>
              <a:t> to </a:t>
            </a:r>
            <a:br>
              <a:rPr lang="fr-FR" dirty="0"/>
            </a:br>
            <a:r>
              <a:rPr lang="fr-FR" dirty="0" err="1"/>
              <a:t>regulatory</a:t>
            </a:r>
            <a:r>
              <a:rPr lang="fr-FR" dirty="0"/>
              <a:t> </a:t>
            </a:r>
            <a:r>
              <a:rPr lang="fr-FR" dirty="0" err="1"/>
              <a:t>limit</a:t>
            </a:r>
            <a:r>
              <a:rPr lang="fr-FR" dirty="0"/>
              <a:t> (</a:t>
            </a:r>
            <a:r>
              <a:rPr lang="fr-FR" dirty="0" err="1"/>
              <a:t>within</a:t>
            </a:r>
            <a:br>
              <a:rPr lang="fr-FR" dirty="0"/>
            </a:br>
            <a:r>
              <a:rPr lang="fr-FR" dirty="0"/>
              <a:t>20% band)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5"/>
          <a:stretch/>
        </p:blipFill>
        <p:spPr bwMode="auto">
          <a:xfrm>
            <a:off x="2470969" y="3200400"/>
            <a:ext cx="6511106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804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6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137684"/>
            <a:ext cx="8723057" cy="4935570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/>
              <a:t>2. </a:t>
            </a:r>
            <a:r>
              <a:rPr lang="fr-FR" sz="2000" b="1" dirty="0" err="1"/>
              <a:t>Dynamic</a:t>
            </a:r>
            <a:r>
              <a:rPr lang="fr-FR" sz="2000" b="1" dirty="0"/>
              <a:t> GTR7 phase 2 tests of GOOD </a:t>
            </a:r>
            <a:r>
              <a:rPr lang="fr-FR" sz="2000" b="1" dirty="0" err="1"/>
              <a:t>EuroNcap</a:t>
            </a:r>
            <a:r>
              <a:rPr lang="fr-FR" sz="2000" b="1" dirty="0"/>
              <a:t> </a:t>
            </a:r>
            <a:r>
              <a:rPr lang="fr-FR" sz="2000" b="1" dirty="0" err="1"/>
              <a:t>seats</a:t>
            </a:r>
            <a:r>
              <a:rPr lang="fr-FR" sz="2000" b="1" dirty="0"/>
              <a:t> by Clepa :</a:t>
            </a:r>
          </a:p>
          <a:p>
            <a:pPr marL="0" indent="0">
              <a:buNone/>
            </a:pPr>
            <a:r>
              <a:rPr lang="fr-FR" sz="2000" b="1" dirty="0" err="1"/>
              <a:t>Results</a:t>
            </a:r>
            <a:r>
              <a:rPr lang="fr-FR" sz="2000" b="1" dirty="0"/>
              <a:t> : </a:t>
            </a:r>
          </a:p>
          <a:p>
            <a:pPr lvl="2"/>
            <a:r>
              <a:rPr lang="en-US" sz="2000" b="1" dirty="0"/>
              <a:t>1 of 6 seats did not fulfill German proposal</a:t>
            </a:r>
          </a:p>
          <a:p>
            <a:pPr marL="914400" lvl="2" indent="0">
              <a:buNone/>
            </a:pPr>
            <a:r>
              <a:rPr lang="en-US" sz="2000" b="1" dirty="0"/>
              <a:t>       the seat not fulfilling </a:t>
            </a:r>
            <a:r>
              <a:rPr lang="en-US" sz="2000" b="1" dirty="0" err="1"/>
              <a:t>german</a:t>
            </a:r>
            <a:r>
              <a:rPr lang="en-US" sz="2000" b="1" dirty="0"/>
              <a:t> proposal was limit for GOOD     </a:t>
            </a:r>
            <a:r>
              <a:rPr lang="en-US" sz="2000" b="1" dirty="0" err="1"/>
              <a:t>EuroNcap</a:t>
            </a:r>
            <a:r>
              <a:rPr lang="en-US" sz="2000" b="1" dirty="0"/>
              <a:t> rating </a:t>
            </a:r>
            <a:endParaRPr lang="fr-FR" sz="2000" dirty="0"/>
          </a:p>
          <a:p>
            <a:pPr lvl="2"/>
            <a:r>
              <a:rPr lang="en-US" sz="2000" b="1" dirty="0"/>
              <a:t>5 of the 6 seats would be too borderline to allow serial production in respect to </a:t>
            </a:r>
            <a:r>
              <a:rPr lang="en-US" sz="2000" b="1" dirty="0" err="1"/>
              <a:t>german</a:t>
            </a:r>
            <a:r>
              <a:rPr lang="en-US" sz="2000" b="1" dirty="0"/>
              <a:t> proposal</a:t>
            </a:r>
          </a:p>
          <a:p>
            <a:pPr lvl="2"/>
            <a:endParaRPr lang="en-US" sz="2000" b="1" dirty="0"/>
          </a:p>
          <a:p>
            <a:pPr marL="914400" lvl="2" indent="0">
              <a:buNone/>
            </a:pPr>
            <a:r>
              <a:rPr lang="en-US" sz="2000" b="1" dirty="0"/>
              <a:t>80 % of tested GOOD </a:t>
            </a:r>
            <a:r>
              <a:rPr lang="en-US" sz="2000" b="1" dirty="0" err="1"/>
              <a:t>EuroNcap</a:t>
            </a:r>
            <a:r>
              <a:rPr lang="en-US" sz="2000" b="1" dirty="0"/>
              <a:t> seats will not fulfill the requirements for industrial production and GTR7 phase 2 </a:t>
            </a:r>
            <a:r>
              <a:rPr lang="en-US" sz="2000" b="1" dirty="0" err="1"/>
              <a:t>german</a:t>
            </a:r>
            <a:r>
              <a:rPr lang="en-US" sz="2000" b="1" dirty="0"/>
              <a:t> proposed injury limits.</a:t>
            </a:r>
            <a:endParaRPr lang="fr-FR" sz="2000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3723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7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990600"/>
            <a:ext cx="8824022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b="1" dirty="0"/>
              <a:t>3. </a:t>
            </a:r>
            <a:r>
              <a:rPr lang="fr-FR" sz="2000" b="1" dirty="0" err="1"/>
              <a:t>Results</a:t>
            </a:r>
            <a:r>
              <a:rPr lang="fr-FR" sz="2000" b="1" dirty="0"/>
              <a:t> of more </a:t>
            </a:r>
            <a:r>
              <a:rPr lang="fr-FR" sz="2000" b="1" dirty="0" err="1"/>
              <a:t>than</a:t>
            </a:r>
            <a:r>
              <a:rPr lang="fr-FR" sz="2000" b="1" dirty="0"/>
              <a:t> 200 tests </a:t>
            </a:r>
            <a:r>
              <a:rPr lang="fr-FR" sz="2000" b="1" dirty="0" err="1"/>
              <a:t>from</a:t>
            </a:r>
            <a:r>
              <a:rPr lang="fr-FR" sz="2000" b="1" dirty="0"/>
              <a:t> </a:t>
            </a:r>
            <a:r>
              <a:rPr lang="fr-FR" sz="2000" b="1" dirty="0" err="1"/>
              <a:t>seats</a:t>
            </a:r>
            <a:r>
              <a:rPr lang="fr-FR" sz="2000" b="1" dirty="0"/>
              <a:t> </a:t>
            </a:r>
            <a:r>
              <a:rPr lang="fr-FR" sz="2000" b="1" dirty="0" err="1"/>
              <a:t>released</a:t>
            </a:r>
            <a:r>
              <a:rPr lang="fr-FR" sz="2000" b="1" dirty="0"/>
              <a:t> in serial production.</a:t>
            </a:r>
          </a:p>
          <a:p>
            <a:pPr marL="0" indent="0">
              <a:buNone/>
            </a:pPr>
            <a:r>
              <a:rPr lang="fr-FR" sz="2000" dirty="0"/>
              <a:t>Fx+ </a:t>
            </a:r>
            <a:r>
              <a:rPr lang="fr-FR" sz="2000" dirty="0" err="1"/>
              <a:t>lower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A </a:t>
            </a:r>
            <a:r>
              <a:rPr lang="fr-FR" sz="2000" dirty="0" err="1"/>
              <a:t>considerable</a:t>
            </a:r>
            <a:r>
              <a:rPr lang="fr-FR" sz="2000" dirty="0"/>
              <a:t> </a:t>
            </a:r>
            <a:r>
              <a:rPr lang="fr-FR" sz="2000" dirty="0" err="1"/>
              <a:t>amount</a:t>
            </a:r>
            <a:r>
              <a:rPr lang="fr-FR" sz="2000" dirty="0"/>
              <a:t> of </a:t>
            </a:r>
            <a:r>
              <a:rPr lang="fr-FR" sz="2000" dirty="0" err="1"/>
              <a:t>actual</a:t>
            </a:r>
            <a:r>
              <a:rPr lang="fr-FR" sz="2000" dirty="0"/>
              <a:t> </a:t>
            </a:r>
            <a:r>
              <a:rPr lang="fr-FR" sz="2000" dirty="0" err="1"/>
              <a:t>seats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not </a:t>
            </a:r>
            <a:r>
              <a:rPr lang="fr-FR" sz="2000" dirty="0" err="1"/>
              <a:t>fulfill</a:t>
            </a:r>
            <a:r>
              <a:rPr lang="fr-FR" sz="2000" dirty="0"/>
              <a:t> GTR7 </a:t>
            </a:r>
            <a:r>
              <a:rPr lang="fr-FR" sz="2000" dirty="0" err="1"/>
              <a:t>dynamic</a:t>
            </a:r>
            <a:r>
              <a:rPr lang="fr-FR" sz="2000" dirty="0"/>
              <a:t> </a:t>
            </a:r>
            <a:r>
              <a:rPr lang="fr-FR" sz="2000" dirty="0" err="1"/>
              <a:t>proposed</a:t>
            </a:r>
            <a:r>
              <a:rPr lang="fr-FR" sz="2000" dirty="0"/>
              <a:t> values of Germany. </a:t>
            </a:r>
          </a:p>
          <a:p>
            <a:pPr marL="0" indent="0">
              <a:buNone/>
            </a:pPr>
            <a:r>
              <a:rPr lang="fr-FR" sz="2000" dirty="0"/>
              <a:t>Clepa </a:t>
            </a:r>
            <a:r>
              <a:rPr lang="fr-FR" sz="2000" dirty="0" err="1"/>
              <a:t>does</a:t>
            </a:r>
            <a:r>
              <a:rPr lang="fr-FR" sz="2000" dirty="0"/>
              <a:t> not </a:t>
            </a:r>
            <a:r>
              <a:rPr lang="fr-FR" sz="2000" dirty="0" err="1"/>
              <a:t>understand</a:t>
            </a:r>
            <a:r>
              <a:rPr lang="fr-FR" sz="2000" dirty="0"/>
              <a:t> the </a:t>
            </a:r>
            <a:r>
              <a:rPr lang="fr-FR" sz="2000" dirty="0" err="1"/>
              <a:t>statement</a:t>
            </a:r>
            <a:r>
              <a:rPr lang="fr-FR" sz="2000" dirty="0"/>
              <a:t> </a:t>
            </a:r>
            <a:r>
              <a:rPr lang="fr-FR" sz="2000" dirty="0" err="1"/>
              <a:t>from</a:t>
            </a:r>
            <a:r>
              <a:rPr lang="fr-FR" sz="2000" dirty="0"/>
              <a:t> Germany </a:t>
            </a:r>
            <a:r>
              <a:rPr lang="fr-FR" sz="2000" dirty="0" err="1"/>
              <a:t>that</a:t>
            </a:r>
            <a:r>
              <a:rPr lang="fr-FR" sz="2000" dirty="0"/>
              <a:t> 95% of </a:t>
            </a:r>
            <a:r>
              <a:rPr lang="fr-FR" sz="2000" dirty="0" err="1"/>
              <a:t>actual</a:t>
            </a:r>
            <a:r>
              <a:rPr lang="fr-FR" sz="2000" dirty="0"/>
              <a:t> </a:t>
            </a:r>
            <a:r>
              <a:rPr lang="fr-FR" sz="2000" dirty="0" err="1"/>
              <a:t>EuroNcap</a:t>
            </a:r>
            <a:r>
              <a:rPr lang="fr-FR" sz="2000" dirty="0"/>
              <a:t> </a:t>
            </a:r>
            <a:r>
              <a:rPr lang="fr-FR" sz="2000" dirty="0" err="1"/>
              <a:t>tested</a:t>
            </a:r>
            <a:r>
              <a:rPr lang="fr-FR" sz="2000" dirty="0"/>
              <a:t> </a:t>
            </a:r>
            <a:r>
              <a:rPr lang="fr-FR" sz="2000" dirty="0" err="1"/>
              <a:t>head</a:t>
            </a:r>
            <a:r>
              <a:rPr lang="fr-FR" sz="2000" dirty="0"/>
              <a:t> </a:t>
            </a:r>
            <a:r>
              <a:rPr lang="fr-FR" sz="2000" dirty="0" err="1"/>
              <a:t>restraints</a:t>
            </a:r>
            <a:r>
              <a:rPr lang="fr-FR" sz="2000" dirty="0"/>
              <a:t> </a:t>
            </a:r>
            <a:r>
              <a:rPr lang="fr-FR" sz="2000" dirty="0" err="1"/>
              <a:t>fulfill</a:t>
            </a:r>
            <a:r>
              <a:rPr lang="fr-FR" sz="2000" dirty="0"/>
              <a:t> the values.</a:t>
            </a:r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6" y="1447839"/>
            <a:ext cx="5343524" cy="36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08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criteria</a:t>
            </a:r>
            <a:r>
              <a:rPr lang="fr-FR" dirty="0"/>
              <a:t>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8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5203" y="1137684"/>
            <a:ext cx="8723057" cy="4935570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/>
              <a:t>2. </a:t>
            </a:r>
            <a:r>
              <a:rPr lang="fr-FR" sz="2000" b="1" dirty="0" err="1"/>
              <a:t>Dynamic</a:t>
            </a:r>
            <a:r>
              <a:rPr lang="fr-FR" sz="2000" b="1" dirty="0"/>
              <a:t> GTR7 phase 2 tests of GOOD </a:t>
            </a:r>
            <a:r>
              <a:rPr lang="fr-FR" sz="2000" b="1" dirty="0" err="1"/>
              <a:t>EuroNcap</a:t>
            </a:r>
            <a:r>
              <a:rPr lang="fr-FR" sz="2000" b="1" dirty="0"/>
              <a:t> </a:t>
            </a:r>
            <a:r>
              <a:rPr lang="fr-FR" sz="2000" b="1" dirty="0" err="1"/>
              <a:t>seats</a:t>
            </a:r>
            <a:r>
              <a:rPr lang="fr-FR" sz="2000" b="1" dirty="0"/>
              <a:t> by Clepa :</a:t>
            </a:r>
          </a:p>
          <a:p>
            <a:pPr marL="0" indent="0">
              <a:buNone/>
            </a:pPr>
            <a:r>
              <a:rPr lang="fr-FR" sz="2000" b="1" dirty="0" err="1"/>
              <a:t>Results</a:t>
            </a:r>
            <a:r>
              <a:rPr lang="fr-FR" sz="2000" b="1" dirty="0"/>
              <a:t> : </a:t>
            </a:r>
          </a:p>
          <a:p>
            <a:pPr lvl="2"/>
            <a:r>
              <a:rPr lang="en-US" sz="2000" b="1" dirty="0"/>
              <a:t>1 of 6 seats did not fulfill German proposal</a:t>
            </a:r>
          </a:p>
          <a:p>
            <a:pPr marL="914400" lvl="2" indent="0">
              <a:buNone/>
            </a:pPr>
            <a:r>
              <a:rPr lang="en-US" sz="2000" b="1" dirty="0"/>
              <a:t>       the seat not fulfilling </a:t>
            </a:r>
            <a:r>
              <a:rPr lang="en-US" sz="2000" b="1" dirty="0" err="1"/>
              <a:t>german</a:t>
            </a:r>
            <a:r>
              <a:rPr lang="en-US" sz="2000" b="1" dirty="0"/>
              <a:t> proposal was limit for GOOD     </a:t>
            </a:r>
            <a:r>
              <a:rPr lang="en-US" sz="2000" b="1" dirty="0" err="1"/>
              <a:t>EuroNcap</a:t>
            </a:r>
            <a:r>
              <a:rPr lang="en-US" sz="2000" b="1" dirty="0"/>
              <a:t> rating </a:t>
            </a:r>
            <a:endParaRPr lang="fr-FR" sz="2000" dirty="0"/>
          </a:p>
          <a:p>
            <a:pPr lvl="2"/>
            <a:r>
              <a:rPr lang="en-US" sz="2000" b="1" dirty="0"/>
              <a:t>5 of the 6 seats would be too borderline to allow serial production in respect to </a:t>
            </a:r>
            <a:r>
              <a:rPr lang="en-US" sz="2000" b="1" dirty="0" err="1"/>
              <a:t>german</a:t>
            </a:r>
            <a:r>
              <a:rPr lang="en-US" sz="2000" b="1" dirty="0"/>
              <a:t> proposal</a:t>
            </a:r>
          </a:p>
          <a:p>
            <a:pPr lvl="2"/>
            <a:endParaRPr lang="en-US" sz="2000" b="1" dirty="0"/>
          </a:p>
          <a:p>
            <a:pPr lvl="2"/>
            <a:endParaRPr lang="en-US" sz="2000" b="1" dirty="0"/>
          </a:p>
          <a:p>
            <a:pPr marL="914400" lvl="2" indent="0">
              <a:buNone/>
            </a:pPr>
            <a:r>
              <a:rPr lang="en-US" sz="2000" b="1" dirty="0"/>
              <a:t>80 % of tested GOOD </a:t>
            </a:r>
            <a:r>
              <a:rPr lang="en-US" sz="2000" b="1" dirty="0" err="1"/>
              <a:t>EuroNcap</a:t>
            </a:r>
            <a:r>
              <a:rPr lang="en-US" sz="2000" b="1" dirty="0"/>
              <a:t> seats will not fulfill the requirements for industrial production and GTR7 phase 2 </a:t>
            </a:r>
            <a:r>
              <a:rPr lang="en-US" sz="2000" b="1" dirty="0" err="1"/>
              <a:t>german</a:t>
            </a:r>
            <a:r>
              <a:rPr lang="en-US" sz="2000" b="1" dirty="0"/>
              <a:t> proposed injury limits.</a:t>
            </a:r>
            <a:endParaRPr lang="fr-FR" sz="2000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808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Repeatability</a:t>
            </a:r>
            <a:r>
              <a:rPr lang="fr-FR" dirty="0"/>
              <a:t> and </a:t>
            </a:r>
            <a:r>
              <a:rPr lang="fr-FR" dirty="0" err="1"/>
              <a:t>reproducibility</a:t>
            </a:r>
            <a:r>
              <a:rPr lang="fr-FR" dirty="0"/>
              <a:t> of </a:t>
            </a:r>
            <a:r>
              <a:rPr lang="fr-FR" dirty="0" err="1"/>
              <a:t>Biorid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215203" y="6425618"/>
            <a:ext cx="199935" cy="226591"/>
          </a:xfrm>
          <a:prstGeom prst="rect">
            <a:avLst/>
          </a:prstGeom>
        </p:spPr>
        <p:txBody>
          <a:bodyPr/>
          <a:lstStyle/>
          <a:p>
            <a:fld id="{233B3670-7CFA-4AE8-BD91-982E0BBFB5F8}" type="slidenum">
              <a:rPr lang="fr-FR" smtClean="0"/>
              <a:t>9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88945" y="864669"/>
            <a:ext cx="8723057" cy="483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3. Clepa has </a:t>
            </a:r>
            <a:r>
              <a:rPr lang="fr-FR" sz="2000" b="1" dirty="0" err="1"/>
              <a:t>done</a:t>
            </a:r>
            <a:r>
              <a:rPr lang="fr-FR" sz="2000" b="1" dirty="0"/>
              <a:t> 6 </a:t>
            </a:r>
            <a:r>
              <a:rPr lang="fr-FR" sz="2000" b="1" dirty="0" err="1"/>
              <a:t>repeatability</a:t>
            </a:r>
            <a:r>
              <a:rPr lang="fr-FR" sz="2000" b="1" dirty="0"/>
              <a:t> tests of </a:t>
            </a:r>
            <a:r>
              <a:rPr lang="fr-FR" sz="2000" b="1" dirty="0" err="1"/>
              <a:t>Biorid</a:t>
            </a:r>
            <a:r>
              <a:rPr lang="fr-FR" sz="2000" b="1" dirty="0"/>
              <a:t> </a:t>
            </a:r>
            <a:r>
              <a:rPr lang="fr-FR" sz="2000" b="1" dirty="0" err="1"/>
              <a:t>dummy</a:t>
            </a:r>
            <a:r>
              <a:rPr lang="fr-FR" sz="2000" b="1" dirty="0"/>
              <a:t>  in 2016 - 2018 </a:t>
            </a:r>
          </a:p>
          <a:p>
            <a:pPr lvl="1">
              <a:buFontTx/>
              <a:buChar char="-"/>
            </a:pPr>
            <a:r>
              <a:rPr lang="fr-FR" sz="2000" dirty="0" err="1"/>
              <a:t>Before</a:t>
            </a:r>
            <a:r>
              <a:rPr lang="fr-FR" sz="2000" dirty="0"/>
              <a:t> and </a:t>
            </a:r>
            <a:r>
              <a:rPr lang="fr-FR" sz="2000" dirty="0" err="1"/>
              <a:t>after</a:t>
            </a:r>
            <a:r>
              <a:rPr lang="fr-FR" sz="2000" dirty="0"/>
              <a:t> calibration of </a:t>
            </a:r>
            <a:r>
              <a:rPr lang="fr-FR" sz="2000" dirty="0" err="1"/>
              <a:t>Biorid</a:t>
            </a:r>
            <a:r>
              <a:rPr lang="fr-FR" sz="2000" dirty="0"/>
              <a:t> </a:t>
            </a:r>
            <a:r>
              <a:rPr lang="fr-FR" sz="2000" dirty="0" err="1"/>
              <a:t>dummy</a:t>
            </a:r>
            <a:r>
              <a:rPr lang="fr-FR" sz="2000" dirty="0"/>
              <a:t> </a:t>
            </a:r>
            <a:r>
              <a:rPr lang="fr-FR" sz="2000" dirty="0" err="1"/>
              <a:t>according</a:t>
            </a:r>
            <a:r>
              <a:rPr lang="fr-FR" sz="2000" dirty="0"/>
              <a:t> to </a:t>
            </a:r>
            <a:r>
              <a:rPr lang="fr-FR" sz="2000" dirty="0" err="1"/>
              <a:t>latest</a:t>
            </a:r>
            <a:r>
              <a:rPr lang="fr-FR" sz="2000" dirty="0"/>
              <a:t> calibration recommandations </a:t>
            </a:r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err="1"/>
              <a:t>Humanetics</a:t>
            </a:r>
            <a:r>
              <a:rPr lang="fr-FR" sz="2000" dirty="0"/>
              <a:t>, 3 times </a:t>
            </a:r>
            <a:r>
              <a:rPr lang="fr-FR" sz="2000" dirty="0" err="1"/>
              <a:t>before</a:t>
            </a:r>
            <a:r>
              <a:rPr lang="fr-FR" sz="2000" dirty="0"/>
              <a:t> and 3 times </a:t>
            </a:r>
            <a:r>
              <a:rPr lang="fr-FR" sz="2000" dirty="0" err="1"/>
              <a:t>after</a:t>
            </a:r>
            <a:r>
              <a:rPr lang="fr-FR" sz="2000" dirty="0"/>
              <a:t> calibration.</a:t>
            </a:r>
          </a:p>
          <a:p>
            <a:pPr lvl="1">
              <a:buFontTx/>
              <a:buChar char="-"/>
            </a:pPr>
            <a:r>
              <a:rPr lang="fr-FR" sz="2000" dirty="0"/>
              <a:t>The 3 sets of data for 3 calibrations </a:t>
            </a:r>
            <a:r>
              <a:rPr lang="fr-FR" sz="2000" dirty="0" err="1"/>
              <a:t>were</a:t>
            </a:r>
            <a:r>
              <a:rPr lang="fr-FR" sz="2000" dirty="0"/>
              <a:t> </a:t>
            </a:r>
            <a:r>
              <a:rPr lang="fr-FR" sz="2000" dirty="0" err="1"/>
              <a:t>realized</a:t>
            </a:r>
            <a:r>
              <a:rPr lang="fr-FR" sz="2000" dirty="0"/>
              <a:t> on 6 </a:t>
            </a:r>
            <a:r>
              <a:rPr lang="fr-FR" sz="2000" dirty="0" err="1"/>
              <a:t>seats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Good </a:t>
            </a:r>
            <a:r>
              <a:rPr lang="fr-FR" sz="2000" dirty="0" err="1"/>
              <a:t>EuroNcap</a:t>
            </a:r>
            <a:r>
              <a:rPr lang="fr-FR" sz="2000" dirty="0"/>
              <a:t> </a:t>
            </a:r>
            <a:r>
              <a:rPr lang="fr-FR" sz="2000" dirty="0" err="1"/>
              <a:t>results</a:t>
            </a:r>
            <a:r>
              <a:rPr lang="fr-FR" sz="2000" dirty="0"/>
              <a:t> </a:t>
            </a:r>
            <a:r>
              <a:rPr lang="fr-FR" sz="2000" dirty="0" err="1"/>
              <a:t>produced</a:t>
            </a:r>
            <a:r>
              <a:rPr lang="fr-FR" sz="2000" dirty="0"/>
              <a:t> the </a:t>
            </a:r>
            <a:r>
              <a:rPr lang="fr-FR" sz="2000" dirty="0" err="1"/>
              <a:t>same</a:t>
            </a:r>
            <a:r>
              <a:rPr lang="fr-FR" sz="2000" dirty="0"/>
              <a:t> </a:t>
            </a:r>
            <a:r>
              <a:rPr lang="fr-FR" sz="2000" dirty="0" err="1"/>
              <a:t>day</a:t>
            </a:r>
            <a:r>
              <a:rPr lang="fr-FR" sz="2000" dirty="0"/>
              <a:t> to </a:t>
            </a:r>
            <a:r>
              <a:rPr lang="fr-FR" sz="2000" dirty="0" err="1"/>
              <a:t>minimize</a:t>
            </a:r>
            <a:r>
              <a:rPr lang="fr-FR" sz="2000" dirty="0"/>
              <a:t> </a:t>
            </a:r>
            <a:r>
              <a:rPr lang="fr-FR" sz="2000" dirty="0" err="1"/>
              <a:t>seat</a:t>
            </a:r>
            <a:r>
              <a:rPr lang="fr-FR" sz="2000" dirty="0"/>
              <a:t> variations </a:t>
            </a:r>
            <a:r>
              <a:rPr lang="fr-FR" sz="2000" dirty="0" err="1"/>
              <a:t>with</a:t>
            </a:r>
            <a:r>
              <a:rPr lang="fr-FR" sz="2000" dirty="0"/>
              <a:t> 16 km/h IIWPG pulse.</a:t>
            </a:r>
          </a:p>
          <a:p>
            <a:pPr>
              <a:buFontTx/>
              <a:buChar char="-"/>
            </a:pPr>
            <a:r>
              <a:rPr lang="fr-FR" sz="2000" dirty="0" err="1"/>
              <a:t>Results</a:t>
            </a:r>
            <a:r>
              <a:rPr lang="fr-FR" sz="2000" dirty="0"/>
              <a:t> for cv values of the 6 tests and variation of </a:t>
            </a:r>
            <a:r>
              <a:rPr lang="fr-FR" sz="2000" dirty="0" err="1"/>
              <a:t>results</a:t>
            </a:r>
            <a:r>
              <a:rPr lang="fr-FR" sz="2000" dirty="0"/>
              <a:t> </a:t>
            </a:r>
            <a:r>
              <a:rPr lang="fr-FR" sz="2000" dirty="0" err="1"/>
              <a:t>expressed</a:t>
            </a:r>
            <a:r>
              <a:rPr lang="fr-FR" sz="2000" dirty="0"/>
              <a:t> in +/- 2 sigma :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41" y="3937038"/>
            <a:ext cx="7281381" cy="27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1">
            <a:extLst>
              <a:ext uri="{FF2B5EF4-FFF2-40B4-BE49-F238E27FC236}">
                <a16:creationId xmlns:a16="http://schemas.microsoft.com/office/drawing/2014/main" id="{82D42143-D938-4AB8-B98E-621FF96633FA}"/>
              </a:ext>
            </a:extLst>
          </p:cNvPr>
          <p:cNvSpPr txBox="1"/>
          <p:nvPr/>
        </p:nvSpPr>
        <p:spPr>
          <a:xfrm>
            <a:off x="226503" y="58062"/>
            <a:ext cx="638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Transmitted by the expert from CLEPA       		                    Informal document GRSP-64-xx</a:t>
            </a:r>
          </a:p>
          <a:p>
            <a:r>
              <a:rPr lang="en-GB" sz="800" dirty="0"/>
              <a:t>		                           		              (64th GRSP 11-14 December 2018,</a:t>
            </a:r>
          </a:p>
          <a:p>
            <a:r>
              <a:rPr lang="en-GB" sz="800" dirty="0"/>
              <a:t>			                	                             agenda item  xx)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A28FBA19-E6C3-4635-8B27-B7D0E7EEA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7278" y="167694"/>
            <a:ext cx="2310219" cy="609641"/>
          </a:xfrm>
          <a:prstGeom prst="rect">
            <a:avLst/>
          </a:prstGeom>
        </p:spPr>
      </p:pic>
      <p:sp>
        <p:nvSpPr>
          <p:cNvPr id="3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737578"/>
            <a:ext cx="8890000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sz="100">
                <a:solidFill>
                  <a:srgbClr val="000000"/>
                </a:solidFill>
                <a:latin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88355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heme/theme1.xml><?xml version="1.0" encoding="utf-8"?>
<a:theme xmlns:a="http://schemas.openxmlformats.org/drawingml/2006/main" name="1_Masque_PPT_Groupe_PSA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2152ec2e-c0c1-4834-9aa1-dc782ab0e2aa" origin="userSelected">
  <element uid="id_classification_nonbusiness" value=""/>
</sisl>
</file>

<file path=customXml/itemProps1.xml><?xml version="1.0" encoding="utf-8"?>
<ds:datastoreItem xmlns:ds="http://schemas.openxmlformats.org/officeDocument/2006/customXml" ds:itemID="{78BA4CA3-B392-4E5A-AD01-A61E7E80A621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1212</Words>
  <Application>Microsoft Office PowerPoint</Application>
  <PresentationFormat>On-screen Show (4:3)</PresentationFormat>
  <Paragraphs>247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Century Gothic</vt:lpstr>
      <vt:lpstr>Times New Roman</vt:lpstr>
      <vt:lpstr>Wingdings</vt:lpstr>
      <vt:lpstr>1_Masque_PPT_Groupe_PSA</vt:lpstr>
      <vt:lpstr>Dynamic criteria Biorid</vt:lpstr>
      <vt:lpstr>Dynamic criteria Biorid</vt:lpstr>
      <vt:lpstr>Dynamic criteria Biorid</vt:lpstr>
      <vt:lpstr>Dynamic criteria Biorid</vt:lpstr>
      <vt:lpstr>Dynamic criteria Biorid</vt:lpstr>
      <vt:lpstr>Dynamic criteria Biorid</vt:lpstr>
      <vt:lpstr>Dynamic criteria Biorid</vt:lpstr>
      <vt:lpstr>Dynamic criteria Biorid</vt:lpstr>
      <vt:lpstr>Repeatability and reproducibility of Biorid</vt:lpstr>
      <vt:lpstr>Repeatability and reproducibility of Biorid</vt:lpstr>
      <vt:lpstr>Repeatability and reproducibility of Biorid</vt:lpstr>
      <vt:lpstr>Repeatability and reproducibility of Biorid</vt:lpstr>
      <vt:lpstr>Repeatability and reproducibility of Biorid</vt:lpstr>
      <vt:lpstr>Dynamic criteria Biorid</vt:lpstr>
      <vt:lpstr>Dynamic criteria Biorid</vt:lpstr>
      <vt:lpstr>Dynamic criteria Biorid</vt:lpstr>
    </vt:vector>
  </TitlesOfParts>
  <Company>PSA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 PENGLOAN - U153793</dc:creator>
  <cp:lastModifiedBy>Edoardo Gianotti</cp:lastModifiedBy>
  <cp:revision>246</cp:revision>
  <dcterms:created xsi:type="dcterms:W3CDTF">2016-04-22T08:09:21Z</dcterms:created>
  <dcterms:modified xsi:type="dcterms:W3CDTF">2018-12-13T16:59:49Z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psa_titre">
    <vt:lpwstr>Vendredi de l'Expertise : UN Regulation on Cybersecurity and SW updates Over The Air</vt:lpwstr>
  </property>
  <property fmtid="{D5CDD505-2E9C-101B-9397-08002B2CF9AE}" pid="4" name="psa_reference">
    <vt:lpwstr>01442_18_00900</vt:lpwstr>
  </property>
  <property fmtid="{D5CDD505-2E9C-101B-9397-08002B2CF9AE}" pid="5" name="psa_date_creation">
    <vt:lpwstr>29/03/2018 20:51</vt:lpwstr>
  </property>
  <property fmtid="{D5CDD505-2E9C-101B-9397-08002B2CF9AE}" pid="6" name="psa_date_modification">
    <vt:lpwstr>12/04/2018 01:06</vt:lpwstr>
  </property>
  <property fmtid="{D5CDD505-2E9C-101B-9397-08002B2CF9AE}" pid="7" name="psa_auteur">
    <vt:lpwstr>ZASTROW KAI FREDERIK - J597066  </vt:lpwstr>
  </property>
  <property fmtid="{D5CDD505-2E9C-101B-9397-08002B2CF9AE}" pid="8" name="psa_emetteur">
    <vt:lpwstr>ZASTROW KAI FREDERIK - J597066  </vt:lpwstr>
  </property>
  <property fmtid="{D5CDD505-2E9C-101B-9397-08002B2CF9AE}" pid="9" name="psa_version">
    <vt:lpwstr>1.3</vt:lpwstr>
  </property>
  <property fmtid="{D5CDD505-2E9C-101B-9397-08002B2CF9AE}" pid="10" name="psa_commentaire">
    <vt:lpwstr/>
  </property>
  <property fmtid="{D5CDD505-2E9C-101B-9397-08002B2CF9AE}" pid="11" name="psa_langue_principale">
    <vt:lpwstr>Français</vt:lpwstr>
  </property>
  <property fmtid="{D5CDD505-2E9C-101B-9397-08002B2CF9AE}" pid="12" name="psa_status">
    <vt:lpwstr>brouillon</vt:lpwstr>
  </property>
  <property fmtid="{D5CDD505-2E9C-101B-9397-08002B2CF9AE}" pid="13" name="psa_type_doc">
    <vt:lpwstr>Présentation</vt:lpwstr>
  </property>
  <property fmtid="{D5CDD505-2E9C-101B-9397-08002B2CF9AE}" pid="14" name="psa_communaute">
    <vt:lpwstr>Métier Réglementation homologation normes</vt:lpwstr>
  </property>
  <property fmtid="{D5CDD505-2E9C-101B-9397-08002B2CF9AE}" pid="15" name="psa_niveau_confidentialite">
    <vt:lpwstr>C1 - Non sensible</vt:lpwstr>
  </property>
  <property fmtid="{D5CDD505-2E9C-101B-9397-08002B2CF9AE}" pid="16" name="psa_url_fiche">
    <vt:lpwstr>http://docinfogroupe.inetpsa.com/ead/doc/ref.01442_18_00900/v.1.3</vt:lpwstr>
  </property>
  <property fmtid="{D5CDD505-2E9C-101B-9397-08002B2CF9AE}" pid="17" name="psa_url_modification">
    <vt:lpwstr>http://docinfogroupe.inetpsa.com/ead/doc/modif/ref.01442_18_00900/fiche</vt:lpwstr>
  </property>
  <property fmtid="{D5CDD505-2E9C-101B-9397-08002B2CF9AE}" pid="18" name="psa_date_publication">
    <vt:lpwstr>03/04/2018 17:24</vt:lpwstr>
  </property>
  <property fmtid="{D5CDD505-2E9C-101B-9397-08002B2CF9AE}" pid="19" name="docIndexRef">
    <vt:lpwstr>bc294857-0cef-4267-8e28-3fdfc4843d08</vt:lpwstr>
  </property>
  <property fmtid="{D5CDD505-2E9C-101B-9397-08002B2CF9AE}" pid="20" name="bjSaver">
    <vt:lpwstr>zE5i11kIHnTGaqOP2QbZnT2rhXP4gy42</vt:lpwstr>
  </property>
  <property fmtid="{D5CDD505-2E9C-101B-9397-08002B2CF9AE}" pid="21" name="bjDocumentLabelXML">
    <vt:lpwstr>&lt;?xml version="1.0" encoding="us-ascii"?&gt;&lt;sisl xmlns:xsi="http://www.w3.org/2001/XMLSchema-instance" xmlns:xsd="http://www.w3.org/2001/XMLSchema" sislVersion="0" policy="2152ec2e-c0c1-4834-9aa1-dc782ab0e2aa" origin="userSelected" xmlns="http://www.boldonj</vt:lpwstr>
  </property>
  <property fmtid="{D5CDD505-2E9C-101B-9397-08002B2CF9AE}" pid="22" name="bjDocumentLabelXML-0">
    <vt:lpwstr>ames.com/2008/01/sie/internal/label"&gt;&lt;element uid="id_classification_nonbusiness" value="" /&gt;&lt;/sisl&gt;</vt:lpwstr>
  </property>
  <property fmtid="{D5CDD505-2E9C-101B-9397-08002B2CF9AE}" pid="23" name="bjDocumentSecurityLabel">
    <vt:lpwstr>P U B L I C   </vt:lpwstr>
  </property>
</Properties>
</file>