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7" r:id="rId12"/>
    <p:sldId id="273" r:id="rId13"/>
    <p:sldId id="274" r:id="rId14"/>
    <p:sldId id="275" r:id="rId15"/>
    <p:sldId id="276" r:id="rId16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7917"/>
    <a:srgbClr val="CC8648"/>
    <a:srgbClr val="EE251D"/>
    <a:srgbClr val="667AB3"/>
    <a:srgbClr val="FFF500"/>
    <a:srgbClr val="54B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Bundesanstalt für Straßenwesen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E37F10-4DB9-40D2-B049-1DC282333F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Bundesanstalt für Straßenwesen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Max Mustermann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A4E034-DEAF-460D-A87F-75A7F60F9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408488" y="4421188"/>
            <a:ext cx="45323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de-DE">
                <a:cs typeface="+mn-cs"/>
              </a:rPr>
              <a:t>Bundesanstalt für Straßenwesen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0" y="227013"/>
            <a:ext cx="9144000" cy="4576762"/>
            <a:chOff x="0" y="190"/>
            <a:chExt cx="5760" cy="3845"/>
          </a:xfrm>
        </p:grpSpPr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0" y="4035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3910" y="190"/>
              <a:ext cx="959" cy="97"/>
              <a:chOff x="3910" y="190"/>
              <a:chExt cx="959" cy="97"/>
            </a:xfrm>
          </p:grpSpPr>
          <p:sp>
            <p:nvSpPr>
              <p:cNvPr id="9" name="AutoShape 22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10" y="190"/>
                <a:ext cx="9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" name="Rectangle 33"/>
              <p:cNvSpPr>
                <a:spLocks noChangeArrowheads="1"/>
              </p:cNvSpPr>
              <p:nvPr userDrawn="1"/>
            </p:nvSpPr>
            <p:spPr bwMode="auto">
              <a:xfrm>
                <a:off x="4715" y="198"/>
                <a:ext cx="145" cy="81"/>
              </a:xfrm>
              <a:prstGeom prst="rect">
                <a:avLst/>
              </a:prstGeom>
              <a:solidFill>
                <a:srgbClr val="54B6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1" name="Freeform 34"/>
              <p:cNvSpPr>
                <a:spLocks noEditPoints="1"/>
              </p:cNvSpPr>
              <p:nvPr userDrawn="1"/>
            </p:nvSpPr>
            <p:spPr bwMode="auto">
              <a:xfrm>
                <a:off x="4713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</p:grpSp>
      </p:grpSp>
      <p:pic>
        <p:nvPicPr>
          <p:cNvPr id="12" name="Picture 1" descr="S:\Medien\Grafiken\Logos\BASt\bast_transpar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50800"/>
            <a:ext cx="6492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006083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247900"/>
            <a:ext cx="6400800" cy="131445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Slide </a:t>
            </a:r>
            <a:fld id="{C10E8846-B132-4499-B0F0-4D4A8DE461AA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3075"/>
            <a:ext cx="84359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0650"/>
            <a:ext cx="8435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75" y="4806950"/>
            <a:ext cx="18462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de-DE"/>
              <a:t>December 2018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4806950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de-DE"/>
              <a:t>BASt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80695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de-DE"/>
              <a:t>Folie Nr. </a:t>
            </a:r>
            <a:fld id="{C6796070-07E9-4878-AEA0-5D3A0A41CD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3079" name="Group 55"/>
          <p:cNvGrpSpPr>
            <a:grpSpLocks/>
          </p:cNvGrpSpPr>
          <p:nvPr/>
        </p:nvGrpSpPr>
        <p:grpSpPr bwMode="auto">
          <a:xfrm>
            <a:off x="0" y="227013"/>
            <a:ext cx="9144000" cy="4576762"/>
            <a:chOff x="0" y="190"/>
            <a:chExt cx="5760" cy="3845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0" y="4035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3083" name="Group 41"/>
            <p:cNvGrpSpPr>
              <a:grpSpLocks/>
            </p:cNvGrpSpPr>
            <p:nvPr userDrawn="1"/>
          </p:nvGrpSpPr>
          <p:grpSpPr bwMode="auto">
            <a:xfrm>
              <a:off x="3839" y="190"/>
              <a:ext cx="1030" cy="97"/>
              <a:chOff x="3839" y="190"/>
              <a:chExt cx="1030" cy="97"/>
            </a:xfrm>
          </p:grpSpPr>
          <p:sp>
            <p:nvSpPr>
              <p:cNvPr id="1066" name="AutoShape 42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10" y="190"/>
                <a:ext cx="95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auto">
              <a:xfrm>
                <a:off x="3840" y="198"/>
                <a:ext cx="145" cy="81"/>
              </a:xfrm>
              <a:prstGeom prst="rect">
                <a:avLst/>
              </a:prstGeom>
              <a:solidFill>
                <a:srgbClr val="E779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68" name="Freeform 44"/>
              <p:cNvSpPr>
                <a:spLocks noEditPoints="1"/>
              </p:cNvSpPr>
              <p:nvPr userDrawn="1"/>
            </p:nvSpPr>
            <p:spPr bwMode="auto">
              <a:xfrm>
                <a:off x="3839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 userDrawn="1"/>
            </p:nvSpPr>
            <p:spPr bwMode="auto">
              <a:xfrm>
                <a:off x="4013" y="198"/>
                <a:ext cx="146" cy="81"/>
              </a:xfrm>
              <a:prstGeom prst="rect">
                <a:avLst/>
              </a:prstGeom>
              <a:solidFill>
                <a:srgbClr val="CC864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70" name="Freeform 46"/>
              <p:cNvSpPr>
                <a:spLocks noEditPoints="1"/>
              </p:cNvSpPr>
              <p:nvPr userDrawn="1"/>
            </p:nvSpPr>
            <p:spPr bwMode="auto">
              <a:xfrm>
                <a:off x="4013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 userDrawn="1"/>
            </p:nvSpPr>
            <p:spPr bwMode="auto">
              <a:xfrm>
                <a:off x="4190" y="198"/>
                <a:ext cx="145" cy="81"/>
              </a:xfrm>
              <a:prstGeom prst="rect">
                <a:avLst/>
              </a:prstGeom>
              <a:solidFill>
                <a:srgbClr val="EE25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72" name="Freeform 48"/>
              <p:cNvSpPr>
                <a:spLocks noEditPoints="1"/>
              </p:cNvSpPr>
              <p:nvPr userDrawn="1"/>
            </p:nvSpPr>
            <p:spPr bwMode="auto">
              <a:xfrm>
                <a:off x="4186" y="195"/>
                <a:ext cx="150" cy="87"/>
              </a:xfrm>
              <a:custGeom>
                <a:avLst/>
                <a:gdLst/>
                <a:ahLst/>
                <a:cxnLst>
                  <a:cxn ang="0">
                    <a:pos x="837" y="500"/>
                  </a:cxn>
                  <a:cxn ang="0">
                    <a:pos x="823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3" y="486"/>
                  </a:cxn>
                  <a:cxn ang="0">
                    <a:pos x="837" y="500"/>
                  </a:cxn>
                  <a:cxn ang="0">
                    <a:pos x="837" y="500"/>
                  </a:cxn>
                  <a:cxn ang="0">
                    <a:pos x="837" y="521"/>
                  </a:cxn>
                  <a:cxn ang="0">
                    <a:pos x="823" y="521"/>
                  </a:cxn>
                  <a:cxn ang="0">
                    <a:pos x="837" y="500"/>
                  </a:cxn>
                  <a:cxn ang="0">
                    <a:pos x="823" y="0"/>
                  </a:cxn>
                  <a:cxn ang="0">
                    <a:pos x="837" y="21"/>
                  </a:cxn>
                  <a:cxn ang="0">
                    <a:pos x="837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3" y="0"/>
                  </a:cxn>
                  <a:cxn ang="0">
                    <a:pos x="823" y="0"/>
                  </a:cxn>
                  <a:cxn ang="0">
                    <a:pos x="837" y="0"/>
                  </a:cxn>
                  <a:cxn ang="0">
                    <a:pos x="837" y="21"/>
                  </a:cxn>
                  <a:cxn ang="0">
                    <a:pos x="823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3" y="0"/>
                  </a:cxn>
                  <a:cxn ang="0">
                    <a:pos x="823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7" y="21"/>
                  </a:cxn>
                  <a:cxn ang="0">
                    <a:pos x="27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7" h="521">
                    <a:moveTo>
                      <a:pt x="837" y="500"/>
                    </a:moveTo>
                    <a:lnTo>
                      <a:pt x="823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3" y="486"/>
                    </a:lnTo>
                    <a:lnTo>
                      <a:pt x="837" y="500"/>
                    </a:lnTo>
                    <a:close/>
                    <a:moveTo>
                      <a:pt x="837" y="500"/>
                    </a:moveTo>
                    <a:lnTo>
                      <a:pt x="837" y="521"/>
                    </a:lnTo>
                    <a:lnTo>
                      <a:pt x="823" y="521"/>
                    </a:lnTo>
                    <a:lnTo>
                      <a:pt x="837" y="500"/>
                    </a:lnTo>
                    <a:close/>
                    <a:moveTo>
                      <a:pt x="823" y="0"/>
                    </a:moveTo>
                    <a:lnTo>
                      <a:pt x="837" y="21"/>
                    </a:lnTo>
                    <a:lnTo>
                      <a:pt x="837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3" y="0"/>
                    </a:lnTo>
                    <a:close/>
                    <a:moveTo>
                      <a:pt x="823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23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3" y="0"/>
                    </a:lnTo>
                    <a:lnTo>
                      <a:pt x="823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7" y="21"/>
                    </a:lnTo>
                    <a:lnTo>
                      <a:pt x="27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 userDrawn="1"/>
            </p:nvSpPr>
            <p:spPr bwMode="auto">
              <a:xfrm>
                <a:off x="4362" y="198"/>
                <a:ext cx="145" cy="81"/>
              </a:xfrm>
              <a:prstGeom prst="rect">
                <a:avLst/>
              </a:prstGeom>
              <a:solidFill>
                <a:srgbClr val="667A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74" name="Freeform 50"/>
              <p:cNvSpPr>
                <a:spLocks noEditPoints="1"/>
              </p:cNvSpPr>
              <p:nvPr userDrawn="1"/>
            </p:nvSpPr>
            <p:spPr bwMode="auto">
              <a:xfrm>
                <a:off x="4362" y="195"/>
                <a:ext cx="150" cy="87"/>
              </a:xfrm>
              <a:custGeom>
                <a:avLst/>
                <a:gdLst/>
                <a:ahLst/>
                <a:cxnLst>
                  <a:cxn ang="0">
                    <a:pos x="837" y="500"/>
                  </a:cxn>
                  <a:cxn ang="0">
                    <a:pos x="823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3" y="486"/>
                  </a:cxn>
                  <a:cxn ang="0">
                    <a:pos x="837" y="500"/>
                  </a:cxn>
                  <a:cxn ang="0">
                    <a:pos x="837" y="500"/>
                  </a:cxn>
                  <a:cxn ang="0">
                    <a:pos x="837" y="521"/>
                  </a:cxn>
                  <a:cxn ang="0">
                    <a:pos x="823" y="521"/>
                  </a:cxn>
                  <a:cxn ang="0">
                    <a:pos x="837" y="500"/>
                  </a:cxn>
                  <a:cxn ang="0">
                    <a:pos x="823" y="0"/>
                  </a:cxn>
                  <a:cxn ang="0">
                    <a:pos x="837" y="21"/>
                  </a:cxn>
                  <a:cxn ang="0">
                    <a:pos x="837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3" y="0"/>
                  </a:cxn>
                  <a:cxn ang="0">
                    <a:pos x="823" y="0"/>
                  </a:cxn>
                  <a:cxn ang="0">
                    <a:pos x="837" y="0"/>
                  </a:cxn>
                  <a:cxn ang="0">
                    <a:pos x="837" y="21"/>
                  </a:cxn>
                  <a:cxn ang="0">
                    <a:pos x="823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3" y="0"/>
                  </a:cxn>
                  <a:cxn ang="0">
                    <a:pos x="823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7" y="21"/>
                  </a:cxn>
                  <a:cxn ang="0">
                    <a:pos x="27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7" h="521">
                    <a:moveTo>
                      <a:pt x="837" y="500"/>
                    </a:moveTo>
                    <a:lnTo>
                      <a:pt x="823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3" y="486"/>
                    </a:lnTo>
                    <a:lnTo>
                      <a:pt x="837" y="500"/>
                    </a:lnTo>
                    <a:close/>
                    <a:moveTo>
                      <a:pt x="837" y="500"/>
                    </a:moveTo>
                    <a:lnTo>
                      <a:pt x="837" y="521"/>
                    </a:lnTo>
                    <a:lnTo>
                      <a:pt x="823" y="521"/>
                    </a:lnTo>
                    <a:lnTo>
                      <a:pt x="837" y="500"/>
                    </a:lnTo>
                    <a:close/>
                    <a:moveTo>
                      <a:pt x="823" y="0"/>
                    </a:moveTo>
                    <a:lnTo>
                      <a:pt x="837" y="21"/>
                    </a:lnTo>
                    <a:lnTo>
                      <a:pt x="837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3" y="0"/>
                    </a:lnTo>
                    <a:close/>
                    <a:moveTo>
                      <a:pt x="823" y="0"/>
                    </a:moveTo>
                    <a:lnTo>
                      <a:pt x="837" y="0"/>
                    </a:lnTo>
                    <a:lnTo>
                      <a:pt x="837" y="21"/>
                    </a:lnTo>
                    <a:lnTo>
                      <a:pt x="823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3" y="0"/>
                    </a:lnTo>
                    <a:lnTo>
                      <a:pt x="823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7" y="21"/>
                    </a:lnTo>
                    <a:lnTo>
                      <a:pt x="27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 userDrawn="1"/>
            </p:nvSpPr>
            <p:spPr bwMode="auto">
              <a:xfrm>
                <a:off x="4541" y="198"/>
                <a:ext cx="145" cy="81"/>
              </a:xfrm>
              <a:prstGeom prst="rect">
                <a:avLst/>
              </a:prstGeom>
              <a:solidFill>
                <a:srgbClr val="FFF5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76" name="Freeform 52"/>
              <p:cNvSpPr>
                <a:spLocks noEditPoints="1"/>
              </p:cNvSpPr>
              <p:nvPr userDrawn="1"/>
            </p:nvSpPr>
            <p:spPr bwMode="auto">
              <a:xfrm>
                <a:off x="4537" y="195"/>
                <a:ext cx="150" cy="87"/>
              </a:xfrm>
              <a:custGeom>
                <a:avLst/>
                <a:gdLst/>
                <a:ahLst/>
                <a:cxnLst>
                  <a:cxn ang="0">
                    <a:pos x="844" y="500"/>
                  </a:cxn>
                  <a:cxn ang="0">
                    <a:pos x="831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31" y="486"/>
                  </a:cxn>
                  <a:cxn ang="0">
                    <a:pos x="844" y="500"/>
                  </a:cxn>
                  <a:cxn ang="0">
                    <a:pos x="844" y="500"/>
                  </a:cxn>
                  <a:cxn ang="0">
                    <a:pos x="844" y="521"/>
                  </a:cxn>
                  <a:cxn ang="0">
                    <a:pos x="831" y="521"/>
                  </a:cxn>
                  <a:cxn ang="0">
                    <a:pos x="844" y="500"/>
                  </a:cxn>
                  <a:cxn ang="0">
                    <a:pos x="831" y="0"/>
                  </a:cxn>
                  <a:cxn ang="0">
                    <a:pos x="844" y="21"/>
                  </a:cxn>
                  <a:cxn ang="0">
                    <a:pos x="844" y="500"/>
                  </a:cxn>
                  <a:cxn ang="0">
                    <a:pos x="817" y="500"/>
                  </a:cxn>
                  <a:cxn ang="0">
                    <a:pos x="817" y="21"/>
                  </a:cxn>
                  <a:cxn ang="0">
                    <a:pos x="831" y="0"/>
                  </a:cxn>
                  <a:cxn ang="0">
                    <a:pos x="831" y="0"/>
                  </a:cxn>
                  <a:cxn ang="0">
                    <a:pos x="844" y="0"/>
                  </a:cxn>
                  <a:cxn ang="0">
                    <a:pos x="844" y="21"/>
                  </a:cxn>
                  <a:cxn ang="0">
                    <a:pos x="831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31" y="0"/>
                  </a:cxn>
                  <a:cxn ang="0">
                    <a:pos x="831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44" h="521">
                    <a:moveTo>
                      <a:pt x="844" y="500"/>
                    </a:moveTo>
                    <a:lnTo>
                      <a:pt x="831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31" y="486"/>
                    </a:lnTo>
                    <a:lnTo>
                      <a:pt x="844" y="500"/>
                    </a:lnTo>
                    <a:close/>
                    <a:moveTo>
                      <a:pt x="844" y="500"/>
                    </a:moveTo>
                    <a:lnTo>
                      <a:pt x="844" y="521"/>
                    </a:lnTo>
                    <a:lnTo>
                      <a:pt x="831" y="521"/>
                    </a:lnTo>
                    <a:lnTo>
                      <a:pt x="844" y="500"/>
                    </a:lnTo>
                    <a:close/>
                    <a:moveTo>
                      <a:pt x="831" y="0"/>
                    </a:moveTo>
                    <a:lnTo>
                      <a:pt x="844" y="21"/>
                    </a:lnTo>
                    <a:lnTo>
                      <a:pt x="844" y="500"/>
                    </a:lnTo>
                    <a:lnTo>
                      <a:pt x="817" y="500"/>
                    </a:lnTo>
                    <a:lnTo>
                      <a:pt x="817" y="21"/>
                    </a:lnTo>
                    <a:lnTo>
                      <a:pt x="831" y="0"/>
                    </a:lnTo>
                    <a:close/>
                    <a:moveTo>
                      <a:pt x="831" y="0"/>
                    </a:moveTo>
                    <a:lnTo>
                      <a:pt x="844" y="0"/>
                    </a:lnTo>
                    <a:lnTo>
                      <a:pt x="844" y="21"/>
                    </a:lnTo>
                    <a:lnTo>
                      <a:pt x="831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31" y="0"/>
                    </a:lnTo>
                    <a:lnTo>
                      <a:pt x="831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 userDrawn="1"/>
            </p:nvSpPr>
            <p:spPr bwMode="auto">
              <a:xfrm>
                <a:off x="4715" y="198"/>
                <a:ext cx="145" cy="81"/>
              </a:xfrm>
              <a:prstGeom prst="rect">
                <a:avLst/>
              </a:prstGeom>
              <a:solidFill>
                <a:srgbClr val="54B6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1078" name="Freeform 54"/>
              <p:cNvSpPr>
                <a:spLocks noEditPoints="1"/>
              </p:cNvSpPr>
              <p:nvPr userDrawn="1"/>
            </p:nvSpPr>
            <p:spPr bwMode="auto">
              <a:xfrm>
                <a:off x="4713" y="195"/>
                <a:ext cx="150" cy="87"/>
              </a:xfrm>
              <a:custGeom>
                <a:avLst/>
                <a:gdLst/>
                <a:ahLst/>
                <a:cxnLst>
                  <a:cxn ang="0">
                    <a:pos x="838" y="500"/>
                  </a:cxn>
                  <a:cxn ang="0">
                    <a:pos x="824" y="521"/>
                  </a:cxn>
                  <a:cxn ang="0">
                    <a:pos x="14" y="521"/>
                  </a:cxn>
                  <a:cxn ang="0">
                    <a:pos x="14" y="486"/>
                  </a:cxn>
                  <a:cxn ang="0">
                    <a:pos x="824" y="486"/>
                  </a:cxn>
                  <a:cxn ang="0">
                    <a:pos x="838" y="500"/>
                  </a:cxn>
                  <a:cxn ang="0">
                    <a:pos x="838" y="500"/>
                  </a:cxn>
                  <a:cxn ang="0">
                    <a:pos x="838" y="521"/>
                  </a:cxn>
                  <a:cxn ang="0">
                    <a:pos x="824" y="521"/>
                  </a:cxn>
                  <a:cxn ang="0">
                    <a:pos x="838" y="500"/>
                  </a:cxn>
                  <a:cxn ang="0">
                    <a:pos x="824" y="0"/>
                  </a:cxn>
                  <a:cxn ang="0">
                    <a:pos x="838" y="21"/>
                  </a:cxn>
                  <a:cxn ang="0">
                    <a:pos x="838" y="500"/>
                  </a:cxn>
                  <a:cxn ang="0">
                    <a:pos x="810" y="500"/>
                  </a:cxn>
                  <a:cxn ang="0">
                    <a:pos x="810" y="21"/>
                  </a:cxn>
                  <a:cxn ang="0">
                    <a:pos x="824" y="0"/>
                  </a:cxn>
                  <a:cxn ang="0">
                    <a:pos x="824" y="0"/>
                  </a:cxn>
                  <a:cxn ang="0">
                    <a:pos x="838" y="0"/>
                  </a:cxn>
                  <a:cxn ang="0">
                    <a:pos x="838" y="21"/>
                  </a:cxn>
                  <a:cxn ang="0">
                    <a:pos x="824" y="0"/>
                  </a:cxn>
                  <a:cxn ang="0">
                    <a:pos x="0" y="21"/>
                  </a:cxn>
                  <a:cxn ang="0">
                    <a:pos x="14" y="0"/>
                  </a:cxn>
                  <a:cxn ang="0">
                    <a:pos x="824" y="0"/>
                  </a:cxn>
                  <a:cxn ang="0">
                    <a:pos x="824" y="35"/>
                  </a:cxn>
                  <a:cxn ang="0">
                    <a:pos x="14" y="35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0" y="21"/>
                  </a:cxn>
                  <a:cxn ang="0">
                    <a:pos x="14" y="521"/>
                  </a:cxn>
                  <a:cxn ang="0">
                    <a:pos x="0" y="500"/>
                  </a:cxn>
                  <a:cxn ang="0">
                    <a:pos x="0" y="21"/>
                  </a:cxn>
                  <a:cxn ang="0">
                    <a:pos x="28" y="21"/>
                  </a:cxn>
                  <a:cxn ang="0">
                    <a:pos x="28" y="500"/>
                  </a:cxn>
                  <a:cxn ang="0">
                    <a:pos x="14" y="521"/>
                  </a:cxn>
                  <a:cxn ang="0">
                    <a:pos x="14" y="521"/>
                  </a:cxn>
                  <a:cxn ang="0">
                    <a:pos x="0" y="521"/>
                  </a:cxn>
                  <a:cxn ang="0">
                    <a:pos x="0" y="500"/>
                  </a:cxn>
                  <a:cxn ang="0">
                    <a:pos x="14" y="521"/>
                  </a:cxn>
                </a:cxnLst>
                <a:rect l="0" t="0" r="r" b="b"/>
                <a:pathLst>
                  <a:path w="838" h="521">
                    <a:moveTo>
                      <a:pt x="838" y="500"/>
                    </a:moveTo>
                    <a:lnTo>
                      <a:pt x="824" y="521"/>
                    </a:lnTo>
                    <a:lnTo>
                      <a:pt x="14" y="521"/>
                    </a:lnTo>
                    <a:lnTo>
                      <a:pt x="14" y="486"/>
                    </a:lnTo>
                    <a:lnTo>
                      <a:pt x="824" y="486"/>
                    </a:lnTo>
                    <a:lnTo>
                      <a:pt x="838" y="500"/>
                    </a:lnTo>
                    <a:close/>
                    <a:moveTo>
                      <a:pt x="838" y="500"/>
                    </a:moveTo>
                    <a:lnTo>
                      <a:pt x="838" y="521"/>
                    </a:lnTo>
                    <a:lnTo>
                      <a:pt x="824" y="521"/>
                    </a:lnTo>
                    <a:lnTo>
                      <a:pt x="838" y="500"/>
                    </a:lnTo>
                    <a:close/>
                    <a:moveTo>
                      <a:pt x="824" y="0"/>
                    </a:moveTo>
                    <a:lnTo>
                      <a:pt x="838" y="21"/>
                    </a:lnTo>
                    <a:lnTo>
                      <a:pt x="838" y="500"/>
                    </a:lnTo>
                    <a:lnTo>
                      <a:pt x="810" y="500"/>
                    </a:lnTo>
                    <a:lnTo>
                      <a:pt x="810" y="21"/>
                    </a:lnTo>
                    <a:lnTo>
                      <a:pt x="824" y="0"/>
                    </a:lnTo>
                    <a:close/>
                    <a:moveTo>
                      <a:pt x="824" y="0"/>
                    </a:moveTo>
                    <a:lnTo>
                      <a:pt x="838" y="0"/>
                    </a:lnTo>
                    <a:lnTo>
                      <a:pt x="838" y="21"/>
                    </a:lnTo>
                    <a:lnTo>
                      <a:pt x="824" y="0"/>
                    </a:lnTo>
                    <a:close/>
                    <a:moveTo>
                      <a:pt x="0" y="21"/>
                    </a:moveTo>
                    <a:lnTo>
                      <a:pt x="14" y="0"/>
                    </a:lnTo>
                    <a:lnTo>
                      <a:pt x="824" y="0"/>
                    </a:lnTo>
                    <a:lnTo>
                      <a:pt x="824" y="35"/>
                    </a:lnTo>
                    <a:lnTo>
                      <a:pt x="14" y="35"/>
                    </a:lnTo>
                    <a:lnTo>
                      <a:pt x="0" y="21"/>
                    </a:lnTo>
                    <a:close/>
                    <a:moveTo>
                      <a:pt x="0" y="21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0" y="21"/>
                    </a:lnTo>
                    <a:close/>
                    <a:moveTo>
                      <a:pt x="14" y="521"/>
                    </a:moveTo>
                    <a:lnTo>
                      <a:pt x="0" y="500"/>
                    </a:lnTo>
                    <a:lnTo>
                      <a:pt x="0" y="21"/>
                    </a:lnTo>
                    <a:lnTo>
                      <a:pt x="28" y="21"/>
                    </a:lnTo>
                    <a:lnTo>
                      <a:pt x="28" y="500"/>
                    </a:lnTo>
                    <a:lnTo>
                      <a:pt x="14" y="521"/>
                    </a:lnTo>
                    <a:close/>
                    <a:moveTo>
                      <a:pt x="14" y="521"/>
                    </a:moveTo>
                    <a:lnTo>
                      <a:pt x="0" y="521"/>
                    </a:lnTo>
                    <a:lnTo>
                      <a:pt x="0" y="500"/>
                    </a:lnTo>
                    <a:lnTo>
                      <a:pt x="14" y="5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</p:grpSp>
      </p:grpSp>
      <p:pic>
        <p:nvPicPr>
          <p:cNvPr id="3080" name="Picture 1" descr="S:\Medien\Grafiken\Logos\BASt\bast_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0800"/>
            <a:ext cx="6492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3540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435100" indent="-3603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974850" indent="-36036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»"/>
        <a:defRPr sz="1600">
          <a:solidFill>
            <a:schemeClr val="tx1"/>
          </a:solidFill>
          <a:latin typeface="+mn-lt"/>
        </a:defRPr>
      </a:lvl4pPr>
      <a:lvl5pPr marL="25146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5pPr>
      <a:lvl6pPr marL="29718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6pPr>
      <a:lvl7pPr marL="34290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7pPr>
      <a:lvl8pPr marL="38862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8pPr>
      <a:lvl9pPr marL="4343400" indent="-360363" algn="l" rtl="0" eaLnBrk="1" fontAlgn="base" hangingPunct="1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F2\GRSP\64.%20GRSP%20Dezember%202018\Schutzplanken\Motorradfahrer_ESP_Ueberzug_vorne_ez.mpg" TargetMode="External"/><Relationship Id="rId1" Type="http://schemas.openxmlformats.org/officeDocument/2006/relationships/video" Target="file:///D:\F2\GRSP\64.%20GRSP%20Dezember%202018\Schutzplanken\02-hsv-schwenk.avi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2\GRSP\64.%20GRSP%20Dezember%202018\Schutzplanken\MotorradfahrerESPvonvorn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F2\GRSP\64.%20GRSP%20Dezember%202018\Schutzplanken\SH99-73-V4a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F2\GRSP\64.%20GRSP%20Dezember%202018\Schutzplanken\MotorradfahrerESPmitschwenk.mpg" TargetMode="External"/><Relationship Id="rId1" Type="http://schemas.openxmlformats.org/officeDocument/2006/relationships/video" Target="file:///C:\Offenes%20Verzeichnis\Sh9905_3.avi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Slide </a:t>
            </a:r>
            <a:fld id="{C10E8846-B132-4499-B0F0-4D4A8DE461AA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-78656" y="483518"/>
            <a:ext cx="7747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ctr">
              <a:spcBef>
                <a:spcPct val="20000"/>
              </a:spcBef>
            </a:pPr>
            <a:r>
              <a:rPr lang="en-US" sz="2800" b="1" dirty="0"/>
              <a:t>Impact Attenuating Devices to Protect Motorcyclists from Guardrail Posts</a:t>
            </a:r>
            <a:endParaRPr lang="de-DE" sz="2800" b="1" dirty="0"/>
          </a:p>
          <a:p>
            <a:pPr marL="361950" indent="-361950">
              <a:spcBef>
                <a:spcPct val="20000"/>
              </a:spcBef>
            </a:pPr>
            <a:endParaRPr lang="de-DE" sz="2400" b="1" dirty="0"/>
          </a:p>
        </p:txBody>
      </p:sp>
      <p:pic>
        <p:nvPicPr>
          <p:cNvPr id="8" name="Picture 1032" descr="All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7694"/>
            <a:ext cx="3352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37" descr="SuperRail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067694"/>
            <a:ext cx="30972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915816" y="4083918"/>
            <a:ext cx="72007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>
                <a:solidFill>
                  <a:schemeClr val="bg1"/>
                </a:solidFill>
              </a:rPr>
              <a:t>Picture: BASt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244408" y="4083918"/>
            <a:ext cx="72007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>
                <a:solidFill>
                  <a:schemeClr val="bg1"/>
                </a:solidFill>
              </a:rPr>
              <a:t>Picture: BASt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63888" y="437195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Federal Highway Research Institute (BASt)</a:t>
            </a:r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3663CD-F596-456D-A402-2FF8C8067F66}"/>
              </a:ext>
            </a:extLst>
          </p:cNvPr>
          <p:cNvSpPr/>
          <p:nvPr/>
        </p:nvSpPr>
        <p:spPr>
          <a:xfrm>
            <a:off x="7137411" y="581799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Informal document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GRSP-65-35</a:t>
            </a:r>
            <a:br>
              <a:rPr lang="en-US" sz="1100" kern="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(65th GRSP, 13-17 May 2019, </a:t>
            </a:r>
            <a:b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agenda item 28(a))</a:t>
            </a:r>
            <a:endParaRPr lang="en-GB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7" name="Picture 8" descr="C:\V4a\Ablage\Vortraege\FGSV_AK_3-8-6\DSCN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9662"/>
            <a:ext cx="1943894" cy="280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9" descr="E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31590"/>
            <a:ext cx="1954962" cy="276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35646"/>
            <a:ext cx="3815853" cy="2856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678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buFont typeface="Wingdings" pitchFamily="2" charset="2"/>
              <a:buChar char="Ø"/>
            </a:pPr>
            <a:r>
              <a:rPr lang="de-DE" b="1" dirty="0">
                <a:solidFill>
                  <a:srgbClr val="000000"/>
                </a:solidFill>
              </a:rPr>
              <a:t> System Euskirchen Plus (ESP)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460432" y="4587974"/>
            <a:ext cx="827584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/>
              <a:t>Pictures: BASt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678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buFont typeface="Wingdings" pitchFamily="2" charset="2"/>
              <a:buChar char="Ø"/>
            </a:pPr>
            <a:r>
              <a:rPr lang="de-DE" b="1" dirty="0">
                <a:solidFill>
                  <a:srgbClr val="000000"/>
                </a:solidFill>
              </a:rPr>
              <a:t> System Euskirchen Plus (ESP)</a:t>
            </a:r>
            <a:endParaRPr lang="de-DE" b="1" dirty="0">
              <a:solidFill>
                <a:schemeClr val="tx2"/>
              </a:solidFill>
            </a:endParaRPr>
          </a:p>
        </p:txBody>
      </p:sp>
      <p:pic>
        <p:nvPicPr>
          <p:cNvPr id="8" name="02-hsv-schwen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131590"/>
            <a:ext cx="4176464" cy="3132348"/>
          </a:xfrm>
          <a:prstGeom prst="rect">
            <a:avLst/>
          </a:prstGeom>
        </p:spPr>
      </p:pic>
      <p:pic>
        <p:nvPicPr>
          <p:cNvPr id="10" name="Motorradfahrer_ESP_Ueberzug_vorne_ez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788024" y="1131590"/>
            <a:ext cx="3816424" cy="312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678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buFont typeface="Wingdings" pitchFamily="2" charset="2"/>
              <a:buChar char="Ø"/>
            </a:pPr>
            <a:r>
              <a:rPr lang="de-DE" sz="1800" b="1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System Euskirchen Plus (EDSP)</a:t>
            </a:r>
            <a:endParaRPr lang="de-DE" sz="18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DSCN3845_c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31590"/>
            <a:ext cx="6960889" cy="361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2" descr="EDS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55726"/>
            <a:ext cx="1728440" cy="24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460432" y="4587974"/>
            <a:ext cx="827584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/>
              <a:t>Pictures: BASt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678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>
                <a:solidFill>
                  <a:schemeClr val="tx2"/>
                </a:solidFill>
              </a:rPr>
              <a:t>Additional Tests </a:t>
            </a:r>
            <a:r>
              <a:rPr lang="de-DE" sz="2400" b="1" dirty="0" err="1">
                <a:solidFill>
                  <a:schemeClr val="tx2"/>
                </a:solidFill>
              </a:rPr>
              <a:t>according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to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standard</a:t>
            </a:r>
            <a:r>
              <a:rPr lang="de-DE" sz="2400" b="1" dirty="0">
                <a:solidFill>
                  <a:schemeClr val="tx2"/>
                </a:solidFill>
              </a:rPr>
              <a:t> EN 1317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95536" y="1131590"/>
          <a:ext cx="83529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Containment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Velocity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Angel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Mass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Normal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N2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 TB</a:t>
                      </a:r>
                      <a:r>
                        <a:rPr lang="de-DE" sz="1200" baseline="0" dirty="0"/>
                        <a:t> 32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110 km/h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 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1500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 TB 11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100</a:t>
                      </a:r>
                      <a:r>
                        <a:rPr lang="de-DE" sz="1200" baseline="0" dirty="0"/>
                        <a:t> km/h</a:t>
                      </a:r>
                      <a:endParaRPr lang="de-DE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900 kg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3" descr="c:\Dokumente und Einstellungen\meisel\Desktop\Vorträge USA\vlcsnap-2014-07-09-15h39m44s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55726"/>
            <a:ext cx="2304256" cy="233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Dokumente und Einstellungen\meisel\Desktop\Vorträge USA\vlcsnap-2014-07-09-15h54m22s2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55726"/>
            <a:ext cx="2736304" cy="234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460432" y="4587974"/>
            <a:ext cx="827584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/>
              <a:t>Pictures: BASt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31590"/>
            <a:ext cx="8435975" cy="3314700"/>
          </a:xfrm>
        </p:spPr>
        <p:txBody>
          <a:bodyPr/>
          <a:lstStyle/>
          <a:p>
            <a:r>
              <a:rPr lang="de-DE" dirty="0" err="1"/>
              <a:t>Identification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sharp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VRS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Improving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EN 1317-8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678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 err="1">
                <a:solidFill>
                  <a:schemeClr val="tx2"/>
                </a:solidFill>
              </a:rPr>
              <a:t>Current</a:t>
            </a:r>
            <a:r>
              <a:rPr lang="de-DE" sz="2400" b="1" dirty="0">
                <a:solidFill>
                  <a:schemeClr val="tx2"/>
                </a:solidFill>
              </a:rPr>
              <a:t> Research</a:t>
            </a:r>
          </a:p>
        </p:txBody>
      </p:sp>
      <p:pic>
        <p:nvPicPr>
          <p:cNvPr id="11" name="Picture 2" descr="C:\Users\Meisel\Desktop\IPE-Pfosten.jpg"/>
          <p:cNvPicPr>
            <a:picLocks noChangeAspect="1" noChangeArrowheads="1"/>
          </p:cNvPicPr>
          <p:nvPr/>
        </p:nvPicPr>
        <p:blipFill>
          <a:blip r:embed="rId2" cstate="print"/>
          <a:srcRect l="18500" t="25257" r="29329" b="26755"/>
          <a:stretch>
            <a:fillRect/>
          </a:stretch>
        </p:blipFill>
        <p:spPr bwMode="auto">
          <a:xfrm rot="16200000">
            <a:off x="1765903" y="1633431"/>
            <a:ext cx="1291713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0849" t="32368" r="42255"/>
          <a:stretch>
            <a:fillRect/>
          </a:stretch>
        </p:blipFill>
        <p:spPr bwMode="auto">
          <a:xfrm>
            <a:off x="3851920" y="1779662"/>
            <a:ext cx="124577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79662"/>
            <a:ext cx="134780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2" descr="\\Zrz_zeus\Referat\V4\User\Linda\Vorträge USA\MPS\vlcsnap-2014-07-11-09h18m16s25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795886"/>
            <a:ext cx="1728192" cy="97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Users\Meisel\Desktop\Unbenannt.JPG"/>
          <p:cNvPicPr>
            <a:picLocks noChangeAspect="1" noChangeArrowheads="1"/>
          </p:cNvPicPr>
          <p:nvPr/>
        </p:nvPicPr>
        <p:blipFill>
          <a:blip r:embed="rId6" cstate="print"/>
          <a:srcRect l="7390" t="7724" r="12888" b="5237"/>
          <a:stretch>
            <a:fillRect/>
          </a:stretch>
        </p:blipFill>
        <p:spPr bwMode="auto">
          <a:xfrm>
            <a:off x="4860032" y="3795886"/>
            <a:ext cx="1584176" cy="955969"/>
          </a:xfrm>
          <a:prstGeom prst="rect">
            <a:avLst/>
          </a:prstGeom>
          <a:noFill/>
        </p:spPr>
      </p:pic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460432" y="4587974"/>
            <a:ext cx="827584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/>
              <a:t>Pictures: BASt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2185"/>
            <a:ext cx="3269700" cy="25292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hteck 8"/>
          <p:cNvSpPr>
            <a:spLocks noChangeArrowheads="1"/>
          </p:cNvSpPr>
          <p:nvPr/>
        </p:nvSpPr>
        <p:spPr bwMode="auto">
          <a:xfrm>
            <a:off x="1259632" y="2787774"/>
            <a:ext cx="27368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800" b="1" dirty="0" err="1">
                <a:solidFill>
                  <a:schemeClr val="tx2"/>
                </a:solidFill>
              </a:rPr>
              <a:t>Thank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You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for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Your</a:t>
            </a:r>
            <a:r>
              <a:rPr lang="de-DE" sz="2800" b="1" dirty="0">
                <a:solidFill>
                  <a:schemeClr val="tx2"/>
                </a:solidFill>
              </a:rPr>
              <a:t> Attention!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435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 err="1">
                <a:solidFill>
                  <a:schemeClr val="tx2"/>
                </a:solidFill>
              </a:rPr>
              <a:t>Summary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79512" y="1131590"/>
            <a:ext cx="7704137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VRS </a:t>
            </a:r>
            <a:r>
              <a:rPr lang="de-DE" sz="2400" dirty="0" err="1">
                <a:solidFill>
                  <a:srgbClr val="000000"/>
                </a:solidFill>
              </a:rPr>
              <a:t>need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to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be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improved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motorcyclists</a:t>
            </a:r>
            <a:r>
              <a:rPr lang="de-DE" sz="2400" dirty="0">
                <a:solidFill>
                  <a:srgbClr val="000000"/>
                </a:solidFill>
              </a:rPr>
              <a:t>!</a:t>
            </a:r>
          </a:p>
          <a:p>
            <a:pPr marL="361950" indent="-36195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de-DE" sz="2400" dirty="0" err="1">
                <a:solidFill>
                  <a:srgbClr val="000000"/>
                </a:solidFill>
              </a:rPr>
              <a:t>Protection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for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sliding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and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sitting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impact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br>
              <a:rPr lang="de-DE" sz="2400" dirty="0">
                <a:solidFill>
                  <a:srgbClr val="000000"/>
                </a:solidFill>
              </a:rPr>
            </a:br>
            <a:br>
              <a:rPr lang="de-DE" sz="2400" dirty="0">
                <a:solidFill>
                  <a:srgbClr val="000000"/>
                </a:solidFill>
              </a:rPr>
            </a:b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172400" y="4515966"/>
            <a:ext cx="13525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>
                <a:latin typeface="+mn-lt"/>
              </a:rPr>
              <a:t>Picture: Menge, RP</a:t>
            </a:r>
            <a:endParaRPr lang="de-DE" sz="12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435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>
                <a:solidFill>
                  <a:schemeClr val="tx2"/>
                </a:solidFill>
              </a:rPr>
              <a:t>Post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Steel </a:t>
            </a:r>
            <a:r>
              <a:rPr lang="de-DE" sz="2400" b="1" dirty="0" err="1">
                <a:solidFill>
                  <a:schemeClr val="tx2"/>
                </a:solidFill>
              </a:rPr>
              <a:t>Guard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Rail</a:t>
            </a:r>
            <a:r>
              <a:rPr lang="de-DE" sz="2400" b="1" dirty="0">
                <a:solidFill>
                  <a:schemeClr val="tx2"/>
                </a:solidFill>
              </a:rPr>
              <a:t> (Cross </a:t>
            </a:r>
            <a:r>
              <a:rPr lang="de-DE" sz="2400" b="1" dirty="0" err="1">
                <a:solidFill>
                  <a:schemeClr val="tx2"/>
                </a:solidFill>
              </a:rPr>
              <a:t>Section</a:t>
            </a:r>
            <a:r>
              <a:rPr lang="de-DE" sz="2400" b="1" dirty="0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8" name="Picture 11" descr="C:\Dokumente und Einstellungen\meisel\Desktop\Vorträge USA\MPS\SIG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1" y="1268413"/>
            <a:ext cx="1388914" cy="190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C:\Dokumente und Einstellungen\meisel\Desktop\Vorträge USA\MPS\C-Pfost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15766"/>
            <a:ext cx="1469509" cy="202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C:\Dokumente und Einstellungen\meisel\Desktop\Vorträge USA\MPS\I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31590"/>
            <a:ext cx="1693754" cy="241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28" descr="Bil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203598"/>
            <a:ext cx="2521517" cy="157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30" descr="Bil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931790"/>
            <a:ext cx="2664302" cy="161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Gerade Verbindung 13"/>
          <p:cNvCxnSpPr/>
          <p:nvPr/>
        </p:nvCxnSpPr>
        <p:spPr bwMode="auto">
          <a:xfrm>
            <a:off x="3707904" y="1059582"/>
            <a:ext cx="1872208" cy="25922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 bwMode="auto">
          <a:xfrm flipV="1">
            <a:off x="3707904" y="1059582"/>
            <a:ext cx="1800200" cy="252028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0" y="4587974"/>
            <a:ext cx="971600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/>
              <a:t>Pictures: FGSV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435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 err="1">
                <a:solidFill>
                  <a:schemeClr val="tx2"/>
                </a:solidFill>
              </a:rPr>
              <a:t>What</a:t>
            </a:r>
            <a:r>
              <a:rPr lang="de-DE" sz="2400" b="1" dirty="0">
                <a:solidFill>
                  <a:schemeClr val="tx2"/>
                </a:solidFill>
              </a:rPr>
              <a:t> Can Happen </a:t>
            </a:r>
            <a:r>
              <a:rPr lang="de-DE" sz="2400" b="1" dirty="0" err="1">
                <a:solidFill>
                  <a:schemeClr val="tx2"/>
                </a:solidFill>
              </a:rPr>
              <a:t>to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Motorcylists</a:t>
            </a:r>
            <a:r>
              <a:rPr lang="de-DE" sz="2400" b="1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9" name="MotorradfahrerESPvonvor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27783" y="1059582"/>
            <a:ext cx="422446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435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 err="1">
                <a:solidFill>
                  <a:schemeClr val="tx2"/>
                </a:solidFill>
              </a:rPr>
              <a:t>What</a:t>
            </a:r>
            <a:r>
              <a:rPr lang="de-DE" sz="2400" b="1" dirty="0">
                <a:solidFill>
                  <a:schemeClr val="tx2"/>
                </a:solidFill>
              </a:rPr>
              <a:t> Can Happen </a:t>
            </a:r>
            <a:r>
              <a:rPr lang="de-DE" sz="2400" b="1" dirty="0" err="1">
                <a:solidFill>
                  <a:schemeClr val="tx2"/>
                </a:solidFill>
              </a:rPr>
              <a:t>to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Motorcylists</a:t>
            </a:r>
            <a:r>
              <a:rPr lang="de-DE" sz="2400" b="1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8" name="SH99-73-V4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99791" y="1059582"/>
            <a:ext cx="4312479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620713"/>
            <a:ext cx="8713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>
                <a:solidFill>
                  <a:schemeClr val="tx2"/>
                </a:solidFill>
              </a:rPr>
              <a:t>Basics – </a:t>
            </a:r>
            <a:r>
              <a:rPr lang="de-DE" sz="2400" b="1" dirty="0" err="1">
                <a:solidFill>
                  <a:schemeClr val="tx2"/>
                </a:solidFill>
              </a:rPr>
              <a:t>Accident</a:t>
            </a:r>
            <a:r>
              <a:rPr lang="de-DE" sz="2400" b="1" dirty="0">
                <a:solidFill>
                  <a:schemeClr val="tx2"/>
                </a:solidFill>
              </a:rPr>
              <a:t> Data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85693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sz="1400" dirty="0"/>
              <a:t>In Germany </a:t>
            </a:r>
            <a:r>
              <a:rPr lang="de-DE" sz="1400" dirty="0" err="1"/>
              <a:t>we</a:t>
            </a:r>
            <a:r>
              <a:rPr lang="de-DE" sz="1400" dirty="0"/>
              <a:t> </a:t>
            </a:r>
            <a:r>
              <a:rPr lang="de-DE" sz="1400" dirty="0" err="1"/>
              <a:t>have</a:t>
            </a:r>
            <a:r>
              <a:rPr lang="de-DE" sz="1400" dirty="0"/>
              <a:t> </a:t>
            </a:r>
            <a:r>
              <a:rPr lang="de-DE" sz="1400" dirty="0" err="1"/>
              <a:t>about</a:t>
            </a:r>
            <a:r>
              <a:rPr lang="de-DE" sz="1400" dirty="0"/>
              <a:t> </a:t>
            </a:r>
            <a:r>
              <a:rPr lang="de-DE" sz="1400" b="1" dirty="0"/>
              <a:t>26.000</a:t>
            </a:r>
            <a:r>
              <a:rPr lang="de-DE" sz="1400" dirty="0"/>
              <a:t> </a:t>
            </a:r>
            <a:r>
              <a:rPr lang="de-DE" sz="1400" dirty="0" err="1"/>
              <a:t>accidents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injured</a:t>
            </a:r>
            <a:r>
              <a:rPr lang="de-DE" sz="1400" dirty="0"/>
              <a:t> </a:t>
            </a:r>
            <a:r>
              <a:rPr lang="de-DE" sz="1400" dirty="0" err="1"/>
              <a:t>motorcyclists</a:t>
            </a:r>
            <a:r>
              <a:rPr lang="de-DE" sz="1400" dirty="0"/>
              <a:t> per </a:t>
            </a:r>
            <a:r>
              <a:rPr lang="de-DE" sz="1400" dirty="0" err="1"/>
              <a:t>year</a:t>
            </a:r>
            <a:r>
              <a:rPr lang="de-DE" sz="1400" dirty="0"/>
              <a:t>.</a:t>
            </a:r>
            <a:endParaRPr lang="de-DE" sz="1000" b="1" dirty="0">
              <a:solidFill>
                <a:srgbClr val="000000"/>
              </a:solidFill>
            </a:endParaRPr>
          </a:p>
          <a:p>
            <a:pPr algn="l" eaLnBrk="0" hangingPunct="0">
              <a:spcBef>
                <a:spcPct val="50000"/>
              </a:spcBef>
            </a:pPr>
            <a:endParaRPr lang="de-DE" sz="1400" b="1" dirty="0">
              <a:solidFill>
                <a:srgbClr val="000000"/>
              </a:solidFill>
            </a:endParaRPr>
          </a:p>
          <a:p>
            <a:pPr algn="l" eaLnBrk="0" hangingPunct="0">
              <a:spcBef>
                <a:spcPct val="50000"/>
              </a:spcBef>
            </a:pPr>
            <a:r>
              <a:rPr lang="de-DE" sz="1400" b="1" dirty="0">
                <a:solidFill>
                  <a:srgbClr val="000000"/>
                </a:solidFill>
              </a:rPr>
              <a:t>568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motorcylists</a:t>
            </a:r>
            <a:r>
              <a:rPr lang="de-DE" sz="1400" dirty="0">
                <a:solidFill>
                  <a:srgbClr val="000000"/>
                </a:solidFill>
              </a:rPr>
              <a:t> lose </a:t>
            </a:r>
            <a:r>
              <a:rPr lang="de-DE" sz="1400" dirty="0" err="1">
                <a:solidFill>
                  <a:srgbClr val="000000"/>
                </a:solidFill>
              </a:rPr>
              <a:t>their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lives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each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year</a:t>
            </a:r>
            <a:r>
              <a:rPr lang="de-DE" sz="1400" dirty="0">
                <a:solidFill>
                  <a:srgbClr val="000000"/>
                </a:solidFill>
              </a:rPr>
              <a:t>.</a:t>
            </a:r>
          </a:p>
          <a:p>
            <a:pPr algn="l" eaLnBrk="0" hangingPunct="0">
              <a:spcBef>
                <a:spcPct val="50000"/>
              </a:spcBef>
            </a:pPr>
            <a:endParaRPr lang="de-DE" sz="1400" dirty="0">
              <a:solidFill>
                <a:srgbClr val="000000"/>
              </a:solidFill>
            </a:endParaRPr>
          </a:p>
          <a:p>
            <a:pPr algn="l" eaLnBrk="0" hangingPunct="0">
              <a:spcBef>
                <a:spcPct val="50000"/>
              </a:spcBef>
            </a:pPr>
            <a:r>
              <a:rPr lang="de-DE" sz="1400" dirty="0">
                <a:solidFill>
                  <a:srgbClr val="000000"/>
                </a:solidFill>
              </a:rPr>
              <a:t>In </a:t>
            </a:r>
            <a:r>
              <a:rPr lang="de-DE" sz="1400" b="1" dirty="0">
                <a:solidFill>
                  <a:srgbClr val="000000"/>
                </a:solidFill>
              </a:rPr>
              <a:t>1200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cases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of</a:t>
            </a:r>
            <a:r>
              <a:rPr lang="de-DE" sz="1400" dirty="0">
                <a:solidFill>
                  <a:srgbClr val="000000"/>
                </a:solidFill>
              </a:rPr>
              <a:t> all </a:t>
            </a:r>
            <a:r>
              <a:rPr lang="de-DE" sz="1400" dirty="0" err="1">
                <a:solidFill>
                  <a:srgbClr val="000000"/>
                </a:solidFill>
              </a:rPr>
              <a:t>accidents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with</a:t>
            </a:r>
            <a:r>
              <a:rPr lang="de-DE" sz="1400" dirty="0">
                <a:solidFill>
                  <a:srgbClr val="000000"/>
                </a:solidFill>
              </a:rPr>
              <a:t> an 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 err="1"/>
              <a:t>injured</a:t>
            </a:r>
            <a:r>
              <a:rPr lang="de-DE" sz="1400" dirty="0"/>
              <a:t> </a:t>
            </a:r>
            <a:r>
              <a:rPr lang="de-DE" sz="1400" dirty="0" err="1"/>
              <a:t>motorcyclist</a:t>
            </a:r>
            <a:r>
              <a:rPr lang="de-DE" sz="1400" dirty="0">
                <a:solidFill>
                  <a:srgbClr val="000000"/>
                </a:solidFill>
              </a:rPr>
              <a:t> a </a:t>
            </a:r>
            <a:r>
              <a:rPr lang="de-DE" sz="1400" dirty="0" err="1">
                <a:solidFill>
                  <a:srgbClr val="000000"/>
                </a:solidFill>
              </a:rPr>
              <a:t>vehicle</a:t>
            </a:r>
            <a:r>
              <a:rPr lang="de-DE" sz="1400" dirty="0">
                <a:solidFill>
                  <a:srgbClr val="000000"/>
                </a:solidFill>
              </a:rPr>
              <a:t> restraint </a:t>
            </a:r>
            <a:r>
              <a:rPr lang="de-DE" sz="1400" dirty="0" err="1">
                <a:solidFill>
                  <a:srgbClr val="000000"/>
                </a:solidFill>
              </a:rPr>
              <a:t>system</a:t>
            </a:r>
            <a:r>
              <a:rPr lang="de-DE" sz="1400" dirty="0">
                <a:solidFill>
                  <a:srgbClr val="000000"/>
                </a:solidFill>
              </a:rPr>
              <a:t> (VRS) 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was </a:t>
            </a:r>
            <a:r>
              <a:rPr lang="de-DE" sz="1400" dirty="0" err="1">
                <a:solidFill>
                  <a:srgbClr val="000000"/>
                </a:solidFill>
              </a:rPr>
              <a:t>involved</a:t>
            </a:r>
            <a:r>
              <a:rPr lang="de-DE" sz="1400" dirty="0">
                <a:solidFill>
                  <a:srgbClr val="000000"/>
                </a:solidFill>
              </a:rPr>
              <a:t>.</a:t>
            </a:r>
          </a:p>
          <a:p>
            <a:pPr algn="l" eaLnBrk="0" hangingPunct="0">
              <a:spcBef>
                <a:spcPct val="50000"/>
              </a:spcBef>
            </a:pPr>
            <a:br>
              <a:rPr lang="de-DE" sz="1600" dirty="0">
                <a:solidFill>
                  <a:srgbClr val="000000"/>
                </a:solidFill>
              </a:rPr>
            </a:br>
            <a:r>
              <a:rPr lang="de-DE" sz="1600" dirty="0">
                <a:solidFill>
                  <a:srgbClr val="000000"/>
                </a:solidFill>
              </a:rPr>
              <a:t>				</a:t>
            </a:r>
            <a:r>
              <a:rPr lang="de-DE" sz="1400" dirty="0" err="1">
                <a:solidFill>
                  <a:srgbClr val="000000"/>
                </a:solidFill>
              </a:rPr>
              <a:t>Only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b="1" dirty="0">
                <a:solidFill>
                  <a:srgbClr val="000000"/>
                </a:solidFill>
              </a:rPr>
              <a:t>2.2% </a:t>
            </a:r>
            <a:r>
              <a:rPr lang="de-DE" sz="1400" dirty="0" err="1">
                <a:solidFill>
                  <a:srgbClr val="000000"/>
                </a:solidFill>
              </a:rPr>
              <a:t>of</a:t>
            </a:r>
            <a:r>
              <a:rPr lang="de-DE" sz="1400" dirty="0">
                <a:solidFill>
                  <a:srgbClr val="000000"/>
                </a:solidFill>
              </a:rPr>
              <a:t> all </a:t>
            </a:r>
            <a:r>
              <a:rPr lang="de-DE" sz="1400" dirty="0" err="1">
                <a:solidFill>
                  <a:srgbClr val="000000"/>
                </a:solidFill>
              </a:rPr>
              <a:t>accidents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of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/>
              <a:t>injured</a:t>
            </a:r>
            <a:br>
              <a:rPr lang="de-DE" sz="1400" dirty="0"/>
            </a:br>
            <a:r>
              <a:rPr lang="de-DE" sz="1400" dirty="0"/>
              <a:t>				</a:t>
            </a:r>
            <a:r>
              <a:rPr lang="de-DE" sz="1400" dirty="0" err="1"/>
              <a:t>motorcyclists</a:t>
            </a:r>
            <a:r>
              <a:rPr lang="de-DE" sz="1400" dirty="0"/>
              <a:t> </a:t>
            </a:r>
            <a:r>
              <a:rPr lang="de-DE" sz="1400" dirty="0" err="1">
                <a:solidFill>
                  <a:srgbClr val="000000"/>
                </a:solidFill>
              </a:rPr>
              <a:t>ends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up</a:t>
            </a:r>
            <a:r>
              <a:rPr lang="de-DE" sz="1400" dirty="0">
                <a:solidFill>
                  <a:srgbClr val="000000"/>
                </a:solidFill>
              </a:rPr>
              <a:t> in a 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				</a:t>
            </a:r>
            <a:r>
              <a:rPr lang="de-DE" sz="1400" dirty="0" err="1">
                <a:solidFill>
                  <a:srgbClr val="000000"/>
                </a:solidFill>
              </a:rPr>
              <a:t>fatality</a:t>
            </a:r>
            <a:r>
              <a:rPr lang="de-DE" sz="1400" dirty="0">
                <a:solidFill>
                  <a:srgbClr val="000000"/>
                </a:solidFill>
              </a:rPr>
              <a:t>; but </a:t>
            </a:r>
            <a:r>
              <a:rPr lang="de-DE" sz="1400" dirty="0" err="1">
                <a:solidFill>
                  <a:srgbClr val="000000"/>
                </a:solidFill>
              </a:rPr>
              <a:t>if</a:t>
            </a:r>
            <a:r>
              <a:rPr lang="de-DE" sz="1400" dirty="0">
                <a:solidFill>
                  <a:srgbClr val="000000"/>
                </a:solidFill>
              </a:rPr>
              <a:t> VRS </a:t>
            </a:r>
            <a:r>
              <a:rPr lang="de-DE" sz="1400" dirty="0" err="1">
                <a:solidFill>
                  <a:srgbClr val="000000"/>
                </a:solidFill>
              </a:rPr>
              <a:t>are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involved</a:t>
            </a:r>
            <a:br>
              <a:rPr lang="de-DE" sz="1400" dirty="0">
                <a:solidFill>
                  <a:srgbClr val="000000"/>
                </a:solidFill>
              </a:rPr>
            </a:br>
            <a:r>
              <a:rPr lang="de-DE" sz="1400" dirty="0">
                <a:solidFill>
                  <a:srgbClr val="000000"/>
                </a:solidFill>
              </a:rPr>
              <a:t>				</a:t>
            </a:r>
            <a:r>
              <a:rPr lang="de-DE" sz="1400" dirty="0" err="1">
                <a:solidFill>
                  <a:srgbClr val="000000"/>
                </a:solidFill>
              </a:rPr>
              <a:t>the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number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increases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to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b="1" dirty="0">
                <a:solidFill>
                  <a:srgbClr val="FF0000"/>
                </a:solidFill>
              </a:rPr>
              <a:t>14%.</a:t>
            </a:r>
            <a:endParaRPr lang="de-DE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6386" name="Diagramm 8"/>
          <p:cNvGraphicFramePr>
            <a:graphicFrameLocks/>
          </p:cNvGraphicFramePr>
          <p:nvPr/>
        </p:nvGraphicFramePr>
        <p:xfrm>
          <a:off x="1475656" y="3363838"/>
          <a:ext cx="3240360" cy="1470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3" imgW="3481118" imgH="1615580" progId="Excel.Sheet.8">
                  <p:embed/>
                </p:oleObj>
              </mc:Choice>
              <mc:Fallback>
                <p:oleObj r:id="rId3" imgW="3481118" imgH="1615580" progId="Excel.Sheet.8">
                  <p:embed/>
                  <p:pic>
                    <p:nvPicPr>
                      <p:cNvPr id="0" name="Diagramm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363838"/>
                        <a:ext cx="3240360" cy="1470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Diagramm 9"/>
          <p:cNvGraphicFramePr>
            <a:graphicFrameLocks/>
          </p:cNvGraphicFramePr>
          <p:nvPr/>
        </p:nvGraphicFramePr>
        <p:xfrm>
          <a:off x="7020272" y="3291830"/>
          <a:ext cx="2232248" cy="156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5" imgW="2420322" imgH="1639966" progId="Excel.Sheet.8">
                  <p:embed/>
                </p:oleObj>
              </mc:Choice>
              <mc:Fallback>
                <p:oleObj r:id="rId5" imgW="2420322" imgH="1639966" progId="Excel.Sheet.8">
                  <p:embed/>
                  <p:pic>
                    <p:nvPicPr>
                      <p:cNvPr id="0" name="Diagramm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291830"/>
                        <a:ext cx="2232248" cy="1567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635646"/>
            <a:ext cx="20870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56376" y="3219822"/>
            <a:ext cx="792088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>
                <a:solidFill>
                  <a:schemeClr val="bg1"/>
                </a:solidFill>
              </a:rPr>
              <a:t>Picture: GIDAS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678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 err="1">
                <a:solidFill>
                  <a:schemeClr val="tx2"/>
                </a:solidFill>
              </a:rPr>
              <a:t>Motorcyclist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Protection</a:t>
            </a:r>
            <a:r>
              <a:rPr lang="de-DE" sz="2400" b="1" dirty="0">
                <a:solidFill>
                  <a:schemeClr val="tx2"/>
                </a:solidFill>
              </a:rPr>
              <a:t> Systems (MPS) in </a:t>
            </a:r>
            <a:r>
              <a:rPr lang="de-DE" sz="2400" b="1" dirty="0" err="1">
                <a:solidFill>
                  <a:schemeClr val="tx2"/>
                </a:solidFill>
              </a:rPr>
              <a:t>use</a:t>
            </a:r>
            <a:endParaRPr lang="de-DE" sz="2400" b="1" dirty="0">
              <a:solidFill>
                <a:schemeClr val="tx2"/>
              </a:solidFill>
            </a:endParaRPr>
          </a:p>
        </p:txBody>
      </p:sp>
      <p:pic>
        <p:nvPicPr>
          <p:cNvPr id="8" name="Picture 21" descr="s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31590"/>
            <a:ext cx="3475520" cy="349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2" descr="PIC0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63638"/>
            <a:ext cx="3672408" cy="293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668344" y="4299942"/>
            <a:ext cx="72007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>
                <a:solidFill>
                  <a:schemeClr val="bg1"/>
                </a:solidFill>
              </a:rPr>
              <a:t>Picture: BASt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275856" y="4443958"/>
            <a:ext cx="720079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/>
              <a:t>Picture: BASt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678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 err="1">
                <a:solidFill>
                  <a:schemeClr val="tx2"/>
                </a:solidFill>
              </a:rPr>
              <a:t>Motorcyclist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Protection</a:t>
            </a:r>
            <a:r>
              <a:rPr lang="de-DE" sz="2400" b="1" dirty="0">
                <a:solidFill>
                  <a:schemeClr val="tx2"/>
                </a:solidFill>
              </a:rPr>
              <a:t> Systems (MPS) in </a:t>
            </a:r>
            <a:r>
              <a:rPr lang="de-DE" sz="2400" b="1" dirty="0" err="1">
                <a:solidFill>
                  <a:schemeClr val="tx2"/>
                </a:solidFill>
              </a:rPr>
              <a:t>use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95536" y="1131590"/>
            <a:ext cx="511175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solidFill>
                  <a:srgbClr val="000000"/>
                </a:solidFill>
              </a:rPr>
              <a:t>Post </a:t>
            </a:r>
            <a:r>
              <a:rPr lang="de-DE" dirty="0" err="1">
                <a:solidFill>
                  <a:srgbClr val="000000"/>
                </a:solidFill>
              </a:rPr>
              <a:t>Protection</a:t>
            </a:r>
            <a:r>
              <a:rPr lang="de-DE" dirty="0">
                <a:solidFill>
                  <a:srgbClr val="000000"/>
                </a:solidFill>
              </a:rPr>
              <a:t> (SPU)</a:t>
            </a:r>
          </a:p>
          <a:p>
            <a:pPr marL="361950" indent="-36195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>
                <a:solidFill>
                  <a:srgbClr val="000000"/>
                </a:solidFill>
              </a:rPr>
              <a:t>ESP </a:t>
            </a:r>
            <a:r>
              <a:rPr lang="de-DE" dirty="0" err="1">
                <a:solidFill>
                  <a:srgbClr val="000000"/>
                </a:solidFill>
              </a:rPr>
              <a:t>or</a:t>
            </a:r>
            <a:r>
              <a:rPr lang="de-DE" dirty="0">
                <a:solidFill>
                  <a:srgbClr val="000000"/>
                </a:solidFill>
              </a:rPr>
              <a:t> EDSP </a:t>
            </a:r>
            <a:r>
              <a:rPr lang="de-DE" dirty="0" err="1">
                <a:solidFill>
                  <a:srgbClr val="000000"/>
                </a:solidFill>
              </a:rPr>
              <a:t>with</a:t>
            </a:r>
            <a:r>
              <a:rPr lang="de-DE" dirty="0">
                <a:solidFill>
                  <a:srgbClr val="000000"/>
                </a:solidFill>
              </a:rPr>
              <a:t> extra beam </a:t>
            </a:r>
            <a:r>
              <a:rPr lang="de-DE" dirty="0" err="1">
                <a:solidFill>
                  <a:srgbClr val="000000"/>
                </a:solidFill>
              </a:rPr>
              <a:t>for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underride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protection</a:t>
            </a:r>
            <a:endParaRPr lang="de-DE" dirty="0">
              <a:solidFill>
                <a:srgbClr val="000000"/>
              </a:solidFill>
            </a:endParaRPr>
          </a:p>
          <a:p>
            <a:pPr marL="361950" indent="-36195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dirty="0" err="1">
                <a:solidFill>
                  <a:srgbClr val="000000"/>
                </a:solidFill>
              </a:rPr>
              <a:t>Concrete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Barrier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9" name="Picture 2" descr="se mit sp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059582"/>
            <a:ext cx="226668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8" descr="Betonschutzwand_Mittelstreifen_ hinterfüll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9782"/>
            <a:ext cx="2350096" cy="176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untergehängterho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87774"/>
            <a:ext cx="2139966" cy="1863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388424" y="4587974"/>
            <a:ext cx="827584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/>
              <a:t>Pictures: BASt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678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 err="1">
                <a:solidFill>
                  <a:schemeClr val="tx2"/>
                </a:solidFill>
              </a:rPr>
              <a:t>Motorcyclist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Protection</a:t>
            </a:r>
            <a:r>
              <a:rPr lang="de-DE" sz="2400" b="1" dirty="0">
                <a:solidFill>
                  <a:schemeClr val="tx2"/>
                </a:solidFill>
              </a:rPr>
              <a:t> Systems (MPS) in </a:t>
            </a:r>
            <a:r>
              <a:rPr lang="de-DE" sz="2400" b="1" dirty="0" err="1">
                <a:solidFill>
                  <a:schemeClr val="tx2"/>
                </a:solidFill>
              </a:rPr>
              <a:t>use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79388" y="1196975"/>
            <a:ext cx="48958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1800" dirty="0">
                <a:solidFill>
                  <a:srgbClr val="000000"/>
                </a:solidFill>
              </a:rPr>
              <a:t>Box beam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extra beam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underride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protection</a:t>
            </a:r>
            <a:endParaRPr lang="de-DE" sz="1800" dirty="0">
              <a:solidFill>
                <a:srgbClr val="000000"/>
              </a:solidFill>
            </a:endParaRPr>
          </a:p>
        </p:txBody>
      </p:sp>
      <p:pic>
        <p:nvPicPr>
          <p:cNvPr id="9" name="Grafik 7" descr="Unterfahrschutz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51670"/>
            <a:ext cx="4176464" cy="268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nterfahrschutz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31590"/>
            <a:ext cx="3096344" cy="212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1" descr="KastenUSchut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15766"/>
            <a:ext cx="3012282" cy="202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388424" y="4587974"/>
            <a:ext cx="827584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/>
              <a:t>Pictures: BASt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December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BASt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Slide </a:t>
            </a:r>
            <a:fld id="{C10E8846-B132-4499-B0F0-4D4A8DE461A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79388" y="549275"/>
            <a:ext cx="8678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de-DE" sz="2400" b="1" dirty="0">
                <a:solidFill>
                  <a:schemeClr val="tx2"/>
                </a:solidFill>
              </a:rPr>
              <a:t>Former Research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9512" y="1131590"/>
            <a:ext cx="87137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de-DE" dirty="0"/>
              <a:t>BASt </a:t>
            </a:r>
            <a:r>
              <a:rPr lang="de-DE" dirty="0" err="1"/>
              <a:t>started</a:t>
            </a:r>
            <a:r>
              <a:rPr lang="de-DE" dirty="0"/>
              <a:t> a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.</a:t>
            </a:r>
          </a:p>
          <a:p>
            <a:pPr algn="l" eaLnBrk="0" hangingPunct="0"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</a:rPr>
              <a:t>The </a:t>
            </a:r>
            <a:r>
              <a:rPr lang="de-DE" dirty="0" err="1">
                <a:solidFill>
                  <a:srgbClr val="000000"/>
                </a:solidFill>
              </a:rPr>
              <a:t>aim</a:t>
            </a:r>
            <a:r>
              <a:rPr lang="de-DE" dirty="0">
                <a:solidFill>
                  <a:srgbClr val="000000"/>
                </a:solidFill>
              </a:rPr>
              <a:t> was </a:t>
            </a:r>
            <a:r>
              <a:rPr lang="de-DE" dirty="0" err="1">
                <a:solidFill>
                  <a:srgbClr val="000000"/>
                </a:solidFill>
              </a:rPr>
              <a:t>the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development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a </a:t>
            </a:r>
            <a:r>
              <a:rPr lang="de-DE" dirty="0" err="1">
                <a:solidFill>
                  <a:srgbClr val="000000"/>
                </a:solidFill>
              </a:rPr>
              <a:t>system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which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is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more</a:t>
            </a:r>
            <a:r>
              <a:rPr lang="de-DE" dirty="0">
                <a:solidFill>
                  <a:srgbClr val="000000"/>
                </a:solidFill>
              </a:rPr>
              <a:t> „</a:t>
            </a:r>
            <a:r>
              <a:rPr lang="de-DE" dirty="0" err="1">
                <a:solidFill>
                  <a:srgbClr val="000000"/>
                </a:solidFill>
              </a:rPr>
              <a:t>friendly</a:t>
            </a:r>
            <a:r>
              <a:rPr lang="de-DE" dirty="0">
                <a:solidFill>
                  <a:srgbClr val="000000"/>
                </a:solidFill>
              </a:rPr>
              <a:t>“, e.g. </a:t>
            </a:r>
            <a:r>
              <a:rPr lang="de-DE" dirty="0" err="1">
                <a:solidFill>
                  <a:srgbClr val="000000"/>
                </a:solidFill>
              </a:rPr>
              <a:t>less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severe</a:t>
            </a:r>
            <a:r>
              <a:rPr lang="de-DE" dirty="0">
                <a:solidFill>
                  <a:srgbClr val="000000"/>
                </a:solidFill>
              </a:rPr>
              <a:t>, </a:t>
            </a:r>
            <a:r>
              <a:rPr lang="de-DE" dirty="0" err="1">
                <a:solidFill>
                  <a:srgbClr val="000000"/>
                </a:solidFill>
              </a:rPr>
              <a:t>for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motorcyclists</a:t>
            </a:r>
            <a:r>
              <a:rPr lang="de-DE" dirty="0">
                <a:solidFill>
                  <a:srgbClr val="000000"/>
                </a:solidFill>
              </a:rPr>
              <a:t>.</a:t>
            </a:r>
            <a:endParaRPr lang="de-DE" dirty="0"/>
          </a:p>
        </p:txBody>
      </p:sp>
      <p:pic>
        <p:nvPicPr>
          <p:cNvPr id="10" name="Sh9905_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319747"/>
            <a:ext cx="3168352" cy="237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8316416" y="4587974"/>
            <a:ext cx="827584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600" dirty="0"/>
              <a:t>Pictures: DEKRA</a:t>
            </a:r>
          </a:p>
        </p:txBody>
      </p:sp>
      <p:pic>
        <p:nvPicPr>
          <p:cNvPr id="12" name="MotorradfahrerESPmitschwenk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67544" y="2414990"/>
            <a:ext cx="2664296" cy="2179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ast-vorlage">
  <a:themeElements>
    <a:clrScheme name="Larissa-Design 1">
      <a:dk1>
        <a:srgbClr val="000000"/>
      </a:dk1>
      <a:lt1>
        <a:srgbClr val="F4FAF4"/>
      </a:lt1>
      <a:dk2>
        <a:srgbClr val="000000"/>
      </a:dk2>
      <a:lt2>
        <a:srgbClr val="808080"/>
      </a:lt2>
      <a:accent1>
        <a:srgbClr val="54B631"/>
      </a:accent1>
      <a:accent2>
        <a:srgbClr val="CC8648"/>
      </a:accent2>
      <a:accent3>
        <a:srgbClr val="F8FCF8"/>
      </a:accent3>
      <a:accent4>
        <a:srgbClr val="000000"/>
      </a:accent4>
      <a:accent5>
        <a:srgbClr val="B3D7AD"/>
      </a:accent5>
      <a:accent6>
        <a:srgbClr val="B97940"/>
      </a:accent6>
      <a:hlink>
        <a:srgbClr val="667AB3"/>
      </a:hlink>
      <a:folHlink>
        <a:srgbClr val="FFF500"/>
      </a:folHlink>
    </a:clrScheme>
    <a:fontScheme name="Larissa-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4FAF4"/>
        </a:lt1>
        <a:dk2>
          <a:srgbClr val="000000"/>
        </a:dk2>
        <a:lt2>
          <a:srgbClr val="808080"/>
        </a:lt2>
        <a:accent1>
          <a:srgbClr val="54B631"/>
        </a:accent1>
        <a:accent2>
          <a:srgbClr val="CC8648"/>
        </a:accent2>
        <a:accent3>
          <a:srgbClr val="F8FCF8"/>
        </a:accent3>
        <a:accent4>
          <a:srgbClr val="000000"/>
        </a:accent4>
        <a:accent5>
          <a:srgbClr val="B3D7AD"/>
        </a:accent5>
        <a:accent6>
          <a:srgbClr val="B97940"/>
        </a:accent6>
        <a:hlink>
          <a:srgbClr val="667AB3"/>
        </a:hlink>
        <a:folHlink>
          <a:srgbClr val="FFF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4B631"/>
        </a:accent1>
        <a:accent2>
          <a:srgbClr val="CC8648"/>
        </a:accent2>
        <a:accent3>
          <a:srgbClr val="FFFFFF"/>
        </a:accent3>
        <a:accent4>
          <a:srgbClr val="000000"/>
        </a:accent4>
        <a:accent5>
          <a:srgbClr val="B3D7AD"/>
        </a:accent5>
        <a:accent6>
          <a:srgbClr val="B97940"/>
        </a:accent6>
        <a:hlink>
          <a:srgbClr val="667AB3"/>
        </a:hlink>
        <a:folHlink>
          <a:srgbClr val="FFF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4FAF4"/>
        </a:lt1>
        <a:dk2>
          <a:srgbClr val="6E6E6E"/>
        </a:dk2>
        <a:lt2>
          <a:srgbClr val="AAAAAA"/>
        </a:lt2>
        <a:accent1>
          <a:srgbClr val="8CD26E"/>
        </a:accent1>
        <a:accent2>
          <a:srgbClr val="DCB48C"/>
        </a:accent2>
        <a:accent3>
          <a:srgbClr val="F8FCF8"/>
        </a:accent3>
        <a:accent4>
          <a:srgbClr val="000000"/>
        </a:accent4>
        <a:accent5>
          <a:srgbClr val="C5E5BA"/>
        </a:accent5>
        <a:accent6>
          <a:srgbClr val="C7A37E"/>
        </a:accent6>
        <a:hlink>
          <a:srgbClr val="A0AAC8"/>
        </a:hlink>
        <a:folHlink>
          <a:srgbClr val="FAF0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4FAF4"/>
        </a:lt1>
        <a:dk2>
          <a:srgbClr val="000000"/>
        </a:dk2>
        <a:lt2>
          <a:srgbClr val="808080"/>
        </a:lt2>
        <a:accent1>
          <a:srgbClr val="32641E"/>
        </a:accent1>
        <a:accent2>
          <a:srgbClr val="8C5A28"/>
        </a:accent2>
        <a:accent3>
          <a:srgbClr val="F8FCF8"/>
        </a:accent3>
        <a:accent4>
          <a:srgbClr val="000000"/>
        </a:accent4>
        <a:accent5>
          <a:srgbClr val="ADB8AB"/>
        </a:accent5>
        <a:accent6>
          <a:srgbClr val="7E5123"/>
        </a:accent6>
        <a:hlink>
          <a:srgbClr val="3C5078"/>
        </a:hlink>
        <a:folHlink>
          <a:srgbClr val="C8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96C896"/>
        </a:lt1>
        <a:dk2>
          <a:srgbClr val="000000"/>
        </a:dk2>
        <a:lt2>
          <a:srgbClr val="808080"/>
        </a:lt2>
        <a:accent1>
          <a:srgbClr val="32641E"/>
        </a:accent1>
        <a:accent2>
          <a:srgbClr val="8C5A28"/>
        </a:accent2>
        <a:accent3>
          <a:srgbClr val="C9E0C9"/>
        </a:accent3>
        <a:accent4>
          <a:srgbClr val="000000"/>
        </a:accent4>
        <a:accent5>
          <a:srgbClr val="ADB8AB"/>
        </a:accent5>
        <a:accent6>
          <a:srgbClr val="7E5123"/>
        </a:accent6>
        <a:hlink>
          <a:srgbClr val="3C5078"/>
        </a:hlink>
        <a:folHlink>
          <a:srgbClr val="C8B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3399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DCA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bast-vorlage</Template>
  <TotalTime>4</TotalTime>
  <Words>369</Words>
  <Application>Microsoft Office PowerPoint</Application>
  <PresentationFormat>On-screen Show (16:9)</PresentationFormat>
  <Paragraphs>113</Paragraphs>
  <Slides>15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bast-vorlage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Veranstaltungsname</dc:title>
  <dc:subject>BASt MusterFolie</dc:subject>
  <dc:creator>grimmelsmann</dc:creator>
  <cp:keywords>BASt MusterFolie</cp:keywords>
  <dc:description>BASt MusterFolie_x000d_
20061221</dc:description>
  <cp:lastModifiedBy>Edoardo Gianotti</cp:lastModifiedBy>
  <cp:revision>22</cp:revision>
  <dcterms:created xsi:type="dcterms:W3CDTF">2018-12-03T07:36:34Z</dcterms:created>
  <dcterms:modified xsi:type="dcterms:W3CDTF">2019-05-17T06:56:00Z</dcterms:modified>
  <cp:category>BASt MusterFolie</cp:category>
</cp:coreProperties>
</file>