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61" r:id="rId3"/>
    <p:sldId id="357" r:id="rId4"/>
    <p:sldId id="272" r:id="rId5"/>
    <p:sldId id="362" r:id="rId6"/>
    <p:sldId id="280" r:id="rId7"/>
    <p:sldId id="288" r:id="rId8"/>
    <p:sldId id="276" r:id="rId9"/>
    <p:sldId id="289" r:id="rId10"/>
    <p:sldId id="277" r:id="rId11"/>
    <p:sldId id="359" r:id="rId12"/>
    <p:sldId id="278" r:id="rId13"/>
    <p:sldId id="360" r:id="rId14"/>
    <p:sldId id="363" r:id="rId15"/>
    <p:sldId id="364" r:id="rId16"/>
    <p:sldId id="365" r:id="rId17"/>
    <p:sldId id="366" r:id="rId18"/>
    <p:sldId id="367" r:id="rId19"/>
    <p:sldId id="368" r:id="rId20"/>
    <p:sldId id="369" r:id="rId21"/>
    <p:sldId id="358" r:id="rId22"/>
    <p:sldId id="266"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95D3"/>
    <a:srgbClr val="EFEFEF"/>
    <a:srgbClr val="D9D9D9"/>
    <a:srgbClr val="5191CE"/>
    <a:srgbClr val="549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83" d="100"/>
          <a:sy n="83" d="100"/>
        </p:scale>
        <p:origin x="51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754503-B6EF-46B9-867C-A0E5C99FC358}"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D9DF29B2-5034-4144-A918-4EFA93590DCE}">
      <dgm:prSet phldrT="[Text]" custT="1"/>
      <dgm:spPr/>
      <dgm:t>
        <a:bodyPr/>
        <a:lstStyle/>
        <a:p>
          <a:r>
            <a:rPr lang="en-US" sz="1300" b="1" dirty="0"/>
            <a:t>2017</a:t>
          </a:r>
        </a:p>
        <a:p>
          <a:r>
            <a:rPr lang="en-US" sz="1300" b="1" dirty="0"/>
            <a:t>79</a:t>
          </a:r>
          <a:r>
            <a:rPr lang="en-US" sz="1300" b="1" baseline="30000" dirty="0"/>
            <a:t>th</a:t>
          </a:r>
          <a:r>
            <a:rPr lang="en-US" sz="1300" b="1" dirty="0"/>
            <a:t> Annual session: </a:t>
          </a:r>
        </a:p>
        <a:p>
          <a:r>
            <a:rPr lang="en-US" sz="1300" b="1" dirty="0"/>
            <a:t>- Resolution</a:t>
          </a:r>
        </a:p>
        <a:p>
          <a:r>
            <a:rPr lang="en-US" sz="1300" b="1" dirty="0"/>
            <a:t>- ECE/TRANS/2017/R.1</a:t>
          </a:r>
          <a:endParaRPr lang="en-GB" sz="1300" dirty="0"/>
        </a:p>
      </dgm:t>
    </dgm:pt>
    <dgm:pt modelId="{AAD8F558-5D37-4EA9-86C3-C2CD0995F103}" type="parTrans" cxnId="{D98A2A68-3DCD-4D46-95DF-5FF21144017A}">
      <dgm:prSet/>
      <dgm:spPr/>
      <dgm:t>
        <a:bodyPr/>
        <a:lstStyle/>
        <a:p>
          <a:endParaRPr lang="en-GB"/>
        </a:p>
      </dgm:t>
    </dgm:pt>
    <dgm:pt modelId="{6ECDDC08-A5D7-4B03-A6A0-3AFFE89A96BB}" type="sibTrans" cxnId="{D98A2A68-3DCD-4D46-95DF-5FF21144017A}">
      <dgm:prSet/>
      <dgm:spPr/>
      <dgm:t>
        <a:bodyPr/>
        <a:lstStyle/>
        <a:p>
          <a:endParaRPr lang="en-GB"/>
        </a:p>
      </dgm:t>
    </dgm:pt>
    <dgm:pt modelId="{847C1F67-5AA6-417B-BFB9-1F61B26090F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t>2018</a:t>
          </a:r>
        </a:p>
        <a:p>
          <a:pPr marL="0" marR="0" indent="0" defTabSz="914400" eaLnBrk="1" fontAlgn="auto" latinLnBrk="0" hangingPunct="1">
            <a:lnSpc>
              <a:spcPct val="100000"/>
            </a:lnSpc>
            <a:spcBef>
              <a:spcPts val="0"/>
            </a:spcBef>
            <a:spcAft>
              <a:spcPts val="0"/>
            </a:spcAft>
            <a:buClrTx/>
            <a:buSzTx/>
            <a:buFontTx/>
            <a:buNone/>
            <a:tabLst/>
            <a:defRPr/>
          </a:pPr>
          <a:r>
            <a:rPr lang="en-US" sz="1400" b="1" dirty="0"/>
            <a:t>80</a:t>
          </a:r>
          <a:r>
            <a:rPr lang="en-US" sz="1400" b="1" baseline="30000" dirty="0"/>
            <a:t>th</a:t>
          </a:r>
          <a:r>
            <a:rPr lang="en-US" sz="1400" b="1" dirty="0"/>
            <a:t> Annual session</a:t>
          </a:r>
        </a:p>
        <a:p>
          <a:pPr marL="0" marR="0" indent="0" defTabSz="914400" eaLnBrk="1" fontAlgn="auto" latinLnBrk="0" hangingPunct="1">
            <a:lnSpc>
              <a:spcPct val="100000"/>
            </a:lnSpc>
            <a:spcBef>
              <a:spcPts val="0"/>
            </a:spcBef>
            <a:spcAft>
              <a:spcPts val="0"/>
            </a:spcAft>
            <a:buClrTx/>
            <a:buSzTx/>
            <a:buFontTx/>
            <a:buNone/>
            <a:tabLst/>
            <a:defRPr/>
          </a:pPr>
          <a:r>
            <a:rPr lang="en-US" sz="1400" b="1" dirty="0"/>
            <a:t>- Discussion paper on ITC Strategy</a:t>
          </a:r>
        </a:p>
        <a:p>
          <a:pPr marL="0" marR="0" indent="0" defTabSz="914400" eaLnBrk="1" fontAlgn="auto" latinLnBrk="0" hangingPunct="1">
            <a:lnSpc>
              <a:spcPct val="100000"/>
            </a:lnSpc>
            <a:spcBef>
              <a:spcPts val="0"/>
            </a:spcBef>
            <a:spcAft>
              <a:spcPts val="0"/>
            </a:spcAft>
            <a:buClrTx/>
            <a:buSzTx/>
            <a:buFontTx/>
            <a:buNone/>
            <a:tabLst/>
            <a:defRPr/>
          </a:pPr>
          <a:r>
            <a:rPr lang="en-US" sz="1400" b="1" dirty="0"/>
            <a:t>- Background report</a:t>
          </a:r>
          <a:endParaRPr lang="en-GB" sz="1400" b="1" dirty="0"/>
        </a:p>
      </dgm:t>
    </dgm:pt>
    <dgm:pt modelId="{61998976-3014-4EC3-9410-7B7C2B288817}" type="parTrans" cxnId="{DE05336C-16B5-4BDF-B0C7-38824D3E726F}">
      <dgm:prSet/>
      <dgm:spPr/>
      <dgm:t>
        <a:bodyPr/>
        <a:lstStyle/>
        <a:p>
          <a:endParaRPr lang="en-GB"/>
        </a:p>
      </dgm:t>
    </dgm:pt>
    <dgm:pt modelId="{40999364-37FA-47DD-8D72-B88D61AFF4CC}" type="sibTrans" cxnId="{DE05336C-16B5-4BDF-B0C7-38824D3E726F}">
      <dgm:prSet/>
      <dgm:spPr/>
      <dgm:t>
        <a:bodyPr/>
        <a:lstStyle/>
        <a:p>
          <a:endParaRPr lang="en-GB"/>
        </a:p>
      </dgm:t>
    </dgm:pt>
    <dgm:pt modelId="{8C23FAE7-CD14-49C8-AC20-593FE7BAF692}">
      <dgm:prSet phldrT="[Text]" custT="1"/>
      <dgm:spPr/>
      <dgm:t>
        <a:bodyPr/>
        <a:lstStyle/>
        <a:p>
          <a:r>
            <a:rPr lang="en-US" sz="1400" b="1" dirty="0"/>
            <a:t>2019</a:t>
          </a:r>
        </a:p>
        <a:p>
          <a:r>
            <a:rPr lang="en-US" sz="1400" b="1" dirty="0"/>
            <a:t>81</a:t>
          </a:r>
          <a:r>
            <a:rPr lang="en-US" sz="1400" b="1" baseline="30000" dirty="0"/>
            <a:t>st</a:t>
          </a:r>
          <a:r>
            <a:rPr lang="en-US" sz="1400" b="1" dirty="0"/>
            <a:t> Annual session</a:t>
          </a:r>
        </a:p>
        <a:p>
          <a:r>
            <a:rPr lang="en-US" sz="1400" b="1" dirty="0"/>
            <a:t>Adoption of ITC Strategy 2030</a:t>
          </a:r>
          <a:endParaRPr lang="en-GB" sz="1400" b="1" dirty="0"/>
        </a:p>
      </dgm:t>
    </dgm:pt>
    <dgm:pt modelId="{2CCFC942-46B1-464F-A3F5-7082FD91E37A}" type="parTrans" cxnId="{C944F49C-15FF-4778-93C4-FB1F7F94A794}">
      <dgm:prSet/>
      <dgm:spPr/>
      <dgm:t>
        <a:bodyPr/>
        <a:lstStyle/>
        <a:p>
          <a:endParaRPr lang="en-GB"/>
        </a:p>
      </dgm:t>
    </dgm:pt>
    <dgm:pt modelId="{41FA10E9-7252-483A-BF07-2F8CB0B5EF99}" type="sibTrans" cxnId="{C944F49C-15FF-4778-93C4-FB1F7F94A794}">
      <dgm:prSet/>
      <dgm:spPr/>
      <dgm:t>
        <a:bodyPr/>
        <a:lstStyle/>
        <a:p>
          <a:endParaRPr lang="en-GB"/>
        </a:p>
      </dgm:t>
    </dgm:pt>
    <dgm:pt modelId="{02F29AD5-D8CE-456A-8EF2-558D10C6EB7D}" type="pres">
      <dgm:prSet presAssocID="{01754503-B6EF-46B9-867C-A0E5C99FC358}" presName="arrowDiagram" presStyleCnt="0">
        <dgm:presLayoutVars>
          <dgm:chMax val="5"/>
          <dgm:dir/>
          <dgm:resizeHandles val="exact"/>
        </dgm:presLayoutVars>
      </dgm:prSet>
      <dgm:spPr/>
    </dgm:pt>
    <dgm:pt modelId="{480A1EA4-8CAE-44E7-9D8E-3318A7F39BAB}" type="pres">
      <dgm:prSet presAssocID="{01754503-B6EF-46B9-867C-A0E5C99FC358}" presName="arrow" presStyleLbl="bgShp" presStyleIdx="0" presStyleCnt="1" custLinFactNeighborX="-200"/>
      <dgm:spPr/>
    </dgm:pt>
    <dgm:pt modelId="{CFFEA7F9-AC03-452F-96D6-B27F62F8D52A}" type="pres">
      <dgm:prSet presAssocID="{01754503-B6EF-46B9-867C-A0E5C99FC358}" presName="arrowDiagram3" presStyleCnt="0"/>
      <dgm:spPr/>
    </dgm:pt>
    <dgm:pt modelId="{E0964072-63F8-425F-A781-568426370AA9}" type="pres">
      <dgm:prSet presAssocID="{D9DF29B2-5034-4144-A918-4EFA93590DCE}" presName="bullet3a" presStyleLbl="node1" presStyleIdx="0" presStyleCnt="3"/>
      <dgm:spPr/>
    </dgm:pt>
    <dgm:pt modelId="{EA22365E-0673-49DF-B4D4-649F36845EB9}" type="pres">
      <dgm:prSet presAssocID="{D9DF29B2-5034-4144-A918-4EFA93590DCE}" presName="textBox3a" presStyleLbl="revTx" presStyleIdx="0" presStyleCnt="3" custScaleX="113304" custLinFactNeighborX="11231" custLinFactNeighborY="4197">
        <dgm:presLayoutVars>
          <dgm:bulletEnabled val="1"/>
        </dgm:presLayoutVars>
      </dgm:prSet>
      <dgm:spPr/>
    </dgm:pt>
    <dgm:pt modelId="{4D6DFB21-A4AB-44BD-B171-C7AAEC1E199C}" type="pres">
      <dgm:prSet presAssocID="{847C1F67-5AA6-417B-BFB9-1F61B26090F3}" presName="bullet3b" presStyleLbl="node1" presStyleIdx="1" presStyleCnt="3"/>
      <dgm:spPr/>
    </dgm:pt>
    <dgm:pt modelId="{9D0C6C5B-FA53-49F4-AA81-452BFC586D53}" type="pres">
      <dgm:prSet presAssocID="{847C1F67-5AA6-417B-BFB9-1F61B26090F3}" presName="textBox3b" presStyleLbl="revTx" presStyleIdx="1" presStyleCnt="3">
        <dgm:presLayoutVars>
          <dgm:bulletEnabled val="1"/>
        </dgm:presLayoutVars>
      </dgm:prSet>
      <dgm:spPr/>
    </dgm:pt>
    <dgm:pt modelId="{9EC2627F-615C-4934-8950-ADBA58C68E02}" type="pres">
      <dgm:prSet presAssocID="{8C23FAE7-CD14-49C8-AC20-593FE7BAF692}" presName="bullet3c" presStyleLbl="node1" presStyleIdx="2" presStyleCnt="3"/>
      <dgm:spPr/>
    </dgm:pt>
    <dgm:pt modelId="{898D5A3C-249D-4864-B763-F4506D568D39}" type="pres">
      <dgm:prSet presAssocID="{8C23FAE7-CD14-49C8-AC20-593FE7BAF692}" presName="textBox3c" presStyleLbl="revTx" presStyleIdx="2" presStyleCnt="3">
        <dgm:presLayoutVars>
          <dgm:bulletEnabled val="1"/>
        </dgm:presLayoutVars>
      </dgm:prSet>
      <dgm:spPr/>
    </dgm:pt>
  </dgm:ptLst>
  <dgm:cxnLst>
    <dgm:cxn modelId="{DB9B8202-47B1-4275-A4BB-89EB8262A30D}" type="presOf" srcId="{847C1F67-5AA6-417B-BFB9-1F61B26090F3}" destId="{9D0C6C5B-FA53-49F4-AA81-452BFC586D53}" srcOrd="0" destOrd="0" presId="urn:microsoft.com/office/officeart/2005/8/layout/arrow2"/>
    <dgm:cxn modelId="{A5A8A23B-E8FA-40E8-9019-FE39F12BF363}" type="presOf" srcId="{8C23FAE7-CD14-49C8-AC20-593FE7BAF692}" destId="{898D5A3C-249D-4864-B763-F4506D568D39}" srcOrd="0" destOrd="0" presId="urn:microsoft.com/office/officeart/2005/8/layout/arrow2"/>
    <dgm:cxn modelId="{D98A2A68-3DCD-4D46-95DF-5FF21144017A}" srcId="{01754503-B6EF-46B9-867C-A0E5C99FC358}" destId="{D9DF29B2-5034-4144-A918-4EFA93590DCE}" srcOrd="0" destOrd="0" parTransId="{AAD8F558-5D37-4EA9-86C3-C2CD0995F103}" sibTransId="{6ECDDC08-A5D7-4B03-A6A0-3AFFE89A96BB}"/>
    <dgm:cxn modelId="{DE05336C-16B5-4BDF-B0C7-38824D3E726F}" srcId="{01754503-B6EF-46B9-867C-A0E5C99FC358}" destId="{847C1F67-5AA6-417B-BFB9-1F61B26090F3}" srcOrd="1" destOrd="0" parTransId="{61998976-3014-4EC3-9410-7B7C2B288817}" sibTransId="{40999364-37FA-47DD-8D72-B88D61AFF4CC}"/>
    <dgm:cxn modelId="{C944F49C-15FF-4778-93C4-FB1F7F94A794}" srcId="{01754503-B6EF-46B9-867C-A0E5C99FC358}" destId="{8C23FAE7-CD14-49C8-AC20-593FE7BAF692}" srcOrd="2" destOrd="0" parTransId="{2CCFC942-46B1-464F-A3F5-7082FD91E37A}" sibTransId="{41FA10E9-7252-483A-BF07-2F8CB0B5EF99}"/>
    <dgm:cxn modelId="{23B0A3DE-52BB-4AF9-A0DC-A929E049C716}" type="presOf" srcId="{D9DF29B2-5034-4144-A918-4EFA93590DCE}" destId="{EA22365E-0673-49DF-B4D4-649F36845EB9}" srcOrd="0" destOrd="0" presId="urn:microsoft.com/office/officeart/2005/8/layout/arrow2"/>
    <dgm:cxn modelId="{D43368F8-F8A6-42F4-A87C-6667C996F2AF}" type="presOf" srcId="{01754503-B6EF-46B9-867C-A0E5C99FC358}" destId="{02F29AD5-D8CE-456A-8EF2-558D10C6EB7D}" srcOrd="0" destOrd="0" presId="urn:microsoft.com/office/officeart/2005/8/layout/arrow2"/>
    <dgm:cxn modelId="{1166C4F7-634C-42C0-98BE-79D9EEEE308D}" type="presParOf" srcId="{02F29AD5-D8CE-456A-8EF2-558D10C6EB7D}" destId="{480A1EA4-8CAE-44E7-9D8E-3318A7F39BAB}" srcOrd="0" destOrd="0" presId="urn:microsoft.com/office/officeart/2005/8/layout/arrow2"/>
    <dgm:cxn modelId="{CD0B8CC2-83D3-4306-B00F-DC0A218ED720}" type="presParOf" srcId="{02F29AD5-D8CE-456A-8EF2-558D10C6EB7D}" destId="{CFFEA7F9-AC03-452F-96D6-B27F62F8D52A}" srcOrd="1" destOrd="0" presId="urn:microsoft.com/office/officeart/2005/8/layout/arrow2"/>
    <dgm:cxn modelId="{23133CF0-FD03-43A5-8428-3462D909CFBF}" type="presParOf" srcId="{CFFEA7F9-AC03-452F-96D6-B27F62F8D52A}" destId="{E0964072-63F8-425F-A781-568426370AA9}" srcOrd="0" destOrd="0" presId="urn:microsoft.com/office/officeart/2005/8/layout/arrow2"/>
    <dgm:cxn modelId="{DBF4CEE0-0340-47F2-87A4-9EB73901DF5A}" type="presParOf" srcId="{CFFEA7F9-AC03-452F-96D6-B27F62F8D52A}" destId="{EA22365E-0673-49DF-B4D4-649F36845EB9}" srcOrd="1" destOrd="0" presId="urn:microsoft.com/office/officeart/2005/8/layout/arrow2"/>
    <dgm:cxn modelId="{486785CC-24B0-4EB5-82A6-0BC706ECA577}" type="presParOf" srcId="{CFFEA7F9-AC03-452F-96D6-B27F62F8D52A}" destId="{4D6DFB21-A4AB-44BD-B171-C7AAEC1E199C}" srcOrd="2" destOrd="0" presId="urn:microsoft.com/office/officeart/2005/8/layout/arrow2"/>
    <dgm:cxn modelId="{665293A7-6341-48D8-9AD3-A59B44CE3B0E}" type="presParOf" srcId="{CFFEA7F9-AC03-452F-96D6-B27F62F8D52A}" destId="{9D0C6C5B-FA53-49F4-AA81-452BFC586D53}" srcOrd="3" destOrd="0" presId="urn:microsoft.com/office/officeart/2005/8/layout/arrow2"/>
    <dgm:cxn modelId="{C26B1754-C5D7-4E99-A35A-E4850192E5A9}" type="presParOf" srcId="{CFFEA7F9-AC03-452F-96D6-B27F62F8D52A}" destId="{9EC2627F-615C-4934-8950-ADBA58C68E02}" srcOrd="4" destOrd="0" presId="urn:microsoft.com/office/officeart/2005/8/layout/arrow2"/>
    <dgm:cxn modelId="{94FC9BD9-CE6E-4A61-8140-37EDA35F7F60}" type="presParOf" srcId="{CFFEA7F9-AC03-452F-96D6-B27F62F8D52A}" destId="{898D5A3C-249D-4864-B763-F4506D568D39}" srcOrd="5"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16FCA0-09FA-43C2-9E01-81622079CD3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7BCBD561-4D7B-47D3-BF08-0F843D03B7E5}">
      <dgm:prSet phldrT="[Text]"/>
      <dgm:spPr/>
      <dgm:t>
        <a:bodyPr/>
        <a:lstStyle/>
        <a:p>
          <a:r>
            <a:rPr lang="en-US" dirty="0">
              <a:solidFill>
                <a:schemeClr val="bg1"/>
              </a:solidFill>
            </a:rPr>
            <a:t>Aviation</a:t>
          </a:r>
        </a:p>
      </dgm:t>
    </dgm:pt>
    <dgm:pt modelId="{63C3E6DB-9683-4485-99E2-ED23CAA15FA1}" type="parTrans" cxnId="{91C2DE8D-517E-4A9A-90A7-F576F5309D7C}">
      <dgm:prSet/>
      <dgm:spPr/>
      <dgm:t>
        <a:bodyPr/>
        <a:lstStyle/>
        <a:p>
          <a:endParaRPr lang="en-US">
            <a:solidFill>
              <a:srgbClr val="0070C0"/>
            </a:solidFill>
          </a:endParaRPr>
        </a:p>
      </dgm:t>
    </dgm:pt>
    <dgm:pt modelId="{AB5BDEE1-C320-44E4-8C65-A4F79D9C4A29}" type="sibTrans" cxnId="{91C2DE8D-517E-4A9A-90A7-F576F5309D7C}">
      <dgm:prSet/>
      <dgm:spPr/>
      <dgm:t>
        <a:bodyPr/>
        <a:lstStyle/>
        <a:p>
          <a:endParaRPr lang="en-US">
            <a:solidFill>
              <a:srgbClr val="0070C0"/>
            </a:solidFill>
          </a:endParaRPr>
        </a:p>
      </dgm:t>
    </dgm:pt>
    <dgm:pt modelId="{119D2328-5844-4876-80D4-2DA275F8B13C}">
      <dgm:prSet phldrT="[Text]"/>
      <dgm:spPr/>
      <dgm:t>
        <a:bodyPr/>
        <a:lstStyle/>
        <a:p>
          <a:r>
            <a:rPr lang="en-US" dirty="0">
              <a:solidFill>
                <a:srgbClr val="0070C0"/>
              </a:solidFill>
            </a:rPr>
            <a:t>ICAO</a:t>
          </a:r>
        </a:p>
      </dgm:t>
    </dgm:pt>
    <dgm:pt modelId="{F7A71A55-AA74-4273-A5EE-209DB5E84F74}" type="parTrans" cxnId="{062362BA-D8D3-4714-9284-2D0BD94BBCAE}">
      <dgm:prSet/>
      <dgm:spPr/>
      <dgm:t>
        <a:bodyPr/>
        <a:lstStyle/>
        <a:p>
          <a:endParaRPr lang="en-US">
            <a:solidFill>
              <a:srgbClr val="0070C0"/>
            </a:solidFill>
          </a:endParaRPr>
        </a:p>
      </dgm:t>
    </dgm:pt>
    <dgm:pt modelId="{F3B1DB08-10E3-40E2-8608-2BF0905B09DE}" type="sibTrans" cxnId="{062362BA-D8D3-4714-9284-2D0BD94BBCAE}">
      <dgm:prSet/>
      <dgm:spPr/>
      <dgm:t>
        <a:bodyPr/>
        <a:lstStyle/>
        <a:p>
          <a:endParaRPr lang="en-US">
            <a:solidFill>
              <a:srgbClr val="0070C0"/>
            </a:solidFill>
          </a:endParaRPr>
        </a:p>
      </dgm:t>
    </dgm:pt>
    <dgm:pt modelId="{759DD2AA-D611-45F7-8AA7-DDB08ED91B35}">
      <dgm:prSet phldrT="[Text]"/>
      <dgm:spPr/>
      <dgm:t>
        <a:bodyPr/>
        <a:lstStyle/>
        <a:p>
          <a:r>
            <a:rPr lang="en-US" dirty="0">
              <a:solidFill>
                <a:schemeClr val="bg1"/>
              </a:solidFill>
            </a:rPr>
            <a:t>Maritime</a:t>
          </a:r>
        </a:p>
      </dgm:t>
    </dgm:pt>
    <dgm:pt modelId="{CC127DED-1D5B-44A4-AAFB-5FC532395331}" type="parTrans" cxnId="{3793C75E-03BD-49FA-B6C1-DBEBBC1D2D38}">
      <dgm:prSet/>
      <dgm:spPr/>
      <dgm:t>
        <a:bodyPr/>
        <a:lstStyle/>
        <a:p>
          <a:endParaRPr lang="en-US">
            <a:solidFill>
              <a:srgbClr val="0070C0"/>
            </a:solidFill>
          </a:endParaRPr>
        </a:p>
      </dgm:t>
    </dgm:pt>
    <dgm:pt modelId="{6EF68CB9-D1EF-4D12-BDFF-1A2A680D4F18}" type="sibTrans" cxnId="{3793C75E-03BD-49FA-B6C1-DBEBBC1D2D38}">
      <dgm:prSet/>
      <dgm:spPr/>
      <dgm:t>
        <a:bodyPr/>
        <a:lstStyle/>
        <a:p>
          <a:endParaRPr lang="en-US">
            <a:solidFill>
              <a:srgbClr val="0070C0"/>
            </a:solidFill>
          </a:endParaRPr>
        </a:p>
      </dgm:t>
    </dgm:pt>
    <dgm:pt modelId="{255980A3-328B-40B4-A43F-872A47BCA1B4}">
      <dgm:prSet phldrT="[Text]"/>
      <dgm:spPr/>
      <dgm:t>
        <a:bodyPr/>
        <a:lstStyle/>
        <a:p>
          <a:r>
            <a:rPr lang="en-US" dirty="0">
              <a:solidFill>
                <a:srgbClr val="0070C0"/>
              </a:solidFill>
            </a:rPr>
            <a:t>IMO</a:t>
          </a:r>
        </a:p>
      </dgm:t>
    </dgm:pt>
    <dgm:pt modelId="{2B4E544D-A8F1-4A5D-898E-3684974CB6C1}" type="parTrans" cxnId="{E1614AD7-9021-4BDD-9267-3F95F0E428A2}">
      <dgm:prSet/>
      <dgm:spPr/>
      <dgm:t>
        <a:bodyPr/>
        <a:lstStyle/>
        <a:p>
          <a:endParaRPr lang="en-US">
            <a:solidFill>
              <a:srgbClr val="0070C0"/>
            </a:solidFill>
          </a:endParaRPr>
        </a:p>
      </dgm:t>
    </dgm:pt>
    <dgm:pt modelId="{BCEBE904-DE34-4EC3-A948-07BC1746B00B}" type="sibTrans" cxnId="{E1614AD7-9021-4BDD-9267-3F95F0E428A2}">
      <dgm:prSet/>
      <dgm:spPr/>
      <dgm:t>
        <a:bodyPr/>
        <a:lstStyle/>
        <a:p>
          <a:endParaRPr lang="en-US">
            <a:solidFill>
              <a:srgbClr val="0070C0"/>
            </a:solidFill>
          </a:endParaRPr>
        </a:p>
      </dgm:t>
    </dgm:pt>
    <dgm:pt modelId="{1AB99AAD-B5A4-4412-85DB-39619EF410DB}">
      <dgm:prSet phldrT="[Text]"/>
      <dgm:spPr/>
      <dgm:t>
        <a:bodyPr/>
        <a:lstStyle/>
        <a:p>
          <a:r>
            <a:rPr lang="en-US" dirty="0">
              <a:solidFill>
                <a:schemeClr val="bg1"/>
              </a:solidFill>
            </a:rPr>
            <a:t>Inland Transport</a:t>
          </a:r>
        </a:p>
      </dgm:t>
    </dgm:pt>
    <dgm:pt modelId="{E78C9C08-5EC3-4D3D-BDF6-CF899E435C57}" type="parTrans" cxnId="{3E94E394-4DEE-42D5-9CBF-57353C190A36}">
      <dgm:prSet/>
      <dgm:spPr/>
      <dgm:t>
        <a:bodyPr/>
        <a:lstStyle/>
        <a:p>
          <a:endParaRPr lang="en-US">
            <a:solidFill>
              <a:srgbClr val="0070C0"/>
            </a:solidFill>
          </a:endParaRPr>
        </a:p>
      </dgm:t>
    </dgm:pt>
    <dgm:pt modelId="{2DF39F5A-2080-4E6C-B268-B31FA58B38E1}" type="sibTrans" cxnId="{3E94E394-4DEE-42D5-9CBF-57353C190A36}">
      <dgm:prSet/>
      <dgm:spPr/>
      <dgm:t>
        <a:bodyPr/>
        <a:lstStyle/>
        <a:p>
          <a:endParaRPr lang="en-US">
            <a:solidFill>
              <a:srgbClr val="0070C0"/>
            </a:solidFill>
          </a:endParaRPr>
        </a:p>
      </dgm:t>
    </dgm:pt>
    <dgm:pt modelId="{EE1328DE-F056-420A-BA6B-C5FA60C39135}">
      <dgm:prSet phldrT="[Text]"/>
      <dgm:spPr/>
      <dgm:t>
        <a:bodyPr/>
        <a:lstStyle/>
        <a:p>
          <a:r>
            <a:rPr lang="en-US" dirty="0">
              <a:solidFill>
                <a:srgbClr val="0070C0"/>
              </a:solidFill>
            </a:rPr>
            <a:t>UNECE (ITC)</a:t>
          </a:r>
        </a:p>
      </dgm:t>
    </dgm:pt>
    <dgm:pt modelId="{2329C3BE-41B9-4731-876D-3C3418E39119}" type="parTrans" cxnId="{339E6244-1AFC-419E-85D9-882652BFE72D}">
      <dgm:prSet/>
      <dgm:spPr/>
      <dgm:t>
        <a:bodyPr/>
        <a:lstStyle/>
        <a:p>
          <a:endParaRPr lang="en-US">
            <a:solidFill>
              <a:srgbClr val="0070C0"/>
            </a:solidFill>
          </a:endParaRPr>
        </a:p>
      </dgm:t>
    </dgm:pt>
    <dgm:pt modelId="{51FFD25E-8770-4173-A25C-78C7BF18A465}" type="sibTrans" cxnId="{339E6244-1AFC-419E-85D9-882652BFE72D}">
      <dgm:prSet/>
      <dgm:spPr/>
      <dgm:t>
        <a:bodyPr/>
        <a:lstStyle/>
        <a:p>
          <a:endParaRPr lang="en-US">
            <a:solidFill>
              <a:srgbClr val="0070C0"/>
            </a:solidFill>
          </a:endParaRPr>
        </a:p>
      </dgm:t>
    </dgm:pt>
    <dgm:pt modelId="{ED97F9E2-15B0-4353-A140-CCC03CAAEDA5}" type="pres">
      <dgm:prSet presAssocID="{7D16FCA0-09FA-43C2-9E01-81622079CD3A}" presName="composite" presStyleCnt="0">
        <dgm:presLayoutVars>
          <dgm:chMax val="5"/>
          <dgm:dir/>
          <dgm:animLvl val="ctr"/>
          <dgm:resizeHandles val="exact"/>
        </dgm:presLayoutVars>
      </dgm:prSet>
      <dgm:spPr/>
    </dgm:pt>
    <dgm:pt modelId="{AAE3BF78-9D1B-405C-BEDA-A6D01401EEDA}" type="pres">
      <dgm:prSet presAssocID="{7D16FCA0-09FA-43C2-9E01-81622079CD3A}" presName="cycle" presStyleCnt="0"/>
      <dgm:spPr/>
    </dgm:pt>
    <dgm:pt modelId="{B6A0E155-06A9-45C5-A28C-FC9FAE284558}" type="pres">
      <dgm:prSet presAssocID="{7D16FCA0-09FA-43C2-9E01-81622079CD3A}" presName="centerShape" presStyleCnt="0"/>
      <dgm:spPr/>
    </dgm:pt>
    <dgm:pt modelId="{0720F79A-BAAE-432D-A202-9D1E3D8B86F6}" type="pres">
      <dgm:prSet presAssocID="{7D16FCA0-09FA-43C2-9E01-81622079CD3A}" presName="connSite" presStyleLbl="node1" presStyleIdx="0" presStyleCnt="4"/>
      <dgm:spPr/>
    </dgm:pt>
    <dgm:pt modelId="{FBF0E588-E62A-4F7D-8344-45E7A4BAB794}" type="pres">
      <dgm:prSet presAssocID="{7D16FCA0-09FA-43C2-9E01-81622079CD3A}" presName="visible" presStyleLbl="node1" presStyleIdx="0" presStyleCnt="4"/>
      <dgm:spPr/>
    </dgm:pt>
    <dgm:pt modelId="{7B2CC662-4768-4FCA-990C-C9E43EDC751F}" type="pres">
      <dgm:prSet presAssocID="{63C3E6DB-9683-4485-99E2-ED23CAA15FA1}" presName="Name25" presStyleLbl="parChTrans1D1" presStyleIdx="0" presStyleCnt="3"/>
      <dgm:spPr/>
    </dgm:pt>
    <dgm:pt modelId="{348CDCB2-2F71-45F4-9757-6A9B86EC5AD5}" type="pres">
      <dgm:prSet presAssocID="{7BCBD561-4D7B-47D3-BF08-0F843D03B7E5}" presName="node" presStyleCnt="0"/>
      <dgm:spPr/>
    </dgm:pt>
    <dgm:pt modelId="{A667AE69-87A5-4CCC-ACA9-91913C9C3B6E}" type="pres">
      <dgm:prSet presAssocID="{7BCBD561-4D7B-47D3-BF08-0F843D03B7E5}" presName="parentNode" presStyleLbl="node1" presStyleIdx="1" presStyleCnt="4">
        <dgm:presLayoutVars>
          <dgm:chMax val="1"/>
          <dgm:bulletEnabled val="1"/>
        </dgm:presLayoutVars>
      </dgm:prSet>
      <dgm:spPr/>
    </dgm:pt>
    <dgm:pt modelId="{2CB16957-F5A9-4308-AF1D-B2A536FA3BF0}" type="pres">
      <dgm:prSet presAssocID="{7BCBD561-4D7B-47D3-BF08-0F843D03B7E5}" presName="childNode" presStyleLbl="revTx" presStyleIdx="0" presStyleCnt="3">
        <dgm:presLayoutVars>
          <dgm:bulletEnabled val="1"/>
        </dgm:presLayoutVars>
      </dgm:prSet>
      <dgm:spPr/>
    </dgm:pt>
    <dgm:pt modelId="{37B18D06-6051-4DF8-8831-0047EB71F2EE}" type="pres">
      <dgm:prSet presAssocID="{CC127DED-1D5B-44A4-AAFB-5FC532395331}" presName="Name25" presStyleLbl="parChTrans1D1" presStyleIdx="1" presStyleCnt="3"/>
      <dgm:spPr/>
    </dgm:pt>
    <dgm:pt modelId="{57AFD4A0-FA08-4887-A322-1139EF40F986}" type="pres">
      <dgm:prSet presAssocID="{759DD2AA-D611-45F7-8AA7-DDB08ED91B35}" presName="node" presStyleCnt="0"/>
      <dgm:spPr/>
    </dgm:pt>
    <dgm:pt modelId="{7C136472-2CD6-4E32-8905-7CD42379809A}" type="pres">
      <dgm:prSet presAssocID="{759DD2AA-D611-45F7-8AA7-DDB08ED91B35}" presName="parentNode" presStyleLbl="node1" presStyleIdx="2" presStyleCnt="4">
        <dgm:presLayoutVars>
          <dgm:chMax val="1"/>
          <dgm:bulletEnabled val="1"/>
        </dgm:presLayoutVars>
      </dgm:prSet>
      <dgm:spPr/>
    </dgm:pt>
    <dgm:pt modelId="{65BA1AF7-E2F2-44B8-8620-74FD6559F05A}" type="pres">
      <dgm:prSet presAssocID="{759DD2AA-D611-45F7-8AA7-DDB08ED91B35}" presName="childNode" presStyleLbl="revTx" presStyleIdx="1" presStyleCnt="3">
        <dgm:presLayoutVars>
          <dgm:bulletEnabled val="1"/>
        </dgm:presLayoutVars>
      </dgm:prSet>
      <dgm:spPr/>
    </dgm:pt>
    <dgm:pt modelId="{62DFABDD-1F38-4DD7-B0F1-D7D17F2E2655}" type="pres">
      <dgm:prSet presAssocID="{E78C9C08-5EC3-4D3D-BDF6-CF899E435C57}" presName="Name25" presStyleLbl="parChTrans1D1" presStyleIdx="2" presStyleCnt="3"/>
      <dgm:spPr/>
    </dgm:pt>
    <dgm:pt modelId="{FF380105-0A7A-4F01-B379-93BE0D0D7082}" type="pres">
      <dgm:prSet presAssocID="{1AB99AAD-B5A4-4412-85DB-39619EF410DB}" presName="node" presStyleCnt="0"/>
      <dgm:spPr/>
    </dgm:pt>
    <dgm:pt modelId="{18A18440-D659-47EB-84B9-86D13C24E605}" type="pres">
      <dgm:prSet presAssocID="{1AB99AAD-B5A4-4412-85DB-39619EF410DB}" presName="parentNode" presStyleLbl="node1" presStyleIdx="3" presStyleCnt="4" custScaleX="103281">
        <dgm:presLayoutVars>
          <dgm:chMax val="1"/>
          <dgm:bulletEnabled val="1"/>
        </dgm:presLayoutVars>
      </dgm:prSet>
      <dgm:spPr/>
    </dgm:pt>
    <dgm:pt modelId="{DBC2F596-27C3-41B0-A454-B3E4329D6736}" type="pres">
      <dgm:prSet presAssocID="{1AB99AAD-B5A4-4412-85DB-39619EF410DB}" presName="childNode" presStyleLbl="revTx" presStyleIdx="2" presStyleCnt="3">
        <dgm:presLayoutVars>
          <dgm:bulletEnabled val="1"/>
        </dgm:presLayoutVars>
      </dgm:prSet>
      <dgm:spPr/>
    </dgm:pt>
  </dgm:ptLst>
  <dgm:cxnLst>
    <dgm:cxn modelId="{C6537B00-4396-4E0E-B94C-F0AB31786182}" type="presOf" srcId="{E78C9C08-5EC3-4D3D-BDF6-CF899E435C57}" destId="{62DFABDD-1F38-4DD7-B0F1-D7D17F2E2655}" srcOrd="0" destOrd="0" presId="urn:microsoft.com/office/officeart/2005/8/layout/radial2"/>
    <dgm:cxn modelId="{77B44B22-1796-4693-8FA1-166133BC2E04}" type="presOf" srcId="{7BCBD561-4D7B-47D3-BF08-0F843D03B7E5}" destId="{A667AE69-87A5-4CCC-ACA9-91913C9C3B6E}" srcOrd="0" destOrd="0" presId="urn:microsoft.com/office/officeart/2005/8/layout/radial2"/>
    <dgm:cxn modelId="{20BE282B-8CF3-4C22-9465-110FB99E3C9D}" type="presOf" srcId="{759DD2AA-D611-45F7-8AA7-DDB08ED91B35}" destId="{7C136472-2CD6-4E32-8905-7CD42379809A}" srcOrd="0" destOrd="0" presId="urn:microsoft.com/office/officeart/2005/8/layout/radial2"/>
    <dgm:cxn modelId="{3793C75E-03BD-49FA-B6C1-DBEBBC1D2D38}" srcId="{7D16FCA0-09FA-43C2-9E01-81622079CD3A}" destId="{759DD2AA-D611-45F7-8AA7-DDB08ED91B35}" srcOrd="1" destOrd="0" parTransId="{CC127DED-1D5B-44A4-AAFB-5FC532395331}" sibTransId="{6EF68CB9-D1EF-4D12-BDFF-1A2A680D4F18}"/>
    <dgm:cxn modelId="{339E6244-1AFC-419E-85D9-882652BFE72D}" srcId="{1AB99AAD-B5A4-4412-85DB-39619EF410DB}" destId="{EE1328DE-F056-420A-BA6B-C5FA60C39135}" srcOrd="0" destOrd="0" parTransId="{2329C3BE-41B9-4731-876D-3C3418E39119}" sibTransId="{51FFD25E-8770-4173-A25C-78C7BF18A465}"/>
    <dgm:cxn modelId="{29FFF97F-751F-47B8-982B-5E3F5070974B}" type="presOf" srcId="{255980A3-328B-40B4-A43F-872A47BCA1B4}" destId="{65BA1AF7-E2F2-44B8-8620-74FD6559F05A}" srcOrd="0" destOrd="0" presId="urn:microsoft.com/office/officeart/2005/8/layout/radial2"/>
    <dgm:cxn modelId="{0FAFC087-355F-4F6F-B934-7C199BBBDFC0}" type="presOf" srcId="{CC127DED-1D5B-44A4-AAFB-5FC532395331}" destId="{37B18D06-6051-4DF8-8831-0047EB71F2EE}" srcOrd="0" destOrd="0" presId="urn:microsoft.com/office/officeart/2005/8/layout/radial2"/>
    <dgm:cxn modelId="{91C2DE8D-517E-4A9A-90A7-F576F5309D7C}" srcId="{7D16FCA0-09FA-43C2-9E01-81622079CD3A}" destId="{7BCBD561-4D7B-47D3-BF08-0F843D03B7E5}" srcOrd="0" destOrd="0" parTransId="{63C3E6DB-9683-4485-99E2-ED23CAA15FA1}" sibTransId="{AB5BDEE1-C320-44E4-8C65-A4F79D9C4A29}"/>
    <dgm:cxn modelId="{3E94E394-4DEE-42D5-9CBF-57353C190A36}" srcId="{7D16FCA0-09FA-43C2-9E01-81622079CD3A}" destId="{1AB99AAD-B5A4-4412-85DB-39619EF410DB}" srcOrd="2" destOrd="0" parTransId="{E78C9C08-5EC3-4D3D-BDF6-CF899E435C57}" sibTransId="{2DF39F5A-2080-4E6C-B268-B31FA58B38E1}"/>
    <dgm:cxn modelId="{C272ECA0-5C54-4901-B166-2413E827FFEE}" type="presOf" srcId="{EE1328DE-F056-420A-BA6B-C5FA60C39135}" destId="{DBC2F596-27C3-41B0-A454-B3E4329D6736}" srcOrd="0" destOrd="0" presId="urn:microsoft.com/office/officeart/2005/8/layout/radial2"/>
    <dgm:cxn modelId="{E43303B8-6773-46AB-A94C-93293E08411E}" type="presOf" srcId="{63C3E6DB-9683-4485-99E2-ED23CAA15FA1}" destId="{7B2CC662-4768-4FCA-990C-C9E43EDC751F}" srcOrd="0" destOrd="0" presId="urn:microsoft.com/office/officeart/2005/8/layout/radial2"/>
    <dgm:cxn modelId="{062362BA-D8D3-4714-9284-2D0BD94BBCAE}" srcId="{7BCBD561-4D7B-47D3-BF08-0F843D03B7E5}" destId="{119D2328-5844-4876-80D4-2DA275F8B13C}" srcOrd="0" destOrd="0" parTransId="{F7A71A55-AA74-4273-A5EE-209DB5E84F74}" sibTransId="{F3B1DB08-10E3-40E2-8608-2BF0905B09DE}"/>
    <dgm:cxn modelId="{40B09FC8-A358-4A80-9C59-D9F5C37B7503}" type="presOf" srcId="{7D16FCA0-09FA-43C2-9E01-81622079CD3A}" destId="{ED97F9E2-15B0-4353-A140-CCC03CAAEDA5}" srcOrd="0" destOrd="0" presId="urn:microsoft.com/office/officeart/2005/8/layout/radial2"/>
    <dgm:cxn modelId="{E1614AD7-9021-4BDD-9267-3F95F0E428A2}" srcId="{759DD2AA-D611-45F7-8AA7-DDB08ED91B35}" destId="{255980A3-328B-40B4-A43F-872A47BCA1B4}" srcOrd="0" destOrd="0" parTransId="{2B4E544D-A8F1-4A5D-898E-3684974CB6C1}" sibTransId="{BCEBE904-DE34-4EC3-A948-07BC1746B00B}"/>
    <dgm:cxn modelId="{48705AF7-E99E-404A-9692-5ECA45D7D5B1}" type="presOf" srcId="{1AB99AAD-B5A4-4412-85DB-39619EF410DB}" destId="{18A18440-D659-47EB-84B9-86D13C24E605}" srcOrd="0" destOrd="0" presId="urn:microsoft.com/office/officeart/2005/8/layout/radial2"/>
    <dgm:cxn modelId="{CCE31BF8-5DDE-4DC6-9393-43CF4BABA475}" type="presOf" srcId="{119D2328-5844-4876-80D4-2DA275F8B13C}" destId="{2CB16957-F5A9-4308-AF1D-B2A536FA3BF0}" srcOrd="0" destOrd="0" presId="urn:microsoft.com/office/officeart/2005/8/layout/radial2"/>
    <dgm:cxn modelId="{1240920A-301A-49FC-85EF-C0A26D4D09AE}" type="presParOf" srcId="{ED97F9E2-15B0-4353-A140-CCC03CAAEDA5}" destId="{AAE3BF78-9D1B-405C-BEDA-A6D01401EEDA}" srcOrd="0" destOrd="0" presId="urn:microsoft.com/office/officeart/2005/8/layout/radial2"/>
    <dgm:cxn modelId="{08F4F830-6B61-4284-8FDA-87DA22587A9B}" type="presParOf" srcId="{AAE3BF78-9D1B-405C-BEDA-A6D01401EEDA}" destId="{B6A0E155-06A9-45C5-A28C-FC9FAE284558}" srcOrd="0" destOrd="0" presId="urn:microsoft.com/office/officeart/2005/8/layout/radial2"/>
    <dgm:cxn modelId="{AF8558DF-39BF-4629-9574-BA3FACC482B8}" type="presParOf" srcId="{B6A0E155-06A9-45C5-A28C-FC9FAE284558}" destId="{0720F79A-BAAE-432D-A202-9D1E3D8B86F6}" srcOrd="0" destOrd="0" presId="urn:microsoft.com/office/officeart/2005/8/layout/radial2"/>
    <dgm:cxn modelId="{F377D221-218D-4936-AA69-07218DE1A04D}" type="presParOf" srcId="{B6A0E155-06A9-45C5-A28C-FC9FAE284558}" destId="{FBF0E588-E62A-4F7D-8344-45E7A4BAB794}" srcOrd="1" destOrd="0" presId="urn:microsoft.com/office/officeart/2005/8/layout/radial2"/>
    <dgm:cxn modelId="{983B54A1-3753-46AD-BA60-0E8379BE8960}" type="presParOf" srcId="{AAE3BF78-9D1B-405C-BEDA-A6D01401EEDA}" destId="{7B2CC662-4768-4FCA-990C-C9E43EDC751F}" srcOrd="1" destOrd="0" presId="urn:microsoft.com/office/officeart/2005/8/layout/radial2"/>
    <dgm:cxn modelId="{00835311-27E8-4F58-8CD8-A911B18D6EBB}" type="presParOf" srcId="{AAE3BF78-9D1B-405C-BEDA-A6D01401EEDA}" destId="{348CDCB2-2F71-45F4-9757-6A9B86EC5AD5}" srcOrd="2" destOrd="0" presId="urn:microsoft.com/office/officeart/2005/8/layout/radial2"/>
    <dgm:cxn modelId="{FB1320CD-E1B6-42D9-87D0-D11EC9B6EA30}" type="presParOf" srcId="{348CDCB2-2F71-45F4-9757-6A9B86EC5AD5}" destId="{A667AE69-87A5-4CCC-ACA9-91913C9C3B6E}" srcOrd="0" destOrd="0" presId="urn:microsoft.com/office/officeart/2005/8/layout/radial2"/>
    <dgm:cxn modelId="{F547170B-9109-4F76-9CF8-0EB34FA30046}" type="presParOf" srcId="{348CDCB2-2F71-45F4-9757-6A9B86EC5AD5}" destId="{2CB16957-F5A9-4308-AF1D-B2A536FA3BF0}" srcOrd="1" destOrd="0" presId="urn:microsoft.com/office/officeart/2005/8/layout/radial2"/>
    <dgm:cxn modelId="{9FE7E86A-3968-4D3D-A898-C27DB2DA693D}" type="presParOf" srcId="{AAE3BF78-9D1B-405C-BEDA-A6D01401EEDA}" destId="{37B18D06-6051-4DF8-8831-0047EB71F2EE}" srcOrd="3" destOrd="0" presId="urn:microsoft.com/office/officeart/2005/8/layout/radial2"/>
    <dgm:cxn modelId="{D98D0E6A-D2C9-40CF-8CFB-DAF44E413702}" type="presParOf" srcId="{AAE3BF78-9D1B-405C-BEDA-A6D01401EEDA}" destId="{57AFD4A0-FA08-4887-A322-1139EF40F986}" srcOrd="4" destOrd="0" presId="urn:microsoft.com/office/officeart/2005/8/layout/radial2"/>
    <dgm:cxn modelId="{75DB9AEF-0CDB-4F41-90DB-2849EC0DC53C}" type="presParOf" srcId="{57AFD4A0-FA08-4887-A322-1139EF40F986}" destId="{7C136472-2CD6-4E32-8905-7CD42379809A}" srcOrd="0" destOrd="0" presId="urn:microsoft.com/office/officeart/2005/8/layout/radial2"/>
    <dgm:cxn modelId="{AA2EF1D2-58F6-4404-BD71-9B5691C8551B}" type="presParOf" srcId="{57AFD4A0-FA08-4887-A322-1139EF40F986}" destId="{65BA1AF7-E2F2-44B8-8620-74FD6559F05A}" srcOrd="1" destOrd="0" presId="urn:microsoft.com/office/officeart/2005/8/layout/radial2"/>
    <dgm:cxn modelId="{F796F64E-B2EE-4455-9E36-8BA9A45F35C9}" type="presParOf" srcId="{AAE3BF78-9D1B-405C-BEDA-A6D01401EEDA}" destId="{62DFABDD-1F38-4DD7-B0F1-D7D17F2E2655}" srcOrd="5" destOrd="0" presId="urn:microsoft.com/office/officeart/2005/8/layout/radial2"/>
    <dgm:cxn modelId="{58A932A7-BABD-4598-A640-98B3038D9F07}" type="presParOf" srcId="{AAE3BF78-9D1B-405C-BEDA-A6D01401EEDA}" destId="{FF380105-0A7A-4F01-B379-93BE0D0D7082}" srcOrd="6" destOrd="0" presId="urn:microsoft.com/office/officeart/2005/8/layout/radial2"/>
    <dgm:cxn modelId="{7A54E825-8598-4A96-9A38-C4EBE03480EC}" type="presParOf" srcId="{FF380105-0A7A-4F01-B379-93BE0D0D7082}" destId="{18A18440-D659-47EB-84B9-86D13C24E605}" srcOrd="0" destOrd="0" presId="urn:microsoft.com/office/officeart/2005/8/layout/radial2"/>
    <dgm:cxn modelId="{C8611E5D-2BD8-45AE-8C1E-82949CB385F1}" type="presParOf" srcId="{FF380105-0A7A-4F01-B379-93BE0D0D7082}" destId="{DBC2F596-27C3-41B0-A454-B3E4329D6736}"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A1EA4-8CAE-44E7-9D8E-3318A7F39BAB}">
      <dsp:nvSpPr>
        <dsp:cNvPr id="0" name=""/>
        <dsp:cNvSpPr/>
      </dsp:nvSpPr>
      <dsp:spPr>
        <a:xfrm>
          <a:off x="1762805"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964072-63F8-425F-A781-568426370AA9}">
      <dsp:nvSpPr>
        <dsp:cNvPr id="0" name=""/>
        <dsp:cNvSpPr/>
      </dsp:nvSpPr>
      <dsp:spPr>
        <a:xfrm>
          <a:off x="2660921" y="3003293"/>
          <a:ext cx="181015" cy="181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22365E-0673-49DF-B4D4-649F36845EB9}">
      <dsp:nvSpPr>
        <dsp:cNvPr id="0" name=""/>
        <dsp:cNvSpPr/>
      </dsp:nvSpPr>
      <dsp:spPr>
        <a:xfrm>
          <a:off x="2825708" y="3093801"/>
          <a:ext cx="1837993" cy="12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16"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a:t>2017</a:t>
          </a:r>
        </a:p>
        <a:p>
          <a:pPr marL="0" lvl="0" indent="0" algn="l" defTabSz="577850">
            <a:lnSpc>
              <a:spcPct val="90000"/>
            </a:lnSpc>
            <a:spcBef>
              <a:spcPct val="0"/>
            </a:spcBef>
            <a:spcAft>
              <a:spcPct val="35000"/>
            </a:spcAft>
            <a:buNone/>
          </a:pPr>
          <a:r>
            <a:rPr lang="en-US" sz="1300" b="1" kern="1200" dirty="0"/>
            <a:t>79</a:t>
          </a:r>
          <a:r>
            <a:rPr lang="en-US" sz="1300" b="1" kern="1200" baseline="30000" dirty="0"/>
            <a:t>th</a:t>
          </a:r>
          <a:r>
            <a:rPr lang="en-US" sz="1300" b="1" kern="1200" dirty="0"/>
            <a:t> Annual session: </a:t>
          </a:r>
        </a:p>
        <a:p>
          <a:pPr marL="0" lvl="0" indent="0" algn="l" defTabSz="577850">
            <a:lnSpc>
              <a:spcPct val="90000"/>
            </a:lnSpc>
            <a:spcBef>
              <a:spcPct val="0"/>
            </a:spcBef>
            <a:spcAft>
              <a:spcPct val="35000"/>
            </a:spcAft>
            <a:buNone/>
          </a:pPr>
          <a:r>
            <a:rPr lang="en-US" sz="1300" b="1" kern="1200" dirty="0"/>
            <a:t>- Resolution</a:t>
          </a:r>
        </a:p>
        <a:p>
          <a:pPr marL="0" lvl="0" indent="0" algn="l" defTabSz="577850">
            <a:lnSpc>
              <a:spcPct val="90000"/>
            </a:lnSpc>
            <a:spcBef>
              <a:spcPct val="0"/>
            </a:spcBef>
            <a:spcAft>
              <a:spcPct val="35000"/>
            </a:spcAft>
            <a:buNone/>
          </a:pPr>
          <a:r>
            <a:rPr lang="en-US" sz="1300" b="1" kern="1200" dirty="0"/>
            <a:t>- ECE/TRANS/2017/R.1</a:t>
          </a:r>
          <a:endParaRPr lang="en-GB" sz="1300" kern="1200" dirty="0"/>
        </a:p>
      </dsp:txBody>
      <dsp:txXfrm>
        <a:off x="2825708" y="3093801"/>
        <a:ext cx="1837993" cy="1257536"/>
      </dsp:txXfrm>
    </dsp:sp>
    <dsp:sp modelId="{4D6DFB21-A4AB-44BD-B171-C7AAEC1E199C}">
      <dsp:nvSpPr>
        <dsp:cNvPr id="0" name=""/>
        <dsp:cNvSpPr/>
      </dsp:nvSpPr>
      <dsp:spPr>
        <a:xfrm>
          <a:off x="4258732" y="1820599"/>
          <a:ext cx="327220" cy="3272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C6C5B-FA53-49F4-AA81-452BFC586D53}">
      <dsp:nvSpPr>
        <dsp:cNvPr id="0" name=""/>
        <dsp:cNvSpPr/>
      </dsp:nvSpPr>
      <dsp:spPr>
        <a:xfrm>
          <a:off x="4422343" y="1984210"/>
          <a:ext cx="1670913" cy="2367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87" tIns="0" rIns="0" bIns="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2018</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80</a:t>
          </a:r>
          <a:r>
            <a:rPr lang="en-US" sz="1400" b="1" kern="1200" baseline="30000" dirty="0"/>
            <a:t>th</a:t>
          </a:r>
          <a:r>
            <a:rPr lang="en-US" sz="1400" b="1" kern="1200" dirty="0"/>
            <a:t> Annual session</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 Discussion paper on ITC Strategy</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 Background report</a:t>
          </a:r>
          <a:endParaRPr lang="en-GB" sz="1400" b="1" kern="1200" dirty="0"/>
        </a:p>
      </dsp:txBody>
      <dsp:txXfrm>
        <a:off x="4422343" y="1984210"/>
        <a:ext cx="1670913" cy="2367127"/>
      </dsp:txXfrm>
    </dsp:sp>
    <dsp:sp modelId="{9EC2627F-615C-4934-8950-ADBA58C68E02}">
      <dsp:nvSpPr>
        <dsp:cNvPr id="0" name=""/>
        <dsp:cNvSpPr/>
      </dsp:nvSpPr>
      <dsp:spPr>
        <a:xfrm>
          <a:off x="6180283" y="1100888"/>
          <a:ext cx="452539" cy="452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D5A3C-249D-4864-B763-F4506D568D39}">
      <dsp:nvSpPr>
        <dsp:cNvPr id="0" name=""/>
        <dsp:cNvSpPr/>
      </dsp:nvSpPr>
      <dsp:spPr>
        <a:xfrm>
          <a:off x="6406553" y="1327158"/>
          <a:ext cx="1670913" cy="302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9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2019</a:t>
          </a:r>
        </a:p>
        <a:p>
          <a:pPr marL="0" lvl="0" indent="0" algn="l" defTabSz="622300">
            <a:lnSpc>
              <a:spcPct val="90000"/>
            </a:lnSpc>
            <a:spcBef>
              <a:spcPct val="0"/>
            </a:spcBef>
            <a:spcAft>
              <a:spcPct val="35000"/>
            </a:spcAft>
            <a:buNone/>
          </a:pPr>
          <a:r>
            <a:rPr lang="en-US" sz="1400" b="1" kern="1200" dirty="0"/>
            <a:t>81</a:t>
          </a:r>
          <a:r>
            <a:rPr lang="en-US" sz="1400" b="1" kern="1200" baseline="30000" dirty="0"/>
            <a:t>st</a:t>
          </a:r>
          <a:r>
            <a:rPr lang="en-US" sz="1400" b="1" kern="1200" dirty="0"/>
            <a:t> Annual session</a:t>
          </a:r>
        </a:p>
        <a:p>
          <a:pPr marL="0" lvl="0" indent="0" algn="l" defTabSz="622300">
            <a:lnSpc>
              <a:spcPct val="90000"/>
            </a:lnSpc>
            <a:spcBef>
              <a:spcPct val="0"/>
            </a:spcBef>
            <a:spcAft>
              <a:spcPct val="35000"/>
            </a:spcAft>
            <a:buNone/>
          </a:pPr>
          <a:r>
            <a:rPr lang="en-US" sz="1400" b="1" kern="1200" dirty="0"/>
            <a:t>Adoption of ITC Strategy 2030</a:t>
          </a:r>
          <a:endParaRPr lang="en-GB" sz="1400" b="1" kern="1200" dirty="0"/>
        </a:p>
      </dsp:txBody>
      <dsp:txXfrm>
        <a:off x="6406553" y="1327158"/>
        <a:ext cx="1670913" cy="3024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FABDD-1F38-4DD7-B0F1-D7D17F2E2655}">
      <dsp:nvSpPr>
        <dsp:cNvPr id="0" name=""/>
        <dsp:cNvSpPr/>
      </dsp:nvSpPr>
      <dsp:spPr>
        <a:xfrm rot="2568551">
          <a:off x="4064879" y="3053520"/>
          <a:ext cx="639848" cy="35815"/>
        </a:xfrm>
        <a:custGeom>
          <a:avLst/>
          <a:gdLst/>
          <a:ahLst/>
          <a:cxnLst/>
          <a:rect l="0" t="0" r="0" b="0"/>
          <a:pathLst>
            <a:path>
              <a:moveTo>
                <a:pt x="0" y="17907"/>
              </a:moveTo>
              <a:lnTo>
                <a:pt x="639848"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B18D06-6051-4DF8-8831-0047EB71F2EE}">
      <dsp:nvSpPr>
        <dsp:cNvPr id="0" name=""/>
        <dsp:cNvSpPr/>
      </dsp:nvSpPr>
      <dsp:spPr>
        <a:xfrm>
          <a:off x="4150100" y="2157761"/>
          <a:ext cx="729839" cy="35815"/>
        </a:xfrm>
        <a:custGeom>
          <a:avLst/>
          <a:gdLst/>
          <a:ahLst/>
          <a:cxnLst/>
          <a:rect l="0" t="0" r="0" b="0"/>
          <a:pathLst>
            <a:path>
              <a:moveTo>
                <a:pt x="0" y="17907"/>
              </a:moveTo>
              <a:lnTo>
                <a:pt x="729839"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2CC662-4768-4FCA-990C-C9E43EDC751F}">
      <dsp:nvSpPr>
        <dsp:cNvPr id="0" name=""/>
        <dsp:cNvSpPr/>
      </dsp:nvSpPr>
      <dsp:spPr>
        <a:xfrm rot="19036723">
          <a:off x="4063086" y="1259008"/>
          <a:ext cx="655879" cy="35815"/>
        </a:xfrm>
        <a:custGeom>
          <a:avLst/>
          <a:gdLst/>
          <a:ahLst/>
          <a:cxnLst/>
          <a:rect l="0" t="0" r="0" b="0"/>
          <a:pathLst>
            <a:path>
              <a:moveTo>
                <a:pt x="0" y="17907"/>
              </a:moveTo>
              <a:lnTo>
                <a:pt x="655879"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F0E588-E62A-4F7D-8344-45E7A4BAB794}">
      <dsp:nvSpPr>
        <dsp:cNvPr id="0" name=""/>
        <dsp:cNvSpPr/>
      </dsp:nvSpPr>
      <dsp:spPr>
        <a:xfrm>
          <a:off x="2371613" y="1129500"/>
          <a:ext cx="2092337" cy="20923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7AE69-87A5-4CCC-ACA9-91913C9C3B6E}">
      <dsp:nvSpPr>
        <dsp:cNvPr id="0" name=""/>
        <dsp:cNvSpPr/>
      </dsp:nvSpPr>
      <dsp:spPr>
        <a:xfrm>
          <a:off x="4465398" y="877"/>
          <a:ext cx="125540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Aviation</a:t>
          </a:r>
        </a:p>
      </dsp:txBody>
      <dsp:txXfrm>
        <a:off x="4649247" y="184726"/>
        <a:ext cx="887704" cy="887704"/>
      </dsp:txXfrm>
    </dsp:sp>
    <dsp:sp modelId="{2CB16957-F5A9-4308-AF1D-B2A536FA3BF0}">
      <dsp:nvSpPr>
        <dsp:cNvPr id="0" name=""/>
        <dsp:cNvSpPr/>
      </dsp:nvSpPr>
      <dsp:spPr>
        <a:xfrm>
          <a:off x="5846340" y="87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a:solidFill>
                <a:srgbClr val="0070C0"/>
              </a:solidFill>
            </a:rPr>
            <a:t>ICAO</a:t>
          </a:r>
        </a:p>
      </dsp:txBody>
      <dsp:txXfrm>
        <a:off x="5846340" y="877"/>
        <a:ext cx="1883103" cy="1255402"/>
      </dsp:txXfrm>
    </dsp:sp>
    <dsp:sp modelId="{7C136472-2CD6-4E32-8905-7CD42379809A}">
      <dsp:nvSpPr>
        <dsp:cNvPr id="0" name=""/>
        <dsp:cNvSpPr/>
      </dsp:nvSpPr>
      <dsp:spPr>
        <a:xfrm>
          <a:off x="4879939" y="1547967"/>
          <a:ext cx="125540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Maritime</a:t>
          </a:r>
        </a:p>
      </dsp:txBody>
      <dsp:txXfrm>
        <a:off x="5063788" y="1731816"/>
        <a:ext cx="887704" cy="887704"/>
      </dsp:txXfrm>
    </dsp:sp>
    <dsp:sp modelId="{65BA1AF7-E2F2-44B8-8620-74FD6559F05A}">
      <dsp:nvSpPr>
        <dsp:cNvPr id="0" name=""/>
        <dsp:cNvSpPr/>
      </dsp:nvSpPr>
      <dsp:spPr>
        <a:xfrm>
          <a:off x="6260882" y="154796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a:solidFill>
                <a:srgbClr val="0070C0"/>
              </a:solidFill>
            </a:rPr>
            <a:t>IMO</a:t>
          </a:r>
        </a:p>
      </dsp:txBody>
      <dsp:txXfrm>
        <a:off x="6260882" y="1547967"/>
        <a:ext cx="1883103" cy="1255402"/>
      </dsp:txXfrm>
    </dsp:sp>
    <dsp:sp modelId="{18A18440-D659-47EB-84B9-86D13C24E605}">
      <dsp:nvSpPr>
        <dsp:cNvPr id="0" name=""/>
        <dsp:cNvSpPr/>
      </dsp:nvSpPr>
      <dsp:spPr>
        <a:xfrm>
          <a:off x="4439654" y="3095057"/>
          <a:ext cx="129659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Inland Transport</a:t>
          </a:r>
        </a:p>
      </dsp:txBody>
      <dsp:txXfrm>
        <a:off x="4629536" y="3278906"/>
        <a:ext cx="916828" cy="887704"/>
      </dsp:txXfrm>
    </dsp:sp>
    <dsp:sp modelId="{DBC2F596-27C3-41B0-A454-B3E4329D6736}">
      <dsp:nvSpPr>
        <dsp:cNvPr id="0" name=""/>
        <dsp:cNvSpPr/>
      </dsp:nvSpPr>
      <dsp:spPr>
        <a:xfrm>
          <a:off x="5810299" y="3095057"/>
          <a:ext cx="1944888"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a:solidFill>
                <a:srgbClr val="0070C0"/>
              </a:solidFill>
            </a:rPr>
            <a:t>UNECE (ITC)</a:t>
          </a:r>
        </a:p>
      </dsp:txBody>
      <dsp:txXfrm>
        <a:off x="5810299" y="3095057"/>
        <a:ext cx="1944888" cy="125540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F7B12AC-961C-4A7A-B2CE-7C3B8BA2BDBB}" type="datetimeFigureOut">
              <a:rPr lang="en-US" smtClean="0"/>
              <a:t>30-Sep-19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A92DECA-B36E-4942-B888-551375BF7767}" type="slidenum">
              <a:rPr lang="en-US" smtClean="0"/>
              <a:t>‹#›</a:t>
            </a:fld>
            <a:endParaRPr lang="en-US"/>
          </a:p>
        </p:txBody>
      </p:sp>
    </p:spTree>
    <p:extLst>
      <p:ext uri="{BB962C8B-B14F-4D97-AF65-F5344CB8AC3E}">
        <p14:creationId xmlns:p14="http://schemas.microsoft.com/office/powerpoint/2010/main" val="3120945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72F9-254E-4527-8A5A-BC4A8589A6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BDD7AA-223E-4438-BF10-BFD2B04EF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9DEDBC-94C0-4621-8E86-E04224A55457}"/>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5" name="Footer Placeholder 4">
            <a:extLst>
              <a:ext uri="{FF2B5EF4-FFF2-40B4-BE49-F238E27FC236}">
                <a16:creationId xmlns:a16="http://schemas.microsoft.com/office/drawing/2014/main" id="{D9324762-9DC1-429B-9071-AC50268BA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632AF-F230-4510-8127-1EC76B6906FC}"/>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51987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E588-DBA2-40FF-9918-EC1ABBF9CA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935038-A4B7-41E6-B15A-221F284029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2AB3B-9672-40E7-8F5A-4EC97680FB49}"/>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5" name="Footer Placeholder 4">
            <a:extLst>
              <a:ext uri="{FF2B5EF4-FFF2-40B4-BE49-F238E27FC236}">
                <a16:creationId xmlns:a16="http://schemas.microsoft.com/office/drawing/2014/main" id="{5974C5AF-8FA7-42FD-A9D8-BF8CA2CEE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ADCD6-BDE1-422F-AF9D-6048E5B016AD}"/>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27940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D7471F-0F8D-4DA9-8784-9E61C8415A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E458C0-66A4-4560-9FF8-BDDBB4A905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08940-130A-4279-8170-3A910F566707}"/>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5" name="Footer Placeholder 4">
            <a:extLst>
              <a:ext uri="{FF2B5EF4-FFF2-40B4-BE49-F238E27FC236}">
                <a16:creationId xmlns:a16="http://schemas.microsoft.com/office/drawing/2014/main" id="{75509EF1-EE62-4BC4-96C9-F21B4AA90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AAED0-B513-4EFC-9E92-E5C1017C0933}"/>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92682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A676-9B0D-47B4-AAA9-9D94ADA6F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C897BC-8C22-47E7-A937-800B3718D4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B9E07-D9FD-41E8-958E-D82B7A6C78D5}"/>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5" name="Footer Placeholder 4">
            <a:extLst>
              <a:ext uri="{FF2B5EF4-FFF2-40B4-BE49-F238E27FC236}">
                <a16:creationId xmlns:a16="http://schemas.microsoft.com/office/drawing/2014/main" id="{1AB55A85-C93B-4390-9553-7E0096C50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3120D-27BC-43DC-883B-9742126CBA83}"/>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407434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B41D-6EBF-4B11-9506-9DF05E9EA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BF6722-202F-4C9C-B5E3-D64B3EE9A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2EFD8A-6710-43F2-B4B5-AAA125421E85}"/>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5" name="Footer Placeholder 4">
            <a:extLst>
              <a:ext uri="{FF2B5EF4-FFF2-40B4-BE49-F238E27FC236}">
                <a16:creationId xmlns:a16="http://schemas.microsoft.com/office/drawing/2014/main" id="{B0CE5800-6840-4EBE-9E51-6A4A44453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38E03-0413-4D9C-B5D0-E47820DC29D4}"/>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149004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9909-FEC9-4D30-B681-53A6D7071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1E3121-AC23-478B-8436-73C5A262A8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2ACCB-B490-4A32-991B-9C4BAAABD6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7A5211-9435-4A33-82AB-5773E37DA168}"/>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6" name="Footer Placeholder 5">
            <a:extLst>
              <a:ext uri="{FF2B5EF4-FFF2-40B4-BE49-F238E27FC236}">
                <a16:creationId xmlns:a16="http://schemas.microsoft.com/office/drawing/2014/main" id="{53F42E3E-9D5F-4001-B198-5D8BA32FC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E6D70A-1BC2-49C4-83C9-DFA47978695A}"/>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27114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C813-C83F-4359-B93B-45BBE325B7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B88E3A-BAAA-47B2-AD17-11B64BE5A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713CE0-3CF7-4417-9888-8F03F05748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6B742-1C6D-4C43-9B66-0BF3526E91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A2E07A-3E3B-4C15-B3F6-211B8CAA6F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0CF602-1E56-49FC-B200-DB942405EF87}"/>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8" name="Footer Placeholder 7">
            <a:extLst>
              <a:ext uri="{FF2B5EF4-FFF2-40B4-BE49-F238E27FC236}">
                <a16:creationId xmlns:a16="http://schemas.microsoft.com/office/drawing/2014/main" id="{A5DC3092-6AA4-4130-BB36-EE548A7860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2D3A93-FAD1-4E7C-AC89-E8D7DE1BBB13}"/>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86001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4F15-C967-4F25-A5D2-F85503D376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59EFC3-CD75-49B8-A4B1-8AEF9A845BB0}"/>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4" name="Footer Placeholder 3">
            <a:extLst>
              <a:ext uri="{FF2B5EF4-FFF2-40B4-BE49-F238E27FC236}">
                <a16:creationId xmlns:a16="http://schemas.microsoft.com/office/drawing/2014/main" id="{C6A1AEC7-AF55-4112-A2C8-F48EB3B0B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DCBC90-2ABE-402C-ACFF-84DF4F451AF9}"/>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78083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73783-005A-4583-B283-C31762AB7E6D}"/>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3" name="Footer Placeholder 2">
            <a:extLst>
              <a:ext uri="{FF2B5EF4-FFF2-40B4-BE49-F238E27FC236}">
                <a16:creationId xmlns:a16="http://schemas.microsoft.com/office/drawing/2014/main" id="{67FA077B-6445-4656-BB61-638E6E26AB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7822E1-8242-4B1E-B2F7-3DF85914C159}"/>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500864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F42A-EC83-403D-A1AD-81251D206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1A0711-1A0D-4890-8B2F-87C6E71748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2E2141-F115-49F0-9A81-5282819EB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33A0CF-AF3A-4D11-A8FF-DC559EDCD2E2}"/>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6" name="Footer Placeholder 5">
            <a:extLst>
              <a:ext uri="{FF2B5EF4-FFF2-40B4-BE49-F238E27FC236}">
                <a16:creationId xmlns:a16="http://schemas.microsoft.com/office/drawing/2014/main" id="{E7570B8A-5C82-48A3-9DA2-912C42189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18541-8B31-4B56-A390-83B31AAFD5E9}"/>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366852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4FED7-C7F9-45DF-87E2-7D9747B2E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6C56A-49BF-4A72-9D96-5F7C606648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EACD0-BEEA-422C-9085-4C30D7712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9B6E80-89DF-4C28-B824-6AED5B49DDF3}"/>
              </a:ext>
            </a:extLst>
          </p:cNvPr>
          <p:cNvSpPr>
            <a:spLocks noGrp="1"/>
          </p:cNvSpPr>
          <p:nvPr>
            <p:ph type="dt" sz="half" idx="10"/>
          </p:nvPr>
        </p:nvSpPr>
        <p:spPr/>
        <p:txBody>
          <a:bodyPr/>
          <a:lstStyle/>
          <a:p>
            <a:fld id="{105D5000-DC31-4129-B81A-C1C9E9F0B764}" type="datetimeFigureOut">
              <a:rPr lang="en-US" smtClean="0"/>
              <a:t>30-Sep-19</a:t>
            </a:fld>
            <a:endParaRPr lang="en-US"/>
          </a:p>
        </p:txBody>
      </p:sp>
      <p:sp>
        <p:nvSpPr>
          <p:cNvPr id="6" name="Footer Placeholder 5">
            <a:extLst>
              <a:ext uri="{FF2B5EF4-FFF2-40B4-BE49-F238E27FC236}">
                <a16:creationId xmlns:a16="http://schemas.microsoft.com/office/drawing/2014/main" id="{2B85D408-9FD6-4D8A-8B7C-20E559566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274C9-36BE-498E-AB21-1680CB2C127D}"/>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87800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7486E-ABB4-4586-84E5-DB98B4FEA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E8945A-D010-429F-918C-DD75A14D00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02D49-AA57-4AEE-BC17-2BB32DAF80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D5000-DC31-4129-B81A-C1C9E9F0B764}" type="datetimeFigureOut">
              <a:rPr lang="en-US" smtClean="0"/>
              <a:t>30-Sep-19</a:t>
            </a:fld>
            <a:endParaRPr lang="en-US"/>
          </a:p>
        </p:txBody>
      </p:sp>
      <p:sp>
        <p:nvSpPr>
          <p:cNvPr id="5" name="Footer Placeholder 4">
            <a:extLst>
              <a:ext uri="{FF2B5EF4-FFF2-40B4-BE49-F238E27FC236}">
                <a16:creationId xmlns:a16="http://schemas.microsoft.com/office/drawing/2014/main" id="{AC859B97-9596-4BC1-BD60-C8A809078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279608-17F4-4C01-B4F4-6EE5B3CE0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F315C-77BC-49F6-86CA-06F2BE8CA9F0}" type="slidenum">
              <a:rPr lang="en-US" smtClean="0"/>
              <a:t>‹#›</a:t>
            </a:fld>
            <a:endParaRPr lang="en-US"/>
          </a:p>
        </p:txBody>
      </p:sp>
    </p:spTree>
    <p:extLst>
      <p:ext uri="{BB962C8B-B14F-4D97-AF65-F5344CB8AC3E}">
        <p14:creationId xmlns:p14="http://schemas.microsoft.com/office/powerpoint/2010/main" val="2311107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8.jpeg"/><Relationship Id="rId5" Type="http://schemas.openxmlformats.org/officeDocument/2006/relationships/diagramLayout" Target="../diagrams/layout1.xml"/><Relationship Id="rId10" Type="http://schemas.openxmlformats.org/officeDocument/2006/relationships/image" Target="../media/image7.jpeg"/><Relationship Id="rId4" Type="http://schemas.openxmlformats.org/officeDocument/2006/relationships/diagramData" Target="../diagrams/data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emf"/><Relationship Id="rId5" Type="http://schemas.microsoft.com/office/2007/relationships/hdphoto" Target="../media/hdphoto1.wdp"/><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991F066A-6560-459F-9D05-0663BCF19548}"/>
              </a:ext>
            </a:extLst>
          </p:cNvPr>
          <p:cNvSpPr/>
          <p:nvPr/>
        </p:nvSpPr>
        <p:spPr>
          <a:xfrm>
            <a:off x="7315200" y="5528037"/>
            <a:ext cx="4876800" cy="1329964"/>
          </a:xfrm>
          <a:prstGeom prst="rect">
            <a:avLst/>
          </a:prstGeom>
          <a:gradFill flip="none" rotWithShape="1">
            <a:gsLst>
              <a:gs pos="55000">
                <a:schemeClr val="accent3">
                  <a:lumMod val="5000"/>
                  <a:lumOff val="95000"/>
                </a:schemeClr>
              </a:gs>
              <a:gs pos="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773C8F-52BA-41CC-B782-9E6220FBD446}"/>
              </a:ext>
            </a:extLst>
          </p:cNvPr>
          <p:cNvGrpSpPr/>
          <p:nvPr/>
        </p:nvGrpSpPr>
        <p:grpSpPr>
          <a:xfrm flipV="1">
            <a:off x="7315200" y="5368767"/>
            <a:ext cx="4876800" cy="130085"/>
            <a:chOff x="0" y="1472506"/>
            <a:chExt cx="9601200" cy="257953"/>
          </a:xfrm>
        </p:grpSpPr>
        <p:sp>
          <p:nvSpPr>
            <p:cNvPr id="25" name="Rectangle 24">
              <a:extLst>
                <a:ext uri="{FF2B5EF4-FFF2-40B4-BE49-F238E27FC236}">
                  <a16:creationId xmlns:a16="http://schemas.microsoft.com/office/drawing/2014/main" id="{7C11838D-88CA-400C-87BE-129835ECE883}"/>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6" name="Group 25">
              <a:extLst>
                <a:ext uri="{FF2B5EF4-FFF2-40B4-BE49-F238E27FC236}">
                  <a16:creationId xmlns:a16="http://schemas.microsoft.com/office/drawing/2014/main" id="{7FC700D7-AFE7-4F58-A589-BB166478BF57}"/>
                </a:ext>
              </a:extLst>
            </p:cNvPr>
            <p:cNvGrpSpPr/>
            <p:nvPr/>
          </p:nvGrpSpPr>
          <p:grpSpPr>
            <a:xfrm>
              <a:off x="0" y="1533803"/>
              <a:ext cx="9601200" cy="142344"/>
              <a:chOff x="-10048" y="1395274"/>
              <a:chExt cx="9611247" cy="142344"/>
            </a:xfrm>
          </p:grpSpPr>
          <p:sp>
            <p:nvSpPr>
              <p:cNvPr id="27" name="Rectangle 26">
                <a:extLst>
                  <a:ext uri="{FF2B5EF4-FFF2-40B4-BE49-F238E27FC236}">
                    <a16:creationId xmlns:a16="http://schemas.microsoft.com/office/drawing/2014/main" id="{ED5E36C3-0882-4DC7-B240-FDE926E37534}"/>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1C2F2B-2787-42AE-B44B-CC30BBD5E176}"/>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562A003-0CC0-44A4-8999-E7624A39BFC0}"/>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D5A7A3-7517-45FB-950E-C62393FA3C76}"/>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06CB71-0937-457C-81FF-F7EB6639D017}"/>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2B9A64-6AC9-4FD0-B397-6C1A9A6BE5BA}"/>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941A25D-45A3-449E-BB25-5D5B1A9FED18}"/>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C3E0C4-145E-4E55-8733-D66BFF99EBC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ECC60A-FD83-4971-984F-D790EF04FDA2}"/>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DADCEA3-2019-4544-9F0A-086B9934D25E}"/>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5BDC82-3D64-4894-8636-7F9CCA26906F}"/>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7FC8F42-8004-4E69-B7EA-F94C359D93C8}"/>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511D493-E391-433A-84EB-EEA1FB2CD8FA}"/>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9C8F89-BD29-422B-B7D0-B92FDE336959}"/>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B739DF3-F10C-4FB2-940A-2E38C8BE9233}"/>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56CAE80-7E74-40E3-9457-82A9CC4089C5}"/>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6C7DA6-C429-484C-B8B8-86E5EC15C83A}"/>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a:extLst>
              <a:ext uri="{FF2B5EF4-FFF2-40B4-BE49-F238E27FC236}">
                <a16:creationId xmlns:a16="http://schemas.microsoft.com/office/drawing/2014/main" id="{EBE2CFA0-0D72-4C82-8C2B-8587EAF64CF4}"/>
              </a:ext>
            </a:extLst>
          </p:cNvPr>
          <p:cNvSpPr txBox="1"/>
          <p:nvPr/>
        </p:nvSpPr>
        <p:spPr>
          <a:xfrm>
            <a:off x="7305472" y="4813681"/>
            <a:ext cx="4876800" cy="461665"/>
          </a:xfrm>
          <a:prstGeom prst="rect">
            <a:avLst/>
          </a:prstGeom>
          <a:noFill/>
        </p:spPr>
        <p:txBody>
          <a:bodyPr wrap="square" rtlCol="0">
            <a:spAutoFit/>
          </a:bodyPr>
          <a:lstStyle/>
          <a:p>
            <a:pPr algn="ctr"/>
            <a:r>
              <a:rPr lang="en-US" sz="2400" b="1" spc="130" dirty="0">
                <a:solidFill>
                  <a:srgbClr val="5191CE"/>
                </a:solidFill>
                <a:latin typeface="Arial Narrow" panose="020B0606020202030204" pitchFamily="34" charset="0"/>
              </a:rPr>
              <a:t>INLAND TRANSPORT COMMITTEE</a:t>
            </a:r>
          </a:p>
        </p:txBody>
      </p:sp>
      <p:sp>
        <p:nvSpPr>
          <p:cNvPr id="68" name="Rectangle 67">
            <a:extLst>
              <a:ext uri="{FF2B5EF4-FFF2-40B4-BE49-F238E27FC236}">
                <a16:creationId xmlns:a16="http://schemas.microsoft.com/office/drawing/2014/main" id="{599EED91-DF91-4B4E-8FF6-0CF9B3E28402}"/>
              </a:ext>
            </a:extLst>
          </p:cNvPr>
          <p:cNvSpPr/>
          <p:nvPr/>
        </p:nvSpPr>
        <p:spPr>
          <a:xfrm>
            <a:off x="7315200" y="2"/>
            <a:ext cx="4876800" cy="4571054"/>
          </a:xfrm>
          <a:prstGeom prst="rect">
            <a:avLst/>
          </a:prstGeom>
          <a:gradFill>
            <a:gsLst>
              <a:gs pos="55000">
                <a:schemeClr val="accent3">
                  <a:lumMod val="5000"/>
                  <a:lumOff val="95000"/>
                </a:schemeClr>
              </a:gs>
              <a:gs pos="0">
                <a:schemeClr val="accent3">
                  <a:lumMod val="45000"/>
                  <a:lumOff val="5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4">
            <a:extLst>
              <a:ext uri="{FF2B5EF4-FFF2-40B4-BE49-F238E27FC236}">
                <a16:creationId xmlns:a16="http://schemas.microsoft.com/office/drawing/2014/main" id="{205C3A40-7D8A-45AB-A062-A9C6E2E5BE01}"/>
              </a:ext>
            </a:extLst>
          </p:cNvPr>
          <p:cNvSpPr txBox="1">
            <a:spLocks/>
          </p:cNvSpPr>
          <p:nvPr/>
        </p:nvSpPr>
        <p:spPr>
          <a:xfrm>
            <a:off x="422859" y="1728667"/>
            <a:ext cx="6446317" cy="902312"/>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800" b="1" i="1" spc="50" dirty="0">
                <a:latin typeface="Garamond" panose="02020404030301010803" pitchFamily="18" charset="0"/>
              </a:rPr>
              <a:t>Inland Transport Committee (ITC) -related matters</a:t>
            </a:r>
          </a:p>
          <a:p>
            <a:pPr algn="l"/>
            <a:endParaRPr lang="en-US" sz="12800" b="1" spc="50" dirty="0">
              <a:latin typeface="Garamond" panose="02020404030301010803" pitchFamily="18" charset="0"/>
            </a:endParaRPr>
          </a:p>
          <a:p>
            <a:pPr algn="l"/>
            <a:r>
              <a:rPr lang="en-US" sz="12800" b="1" spc="50" dirty="0">
                <a:latin typeface="Garamond" panose="02020404030301010803" pitchFamily="18" charset="0"/>
              </a:rPr>
              <a:t>ITC Strategy 2030 - Special focus: Draft ITC Recommendations for enhancing National Road Safety Systems</a:t>
            </a:r>
          </a:p>
          <a:p>
            <a:pPr algn="l"/>
            <a:endParaRPr lang="en-US" sz="12800" b="1" spc="50" dirty="0">
              <a:latin typeface="+mn-lt"/>
            </a:endParaRPr>
          </a:p>
          <a:p>
            <a:pPr algn="l"/>
            <a:endParaRPr lang="en-US" sz="12800" spc="50" dirty="0">
              <a:latin typeface="Arial Black" panose="020B0A04020102020204" pitchFamily="34" charset="0"/>
            </a:endParaRPr>
          </a:p>
          <a:p>
            <a:pPr algn="r">
              <a:spcBef>
                <a:spcPts val="300"/>
              </a:spcBef>
            </a:pPr>
            <a:endParaRPr lang="en-US" sz="9600" spc="50" dirty="0">
              <a:solidFill>
                <a:srgbClr val="3E8EDE"/>
              </a:solidFill>
              <a:latin typeface="Arial" panose="020B0604020202020204" pitchFamily="34" charset="0"/>
              <a:cs typeface="Arial" panose="020B0604020202020204" pitchFamily="34" charset="0"/>
            </a:endParaRPr>
          </a:p>
          <a:p>
            <a:pPr algn="r">
              <a:spcBef>
                <a:spcPts val="300"/>
              </a:spcBef>
            </a:pPr>
            <a:r>
              <a:rPr lang="en-US" sz="8000" i="1" spc="50" dirty="0">
                <a:solidFill>
                  <a:srgbClr val="3E8EDE"/>
                </a:solidFill>
                <a:latin typeface="Arial" panose="020B0604020202020204" pitchFamily="34" charset="0"/>
                <a:cs typeface="Arial" panose="020B0604020202020204" pitchFamily="34" charset="0"/>
              </a:rPr>
              <a:t>Working Party on Noise and </a:t>
            </a:r>
            <a:r>
              <a:rPr lang="en-US" sz="8000" i="1" spc="50" dirty="0" err="1">
                <a:solidFill>
                  <a:srgbClr val="3E8EDE"/>
                </a:solidFill>
                <a:latin typeface="Arial" panose="020B0604020202020204" pitchFamily="34" charset="0"/>
                <a:cs typeface="Arial" panose="020B0604020202020204" pitchFamily="34" charset="0"/>
              </a:rPr>
              <a:t>Tyres</a:t>
            </a:r>
            <a:r>
              <a:rPr lang="en-US" sz="8000" i="1" spc="50" dirty="0">
                <a:solidFill>
                  <a:srgbClr val="3E8EDE"/>
                </a:solidFill>
                <a:latin typeface="Arial" panose="020B0604020202020204" pitchFamily="34" charset="0"/>
                <a:cs typeface="Arial" panose="020B0604020202020204" pitchFamily="34" charset="0"/>
              </a:rPr>
              <a:t> (GRBP) 70</a:t>
            </a:r>
            <a:r>
              <a:rPr lang="en-US" sz="8000" i="1" spc="50" baseline="30000" dirty="0">
                <a:solidFill>
                  <a:srgbClr val="3E8EDE"/>
                </a:solidFill>
                <a:latin typeface="Arial" panose="020B0604020202020204" pitchFamily="34" charset="0"/>
                <a:cs typeface="Arial" panose="020B0604020202020204" pitchFamily="34" charset="0"/>
              </a:rPr>
              <a:t>th</a:t>
            </a:r>
            <a:r>
              <a:rPr lang="en-US" sz="8000" i="1" spc="50" dirty="0">
                <a:solidFill>
                  <a:srgbClr val="3E8EDE"/>
                </a:solidFill>
                <a:latin typeface="Arial" panose="020B0604020202020204" pitchFamily="34" charset="0"/>
                <a:cs typeface="Arial" panose="020B0604020202020204" pitchFamily="34" charset="0"/>
              </a:rPr>
              <a:t> session, Geneva, 11 - 13 September 2019</a:t>
            </a:r>
          </a:p>
        </p:txBody>
      </p:sp>
      <p:pic>
        <p:nvPicPr>
          <p:cNvPr id="76" name="Picture 75">
            <a:extLst>
              <a:ext uri="{FF2B5EF4-FFF2-40B4-BE49-F238E27FC236}">
                <a16:creationId xmlns:a16="http://schemas.microsoft.com/office/drawing/2014/main" id="{016F473F-F420-446C-919A-94A9CB4FD5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7535" y="85463"/>
            <a:ext cx="4353595" cy="4345784"/>
          </a:xfrm>
          <a:prstGeom prst="rect">
            <a:avLst/>
          </a:prstGeom>
        </p:spPr>
      </p:pic>
      <p:grpSp>
        <p:nvGrpSpPr>
          <p:cNvPr id="77" name="Group 76">
            <a:extLst>
              <a:ext uri="{FF2B5EF4-FFF2-40B4-BE49-F238E27FC236}">
                <a16:creationId xmlns:a16="http://schemas.microsoft.com/office/drawing/2014/main" id="{D1BF468A-6263-4186-9784-583153F43A72}"/>
              </a:ext>
            </a:extLst>
          </p:cNvPr>
          <p:cNvGrpSpPr/>
          <p:nvPr/>
        </p:nvGrpSpPr>
        <p:grpSpPr>
          <a:xfrm flipV="1">
            <a:off x="7315200" y="4596863"/>
            <a:ext cx="4876800" cy="130085"/>
            <a:chOff x="0" y="1472506"/>
            <a:chExt cx="9601200" cy="257953"/>
          </a:xfrm>
        </p:grpSpPr>
        <p:sp>
          <p:nvSpPr>
            <p:cNvPr id="78" name="Rectangle 77">
              <a:extLst>
                <a:ext uri="{FF2B5EF4-FFF2-40B4-BE49-F238E27FC236}">
                  <a16:creationId xmlns:a16="http://schemas.microsoft.com/office/drawing/2014/main" id="{70ED32C8-1112-4543-9A79-AEE11B5956A4}"/>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9" name="Group 78">
              <a:extLst>
                <a:ext uri="{FF2B5EF4-FFF2-40B4-BE49-F238E27FC236}">
                  <a16:creationId xmlns:a16="http://schemas.microsoft.com/office/drawing/2014/main" id="{F3FCF055-FDA1-4231-8D49-C112535485DB}"/>
                </a:ext>
              </a:extLst>
            </p:cNvPr>
            <p:cNvGrpSpPr/>
            <p:nvPr/>
          </p:nvGrpSpPr>
          <p:grpSpPr>
            <a:xfrm>
              <a:off x="0" y="1533803"/>
              <a:ext cx="9601200" cy="142344"/>
              <a:chOff x="-10048" y="1395274"/>
              <a:chExt cx="9611247" cy="142344"/>
            </a:xfrm>
          </p:grpSpPr>
          <p:sp>
            <p:nvSpPr>
              <p:cNvPr id="80" name="Rectangle 79">
                <a:extLst>
                  <a:ext uri="{FF2B5EF4-FFF2-40B4-BE49-F238E27FC236}">
                    <a16:creationId xmlns:a16="http://schemas.microsoft.com/office/drawing/2014/main" id="{ECB3B48B-DAE7-43ED-A58A-C2F780EA8C67}"/>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D7F55BD-6C81-4985-86A7-06E4A00DD01A}"/>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0183525-36FF-4308-A3D2-3878E5437227}"/>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7CDC6AA-DA7B-480B-87A2-EE2905E6470F}"/>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C09A3A3-F5EB-4114-B50C-146B9ECCEC2F}"/>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3902D5-2A68-4CD8-8674-EF14445D340B}"/>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451C39A-EC59-4C9C-9546-0B7447C749DA}"/>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2CED131-A6DD-4BBC-8C23-BF484C52ACB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21A6BA9-B1C6-42A0-A5CB-84DCFA6BE3B1}"/>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C322BEB-B86D-435F-9F11-8C1AAF6461FB}"/>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598B480-2083-45C9-A585-17FDC4D237D4}"/>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4237DB6-B52D-41F0-A80A-C5554BFCF0BC}"/>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61FBFC4-373E-4653-9910-D34457D627B6}"/>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3FB2277-CC42-43BE-ADC7-767F487C7777}"/>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85C62A9-63DF-483E-B002-EC053611E5BD}"/>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F0FAD5C-E816-4F80-90BE-C352F5C17DFC}"/>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471EEB1-0A7D-4531-894E-E9F2946C364D}"/>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9" name="Picture 98">
            <a:extLst>
              <a:ext uri="{FF2B5EF4-FFF2-40B4-BE49-F238E27FC236}">
                <a16:creationId xmlns:a16="http://schemas.microsoft.com/office/drawing/2014/main" id="{EC409E76-FB29-4BD4-85F8-60491132D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4739" y="5802380"/>
            <a:ext cx="2544734" cy="781277"/>
          </a:xfrm>
          <a:prstGeom prst="rect">
            <a:avLst/>
          </a:prstGeom>
        </p:spPr>
      </p:pic>
      <p:sp>
        <p:nvSpPr>
          <p:cNvPr id="48" name="Rectangle 47">
            <a:extLst>
              <a:ext uri="{FF2B5EF4-FFF2-40B4-BE49-F238E27FC236}">
                <a16:creationId xmlns:a16="http://schemas.microsoft.com/office/drawing/2014/main" id="{DA8ED250-07F7-4F26-943C-8157D89983BD}"/>
              </a:ext>
            </a:extLst>
          </p:cNvPr>
          <p:cNvSpPr/>
          <p:nvPr/>
        </p:nvSpPr>
        <p:spPr>
          <a:xfrm>
            <a:off x="127109" y="156103"/>
            <a:ext cx="250581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Note by the secretariat</a:t>
            </a:r>
            <a:endParaRPr lang="sv-SE"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BFEE1A7E-C189-44DB-8C9E-B45915E12EE5}"/>
              </a:ext>
            </a:extLst>
          </p:cNvPr>
          <p:cNvSpPr/>
          <p:nvPr/>
        </p:nvSpPr>
        <p:spPr>
          <a:xfrm>
            <a:off x="3376849" y="156103"/>
            <a:ext cx="3977674" cy="923330"/>
          </a:xfrm>
          <a:prstGeom prst="rect">
            <a:avLst/>
          </a:prstGeom>
        </p:spPr>
        <p:txBody>
          <a:bodyPr wrap="square">
            <a:spAutoFit/>
          </a:bodyPr>
          <a:lstStyle/>
          <a:p>
            <a:r>
              <a:rPr lang="sv-SE" dirty="0">
                <a:latin typeface="Arial" panose="020B0604020202020204" pitchFamily="34" charset="0"/>
                <a:cs typeface="Arial" panose="020B0604020202020204" pitchFamily="34" charset="0"/>
              </a:rPr>
              <a:t>Informal document </a:t>
            </a:r>
            <a:r>
              <a:rPr lang="sv-SE" b="1" dirty="0">
                <a:latin typeface="Arial" panose="020B0604020202020204" pitchFamily="34" charset="0"/>
                <a:cs typeface="Arial" panose="020B0604020202020204" pitchFamily="34" charset="0"/>
              </a:rPr>
              <a:t>GRBP-70-27</a:t>
            </a:r>
          </a:p>
          <a:p>
            <a:r>
              <a:rPr lang="sv-SE" dirty="0">
                <a:latin typeface="Arial" panose="020B0604020202020204" pitchFamily="34" charset="0"/>
                <a:cs typeface="Arial" panose="020B0604020202020204" pitchFamily="34" charset="0"/>
              </a:rPr>
              <a:t>(70th GRBP, 11-13 September 2019, agenda item 14)</a:t>
            </a:r>
          </a:p>
        </p:txBody>
      </p:sp>
    </p:spTree>
    <p:extLst>
      <p:ext uri="{BB962C8B-B14F-4D97-AF65-F5344CB8AC3E}">
        <p14:creationId xmlns:p14="http://schemas.microsoft.com/office/powerpoint/2010/main" val="2615290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EB87DD8-4412-441C-9762-60E4F173970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349462" y="1825625"/>
            <a:ext cx="3785954" cy="4899471"/>
          </a:xfrm>
          <a:solidFill>
            <a:schemeClr val="bg1">
              <a:lumMod val="75000"/>
              <a:alpha val="15000"/>
            </a:schemeClr>
          </a:solidFill>
          <a:ln>
            <a:solidFill>
              <a:schemeClr val="accent1">
                <a:shade val="50000"/>
              </a:schemeClr>
            </a:solidFill>
          </a:ln>
        </p:spPr>
      </p:pic>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81st ITC </a:t>
            </a:r>
            <a:r>
              <a:rPr lang="fr-CH" sz="3200" b="1" i="1" spc="50" dirty="0" err="1">
                <a:solidFill>
                  <a:srgbClr val="0563C1"/>
                </a:solidFill>
                <a:latin typeface="Garamond" panose="02020404030301010803" pitchFamily="18" charset="0"/>
                <a:cs typeface="Arial" panose="020B0604020202020204" pitchFamily="34" charset="0"/>
              </a:rPr>
              <a:t>Plenary</a:t>
            </a:r>
            <a:r>
              <a:rPr lang="fr-CH" sz="3200" b="1" i="1" spc="50" dirty="0">
                <a:solidFill>
                  <a:srgbClr val="0563C1"/>
                </a:solidFill>
                <a:latin typeface="Garamond" panose="02020404030301010803" pitchFamily="18" charset="0"/>
                <a:cs typeface="Arial" panose="020B0604020202020204" pitchFamily="34" charset="0"/>
              </a:rPr>
              <a:t> Session: </a:t>
            </a:r>
            <a:r>
              <a:rPr lang="fr-CH" sz="3200" b="1" i="1" spc="50" dirty="0" err="1">
                <a:solidFill>
                  <a:srgbClr val="0563C1"/>
                </a:solidFill>
                <a:latin typeface="Garamond" panose="02020404030301010803" pitchFamily="18" charset="0"/>
                <a:cs typeface="Arial" panose="020B0604020202020204" pitchFamily="34" charset="0"/>
              </a:rPr>
              <a:t>Decisions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10</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2904325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81st ITC </a:t>
            </a:r>
            <a:r>
              <a:rPr lang="fr-CH" sz="3200" b="1" i="1" spc="50" dirty="0" err="1">
                <a:solidFill>
                  <a:srgbClr val="0563C1"/>
                </a:solidFill>
                <a:latin typeface="Garamond" panose="02020404030301010803" pitchFamily="18" charset="0"/>
                <a:cs typeface="Arial" panose="020B0604020202020204" pitchFamily="34" charset="0"/>
              </a:rPr>
              <a:t>Plenary</a:t>
            </a:r>
            <a:r>
              <a:rPr lang="fr-CH" sz="3200" b="1" i="1" spc="50" dirty="0">
                <a:solidFill>
                  <a:srgbClr val="0563C1"/>
                </a:solidFill>
                <a:latin typeface="Garamond" panose="02020404030301010803" pitchFamily="18" charset="0"/>
                <a:cs typeface="Arial" panose="020B0604020202020204" pitchFamily="34" charset="0"/>
              </a:rPr>
              <a:t> Session: </a:t>
            </a:r>
            <a:r>
              <a:rPr lang="fr-CH" sz="3200" b="1" i="1" spc="50" dirty="0" err="1">
                <a:solidFill>
                  <a:srgbClr val="0563C1"/>
                </a:solidFill>
                <a:latin typeface="Garamond" panose="02020404030301010803" pitchFamily="18" charset="0"/>
                <a:cs typeface="Arial" panose="020B0604020202020204" pitchFamily="34" charset="0"/>
              </a:rPr>
              <a:t>Decisions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11</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14" name="Content Placeholder 13">
            <a:extLst>
              <a:ext uri="{FF2B5EF4-FFF2-40B4-BE49-F238E27FC236}">
                <a16:creationId xmlns:a16="http://schemas.microsoft.com/office/drawing/2014/main" id="{902F3823-45EA-4053-B3E9-622DC2520BD0}"/>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808239" y="1662618"/>
            <a:ext cx="3361326" cy="4351338"/>
          </a:xfrm>
          <a:ln>
            <a:solidFill>
              <a:schemeClr val="accent1">
                <a:shade val="50000"/>
              </a:schemeClr>
            </a:solidFill>
          </a:ln>
        </p:spPr>
      </p:pic>
      <p:sp>
        <p:nvSpPr>
          <p:cNvPr id="41" name="Callout: Bent Line with Accent Bar 40">
            <a:extLst>
              <a:ext uri="{FF2B5EF4-FFF2-40B4-BE49-F238E27FC236}">
                <a16:creationId xmlns:a16="http://schemas.microsoft.com/office/drawing/2014/main" id="{89EAA872-5895-4776-B27E-F3AF0CFB85A2}"/>
              </a:ext>
            </a:extLst>
          </p:cNvPr>
          <p:cNvSpPr/>
          <p:nvPr/>
        </p:nvSpPr>
        <p:spPr>
          <a:xfrm>
            <a:off x="7053294" y="4951158"/>
            <a:ext cx="4866839" cy="992094"/>
          </a:xfrm>
          <a:prstGeom prst="accentCallout2">
            <a:avLst>
              <a:gd name="adj1" fmla="val 18750"/>
              <a:gd name="adj2" fmla="val -8333"/>
              <a:gd name="adj3" fmla="val 18750"/>
              <a:gd name="adj4" fmla="val -16667"/>
              <a:gd name="adj5" fmla="val 74491"/>
              <a:gd name="adj6" fmla="val -662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16. The Committee thanked the Working Parties that have contributed to the development of the draft ITC strategy.</a:t>
            </a:r>
            <a:endParaRPr lang="en-US" sz="1600" dirty="0"/>
          </a:p>
        </p:txBody>
      </p:sp>
      <p:sp>
        <p:nvSpPr>
          <p:cNvPr id="40" name="Callout: Bent Line with Accent Bar 39">
            <a:extLst>
              <a:ext uri="{FF2B5EF4-FFF2-40B4-BE49-F238E27FC236}">
                <a16:creationId xmlns:a16="http://schemas.microsoft.com/office/drawing/2014/main" id="{95E9A2CB-E978-468E-80F9-98463A1FC6A0}"/>
              </a:ext>
            </a:extLst>
          </p:cNvPr>
          <p:cNvSpPr/>
          <p:nvPr/>
        </p:nvSpPr>
        <p:spPr>
          <a:xfrm>
            <a:off x="7053295" y="2246984"/>
            <a:ext cx="4866839" cy="785464"/>
          </a:xfrm>
          <a:prstGeom prst="accentCallout2">
            <a:avLst>
              <a:gd name="adj1" fmla="val 18750"/>
              <a:gd name="adj2" fmla="val -8333"/>
              <a:gd name="adj3" fmla="val 18750"/>
              <a:gd name="adj4" fmla="val -16667"/>
              <a:gd name="adj5" fmla="val 214957"/>
              <a:gd name="adj6" fmla="val -672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15. (c) Requested its subsidiary bodies to take follow-up actions to align their work with the strategy;</a:t>
            </a:r>
          </a:p>
        </p:txBody>
      </p:sp>
      <p:sp>
        <p:nvSpPr>
          <p:cNvPr id="42" name="Callout: Bent Line with Accent Bar 41">
            <a:extLst>
              <a:ext uri="{FF2B5EF4-FFF2-40B4-BE49-F238E27FC236}">
                <a16:creationId xmlns:a16="http://schemas.microsoft.com/office/drawing/2014/main" id="{752A72B5-8C9A-4ECE-AA9D-B930CDB03DA2}"/>
              </a:ext>
            </a:extLst>
          </p:cNvPr>
          <p:cNvSpPr/>
          <p:nvPr/>
        </p:nvSpPr>
        <p:spPr>
          <a:xfrm>
            <a:off x="7053293" y="3273329"/>
            <a:ext cx="4866839" cy="1471280"/>
          </a:xfrm>
          <a:prstGeom prst="accentCallout2">
            <a:avLst>
              <a:gd name="adj1" fmla="val 18750"/>
              <a:gd name="adj2" fmla="val -8333"/>
              <a:gd name="adj3" fmla="val 18750"/>
              <a:gd name="adj4" fmla="val -16667"/>
              <a:gd name="adj5" fmla="val 129436"/>
              <a:gd name="adj6" fmla="val -656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15. (g) (…) Requested the secretariat, in order to facilitate the translation into action of the new ITC strategy and terms of reference, in close cooperation with the Bureau, to (…) (b) take necessary actions to promote the implementation of the strategy; (…) </a:t>
            </a:r>
          </a:p>
        </p:txBody>
      </p:sp>
    </p:spTree>
    <p:extLst>
      <p:ext uri="{BB962C8B-B14F-4D97-AF65-F5344CB8AC3E}">
        <p14:creationId xmlns:p14="http://schemas.microsoft.com/office/powerpoint/2010/main" val="275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a:bodyPr>
          <a:lstStyle/>
          <a:p>
            <a:pPr marL="0" lvl="0" indent="0" eaLnBrk="0" fontAlgn="base" hangingPunct="0">
              <a:lnSpc>
                <a:spcPct val="100000"/>
              </a:lnSpc>
              <a:spcBef>
                <a:spcPct val="0"/>
              </a:spcBef>
              <a:spcAft>
                <a:spcPct val="0"/>
              </a:spcAft>
              <a:buNone/>
            </a:pPr>
            <a:r>
              <a:rPr lang="en-US" sz="2400" b="1" dirty="0">
                <a:solidFill>
                  <a:srgbClr val="44546A"/>
                </a:solidFill>
                <a:latin typeface="Times New Roman" panose="02020603050405020304" pitchFamily="18" charset="0"/>
                <a:cs typeface="Arial" charset="0"/>
              </a:rPr>
              <a:t>The ITC and its subsidiary bodies will strengthen their activities related to the United Nations legal instruments on road safety under the purview of the ITC: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support contracting parties in developing, improving and sustaining their national road safety systems;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further promote the accession and effective implementation of the United Nations legal instruments;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support the efforts of the United Nations Secretary General’s Special Envoy for Road Safety in promoting global accession to the United Nations legal instruments; and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play an effective role as the international regulatory support provided in the United Nations Road Safety Trust Fund Global Framework Plan of Action for Road Safety</a:t>
            </a:r>
            <a:endParaRPr lang="en-GB" sz="2400" b="1" dirty="0">
              <a:solidFill>
                <a:srgbClr val="44546A"/>
              </a:solidFill>
              <a:latin typeface="Times New Roman" panose="02020603050405020304" pitchFamily="18" charset="0"/>
              <a:ea typeface="Times New Roman" panose="02020603050405020304" pitchFamily="18" charset="0"/>
              <a:cs typeface="Arial" charset="0"/>
            </a:endParaRPr>
          </a:p>
        </p:txBody>
      </p:sp>
      <p:sp>
        <p:nvSpPr>
          <p:cNvPr id="16" name="Title 4"/>
          <p:cNvSpPr txBox="1">
            <a:spLocks/>
          </p:cNvSpPr>
          <p:nvPr/>
        </p:nvSpPr>
        <p:spPr>
          <a:xfrm>
            <a:off x="2790278" y="320517"/>
            <a:ext cx="8805091" cy="992195"/>
          </a:xfrm>
          <a:prstGeom prst="rect">
            <a:avLst/>
          </a:prstGeom>
        </p:spPr>
        <p:txBody>
          <a:bodyPr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en-US" sz="3200" b="1" i="1" spc="50" dirty="0">
                <a:solidFill>
                  <a:srgbClr val="0563C1"/>
                </a:solidFill>
                <a:latin typeface="Garamond" panose="02020404030301010803" pitchFamily="18" charset="0"/>
                <a:cs typeface="Arial" panose="020B0604020202020204" pitchFamily="34" charset="0"/>
              </a:rPr>
              <a:t>Special priority of global interest: Road Safety</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12</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1251339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Our structure – How we work</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13</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2" name="Picture 1">
            <a:extLst>
              <a:ext uri="{FF2B5EF4-FFF2-40B4-BE49-F238E27FC236}">
                <a16:creationId xmlns:a16="http://schemas.microsoft.com/office/drawing/2014/main" id="{5F2A0F4B-54A1-405D-A29C-3A6D5706AA4F}"/>
              </a:ext>
            </a:extLst>
          </p:cNvPr>
          <p:cNvPicPr>
            <a:picLocks noChangeAspect="1"/>
          </p:cNvPicPr>
          <p:nvPr/>
        </p:nvPicPr>
        <p:blipFill rotWithShape="1">
          <a:blip r:embed="rId3"/>
          <a:srcRect b="3305"/>
          <a:stretch/>
        </p:blipFill>
        <p:spPr>
          <a:xfrm>
            <a:off x="4321015" y="968034"/>
            <a:ext cx="4167069" cy="5820198"/>
          </a:xfrm>
          <a:prstGeom prst="rect">
            <a:avLst/>
          </a:prstGeom>
        </p:spPr>
      </p:pic>
      <p:sp>
        <p:nvSpPr>
          <p:cNvPr id="40" name="Callout: Bent Line with Accent Bar 39">
            <a:extLst>
              <a:ext uri="{FF2B5EF4-FFF2-40B4-BE49-F238E27FC236}">
                <a16:creationId xmlns:a16="http://schemas.microsoft.com/office/drawing/2014/main" id="{0B084103-BD32-490D-ACB0-B778805A8512}"/>
              </a:ext>
            </a:extLst>
          </p:cNvPr>
          <p:cNvSpPr/>
          <p:nvPr/>
        </p:nvSpPr>
        <p:spPr>
          <a:xfrm rot="10800000">
            <a:off x="2571477" y="3167288"/>
            <a:ext cx="742616" cy="536738"/>
          </a:xfrm>
          <a:prstGeom prst="accentCallout2">
            <a:avLst>
              <a:gd name="adj1" fmla="val 18750"/>
              <a:gd name="adj2" fmla="val -8333"/>
              <a:gd name="adj3" fmla="val 18750"/>
              <a:gd name="adj4" fmla="val -16667"/>
              <a:gd name="adj5" fmla="val -275335"/>
              <a:gd name="adj6" fmla="val -2887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0" name="Picture 9">
            <a:extLst>
              <a:ext uri="{FF2B5EF4-FFF2-40B4-BE49-F238E27FC236}">
                <a16:creationId xmlns:a16="http://schemas.microsoft.com/office/drawing/2014/main" id="{98D659C1-E704-47CF-95C0-FB0075C203EC}"/>
              </a:ext>
            </a:extLst>
          </p:cNvPr>
          <p:cNvPicPr>
            <a:picLocks noChangeAspect="1"/>
          </p:cNvPicPr>
          <p:nvPr/>
        </p:nvPicPr>
        <p:blipFill>
          <a:blip r:embed="rId4"/>
          <a:stretch>
            <a:fillRect/>
          </a:stretch>
        </p:blipFill>
        <p:spPr>
          <a:xfrm>
            <a:off x="1182524" y="3041357"/>
            <a:ext cx="2219682" cy="850091"/>
          </a:xfrm>
          <a:prstGeom prst="rect">
            <a:avLst/>
          </a:prstGeom>
        </p:spPr>
      </p:pic>
      <p:sp>
        <p:nvSpPr>
          <p:cNvPr id="41" name="Callout: Bent Line with Accent Bar 40">
            <a:extLst>
              <a:ext uri="{FF2B5EF4-FFF2-40B4-BE49-F238E27FC236}">
                <a16:creationId xmlns:a16="http://schemas.microsoft.com/office/drawing/2014/main" id="{68711BDE-DA57-434A-9E7C-523F0C20331C}"/>
              </a:ext>
            </a:extLst>
          </p:cNvPr>
          <p:cNvSpPr/>
          <p:nvPr/>
        </p:nvSpPr>
        <p:spPr>
          <a:xfrm>
            <a:off x="9248302" y="3969195"/>
            <a:ext cx="734160" cy="389963"/>
          </a:xfrm>
          <a:prstGeom prst="accentCallout2">
            <a:avLst>
              <a:gd name="adj1" fmla="val 18750"/>
              <a:gd name="adj2" fmla="val -8333"/>
              <a:gd name="adj3" fmla="val 18750"/>
              <a:gd name="adj4" fmla="val -16667"/>
              <a:gd name="adj5" fmla="val 260343"/>
              <a:gd name="adj6" fmla="val -3113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9" name="Picture 8">
            <a:extLst>
              <a:ext uri="{FF2B5EF4-FFF2-40B4-BE49-F238E27FC236}">
                <a16:creationId xmlns:a16="http://schemas.microsoft.com/office/drawing/2014/main" id="{1A4F5C2E-74F5-4975-96C9-A8DA3D0DD381}"/>
              </a:ext>
            </a:extLst>
          </p:cNvPr>
          <p:cNvPicPr>
            <a:picLocks noChangeAspect="1"/>
          </p:cNvPicPr>
          <p:nvPr/>
        </p:nvPicPr>
        <p:blipFill>
          <a:blip r:embed="rId5"/>
          <a:stretch>
            <a:fillRect/>
          </a:stretch>
        </p:blipFill>
        <p:spPr>
          <a:xfrm>
            <a:off x="9165975" y="3881828"/>
            <a:ext cx="2176215" cy="580841"/>
          </a:xfrm>
          <a:prstGeom prst="rect">
            <a:avLst/>
          </a:prstGeom>
        </p:spPr>
      </p:pic>
    </p:spTree>
    <p:extLst>
      <p:ext uri="{BB962C8B-B14F-4D97-AF65-F5344CB8AC3E}">
        <p14:creationId xmlns:p14="http://schemas.microsoft.com/office/powerpoint/2010/main" val="417508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14</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41" name="TextBox 40">
            <a:extLst>
              <a:ext uri="{FF2B5EF4-FFF2-40B4-BE49-F238E27FC236}">
                <a16:creationId xmlns:a16="http://schemas.microsoft.com/office/drawing/2014/main" id="{3A105B19-BFB8-4F32-9C26-F0647220240B}"/>
              </a:ext>
            </a:extLst>
          </p:cNvPr>
          <p:cNvSpPr txBox="1"/>
          <p:nvPr/>
        </p:nvSpPr>
        <p:spPr>
          <a:xfrm>
            <a:off x="7126327" y="1953769"/>
            <a:ext cx="4995535" cy="4016484"/>
          </a:xfrm>
          <a:prstGeom prst="rect">
            <a:avLst/>
          </a:prstGeom>
          <a:noFill/>
        </p:spPr>
        <p:txBody>
          <a:bodyPr wrap="none" rtlCol="0">
            <a:spAutoFit/>
          </a:bodyPr>
          <a:lstStyle/>
          <a:p>
            <a:endParaRPr lang="en-US" sz="1500" dirty="0"/>
          </a:p>
          <a:p>
            <a:endParaRPr lang="en-US" sz="1500" dirty="0"/>
          </a:p>
          <a:p>
            <a:r>
              <a:rPr lang="en-US" sz="1500" dirty="0"/>
              <a:t>Evolves from: </a:t>
            </a:r>
          </a:p>
          <a:p>
            <a:pPr marL="285750" indent="-285750">
              <a:buFont typeface="Arial" panose="020B0604020202020204" pitchFamily="34" charset="0"/>
              <a:buChar char="•"/>
            </a:pPr>
            <a:r>
              <a:rPr lang="en-US" sz="1500" dirty="0"/>
              <a:t>The Global Framework Plan of Action for Road Safety</a:t>
            </a:r>
          </a:p>
          <a:p>
            <a:pPr marL="285750" indent="-285750">
              <a:buFont typeface="Arial" panose="020B0604020202020204" pitchFamily="34" charset="0"/>
              <a:buChar char="•"/>
            </a:pPr>
            <a:r>
              <a:rPr lang="en-US" sz="1500" dirty="0"/>
              <a:t>The Global Plan for the Decade of Action for Road Safety </a:t>
            </a:r>
            <a:br>
              <a:rPr lang="en-US" sz="1500" dirty="0"/>
            </a:br>
            <a:endParaRPr lang="en-US" sz="1500" dirty="0"/>
          </a:p>
          <a:p>
            <a:r>
              <a:rPr lang="en-US" sz="1500" dirty="0"/>
              <a:t> </a:t>
            </a:r>
          </a:p>
          <a:p>
            <a:pPr marL="285750" indent="-285750">
              <a:buFont typeface="Arial" panose="020B0604020202020204" pitchFamily="34" charset="0"/>
              <a:buChar char="•"/>
            </a:pPr>
            <a:r>
              <a:rPr lang="en-US" sz="1500" dirty="0"/>
              <a:t>Contains: five pillars for road safety as the essential blocks</a:t>
            </a:r>
            <a:br>
              <a:rPr lang="en-US" sz="1500" dirty="0"/>
            </a:br>
            <a:r>
              <a:rPr lang="en-US" sz="1500" dirty="0"/>
              <a:t>for creating sound national road safety systems</a:t>
            </a:r>
          </a:p>
          <a:p>
            <a:endParaRPr lang="en-US" sz="1500" dirty="0"/>
          </a:p>
          <a:p>
            <a:pPr marL="285750" indent="-285750">
              <a:buFont typeface="Arial" panose="020B0604020202020204" pitchFamily="34" charset="0"/>
              <a:buChar char="•"/>
            </a:pPr>
            <a:r>
              <a:rPr lang="en-US" sz="1500" dirty="0"/>
              <a:t>Foundation: safe system approach</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Is specific on (interconnected) actions across areas to be </a:t>
            </a:r>
            <a:br>
              <a:rPr lang="en-US" sz="1500" dirty="0"/>
            </a:br>
            <a:r>
              <a:rPr lang="en-US" sz="1500" dirty="0"/>
              <a:t>taken by different actors</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Covers any action necessary for attaining the 12 road</a:t>
            </a:r>
            <a:br>
              <a:rPr lang="en-US" sz="1500" dirty="0"/>
            </a:br>
            <a:r>
              <a:rPr lang="en-US" sz="1500" dirty="0"/>
              <a:t>safety performance targets </a:t>
            </a:r>
            <a:endParaRPr lang="en-GB" sz="1500" dirty="0"/>
          </a:p>
        </p:txBody>
      </p:sp>
      <p:sp>
        <p:nvSpPr>
          <p:cNvPr id="5" name="Content Placeholder 4">
            <a:extLst>
              <a:ext uri="{FF2B5EF4-FFF2-40B4-BE49-F238E27FC236}">
                <a16:creationId xmlns:a16="http://schemas.microsoft.com/office/drawing/2014/main" id="{23DA336D-ACFD-4989-9809-673BABED844A}"/>
              </a:ext>
            </a:extLst>
          </p:cNvPr>
          <p:cNvSpPr>
            <a:spLocks noGrp="1"/>
          </p:cNvSpPr>
          <p:nvPr>
            <p:ph idx="1"/>
          </p:nvPr>
        </p:nvSpPr>
        <p:spPr/>
        <p:txBody>
          <a:bodyPr/>
          <a:lstStyle/>
          <a:p>
            <a:r>
              <a:rPr lang="en-US" sz="3200" b="1" i="1" dirty="0">
                <a:solidFill>
                  <a:srgbClr val="0563C1"/>
                </a:solidFill>
                <a:latin typeface="Garamond" panose="02020404030301010803" pitchFamily="18" charset="0"/>
                <a:ea typeface="+mj-ea"/>
                <a:cs typeface="+mj-cs"/>
              </a:rPr>
              <a:t>Overview of a national road safety system</a:t>
            </a:r>
          </a:p>
        </p:txBody>
      </p:sp>
      <p:pic>
        <p:nvPicPr>
          <p:cNvPr id="43" name="Picture 42">
            <a:extLst>
              <a:ext uri="{FF2B5EF4-FFF2-40B4-BE49-F238E27FC236}">
                <a16:creationId xmlns:a16="http://schemas.microsoft.com/office/drawing/2014/main" id="{7E5EE308-84E1-4562-BB25-74978F7E568C}"/>
              </a:ext>
            </a:extLst>
          </p:cNvPr>
          <p:cNvPicPr/>
          <p:nvPr/>
        </p:nvPicPr>
        <p:blipFill>
          <a:blip r:embed="rId3">
            <a:extLst>
              <a:ext uri="{28A0092B-C50C-407E-A947-70E740481C1C}">
                <a14:useLocalDpi xmlns:a14="http://schemas.microsoft.com/office/drawing/2010/main" val="0"/>
              </a:ext>
            </a:extLst>
          </a:blip>
          <a:stretch>
            <a:fillRect/>
          </a:stretch>
        </p:blipFill>
        <p:spPr>
          <a:xfrm>
            <a:off x="838201" y="2399251"/>
            <a:ext cx="6215096" cy="3872427"/>
          </a:xfrm>
          <a:prstGeom prst="rect">
            <a:avLst/>
          </a:prstGeom>
        </p:spPr>
      </p:pic>
    </p:spTree>
    <p:extLst>
      <p:ext uri="{BB962C8B-B14F-4D97-AF65-F5344CB8AC3E}">
        <p14:creationId xmlns:p14="http://schemas.microsoft.com/office/powerpoint/2010/main" val="1063902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15</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41" name="TextBox 40">
            <a:extLst>
              <a:ext uri="{FF2B5EF4-FFF2-40B4-BE49-F238E27FC236}">
                <a16:creationId xmlns:a16="http://schemas.microsoft.com/office/drawing/2014/main" id="{3A105B19-BFB8-4F32-9C26-F0647220240B}"/>
              </a:ext>
            </a:extLst>
          </p:cNvPr>
          <p:cNvSpPr txBox="1"/>
          <p:nvPr/>
        </p:nvSpPr>
        <p:spPr>
          <a:xfrm>
            <a:off x="7126327" y="1953769"/>
            <a:ext cx="4995535" cy="4016484"/>
          </a:xfrm>
          <a:prstGeom prst="rect">
            <a:avLst/>
          </a:prstGeom>
          <a:noFill/>
        </p:spPr>
        <p:txBody>
          <a:bodyPr wrap="none" rtlCol="0">
            <a:spAutoFit/>
          </a:bodyPr>
          <a:lstStyle/>
          <a:p>
            <a:endParaRPr lang="en-US" sz="1500" dirty="0"/>
          </a:p>
          <a:p>
            <a:endParaRPr lang="en-US" sz="1500" dirty="0"/>
          </a:p>
          <a:p>
            <a:r>
              <a:rPr lang="en-US" sz="1500" dirty="0"/>
              <a:t>Evolves from: </a:t>
            </a:r>
          </a:p>
          <a:p>
            <a:pPr marL="285750" indent="-285750">
              <a:buFont typeface="Arial" panose="020B0604020202020204" pitchFamily="34" charset="0"/>
              <a:buChar char="•"/>
            </a:pPr>
            <a:r>
              <a:rPr lang="en-US" sz="1500" dirty="0"/>
              <a:t>The Global Framework Plan of Action for Road Safety</a:t>
            </a:r>
          </a:p>
          <a:p>
            <a:pPr marL="285750" indent="-285750">
              <a:buFont typeface="Arial" panose="020B0604020202020204" pitchFamily="34" charset="0"/>
              <a:buChar char="•"/>
            </a:pPr>
            <a:r>
              <a:rPr lang="en-US" sz="1500" dirty="0"/>
              <a:t>The Global Plan for the Decade of Action for Road Safety </a:t>
            </a:r>
            <a:br>
              <a:rPr lang="en-US" sz="1500" dirty="0"/>
            </a:br>
            <a:endParaRPr lang="en-US" sz="1500" dirty="0"/>
          </a:p>
          <a:p>
            <a:r>
              <a:rPr lang="en-US" sz="1500" dirty="0"/>
              <a:t> </a:t>
            </a:r>
          </a:p>
          <a:p>
            <a:pPr marL="285750" indent="-285750">
              <a:buFont typeface="Arial" panose="020B0604020202020204" pitchFamily="34" charset="0"/>
              <a:buChar char="•"/>
            </a:pPr>
            <a:r>
              <a:rPr lang="en-US" sz="1500" dirty="0"/>
              <a:t>Contains: five pillars for road safety as the essential blocks</a:t>
            </a:r>
            <a:br>
              <a:rPr lang="en-US" sz="1500" dirty="0"/>
            </a:br>
            <a:r>
              <a:rPr lang="en-US" sz="1500" dirty="0"/>
              <a:t>for creating sound national road safety systems</a:t>
            </a:r>
          </a:p>
          <a:p>
            <a:endParaRPr lang="en-US" sz="1500" dirty="0"/>
          </a:p>
          <a:p>
            <a:pPr marL="285750" indent="-285750">
              <a:buFont typeface="Arial" panose="020B0604020202020204" pitchFamily="34" charset="0"/>
              <a:buChar char="•"/>
            </a:pPr>
            <a:r>
              <a:rPr lang="en-US" sz="1500" dirty="0"/>
              <a:t>Foundation: safe system approach</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Is specific on (interconnected) actions across areas to be </a:t>
            </a:r>
            <a:br>
              <a:rPr lang="en-US" sz="1500" dirty="0"/>
            </a:br>
            <a:r>
              <a:rPr lang="en-US" sz="1500" dirty="0"/>
              <a:t>taken by different actors</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Covers any action necessary for attaining the 12 road</a:t>
            </a:r>
            <a:br>
              <a:rPr lang="en-US" sz="1500" dirty="0"/>
            </a:br>
            <a:r>
              <a:rPr lang="en-US" sz="1500" dirty="0"/>
              <a:t>safety performance targets </a:t>
            </a:r>
            <a:endParaRPr lang="en-GB" sz="1500" dirty="0"/>
          </a:p>
        </p:txBody>
      </p:sp>
      <p:sp>
        <p:nvSpPr>
          <p:cNvPr id="5" name="Content Placeholder 4">
            <a:extLst>
              <a:ext uri="{FF2B5EF4-FFF2-40B4-BE49-F238E27FC236}">
                <a16:creationId xmlns:a16="http://schemas.microsoft.com/office/drawing/2014/main" id="{23DA336D-ACFD-4989-9809-673BABED844A}"/>
              </a:ext>
            </a:extLst>
          </p:cNvPr>
          <p:cNvSpPr>
            <a:spLocks noGrp="1"/>
          </p:cNvSpPr>
          <p:nvPr>
            <p:ph idx="1"/>
          </p:nvPr>
        </p:nvSpPr>
        <p:spPr/>
        <p:txBody>
          <a:bodyPr/>
          <a:lstStyle/>
          <a:p>
            <a:r>
              <a:rPr lang="en-US" sz="3200" b="1" i="1" dirty="0">
                <a:solidFill>
                  <a:srgbClr val="0563C1"/>
                </a:solidFill>
                <a:latin typeface="Garamond" panose="02020404030301010803" pitchFamily="18" charset="0"/>
                <a:ea typeface="+mj-ea"/>
                <a:cs typeface="+mj-cs"/>
              </a:rPr>
              <a:t>Overview of a national road safety system</a:t>
            </a:r>
          </a:p>
        </p:txBody>
      </p:sp>
      <p:pic>
        <p:nvPicPr>
          <p:cNvPr id="43" name="Picture 42">
            <a:extLst>
              <a:ext uri="{FF2B5EF4-FFF2-40B4-BE49-F238E27FC236}">
                <a16:creationId xmlns:a16="http://schemas.microsoft.com/office/drawing/2014/main" id="{7E5EE308-84E1-4562-BB25-74978F7E568C}"/>
              </a:ext>
            </a:extLst>
          </p:cNvPr>
          <p:cNvPicPr/>
          <p:nvPr/>
        </p:nvPicPr>
        <p:blipFill>
          <a:blip r:embed="rId3">
            <a:extLst>
              <a:ext uri="{28A0092B-C50C-407E-A947-70E740481C1C}">
                <a14:useLocalDpi xmlns:a14="http://schemas.microsoft.com/office/drawing/2010/main" val="0"/>
              </a:ext>
            </a:extLst>
          </a:blip>
          <a:stretch>
            <a:fillRect/>
          </a:stretch>
        </p:blipFill>
        <p:spPr>
          <a:xfrm>
            <a:off x="838201" y="2399251"/>
            <a:ext cx="6215096" cy="3872427"/>
          </a:xfrm>
          <a:prstGeom prst="rect">
            <a:avLst/>
          </a:prstGeom>
        </p:spPr>
      </p:pic>
      <p:sp>
        <p:nvSpPr>
          <p:cNvPr id="39" name="Rounded Rectangle 25">
            <a:extLst>
              <a:ext uri="{FF2B5EF4-FFF2-40B4-BE49-F238E27FC236}">
                <a16:creationId xmlns:a16="http://schemas.microsoft.com/office/drawing/2014/main" id="{B5F08D8C-6DD3-40E7-A523-2A8319178D21}"/>
              </a:ext>
            </a:extLst>
          </p:cNvPr>
          <p:cNvSpPr/>
          <p:nvPr/>
        </p:nvSpPr>
        <p:spPr>
          <a:xfrm>
            <a:off x="387291" y="2327279"/>
            <a:ext cx="11617355" cy="3934201"/>
          </a:xfrm>
          <a:prstGeom prst="roundRect">
            <a:avLst/>
          </a:prstGeom>
          <a:solidFill>
            <a:schemeClr val="accent6">
              <a:alpha val="45000"/>
            </a:schemeClr>
          </a:solidFill>
          <a:ln>
            <a:solidFill>
              <a:schemeClr val="bg2">
                <a:lumMod val="9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endParaRPr lang="en-GB" dirty="0"/>
          </a:p>
        </p:txBody>
      </p:sp>
      <p:pic>
        <p:nvPicPr>
          <p:cNvPr id="2" name="Picture 1">
            <a:extLst>
              <a:ext uri="{FF2B5EF4-FFF2-40B4-BE49-F238E27FC236}">
                <a16:creationId xmlns:a16="http://schemas.microsoft.com/office/drawing/2014/main" id="{0E25D7D5-7355-4BF4-B09B-D4B340F9A4B3}"/>
              </a:ext>
            </a:extLst>
          </p:cNvPr>
          <p:cNvPicPr>
            <a:picLocks noChangeAspect="1"/>
          </p:cNvPicPr>
          <p:nvPr/>
        </p:nvPicPr>
        <p:blipFill>
          <a:blip r:embed="rId4"/>
          <a:stretch>
            <a:fillRect/>
          </a:stretch>
        </p:blipFill>
        <p:spPr>
          <a:xfrm>
            <a:off x="1939348" y="3548544"/>
            <a:ext cx="9689333" cy="1114470"/>
          </a:xfrm>
          <a:prstGeom prst="rect">
            <a:avLst/>
          </a:prstGeom>
        </p:spPr>
      </p:pic>
    </p:spTree>
    <p:extLst>
      <p:ext uri="{BB962C8B-B14F-4D97-AF65-F5344CB8AC3E}">
        <p14:creationId xmlns:p14="http://schemas.microsoft.com/office/powerpoint/2010/main" val="3491543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16</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39" name="Rectangle: Rounded Corners 38">
            <a:extLst>
              <a:ext uri="{FF2B5EF4-FFF2-40B4-BE49-F238E27FC236}">
                <a16:creationId xmlns:a16="http://schemas.microsoft.com/office/drawing/2014/main" id="{10C1BA65-C892-4A04-A9DD-CA1A0E22EDFE}"/>
              </a:ext>
            </a:extLst>
          </p:cNvPr>
          <p:cNvSpPr/>
          <p:nvPr/>
        </p:nvSpPr>
        <p:spPr>
          <a:xfrm rot="10800000">
            <a:off x="1527167" y="2194517"/>
            <a:ext cx="792088" cy="3430864"/>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Legislation</a:t>
            </a:r>
            <a:endParaRPr lang="en-GB" sz="3000" dirty="0">
              <a:solidFill>
                <a:srgbClr val="FF0000"/>
              </a:solidFill>
            </a:endParaRPr>
          </a:p>
        </p:txBody>
      </p:sp>
      <p:grpSp>
        <p:nvGrpSpPr>
          <p:cNvPr id="45" name="Group 44">
            <a:extLst>
              <a:ext uri="{FF2B5EF4-FFF2-40B4-BE49-F238E27FC236}">
                <a16:creationId xmlns:a16="http://schemas.microsoft.com/office/drawing/2014/main" id="{50E9B0D8-A506-4ADA-88F1-1B4E8379B48B}"/>
              </a:ext>
            </a:extLst>
          </p:cNvPr>
          <p:cNvGrpSpPr/>
          <p:nvPr/>
        </p:nvGrpSpPr>
        <p:grpSpPr>
          <a:xfrm>
            <a:off x="8695192" y="1895411"/>
            <a:ext cx="2896870" cy="2184400"/>
            <a:chOff x="0" y="0"/>
            <a:chExt cx="2896870" cy="2184400"/>
          </a:xfrm>
        </p:grpSpPr>
        <p:sp>
          <p:nvSpPr>
            <p:cNvPr id="46" name="Rounded Rectangle 1">
              <a:extLst>
                <a:ext uri="{FF2B5EF4-FFF2-40B4-BE49-F238E27FC236}">
                  <a16:creationId xmlns:a16="http://schemas.microsoft.com/office/drawing/2014/main" id="{D2ACCDF3-611E-49F9-A00B-B586FD43F6B1}"/>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7" name="Rounded Rectangle 2">
              <a:extLst>
                <a:ext uri="{FF2B5EF4-FFF2-40B4-BE49-F238E27FC236}">
                  <a16:creationId xmlns:a16="http://schemas.microsoft.com/office/drawing/2014/main" id="{EA2E1949-C27C-42EA-8F88-F702D048F042}"/>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L</a:t>
              </a:r>
              <a:r>
                <a:rPr lang="en-US" sz="1600" kern="1200">
                  <a:solidFill>
                    <a:srgbClr val="FFFFFF"/>
                  </a:solidFill>
                  <a:effectLst/>
                  <a:ea typeface="SimSun" panose="02010600030101010101" pitchFamily="2" charset="-122"/>
                  <a:cs typeface="Arial" panose="020B0604020202020204" pitchFamily="34" charset="0"/>
                </a:rPr>
                <a:t>egislation</a:t>
              </a:r>
              <a:endParaRPr lang="en-US" sz="1200">
                <a:effectLst/>
                <a:latin typeface="Times New Roman" panose="02020603050405020304" pitchFamily="18" charset="0"/>
                <a:ea typeface="SimSun" panose="02010600030101010101" pitchFamily="2" charset="-122"/>
              </a:endParaRPr>
            </a:p>
          </p:txBody>
        </p:sp>
        <p:cxnSp>
          <p:nvCxnSpPr>
            <p:cNvPr id="48" name="Straight Connector 47">
              <a:extLst>
                <a:ext uri="{FF2B5EF4-FFF2-40B4-BE49-F238E27FC236}">
                  <a16:creationId xmlns:a16="http://schemas.microsoft.com/office/drawing/2014/main" id="{3FB11A41-6E57-4E66-A121-E2CA6B983D0A}"/>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ounded Rectangle 12">
              <a:extLst>
                <a:ext uri="{FF2B5EF4-FFF2-40B4-BE49-F238E27FC236}">
                  <a16:creationId xmlns:a16="http://schemas.microsoft.com/office/drawing/2014/main" id="{DACB8C7B-0ABB-4820-BE83-4FAAD41D1498}"/>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dirty="0">
                  <a:solidFill>
                    <a:srgbClr val="FFFFFF"/>
                  </a:solidFill>
                  <a:effectLst/>
                  <a:ea typeface="SimSun" panose="02010600030101010101" pitchFamily="2" charset="-122"/>
                  <a:cs typeface="Arial" panose="020B0604020202020204" pitchFamily="34" charset="0"/>
                </a:rPr>
                <a:t>Safe vehicle</a:t>
              </a:r>
              <a:endParaRPr lang="en-US" sz="1200" dirty="0">
                <a:effectLst/>
                <a:latin typeface="Times New Roman" panose="02020603050405020304" pitchFamily="18" charset="0"/>
                <a:ea typeface="SimSun" panose="02010600030101010101" pitchFamily="2" charset="-122"/>
              </a:endParaRPr>
            </a:p>
          </p:txBody>
        </p:sp>
        <p:sp>
          <p:nvSpPr>
            <p:cNvPr id="50" name="Rounded Rectangle 13">
              <a:extLst>
                <a:ext uri="{FF2B5EF4-FFF2-40B4-BE49-F238E27FC236}">
                  <a16:creationId xmlns:a16="http://schemas.microsoft.com/office/drawing/2014/main" id="{7F8C7594-8421-4CAB-9EE9-656087988107}"/>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r>
                <a:rPr lang="en-US" sz="1300" kern="1200">
                  <a:solidFill>
                    <a:srgbClr val="FFFFFF"/>
                  </a:solidFill>
                  <a:effectLst/>
                  <a:ea typeface="SimSun" panose="02010600030101010101" pitchFamily="2" charset="-122"/>
                  <a:cs typeface="Arial" panose="020B0604020202020204" pitchFamily="34" charset="0"/>
                </a:rPr>
                <a:t>Rules and stan-dards for ad-mission of vehi-cles to traffic</a:t>
              </a:r>
              <a:endParaRPr lang="en-US" sz="1200">
                <a:effectLst/>
                <a:latin typeface="Times New Roman" panose="02020603050405020304" pitchFamily="18" charset="0"/>
                <a:ea typeface="SimSun" panose="02010600030101010101" pitchFamily="2" charset="-122"/>
              </a:endParaRPr>
            </a:p>
            <a:p>
              <a:pPr marL="0" marR="0" algn="ctr">
                <a:spcBef>
                  <a:spcPts val="0"/>
                </a:spcBef>
                <a:spcAft>
                  <a:spcPts val="0"/>
                </a:spcAft>
              </a:pPr>
              <a:r>
                <a:rPr lang="en-GB" sz="1200">
                  <a:effectLst/>
                  <a:latin typeface="Times New Roman" panose="02020603050405020304" pitchFamily="18" charset="0"/>
                  <a:ea typeface="SimSun" panose="02010600030101010101" pitchFamily="2" charset="-122"/>
                </a:rPr>
                <a:t> </a:t>
              </a:r>
              <a:endParaRPr lang="en-US" sz="1200">
                <a:effectLst/>
                <a:latin typeface="Times New Roman" panose="02020603050405020304" pitchFamily="18" charset="0"/>
                <a:ea typeface="SimSun" panose="02010600030101010101" pitchFamily="2" charset="-122"/>
              </a:endParaRPr>
            </a:p>
          </p:txBody>
        </p:sp>
      </p:grpSp>
      <p:pic>
        <p:nvPicPr>
          <p:cNvPr id="12" name="Content Placeholder 11">
            <a:extLst>
              <a:ext uri="{FF2B5EF4-FFF2-40B4-BE49-F238E27FC236}">
                <a16:creationId xmlns:a16="http://schemas.microsoft.com/office/drawing/2014/main" id="{BB6AE73C-923C-411C-927C-5C7EB8FDC30A}"/>
              </a:ext>
            </a:extLst>
          </p:cNvPr>
          <p:cNvPicPr>
            <a:picLocks noGrp="1" noChangeAspect="1"/>
          </p:cNvPicPr>
          <p:nvPr>
            <p:ph idx="1"/>
          </p:nvPr>
        </p:nvPicPr>
        <p:blipFill rotWithShape="1">
          <a:blip r:embed="rId3"/>
          <a:srcRect r="11329"/>
          <a:stretch/>
        </p:blipFill>
        <p:spPr>
          <a:xfrm>
            <a:off x="2525688" y="1706801"/>
            <a:ext cx="5760248" cy="4830682"/>
          </a:xfrm>
          <a:prstGeom prst="rect">
            <a:avLst/>
          </a:prstGeom>
          <a:ln w="15875" cmpd="sng">
            <a:solidFill>
              <a:schemeClr val="accent1">
                <a:shade val="50000"/>
              </a:schemeClr>
            </a:solidFill>
          </a:ln>
        </p:spPr>
      </p:pic>
    </p:spTree>
    <p:extLst>
      <p:ext uri="{BB962C8B-B14F-4D97-AF65-F5344CB8AC3E}">
        <p14:creationId xmlns:p14="http://schemas.microsoft.com/office/powerpoint/2010/main" val="1456007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17</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40" name="Rectangle: Rounded Corners 39">
            <a:extLst>
              <a:ext uri="{FF2B5EF4-FFF2-40B4-BE49-F238E27FC236}">
                <a16:creationId xmlns:a16="http://schemas.microsoft.com/office/drawing/2014/main" id="{1D644B9C-8C05-4142-8BBE-1907695F9D93}"/>
              </a:ext>
            </a:extLst>
          </p:cNvPr>
          <p:cNvSpPr/>
          <p:nvPr/>
        </p:nvSpPr>
        <p:spPr>
          <a:xfrm rot="10800000">
            <a:off x="596631" y="1886282"/>
            <a:ext cx="792088"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Enforcement</a:t>
            </a:r>
            <a:endParaRPr lang="en-GB" sz="3000" dirty="0">
              <a:solidFill>
                <a:srgbClr val="FF0000"/>
              </a:solidFill>
            </a:endParaRPr>
          </a:p>
        </p:txBody>
      </p:sp>
      <p:grpSp>
        <p:nvGrpSpPr>
          <p:cNvPr id="44" name="Group 43">
            <a:extLst>
              <a:ext uri="{FF2B5EF4-FFF2-40B4-BE49-F238E27FC236}">
                <a16:creationId xmlns:a16="http://schemas.microsoft.com/office/drawing/2014/main" id="{54CA99FB-8DB9-4A61-97C2-09FF4B5EA18B}"/>
              </a:ext>
            </a:extLst>
          </p:cNvPr>
          <p:cNvGrpSpPr/>
          <p:nvPr/>
        </p:nvGrpSpPr>
        <p:grpSpPr>
          <a:xfrm>
            <a:off x="9090356" y="1886282"/>
            <a:ext cx="2896870" cy="2184400"/>
            <a:chOff x="0" y="0"/>
            <a:chExt cx="2896870" cy="2184400"/>
          </a:xfrm>
        </p:grpSpPr>
        <p:sp>
          <p:nvSpPr>
            <p:cNvPr id="51" name="Rounded Rectangle 1">
              <a:extLst>
                <a:ext uri="{FF2B5EF4-FFF2-40B4-BE49-F238E27FC236}">
                  <a16:creationId xmlns:a16="http://schemas.microsoft.com/office/drawing/2014/main" id="{7FDD51B1-C456-44B1-9F19-70A234BAE89C}"/>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52" name="Rounded Rectangle 2">
              <a:extLst>
                <a:ext uri="{FF2B5EF4-FFF2-40B4-BE49-F238E27FC236}">
                  <a16:creationId xmlns:a16="http://schemas.microsoft.com/office/drawing/2014/main" id="{2DBFA96F-4A50-4AB5-BCFF-49E88DEA90C2}"/>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E</a:t>
              </a:r>
              <a:r>
                <a:rPr lang="en-US" sz="1500" kern="1200">
                  <a:solidFill>
                    <a:srgbClr val="FFFFFF"/>
                  </a:solidFill>
                  <a:effectLst/>
                  <a:ea typeface="SimSun" panose="02010600030101010101" pitchFamily="2" charset="-122"/>
                  <a:cs typeface="Arial" panose="020B0604020202020204" pitchFamily="34" charset="0"/>
                </a:rPr>
                <a:t>nforcement</a:t>
              </a:r>
              <a:endParaRPr lang="en-US" sz="1200">
                <a:effectLst/>
                <a:latin typeface="Times New Roman" panose="02020603050405020304" pitchFamily="18" charset="0"/>
                <a:ea typeface="SimSun" panose="02010600030101010101" pitchFamily="2" charset="-122"/>
              </a:endParaRPr>
            </a:p>
          </p:txBody>
        </p:sp>
        <p:cxnSp>
          <p:nvCxnSpPr>
            <p:cNvPr id="53" name="Straight Connector 52">
              <a:extLst>
                <a:ext uri="{FF2B5EF4-FFF2-40B4-BE49-F238E27FC236}">
                  <a16:creationId xmlns:a16="http://schemas.microsoft.com/office/drawing/2014/main" id="{4BDFBF1F-8044-488A-87DD-8FAE825C90BF}"/>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ounded Rectangle 12">
              <a:extLst>
                <a:ext uri="{FF2B5EF4-FFF2-40B4-BE49-F238E27FC236}">
                  <a16:creationId xmlns:a16="http://schemas.microsoft.com/office/drawing/2014/main" id="{3F0F9D74-4AEE-4046-A9EA-042ED81AB5E7}"/>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55" name="Rounded Rectangle 13">
              <a:extLst>
                <a:ext uri="{FF2B5EF4-FFF2-40B4-BE49-F238E27FC236}">
                  <a16:creationId xmlns:a16="http://schemas.microsoft.com/office/drawing/2014/main" id="{D8E9E80A-BDDA-4EB3-883F-9721D08E9DA2}"/>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00" kern="1200">
                  <a:solidFill>
                    <a:srgbClr val="FFFFFF"/>
                  </a:solidFill>
                  <a:effectLst/>
                  <a:ea typeface="SimSun" panose="02010600030101010101" pitchFamily="2" charset="-122"/>
                  <a:cs typeface="Arial" panose="020B0604020202020204" pitchFamily="34" charset="0"/>
                </a:rPr>
                <a:t>Certification and inspections by qualified inspectors</a:t>
              </a:r>
              <a:endParaRPr lang="en-US" sz="1200">
                <a:effectLst/>
                <a:latin typeface="Times New Roman" panose="02020603050405020304" pitchFamily="18" charset="0"/>
                <a:ea typeface="SimSun" panose="02010600030101010101" pitchFamily="2" charset="-122"/>
              </a:endParaRPr>
            </a:p>
          </p:txBody>
        </p:sp>
      </p:grpSp>
      <p:pic>
        <p:nvPicPr>
          <p:cNvPr id="9" name="Picture 8">
            <a:extLst>
              <a:ext uri="{FF2B5EF4-FFF2-40B4-BE49-F238E27FC236}">
                <a16:creationId xmlns:a16="http://schemas.microsoft.com/office/drawing/2014/main" id="{25662470-68BF-4573-B5D1-C58498751F93}"/>
              </a:ext>
            </a:extLst>
          </p:cNvPr>
          <p:cNvPicPr>
            <a:picLocks noChangeAspect="1"/>
          </p:cNvPicPr>
          <p:nvPr/>
        </p:nvPicPr>
        <p:blipFill rotWithShape="1">
          <a:blip r:embed="rId3"/>
          <a:srcRect r="16705"/>
          <a:stretch/>
        </p:blipFill>
        <p:spPr>
          <a:xfrm>
            <a:off x="1741250" y="1886281"/>
            <a:ext cx="6667937" cy="3799517"/>
          </a:xfrm>
          <a:prstGeom prst="rect">
            <a:avLst/>
          </a:prstGeom>
          <a:ln w="19050">
            <a:solidFill>
              <a:srgbClr val="000000"/>
            </a:solidFill>
          </a:ln>
        </p:spPr>
      </p:pic>
    </p:spTree>
    <p:extLst>
      <p:ext uri="{BB962C8B-B14F-4D97-AF65-F5344CB8AC3E}">
        <p14:creationId xmlns:p14="http://schemas.microsoft.com/office/powerpoint/2010/main" val="92524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18</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39" name="Rectangle: Rounded Corners 38">
            <a:extLst>
              <a:ext uri="{FF2B5EF4-FFF2-40B4-BE49-F238E27FC236}">
                <a16:creationId xmlns:a16="http://schemas.microsoft.com/office/drawing/2014/main" id="{B166D5A5-B1E5-4F3E-BF9B-88DB4FFD2620}"/>
              </a:ext>
            </a:extLst>
          </p:cNvPr>
          <p:cNvSpPr/>
          <p:nvPr/>
        </p:nvSpPr>
        <p:spPr>
          <a:xfrm rot="10800000">
            <a:off x="603433" y="1873901"/>
            <a:ext cx="792088"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Education</a:t>
            </a:r>
            <a:endParaRPr lang="en-GB" sz="3000" dirty="0">
              <a:solidFill>
                <a:srgbClr val="FF0000"/>
              </a:solidFill>
            </a:endParaRPr>
          </a:p>
        </p:txBody>
      </p:sp>
      <p:grpSp>
        <p:nvGrpSpPr>
          <p:cNvPr id="45" name="Group 44">
            <a:extLst>
              <a:ext uri="{FF2B5EF4-FFF2-40B4-BE49-F238E27FC236}">
                <a16:creationId xmlns:a16="http://schemas.microsoft.com/office/drawing/2014/main" id="{9BC3D56B-6EFC-4524-AB2A-56EC0B24B668}"/>
              </a:ext>
            </a:extLst>
          </p:cNvPr>
          <p:cNvGrpSpPr/>
          <p:nvPr/>
        </p:nvGrpSpPr>
        <p:grpSpPr>
          <a:xfrm>
            <a:off x="8983788" y="1863708"/>
            <a:ext cx="2896870" cy="2184400"/>
            <a:chOff x="0" y="0"/>
            <a:chExt cx="2896870" cy="2184400"/>
          </a:xfrm>
        </p:grpSpPr>
        <p:sp>
          <p:nvSpPr>
            <p:cNvPr id="46" name="Rounded Rectangle 1">
              <a:extLst>
                <a:ext uri="{FF2B5EF4-FFF2-40B4-BE49-F238E27FC236}">
                  <a16:creationId xmlns:a16="http://schemas.microsoft.com/office/drawing/2014/main" id="{412CC66F-957C-4294-B2CF-11FC851BBC37}"/>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7" name="Rounded Rectangle 2">
              <a:extLst>
                <a:ext uri="{FF2B5EF4-FFF2-40B4-BE49-F238E27FC236}">
                  <a16:creationId xmlns:a16="http://schemas.microsoft.com/office/drawing/2014/main" id="{CABEF4C2-CFF4-418E-B024-E05DFD9C40E7}"/>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E</a:t>
              </a:r>
              <a:r>
                <a:rPr lang="en-US" sz="1500" kern="1200">
                  <a:solidFill>
                    <a:srgbClr val="FFFFFF"/>
                  </a:solidFill>
                  <a:effectLst/>
                  <a:ea typeface="SimSun" panose="02010600030101010101" pitchFamily="2" charset="-122"/>
                  <a:cs typeface="Arial" panose="020B0604020202020204" pitchFamily="34" charset="0"/>
                </a:rPr>
                <a:t>ducation</a:t>
              </a:r>
              <a:endParaRPr lang="en-US" sz="1200">
                <a:effectLst/>
                <a:latin typeface="Times New Roman" panose="02020603050405020304" pitchFamily="18" charset="0"/>
                <a:ea typeface="SimSun" panose="02010600030101010101" pitchFamily="2" charset="-122"/>
              </a:endParaRPr>
            </a:p>
          </p:txBody>
        </p:sp>
        <p:cxnSp>
          <p:nvCxnSpPr>
            <p:cNvPr id="48" name="Straight Connector 47">
              <a:extLst>
                <a:ext uri="{FF2B5EF4-FFF2-40B4-BE49-F238E27FC236}">
                  <a16:creationId xmlns:a16="http://schemas.microsoft.com/office/drawing/2014/main" id="{4D0C0964-CB0C-47EC-A19D-7A099E7A2795}"/>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ounded Rectangle 12">
              <a:extLst>
                <a:ext uri="{FF2B5EF4-FFF2-40B4-BE49-F238E27FC236}">
                  <a16:creationId xmlns:a16="http://schemas.microsoft.com/office/drawing/2014/main" id="{34B3BE79-D7D3-4753-BD7C-CB3378EEA994}"/>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50" name="Rounded Rectangle 13">
              <a:extLst>
                <a:ext uri="{FF2B5EF4-FFF2-40B4-BE49-F238E27FC236}">
                  <a16:creationId xmlns:a16="http://schemas.microsoft.com/office/drawing/2014/main" id="{E23FEC2E-A7F2-4DAD-9F3D-0EAA8E7538B1}"/>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00" kern="1200">
                  <a:solidFill>
                    <a:srgbClr val="FFFFFF"/>
                  </a:solidFill>
                  <a:effectLst/>
                  <a:ea typeface="SimSun" panose="02010600030101010101" pitchFamily="2" charset="-122"/>
                  <a:cs typeface="Arial" panose="020B0604020202020204" pitchFamily="34" charset="0"/>
                </a:rPr>
                <a:t>Awareness-raising for users, training for inspectors</a:t>
              </a:r>
              <a:endParaRPr lang="en-US" sz="1200">
                <a:effectLst/>
                <a:latin typeface="Times New Roman" panose="02020603050405020304" pitchFamily="18" charset="0"/>
                <a:ea typeface="SimSun" panose="02010600030101010101" pitchFamily="2" charset="-122"/>
              </a:endParaRPr>
            </a:p>
          </p:txBody>
        </p:sp>
      </p:grpSp>
      <p:pic>
        <p:nvPicPr>
          <p:cNvPr id="2" name="Picture 1">
            <a:extLst>
              <a:ext uri="{FF2B5EF4-FFF2-40B4-BE49-F238E27FC236}">
                <a16:creationId xmlns:a16="http://schemas.microsoft.com/office/drawing/2014/main" id="{06FE6F9D-C840-4500-B345-BABE8EB4280C}"/>
              </a:ext>
            </a:extLst>
          </p:cNvPr>
          <p:cNvPicPr>
            <a:picLocks noChangeAspect="1"/>
          </p:cNvPicPr>
          <p:nvPr/>
        </p:nvPicPr>
        <p:blipFill>
          <a:blip r:embed="rId3"/>
          <a:stretch>
            <a:fillRect/>
          </a:stretch>
        </p:blipFill>
        <p:spPr>
          <a:xfrm>
            <a:off x="1741251" y="1913479"/>
            <a:ext cx="5494234" cy="3765804"/>
          </a:xfrm>
          <a:prstGeom prst="rect">
            <a:avLst/>
          </a:prstGeom>
        </p:spPr>
      </p:pic>
    </p:spTree>
    <p:extLst>
      <p:ext uri="{BB962C8B-B14F-4D97-AF65-F5344CB8AC3E}">
        <p14:creationId xmlns:p14="http://schemas.microsoft.com/office/powerpoint/2010/main" val="3748184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7D684A-F7B1-4B2E-9256-9A81F1382E1E}"/>
              </a:ext>
            </a:extLst>
          </p:cNvPr>
          <p:cNvPicPr>
            <a:picLocks noChangeAspect="1"/>
          </p:cNvPicPr>
          <p:nvPr/>
        </p:nvPicPr>
        <p:blipFill rotWithShape="1">
          <a:blip r:embed="rId2"/>
          <a:srcRect r="13604"/>
          <a:stretch/>
        </p:blipFill>
        <p:spPr>
          <a:xfrm>
            <a:off x="1585864" y="1928937"/>
            <a:ext cx="7147376" cy="2734075"/>
          </a:xfrm>
          <a:prstGeom prst="rect">
            <a:avLst/>
          </a:prstGeom>
          <a:ln w="38100">
            <a:solidFill>
              <a:prstClr val="black"/>
            </a:solidFill>
          </a:ln>
        </p:spPr>
      </p:pic>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19</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0" name="Rectangle: Rounded Corners 39">
            <a:extLst>
              <a:ext uri="{FF2B5EF4-FFF2-40B4-BE49-F238E27FC236}">
                <a16:creationId xmlns:a16="http://schemas.microsoft.com/office/drawing/2014/main" id="{1D644B9C-8C05-4142-8BBE-1907695F9D93}"/>
              </a:ext>
            </a:extLst>
          </p:cNvPr>
          <p:cNvSpPr/>
          <p:nvPr/>
        </p:nvSpPr>
        <p:spPr>
          <a:xfrm rot="10800000">
            <a:off x="596631" y="1886282"/>
            <a:ext cx="792088"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Technology</a:t>
            </a:r>
            <a:endParaRPr lang="en-GB" sz="3000" dirty="0">
              <a:solidFill>
                <a:srgbClr val="FF0000"/>
              </a:solidFill>
            </a:endParaRPr>
          </a:p>
        </p:txBody>
      </p:sp>
      <p:grpSp>
        <p:nvGrpSpPr>
          <p:cNvPr id="39" name="Group 38">
            <a:extLst>
              <a:ext uri="{FF2B5EF4-FFF2-40B4-BE49-F238E27FC236}">
                <a16:creationId xmlns:a16="http://schemas.microsoft.com/office/drawing/2014/main" id="{F3F559F2-101E-442D-906F-BE3044AA90DB}"/>
              </a:ext>
            </a:extLst>
          </p:cNvPr>
          <p:cNvGrpSpPr/>
          <p:nvPr/>
        </p:nvGrpSpPr>
        <p:grpSpPr>
          <a:xfrm>
            <a:off x="9165976" y="1769000"/>
            <a:ext cx="2896870" cy="2184400"/>
            <a:chOff x="0" y="0"/>
            <a:chExt cx="2896870" cy="2184400"/>
          </a:xfrm>
        </p:grpSpPr>
        <p:sp>
          <p:nvSpPr>
            <p:cNvPr id="41" name="Rounded Rectangle 1">
              <a:extLst>
                <a:ext uri="{FF2B5EF4-FFF2-40B4-BE49-F238E27FC236}">
                  <a16:creationId xmlns:a16="http://schemas.microsoft.com/office/drawing/2014/main" id="{01FF0114-560C-46DD-895B-97033FE88137}"/>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3" name="Rounded Rectangle 2">
              <a:extLst>
                <a:ext uri="{FF2B5EF4-FFF2-40B4-BE49-F238E27FC236}">
                  <a16:creationId xmlns:a16="http://schemas.microsoft.com/office/drawing/2014/main" id="{C00CA307-720D-4232-9534-591E83020138}"/>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T</a:t>
              </a:r>
              <a:r>
                <a:rPr lang="en-US" sz="1600" kern="1200">
                  <a:solidFill>
                    <a:srgbClr val="FFFFFF"/>
                  </a:solidFill>
                  <a:effectLst/>
                  <a:ea typeface="SimSun" panose="02010600030101010101" pitchFamily="2" charset="-122"/>
                  <a:cs typeface="Arial" panose="020B0604020202020204" pitchFamily="34" charset="0"/>
                </a:rPr>
                <a:t>echnology</a:t>
              </a:r>
              <a:endParaRPr lang="en-US" sz="1200">
                <a:effectLst/>
                <a:latin typeface="Times New Roman" panose="02020603050405020304" pitchFamily="18" charset="0"/>
                <a:ea typeface="SimSun" panose="02010600030101010101" pitchFamily="2" charset="-122"/>
              </a:endParaRPr>
            </a:p>
          </p:txBody>
        </p:sp>
        <p:cxnSp>
          <p:nvCxnSpPr>
            <p:cNvPr id="45" name="Straight Connector 44">
              <a:extLst>
                <a:ext uri="{FF2B5EF4-FFF2-40B4-BE49-F238E27FC236}">
                  <a16:creationId xmlns:a16="http://schemas.microsoft.com/office/drawing/2014/main" id="{FAA93DC0-0793-44C9-B3AA-758D98342DCE}"/>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ounded Rectangle 12">
              <a:extLst>
                <a:ext uri="{FF2B5EF4-FFF2-40B4-BE49-F238E27FC236}">
                  <a16:creationId xmlns:a16="http://schemas.microsoft.com/office/drawing/2014/main" id="{22ECD8F7-E951-46DF-8A48-14436D74ECCC}"/>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47" name="Rounded Rectangle 13">
              <a:extLst>
                <a:ext uri="{FF2B5EF4-FFF2-40B4-BE49-F238E27FC236}">
                  <a16:creationId xmlns:a16="http://schemas.microsoft.com/office/drawing/2014/main" id="{8A05044A-1565-4605-9217-AE178E407634}"/>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00" kern="1200">
                  <a:solidFill>
                    <a:srgbClr val="FFFFFF"/>
                  </a:solidFill>
                  <a:effectLst/>
                  <a:ea typeface="SimSun" panose="02010600030101010101" pitchFamily="2" charset="-122"/>
                  <a:cs typeface="Arial" panose="020B0604020202020204" pitchFamily="34" charset="0"/>
                </a:rPr>
                <a:t>Supportive tech-nology and equ-ipment, compli-ance reminders </a:t>
              </a:r>
              <a:endParaRPr lang="en-US" sz="1200">
                <a:effectLst/>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590730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81st ITC Plenary: A turning point – </a:t>
            </a:r>
          </a:p>
          <a:p>
            <a:pPr algn="r"/>
            <a:r>
              <a:rPr lang="en-US" altLang="en-US" sz="3200" b="1" i="1" dirty="0">
                <a:solidFill>
                  <a:srgbClr val="0563C1"/>
                </a:solidFill>
                <a:latin typeface="Garamond" panose="02020404030301010803" pitchFamily="18" charset="0"/>
              </a:rPr>
              <a:t>Adoption of ITC Strategy 2030 </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2</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2" name="Picture 1">
            <a:extLst>
              <a:ext uri="{FF2B5EF4-FFF2-40B4-BE49-F238E27FC236}">
                <a16:creationId xmlns:a16="http://schemas.microsoft.com/office/drawing/2014/main" id="{258A65E3-FED7-419B-9CFB-247D2C6BB5C7}"/>
              </a:ext>
            </a:extLst>
          </p:cNvPr>
          <p:cNvPicPr>
            <a:picLocks noChangeAspect="1"/>
          </p:cNvPicPr>
          <p:nvPr/>
        </p:nvPicPr>
        <p:blipFill>
          <a:blip r:embed="rId3"/>
          <a:stretch>
            <a:fillRect/>
          </a:stretch>
        </p:blipFill>
        <p:spPr>
          <a:xfrm>
            <a:off x="1169907" y="1119231"/>
            <a:ext cx="9250442" cy="5396985"/>
          </a:xfrm>
          <a:prstGeom prst="rect">
            <a:avLst/>
          </a:prstGeom>
        </p:spPr>
      </p:pic>
    </p:spTree>
    <p:extLst>
      <p:ext uri="{BB962C8B-B14F-4D97-AF65-F5344CB8AC3E}">
        <p14:creationId xmlns:p14="http://schemas.microsoft.com/office/powerpoint/2010/main" val="2336027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20</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grpSp>
        <p:nvGrpSpPr>
          <p:cNvPr id="39" name="Group 38">
            <a:extLst>
              <a:ext uri="{FF2B5EF4-FFF2-40B4-BE49-F238E27FC236}">
                <a16:creationId xmlns:a16="http://schemas.microsoft.com/office/drawing/2014/main" id="{E4CBF1E6-EF9E-4C9A-9647-229B3173C43C}"/>
              </a:ext>
            </a:extLst>
          </p:cNvPr>
          <p:cNvGrpSpPr/>
          <p:nvPr/>
        </p:nvGrpSpPr>
        <p:grpSpPr>
          <a:xfrm>
            <a:off x="9002071" y="1863708"/>
            <a:ext cx="2896870" cy="2184400"/>
            <a:chOff x="0" y="0"/>
            <a:chExt cx="2896870" cy="2184400"/>
          </a:xfrm>
        </p:grpSpPr>
        <p:sp>
          <p:nvSpPr>
            <p:cNvPr id="41" name="Rounded Rectangle 1">
              <a:extLst>
                <a:ext uri="{FF2B5EF4-FFF2-40B4-BE49-F238E27FC236}">
                  <a16:creationId xmlns:a16="http://schemas.microsoft.com/office/drawing/2014/main" id="{FF27A37C-FCD8-4435-A3F8-7B2C02DA2597}"/>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3" name="Rounded Rectangle 2">
              <a:extLst>
                <a:ext uri="{FF2B5EF4-FFF2-40B4-BE49-F238E27FC236}">
                  <a16:creationId xmlns:a16="http://schemas.microsoft.com/office/drawing/2014/main" id="{F8979B95-4A52-4F58-8BAC-EFB6529986DE}"/>
                </a:ext>
              </a:extLst>
            </p:cNvPr>
            <p:cNvSpPr/>
            <p:nvPr/>
          </p:nvSpPr>
          <p:spPr>
            <a:xfrm>
              <a:off x="1447800" y="0"/>
              <a:ext cx="1439545" cy="10795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ts val="2300"/>
                </a:lnSpc>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I</a:t>
              </a:r>
              <a:r>
                <a:rPr lang="en-US" sz="1600" kern="1200">
                  <a:solidFill>
                    <a:srgbClr val="FFFFFF"/>
                  </a:solidFill>
                  <a:effectLst/>
                  <a:ea typeface="SimSun" panose="02010600030101010101" pitchFamily="2" charset="-122"/>
                  <a:cs typeface="Arial" panose="020B0604020202020204" pitchFamily="34" charset="0"/>
                </a:rPr>
                <a:t>nternational </a:t>
              </a:r>
              <a:r>
                <a:rPr lang="en-US" sz="3000" kern="1200">
                  <a:solidFill>
                    <a:srgbClr val="FFFFFF"/>
                  </a:solidFill>
                  <a:effectLst/>
                  <a:ea typeface="SimSun" panose="02010600030101010101" pitchFamily="2" charset="-122"/>
                  <a:cs typeface="Arial" panose="020B0604020202020204" pitchFamily="34" charset="0"/>
                </a:rPr>
                <a:t>R</a:t>
              </a:r>
              <a:r>
                <a:rPr lang="en-US" sz="1600" kern="1200">
                  <a:solidFill>
                    <a:srgbClr val="FFFFFF"/>
                  </a:solidFill>
                  <a:effectLst/>
                  <a:ea typeface="SimSun" panose="02010600030101010101" pitchFamily="2" charset="-122"/>
                  <a:cs typeface="Arial" panose="020B0604020202020204" pitchFamily="34" charset="0"/>
                </a:rPr>
                <a:t>egulatory </a:t>
              </a:r>
              <a:r>
                <a:rPr lang="en-US" sz="3000" kern="1200">
                  <a:solidFill>
                    <a:srgbClr val="FFFFFF"/>
                  </a:solidFill>
                  <a:effectLst/>
                  <a:ea typeface="SimSun" panose="02010600030101010101" pitchFamily="2" charset="-122"/>
                  <a:cs typeface="Arial" panose="020B0604020202020204" pitchFamily="34" charset="0"/>
                </a:rPr>
                <a:t>S</a:t>
              </a:r>
              <a:r>
                <a:rPr lang="en-US" sz="1600" kern="1200">
                  <a:solidFill>
                    <a:srgbClr val="FFFFFF"/>
                  </a:solidFill>
                  <a:effectLst/>
                  <a:ea typeface="SimSun" panose="02010600030101010101" pitchFamily="2" charset="-122"/>
                  <a:cs typeface="Arial" panose="020B0604020202020204" pitchFamily="34" charset="0"/>
                </a:rPr>
                <a:t>upport</a:t>
              </a:r>
              <a:endParaRPr lang="en-US" sz="1200">
                <a:effectLst/>
                <a:latin typeface="Times New Roman" panose="02020603050405020304" pitchFamily="18" charset="0"/>
                <a:ea typeface="SimSun" panose="02010600030101010101" pitchFamily="2" charset="-122"/>
              </a:endParaRPr>
            </a:p>
            <a:p>
              <a:pPr marL="0" marR="0" algn="ctr">
                <a:spcBef>
                  <a:spcPts val="0"/>
                </a:spcBef>
                <a:spcAft>
                  <a:spcPts val="0"/>
                </a:spcAft>
              </a:pPr>
              <a:r>
                <a:rPr lang="en-GB" sz="1600">
                  <a:effectLst/>
                  <a:latin typeface="Times New Roman" panose="02020603050405020304" pitchFamily="18" charset="0"/>
                  <a:ea typeface="SimSun" panose="02010600030101010101" pitchFamily="2" charset="-122"/>
                </a:rPr>
                <a:t> </a:t>
              </a:r>
              <a:endParaRPr lang="en-US" sz="1200">
                <a:effectLst/>
                <a:latin typeface="Times New Roman" panose="02020603050405020304" pitchFamily="18" charset="0"/>
                <a:ea typeface="SimSun" panose="02010600030101010101" pitchFamily="2" charset="-122"/>
              </a:endParaRPr>
            </a:p>
          </p:txBody>
        </p:sp>
        <p:cxnSp>
          <p:nvCxnSpPr>
            <p:cNvPr id="45" name="Straight Connector 44">
              <a:extLst>
                <a:ext uri="{FF2B5EF4-FFF2-40B4-BE49-F238E27FC236}">
                  <a16:creationId xmlns:a16="http://schemas.microsoft.com/office/drawing/2014/main" id="{378AF808-FCF0-4F87-B676-D4124308C2CA}"/>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ounded Rectangle 12">
              <a:extLst>
                <a:ext uri="{FF2B5EF4-FFF2-40B4-BE49-F238E27FC236}">
                  <a16:creationId xmlns:a16="http://schemas.microsoft.com/office/drawing/2014/main" id="{057D4CFA-00E8-4F46-9853-0D41205B0DD8}"/>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47" name="Rounded Rectangle 13">
              <a:extLst>
                <a:ext uri="{FF2B5EF4-FFF2-40B4-BE49-F238E27FC236}">
                  <a16:creationId xmlns:a16="http://schemas.microsoft.com/office/drawing/2014/main" id="{E74D95BE-D3F3-4142-8146-0FECCFC4C08D}"/>
                </a:ext>
              </a:extLst>
            </p:cNvPr>
            <p:cNvSpPr/>
            <p:nvPr/>
          </p:nvSpPr>
          <p:spPr>
            <a:xfrm>
              <a:off x="1457325" y="1104900"/>
              <a:ext cx="1439545" cy="10795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kern="1200">
                  <a:solidFill>
                    <a:srgbClr val="FFFFFF"/>
                  </a:solidFill>
                  <a:effectLst/>
                  <a:ea typeface="SimSun" panose="02010600030101010101" pitchFamily="2" charset="-122"/>
                  <a:cs typeface="Arial" panose="020B0604020202020204" pitchFamily="34" charset="0"/>
                </a:rPr>
                <a:t>UN RS legal instruments and resolutions, WP.1, WP.29</a:t>
              </a:r>
              <a:endParaRPr lang="en-US" sz="1200">
                <a:effectLst/>
                <a:latin typeface="Times New Roman" panose="02020603050405020304" pitchFamily="18" charset="0"/>
                <a:ea typeface="SimSun" panose="02010600030101010101" pitchFamily="2" charset="-122"/>
              </a:endParaRPr>
            </a:p>
          </p:txBody>
        </p:sp>
      </p:grpSp>
      <p:sp>
        <p:nvSpPr>
          <p:cNvPr id="48" name="Rectangle: Rounded Corners 47">
            <a:extLst>
              <a:ext uri="{FF2B5EF4-FFF2-40B4-BE49-F238E27FC236}">
                <a16:creationId xmlns:a16="http://schemas.microsoft.com/office/drawing/2014/main" id="{9F225D70-4289-47E9-BD0B-B2FA4F8E3BD5}"/>
              </a:ext>
            </a:extLst>
          </p:cNvPr>
          <p:cNvSpPr/>
          <p:nvPr/>
        </p:nvSpPr>
        <p:spPr>
          <a:xfrm rot="10800000">
            <a:off x="510552" y="1886280"/>
            <a:ext cx="929494"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International regulatory support</a:t>
            </a:r>
          </a:p>
        </p:txBody>
      </p:sp>
      <p:pic>
        <p:nvPicPr>
          <p:cNvPr id="2" name="Picture 1">
            <a:extLst>
              <a:ext uri="{FF2B5EF4-FFF2-40B4-BE49-F238E27FC236}">
                <a16:creationId xmlns:a16="http://schemas.microsoft.com/office/drawing/2014/main" id="{0F10194A-583B-40F1-9958-A6E4930AFF87}"/>
              </a:ext>
            </a:extLst>
          </p:cNvPr>
          <p:cNvPicPr>
            <a:picLocks noChangeAspect="1"/>
          </p:cNvPicPr>
          <p:nvPr/>
        </p:nvPicPr>
        <p:blipFill>
          <a:blip r:embed="rId3"/>
          <a:stretch>
            <a:fillRect/>
          </a:stretch>
        </p:blipFill>
        <p:spPr>
          <a:xfrm>
            <a:off x="1740859" y="1936951"/>
            <a:ext cx="7205252" cy="3426327"/>
          </a:xfrm>
          <a:prstGeom prst="rect">
            <a:avLst/>
          </a:prstGeom>
        </p:spPr>
      </p:pic>
    </p:spTree>
    <p:extLst>
      <p:ext uri="{BB962C8B-B14F-4D97-AF65-F5344CB8AC3E}">
        <p14:creationId xmlns:p14="http://schemas.microsoft.com/office/powerpoint/2010/main" val="11224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81st ITC </a:t>
            </a:r>
            <a:r>
              <a:rPr lang="fr-CH" sz="3200" b="1" i="1" spc="50" dirty="0" err="1">
                <a:solidFill>
                  <a:srgbClr val="0563C1"/>
                </a:solidFill>
                <a:latin typeface="Garamond" panose="02020404030301010803" pitchFamily="18" charset="0"/>
                <a:cs typeface="Arial" panose="020B0604020202020204" pitchFamily="34" charset="0"/>
              </a:rPr>
              <a:t>Plenary</a:t>
            </a:r>
            <a:r>
              <a:rPr lang="fr-CH" sz="3200" b="1" i="1" spc="50" dirty="0">
                <a:solidFill>
                  <a:srgbClr val="0563C1"/>
                </a:solidFill>
                <a:latin typeface="Garamond" panose="02020404030301010803" pitchFamily="18" charset="0"/>
                <a:cs typeface="Arial" panose="020B0604020202020204" pitchFamily="34" charset="0"/>
              </a:rPr>
              <a:t> Session: </a:t>
            </a:r>
            <a:r>
              <a:rPr lang="fr-CH" sz="3200" b="1" i="1" spc="50" dirty="0" err="1">
                <a:solidFill>
                  <a:srgbClr val="0563C1"/>
                </a:solidFill>
                <a:latin typeface="Garamond" panose="02020404030301010803" pitchFamily="18" charset="0"/>
                <a:cs typeface="Arial" panose="020B0604020202020204" pitchFamily="34" charset="0"/>
              </a:rPr>
              <a:t>Decisions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21</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6" name="Content Placeholder 5">
            <a:extLst>
              <a:ext uri="{FF2B5EF4-FFF2-40B4-BE49-F238E27FC236}">
                <a16:creationId xmlns:a16="http://schemas.microsoft.com/office/drawing/2014/main" id="{F4955A66-CEA4-4CDC-A71E-C66A76EA8819}"/>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997297" y="1840609"/>
            <a:ext cx="3363147" cy="4351338"/>
          </a:xfrm>
          <a:ln>
            <a:solidFill>
              <a:schemeClr val="accent1">
                <a:shade val="50000"/>
              </a:schemeClr>
            </a:solidFill>
          </a:ln>
        </p:spPr>
      </p:pic>
      <p:sp>
        <p:nvSpPr>
          <p:cNvPr id="39" name="Callout: Bent Line with Accent Bar 38">
            <a:extLst>
              <a:ext uri="{FF2B5EF4-FFF2-40B4-BE49-F238E27FC236}">
                <a16:creationId xmlns:a16="http://schemas.microsoft.com/office/drawing/2014/main" id="{83C8A147-264B-4F86-B168-AAF40D9C00EC}"/>
              </a:ext>
            </a:extLst>
          </p:cNvPr>
          <p:cNvSpPr/>
          <p:nvPr/>
        </p:nvSpPr>
        <p:spPr>
          <a:xfrm>
            <a:off x="5948537" y="2525889"/>
            <a:ext cx="5946889" cy="2239147"/>
          </a:xfrm>
          <a:prstGeom prst="accentCallout2">
            <a:avLst>
              <a:gd name="adj1" fmla="val 18750"/>
              <a:gd name="adj2" fmla="val -8333"/>
              <a:gd name="adj3" fmla="val 18750"/>
              <a:gd name="adj4" fmla="val -16667"/>
              <a:gd name="adj5" fmla="val 47089"/>
              <a:gd name="adj6" fmla="val -32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t>124. Noting that starting in 2020, the annual </a:t>
            </a:r>
            <a:r>
              <a:rPr lang="en-US" sz="1600" dirty="0" err="1"/>
              <a:t>programme</a:t>
            </a:r>
            <a:r>
              <a:rPr lang="en-US" sz="1600" dirty="0"/>
              <a:t> of work of the Committee would replace the equivalent document with biennial coverage, the Committee requested the secretariat to discontinue the preparation of programmatic documents with a biennial coverage previously adopted by the Committee, including on evaluation and monitoring, since they will no longer be relevant for the new programmatic cycle.</a:t>
            </a:r>
            <a:endParaRPr lang="en-GB" sz="1600" dirty="0"/>
          </a:p>
        </p:txBody>
      </p:sp>
    </p:spTree>
    <p:extLst>
      <p:ext uri="{BB962C8B-B14F-4D97-AF65-F5344CB8AC3E}">
        <p14:creationId xmlns:p14="http://schemas.microsoft.com/office/powerpoint/2010/main" val="3948809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991F066A-6560-459F-9D05-0663BCF19548}"/>
              </a:ext>
            </a:extLst>
          </p:cNvPr>
          <p:cNvSpPr/>
          <p:nvPr/>
        </p:nvSpPr>
        <p:spPr>
          <a:xfrm>
            <a:off x="7315200" y="5528037"/>
            <a:ext cx="4876800" cy="1329964"/>
          </a:xfrm>
          <a:prstGeom prst="rect">
            <a:avLst/>
          </a:prstGeom>
          <a:gradFill flip="none" rotWithShape="1">
            <a:gsLst>
              <a:gs pos="55000">
                <a:schemeClr val="accent3">
                  <a:lumMod val="5000"/>
                  <a:lumOff val="95000"/>
                </a:schemeClr>
              </a:gs>
              <a:gs pos="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773C8F-52BA-41CC-B782-9E6220FBD446}"/>
              </a:ext>
            </a:extLst>
          </p:cNvPr>
          <p:cNvGrpSpPr/>
          <p:nvPr/>
        </p:nvGrpSpPr>
        <p:grpSpPr>
          <a:xfrm flipV="1">
            <a:off x="7315200" y="5368767"/>
            <a:ext cx="4876800" cy="130085"/>
            <a:chOff x="0" y="1472506"/>
            <a:chExt cx="9601200" cy="257953"/>
          </a:xfrm>
        </p:grpSpPr>
        <p:sp>
          <p:nvSpPr>
            <p:cNvPr id="25" name="Rectangle 24">
              <a:extLst>
                <a:ext uri="{FF2B5EF4-FFF2-40B4-BE49-F238E27FC236}">
                  <a16:creationId xmlns:a16="http://schemas.microsoft.com/office/drawing/2014/main" id="{7C11838D-88CA-400C-87BE-129835ECE883}"/>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6" name="Group 25">
              <a:extLst>
                <a:ext uri="{FF2B5EF4-FFF2-40B4-BE49-F238E27FC236}">
                  <a16:creationId xmlns:a16="http://schemas.microsoft.com/office/drawing/2014/main" id="{7FC700D7-AFE7-4F58-A589-BB166478BF57}"/>
                </a:ext>
              </a:extLst>
            </p:cNvPr>
            <p:cNvGrpSpPr/>
            <p:nvPr/>
          </p:nvGrpSpPr>
          <p:grpSpPr>
            <a:xfrm>
              <a:off x="0" y="1533803"/>
              <a:ext cx="9601200" cy="142344"/>
              <a:chOff x="-10048" y="1395274"/>
              <a:chExt cx="9611247" cy="142344"/>
            </a:xfrm>
          </p:grpSpPr>
          <p:sp>
            <p:nvSpPr>
              <p:cNvPr id="27" name="Rectangle 26">
                <a:extLst>
                  <a:ext uri="{FF2B5EF4-FFF2-40B4-BE49-F238E27FC236}">
                    <a16:creationId xmlns:a16="http://schemas.microsoft.com/office/drawing/2014/main" id="{ED5E36C3-0882-4DC7-B240-FDE926E37534}"/>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1C2F2B-2787-42AE-B44B-CC30BBD5E176}"/>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562A003-0CC0-44A4-8999-E7624A39BFC0}"/>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D5A7A3-7517-45FB-950E-C62393FA3C76}"/>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06CB71-0937-457C-81FF-F7EB6639D017}"/>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2B9A64-6AC9-4FD0-B397-6C1A9A6BE5BA}"/>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941A25D-45A3-449E-BB25-5D5B1A9FED18}"/>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C3E0C4-145E-4E55-8733-D66BFF99EBC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ECC60A-FD83-4971-984F-D790EF04FDA2}"/>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DADCEA3-2019-4544-9F0A-086B9934D25E}"/>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5BDC82-3D64-4894-8636-7F9CCA26906F}"/>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7FC8F42-8004-4E69-B7EA-F94C359D93C8}"/>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511D493-E391-433A-84EB-EEA1FB2CD8FA}"/>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9C8F89-BD29-422B-B7D0-B92FDE336959}"/>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B739DF3-F10C-4FB2-940A-2E38C8BE9233}"/>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56CAE80-7E74-40E3-9457-82A9CC4089C5}"/>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6C7DA6-C429-484C-B8B8-86E5EC15C83A}"/>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a:extLst>
              <a:ext uri="{FF2B5EF4-FFF2-40B4-BE49-F238E27FC236}">
                <a16:creationId xmlns:a16="http://schemas.microsoft.com/office/drawing/2014/main" id="{EBE2CFA0-0D72-4C82-8C2B-8587EAF64CF4}"/>
              </a:ext>
            </a:extLst>
          </p:cNvPr>
          <p:cNvSpPr txBox="1"/>
          <p:nvPr/>
        </p:nvSpPr>
        <p:spPr>
          <a:xfrm>
            <a:off x="7305472" y="4813681"/>
            <a:ext cx="4876800" cy="461665"/>
          </a:xfrm>
          <a:prstGeom prst="rect">
            <a:avLst/>
          </a:prstGeom>
          <a:noFill/>
        </p:spPr>
        <p:txBody>
          <a:bodyPr wrap="square" rtlCol="0">
            <a:spAutoFit/>
          </a:bodyPr>
          <a:lstStyle/>
          <a:p>
            <a:pPr algn="ctr"/>
            <a:r>
              <a:rPr lang="en-US" sz="2400" b="1" spc="130" dirty="0">
                <a:solidFill>
                  <a:srgbClr val="5191CE"/>
                </a:solidFill>
                <a:latin typeface="Arial Narrow" panose="020B0606020202030204" pitchFamily="34" charset="0"/>
              </a:rPr>
              <a:t>INLAND TRANSPORT COMMITTEE</a:t>
            </a:r>
          </a:p>
        </p:txBody>
      </p:sp>
      <p:sp>
        <p:nvSpPr>
          <p:cNvPr id="68" name="Rectangle 67">
            <a:extLst>
              <a:ext uri="{FF2B5EF4-FFF2-40B4-BE49-F238E27FC236}">
                <a16:creationId xmlns:a16="http://schemas.microsoft.com/office/drawing/2014/main" id="{599EED91-DF91-4B4E-8FF6-0CF9B3E28402}"/>
              </a:ext>
            </a:extLst>
          </p:cNvPr>
          <p:cNvSpPr/>
          <p:nvPr/>
        </p:nvSpPr>
        <p:spPr>
          <a:xfrm>
            <a:off x="7315200" y="2"/>
            <a:ext cx="4876800" cy="4571054"/>
          </a:xfrm>
          <a:prstGeom prst="rect">
            <a:avLst/>
          </a:prstGeom>
          <a:gradFill>
            <a:gsLst>
              <a:gs pos="55000">
                <a:schemeClr val="accent3">
                  <a:lumMod val="5000"/>
                  <a:lumOff val="95000"/>
                </a:schemeClr>
              </a:gs>
              <a:gs pos="0">
                <a:schemeClr val="accent3">
                  <a:lumMod val="45000"/>
                  <a:lumOff val="5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016F473F-F420-446C-919A-94A9CB4FD5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7535" y="85463"/>
            <a:ext cx="4353595" cy="4345784"/>
          </a:xfrm>
          <a:prstGeom prst="rect">
            <a:avLst/>
          </a:prstGeom>
        </p:spPr>
      </p:pic>
      <p:grpSp>
        <p:nvGrpSpPr>
          <p:cNvPr id="77" name="Group 76">
            <a:extLst>
              <a:ext uri="{FF2B5EF4-FFF2-40B4-BE49-F238E27FC236}">
                <a16:creationId xmlns:a16="http://schemas.microsoft.com/office/drawing/2014/main" id="{D1BF468A-6263-4186-9784-583153F43A72}"/>
              </a:ext>
            </a:extLst>
          </p:cNvPr>
          <p:cNvGrpSpPr/>
          <p:nvPr/>
        </p:nvGrpSpPr>
        <p:grpSpPr>
          <a:xfrm flipV="1">
            <a:off x="7315200" y="4596863"/>
            <a:ext cx="4876800" cy="130085"/>
            <a:chOff x="0" y="1472506"/>
            <a:chExt cx="9601200" cy="257953"/>
          </a:xfrm>
        </p:grpSpPr>
        <p:sp>
          <p:nvSpPr>
            <p:cNvPr id="78" name="Rectangle 77">
              <a:extLst>
                <a:ext uri="{FF2B5EF4-FFF2-40B4-BE49-F238E27FC236}">
                  <a16:creationId xmlns:a16="http://schemas.microsoft.com/office/drawing/2014/main" id="{70ED32C8-1112-4543-9A79-AEE11B5956A4}"/>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9" name="Group 78">
              <a:extLst>
                <a:ext uri="{FF2B5EF4-FFF2-40B4-BE49-F238E27FC236}">
                  <a16:creationId xmlns:a16="http://schemas.microsoft.com/office/drawing/2014/main" id="{F3FCF055-FDA1-4231-8D49-C112535485DB}"/>
                </a:ext>
              </a:extLst>
            </p:cNvPr>
            <p:cNvGrpSpPr/>
            <p:nvPr/>
          </p:nvGrpSpPr>
          <p:grpSpPr>
            <a:xfrm>
              <a:off x="0" y="1533803"/>
              <a:ext cx="9601200" cy="142344"/>
              <a:chOff x="-10048" y="1395274"/>
              <a:chExt cx="9611247" cy="142344"/>
            </a:xfrm>
          </p:grpSpPr>
          <p:sp>
            <p:nvSpPr>
              <p:cNvPr id="80" name="Rectangle 79">
                <a:extLst>
                  <a:ext uri="{FF2B5EF4-FFF2-40B4-BE49-F238E27FC236}">
                    <a16:creationId xmlns:a16="http://schemas.microsoft.com/office/drawing/2014/main" id="{ECB3B48B-DAE7-43ED-A58A-C2F780EA8C67}"/>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D7F55BD-6C81-4985-86A7-06E4A00DD01A}"/>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0183525-36FF-4308-A3D2-3878E5437227}"/>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7CDC6AA-DA7B-480B-87A2-EE2905E6470F}"/>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C09A3A3-F5EB-4114-B50C-146B9ECCEC2F}"/>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3902D5-2A68-4CD8-8674-EF14445D340B}"/>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451C39A-EC59-4C9C-9546-0B7447C749DA}"/>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2CED131-A6DD-4BBC-8C23-BF484C52ACB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21A6BA9-B1C6-42A0-A5CB-84DCFA6BE3B1}"/>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C322BEB-B86D-435F-9F11-8C1AAF6461FB}"/>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598B480-2083-45C9-A585-17FDC4D237D4}"/>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4237DB6-B52D-41F0-A80A-C5554BFCF0BC}"/>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61FBFC4-373E-4653-9910-D34457D627B6}"/>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3FB2277-CC42-43BE-ADC7-767F487C7777}"/>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85C62A9-63DF-483E-B002-EC053611E5BD}"/>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F0FAD5C-E816-4F80-90BE-C352F5C17DFC}"/>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471EEB1-0A7D-4531-894E-E9F2946C364D}"/>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9" name="Picture 98">
            <a:extLst>
              <a:ext uri="{FF2B5EF4-FFF2-40B4-BE49-F238E27FC236}">
                <a16:creationId xmlns:a16="http://schemas.microsoft.com/office/drawing/2014/main" id="{EC409E76-FB29-4BD4-85F8-60491132D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4739" y="5802380"/>
            <a:ext cx="2544734" cy="781277"/>
          </a:xfrm>
          <a:prstGeom prst="rect">
            <a:avLst/>
          </a:prstGeom>
        </p:spPr>
      </p:pic>
      <p:sp>
        <p:nvSpPr>
          <p:cNvPr id="49" name="Title 4">
            <a:extLst>
              <a:ext uri="{FF2B5EF4-FFF2-40B4-BE49-F238E27FC236}">
                <a16:creationId xmlns:a16="http://schemas.microsoft.com/office/drawing/2014/main" id="{0E9603D1-54B1-4D82-B068-3F93126F3742}"/>
              </a:ext>
            </a:extLst>
          </p:cNvPr>
          <p:cNvSpPr txBox="1">
            <a:spLocks/>
          </p:cNvSpPr>
          <p:nvPr/>
        </p:nvSpPr>
        <p:spPr>
          <a:xfrm>
            <a:off x="621492" y="5777283"/>
            <a:ext cx="5760640" cy="59829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spc="50" dirty="0">
                <a:latin typeface="Arial Black" panose="020B0A04020102020204" pitchFamily="34" charset="0"/>
              </a:rPr>
              <a:t>Thank you!</a:t>
            </a:r>
          </a:p>
        </p:txBody>
      </p:sp>
      <p:pic>
        <p:nvPicPr>
          <p:cNvPr id="50" name="Picture 2" descr="http://www.unece.org/fileadmin/DAM/trans/events/2017/ITC/poster_signing_the_future_inland_transport_we_want.jpg">
            <a:extLst>
              <a:ext uri="{FF2B5EF4-FFF2-40B4-BE49-F238E27FC236}">
                <a16:creationId xmlns:a16="http://schemas.microsoft.com/office/drawing/2014/main" id="{53E85781-AD77-49C5-B76C-C67D5C97F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85" y="1110705"/>
            <a:ext cx="5945141" cy="42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25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81st ITC Plenary: A turning point – II</a:t>
            </a:r>
          </a:p>
          <a:p>
            <a:pPr algn="r"/>
            <a:r>
              <a:rPr lang="en-US" altLang="en-US" sz="3200" b="1" i="1" dirty="0">
                <a:solidFill>
                  <a:srgbClr val="0563C1"/>
                </a:solidFill>
                <a:latin typeface="Garamond" panose="02020404030301010803" pitchFamily="18" charset="0"/>
              </a:rPr>
              <a:t>Adoption of the ITC Strategy </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3</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40" name="Picture 39">
            <a:extLst>
              <a:ext uri="{FF2B5EF4-FFF2-40B4-BE49-F238E27FC236}">
                <a16:creationId xmlns:a16="http://schemas.microsoft.com/office/drawing/2014/main" id="{CEFD233C-EBA7-4D17-8B7E-052E58391AB2}"/>
              </a:ext>
            </a:extLst>
          </p:cNvPr>
          <p:cNvPicPr>
            <a:picLocks noChangeAspect="1"/>
          </p:cNvPicPr>
          <p:nvPr/>
        </p:nvPicPr>
        <p:blipFill>
          <a:blip r:embed="rId3"/>
          <a:stretch>
            <a:fillRect/>
          </a:stretch>
        </p:blipFill>
        <p:spPr>
          <a:xfrm>
            <a:off x="322779" y="4230353"/>
            <a:ext cx="3022036" cy="1602706"/>
          </a:xfrm>
          <a:prstGeom prst="rect">
            <a:avLst/>
          </a:prstGeom>
          <a:ln>
            <a:solidFill>
              <a:schemeClr val="accent1"/>
            </a:solidFill>
          </a:ln>
        </p:spPr>
      </p:pic>
      <p:graphicFrame>
        <p:nvGraphicFramePr>
          <p:cNvPr id="41" name="Content Placeholder 4">
            <a:extLst>
              <a:ext uri="{FF2B5EF4-FFF2-40B4-BE49-F238E27FC236}">
                <a16:creationId xmlns:a16="http://schemas.microsoft.com/office/drawing/2014/main" id="{03A6ABD5-B589-4A15-B00B-0120D14BB98A}"/>
              </a:ext>
            </a:extLst>
          </p:cNvPr>
          <p:cNvGraphicFramePr>
            <a:graphicFrameLocks/>
          </p:cNvGraphicFramePr>
          <p:nvPr>
            <p:extLst>
              <p:ext uri="{D42A27DB-BD31-4B8C-83A1-F6EECF244321}">
                <p14:modId xmlns:p14="http://schemas.microsoft.com/office/powerpoint/2010/main" val="1931654859"/>
              </p:ext>
            </p:extLst>
          </p:nvPr>
        </p:nvGraphicFramePr>
        <p:xfrm>
          <a:off x="1137117" y="149953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2" name="Picture 41">
            <a:extLst>
              <a:ext uri="{FF2B5EF4-FFF2-40B4-BE49-F238E27FC236}">
                <a16:creationId xmlns:a16="http://schemas.microsoft.com/office/drawing/2014/main" id="{6838E564-F00D-4568-BE3A-91DE0A17F270}"/>
              </a:ext>
            </a:extLst>
          </p:cNvPr>
          <p:cNvPicPr>
            <a:picLocks noChangeAspect="1"/>
          </p:cNvPicPr>
          <p:nvPr/>
        </p:nvPicPr>
        <p:blipFill>
          <a:blip r:embed="rId9"/>
          <a:stretch>
            <a:fillRect/>
          </a:stretch>
        </p:blipFill>
        <p:spPr>
          <a:xfrm>
            <a:off x="2245528" y="1777828"/>
            <a:ext cx="3144407" cy="1589561"/>
          </a:xfrm>
          <a:prstGeom prst="rect">
            <a:avLst/>
          </a:prstGeom>
        </p:spPr>
      </p:pic>
      <p:pic>
        <p:nvPicPr>
          <p:cNvPr id="6" name="Picture 5">
            <a:extLst>
              <a:ext uri="{FF2B5EF4-FFF2-40B4-BE49-F238E27FC236}">
                <a16:creationId xmlns:a16="http://schemas.microsoft.com/office/drawing/2014/main" id="{471065AB-D586-4450-B8DE-EDAA07609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019486" y="3726787"/>
            <a:ext cx="1956967" cy="1304919"/>
          </a:xfrm>
          <a:prstGeom prst="rect">
            <a:avLst/>
          </a:prstGeom>
        </p:spPr>
      </p:pic>
      <p:pic>
        <p:nvPicPr>
          <p:cNvPr id="8" name="Picture 7">
            <a:extLst>
              <a:ext uri="{FF2B5EF4-FFF2-40B4-BE49-F238E27FC236}">
                <a16:creationId xmlns:a16="http://schemas.microsoft.com/office/drawing/2014/main" id="{1870048A-2993-4FC8-B69B-DC19E95A869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83103" y="4646112"/>
            <a:ext cx="2255712" cy="1503808"/>
          </a:xfrm>
          <a:prstGeom prst="rect">
            <a:avLst/>
          </a:prstGeom>
        </p:spPr>
      </p:pic>
    </p:spTree>
    <p:extLst>
      <p:ext uri="{BB962C8B-B14F-4D97-AF65-F5344CB8AC3E}">
        <p14:creationId xmlns:p14="http://schemas.microsoft.com/office/powerpoint/2010/main" val="1349354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a:bodyPr>
          <a:lstStyle/>
          <a:p>
            <a:pPr marL="182880" lvl="0" indent="-182880">
              <a:spcBef>
                <a:spcPts val="1200"/>
              </a:spcBef>
              <a:buClr>
                <a:prstClr val="black"/>
              </a:buClr>
              <a:buFont typeface="HP Simplified" panose="020B0604020204020204" pitchFamily="34" charset="0"/>
              <a:buChar char="•"/>
            </a:pPr>
            <a:r>
              <a:rPr lang="fr-CH" sz="2400" b="1" u="sng" dirty="0">
                <a:solidFill>
                  <a:prstClr val="black"/>
                </a:solidFill>
                <a:latin typeface="Arial"/>
              </a:rPr>
              <a:t>Vision 2030: </a:t>
            </a:r>
            <a:r>
              <a:rPr lang="en-US" sz="2400" b="1" dirty="0">
                <a:solidFill>
                  <a:prstClr val="black"/>
                </a:solidFill>
                <a:latin typeface="Arial"/>
              </a:rPr>
              <a:t>Vision: The Inland Transport Committee is the United Nations platform for inland transport to help efficiently address global and regional needs in inland transport </a:t>
            </a:r>
            <a:endParaRPr lang="fr-CH" sz="2000" b="1" dirty="0">
              <a:solidFill>
                <a:prstClr val="black"/>
              </a:solidFill>
              <a:latin typeface="Arial"/>
            </a:endParaRPr>
          </a:p>
          <a:p>
            <a:pPr marL="182880" lvl="0" indent="-182880">
              <a:spcBef>
                <a:spcPts val="1200"/>
              </a:spcBef>
              <a:buClr>
                <a:prstClr val="black"/>
              </a:buClr>
              <a:buFont typeface="HP Simplified" panose="020B0604020204020204" pitchFamily="34" charset="0"/>
              <a:buChar char="•"/>
            </a:pPr>
            <a:r>
              <a:rPr lang="en-US" sz="2000" dirty="0">
                <a:solidFill>
                  <a:prstClr val="black"/>
                </a:solidFill>
                <a:latin typeface="Times New Roman" panose="02020603050405020304" pitchFamily="18" charset="0"/>
                <a:ea typeface="Times New Roman" panose="02020603050405020304" pitchFamily="18" charset="0"/>
              </a:rPr>
              <a:t>The ITC as the UN platform for inland transport will continue to provide a comprehensive regulatory framework for inland transport including road, rail, inland waterway and intermodal transport, comparable to the role of the International Maritime Organization (IMO) and International Civil Aviation Organization (ICAO)</a:t>
            </a:r>
            <a:r>
              <a:rPr lang="en-GB" sz="2000" dirty="0">
                <a:solidFill>
                  <a:prstClr val="black"/>
                </a:solidFill>
                <a:latin typeface="Times New Roman" panose="02020603050405020304" pitchFamily="18" charset="0"/>
                <a:ea typeface="Times New Roman" panose="02020603050405020304" pitchFamily="18" charset="0"/>
              </a:rPr>
              <a:t>.</a:t>
            </a:r>
          </a:p>
          <a:p>
            <a:pPr marL="182880" lvl="0" indent="-182880">
              <a:spcBef>
                <a:spcPts val="1200"/>
              </a:spcBef>
              <a:buClr>
                <a:prstClr val="black"/>
              </a:buClr>
              <a:buFont typeface="HP Simplified" panose="020B0604020204020204" pitchFamily="34" charset="0"/>
              <a:buChar char="•"/>
            </a:pPr>
            <a:r>
              <a:rPr lang="en-US" sz="2000" dirty="0">
                <a:solidFill>
                  <a:prstClr val="black"/>
                </a:solidFill>
                <a:latin typeface="Times New Roman" panose="02020603050405020304" pitchFamily="18" charset="0"/>
                <a:ea typeface="Times New Roman" panose="02020603050405020304" pitchFamily="18" charset="0"/>
              </a:rPr>
              <a:t>To perform the following key functions: </a:t>
            </a:r>
          </a:p>
          <a:p>
            <a:pPr marL="457200" lvl="1" indent="0">
              <a:spcBef>
                <a:spcPts val="1200"/>
              </a:spcBef>
              <a:buClr>
                <a:prstClr val="black"/>
              </a:buClr>
              <a:buNone/>
            </a:pPr>
            <a:r>
              <a:rPr lang="en-US" sz="1600" b="1" dirty="0">
                <a:solidFill>
                  <a:prstClr val="black"/>
                </a:solidFill>
                <a:latin typeface="Times New Roman" panose="02020603050405020304" pitchFamily="18" charset="0"/>
                <a:ea typeface="Times New Roman" panose="02020603050405020304" pitchFamily="18" charset="0"/>
              </a:rPr>
              <a:t>(a)</a:t>
            </a:r>
            <a:r>
              <a:rPr lang="en-US" sz="1600" dirty="0">
                <a:solidFill>
                  <a:prstClr val="black"/>
                </a:solidFill>
                <a:latin typeface="Times New Roman" panose="02020603050405020304" pitchFamily="18" charset="0"/>
                <a:ea typeface="Times New Roman" panose="02020603050405020304" pitchFamily="18" charset="0"/>
              </a:rPr>
              <a:t> </a:t>
            </a:r>
            <a:r>
              <a:rPr lang="en-US" sz="1600" b="1" dirty="0">
                <a:solidFill>
                  <a:prstClr val="black"/>
                </a:solidFill>
                <a:latin typeface="Times New Roman" panose="02020603050405020304" pitchFamily="18" charset="0"/>
                <a:ea typeface="Times New Roman" panose="02020603050405020304" pitchFamily="18" charset="0"/>
              </a:rPr>
              <a:t>Leading change in inland transport</a:t>
            </a:r>
          </a:p>
          <a:p>
            <a:pPr marL="457200" lvl="1" indent="0">
              <a:spcBef>
                <a:spcPts val="1200"/>
              </a:spcBef>
              <a:buClr>
                <a:prstClr val="black"/>
              </a:buClr>
              <a:buNone/>
            </a:pPr>
            <a:r>
              <a:rPr lang="en-US" sz="1600" b="1" dirty="0">
                <a:solidFill>
                  <a:prstClr val="black"/>
                </a:solidFill>
                <a:latin typeface="Times New Roman" panose="02020603050405020304" pitchFamily="18" charset="0"/>
                <a:ea typeface="Times New Roman" panose="02020603050405020304" pitchFamily="18" charset="0"/>
              </a:rPr>
              <a:t>(b) Developing and administering transport legal instruments</a:t>
            </a:r>
          </a:p>
          <a:p>
            <a:pPr marL="457200" lvl="1" indent="0">
              <a:spcBef>
                <a:spcPts val="1200"/>
              </a:spcBef>
              <a:buClr>
                <a:prstClr val="black"/>
              </a:buClr>
              <a:buNone/>
            </a:pPr>
            <a:r>
              <a:rPr lang="en-US" sz="1600" b="1" dirty="0">
                <a:solidFill>
                  <a:prstClr val="black"/>
                </a:solidFill>
                <a:latin typeface="Times New Roman" panose="02020603050405020304" pitchFamily="18" charset="0"/>
                <a:ea typeface="Times New Roman" panose="02020603050405020304" pitchFamily="18" charset="0"/>
              </a:rPr>
              <a:t>(c) Increasing accessions and equitable participation, including by non-ECE Member States.</a:t>
            </a:r>
            <a:endParaRPr lang="en-US" sz="1600" dirty="0">
              <a:solidFill>
                <a:prstClr val="black"/>
              </a:solidFill>
              <a:latin typeface="Times New Roman" panose="02020603050405020304" pitchFamily="18" charset="0"/>
              <a:ea typeface="Times New Roman" panose="02020603050405020304" pitchFamily="18" charset="0"/>
            </a:endParaRP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Vision and Mission</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4</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1855422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UNECE ITC Strategy 2030:</a:t>
            </a:r>
          </a:p>
          <a:p>
            <a:pPr algn="r"/>
            <a:r>
              <a:rPr lang="en-US" altLang="en-US" sz="3200" b="1" i="1" dirty="0">
                <a:solidFill>
                  <a:srgbClr val="0563C1"/>
                </a:solidFill>
                <a:latin typeface="Garamond" panose="02020404030301010803" pitchFamily="18" charset="0"/>
              </a:rPr>
              <a:t>Means to an end in the era of the SDGs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5</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graphicFrame>
        <p:nvGraphicFramePr>
          <p:cNvPr id="39" name="Content Placeholder 4">
            <a:extLst>
              <a:ext uri="{FF2B5EF4-FFF2-40B4-BE49-F238E27FC236}">
                <a16:creationId xmlns:a16="http://schemas.microsoft.com/office/drawing/2014/main" id="{F2EC1D51-57A7-460A-A83D-204BF4923C89}"/>
              </a:ext>
            </a:extLst>
          </p:cNvPr>
          <p:cNvGraphicFramePr>
            <a:graphicFrameLocks noGrp="1"/>
          </p:cNvGraphicFramePr>
          <p:nvPr>
            <p:ph idx="1"/>
            <p:extLst>
              <p:ext uri="{D42A27DB-BD31-4B8C-83A1-F6EECF244321}">
                <p14:modId xmlns:p14="http://schemas.microsoft.com/office/powerpoint/2010/main" val="26298438"/>
              </p:ext>
            </p:extLst>
          </p:nvPr>
        </p:nvGraphicFramePr>
        <p:xfrm>
          <a:off x="854676"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Tree>
    <p:extLst>
      <p:ext uri="{BB962C8B-B14F-4D97-AF65-F5344CB8AC3E}">
        <p14:creationId xmlns:p14="http://schemas.microsoft.com/office/powerpoint/2010/main" val="11617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ITC - The UN Platform for Inland Transport</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6</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39" name="Picture 38">
            <a:extLst>
              <a:ext uri="{FF2B5EF4-FFF2-40B4-BE49-F238E27FC236}">
                <a16:creationId xmlns:a16="http://schemas.microsoft.com/office/drawing/2014/main" id="{677115FD-255D-42FE-A2B6-EE51A2BD0337}"/>
              </a:ext>
            </a:extLst>
          </p:cNvPr>
          <p:cNvPicPr>
            <a:picLocks noChangeAspect="1"/>
          </p:cNvPicPr>
          <p:nvPr/>
        </p:nvPicPr>
        <p:blipFill>
          <a:blip r:embed="rId3"/>
          <a:stretch>
            <a:fillRect/>
          </a:stretch>
        </p:blipFill>
        <p:spPr>
          <a:xfrm>
            <a:off x="7678558" y="2716671"/>
            <a:ext cx="3294107" cy="3336300"/>
          </a:xfrm>
          <a:prstGeom prst="rect">
            <a:avLst/>
          </a:prstGeom>
        </p:spPr>
      </p:pic>
      <p:pic>
        <p:nvPicPr>
          <p:cNvPr id="40" name="Picture 2" descr="C:\Users\Molnar\AppData\Local\Temp\notes256C9A\map.jpg">
            <a:extLst>
              <a:ext uri="{FF2B5EF4-FFF2-40B4-BE49-F238E27FC236}">
                <a16:creationId xmlns:a16="http://schemas.microsoft.com/office/drawing/2014/main" id="{458E3CAA-43C3-466E-A341-0E332340F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35676" y="1863711"/>
            <a:ext cx="5449535" cy="41715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278812EA-700D-46D9-BAA8-959C040F7D95}"/>
              </a:ext>
            </a:extLst>
          </p:cNvPr>
          <p:cNvSpPr/>
          <p:nvPr/>
        </p:nvSpPr>
        <p:spPr>
          <a:xfrm>
            <a:off x="1625768" y="5675689"/>
            <a:ext cx="5459443" cy="70788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Goal</a:t>
            </a: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 a universally harmonized inland transport system</a:t>
            </a:r>
            <a:endPar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D8B02505-F7B0-45E7-8CC4-F405FBCC7335}"/>
              </a:ext>
            </a:extLst>
          </p:cNvPr>
          <p:cNvPicPr/>
          <p:nvPr/>
        </p:nvPicPr>
        <p:blipFill rotWithShape="1">
          <a:blip r:embed="rId6" cstate="print">
            <a:extLst>
              <a:ext uri="{28A0092B-C50C-407E-A947-70E740481C1C}">
                <a14:useLocalDpi xmlns:a14="http://schemas.microsoft.com/office/drawing/2010/main" val="0"/>
              </a:ext>
            </a:extLst>
          </a:blip>
          <a:srcRect r="48106" b="28544"/>
          <a:stretch/>
        </p:blipFill>
        <p:spPr bwMode="auto">
          <a:xfrm>
            <a:off x="7592130" y="1905116"/>
            <a:ext cx="3424225" cy="652505"/>
          </a:xfrm>
          <a:prstGeom prst="rect">
            <a:avLst/>
          </a:prstGeom>
          <a:noFill/>
          <a:ln>
            <a:noFill/>
          </a:ln>
          <a:extLst>
            <a:ext uri="{53640926-AAD7-44D8-BBD7-CCE9431645EC}">
              <a14:shadowObscured xmlns:a14="http://schemas.microsoft.com/office/drawing/2010/main"/>
            </a:ext>
          </a:extLst>
        </p:spPr>
      </p:pic>
      <p:sp>
        <p:nvSpPr>
          <p:cNvPr id="43" name="Rectangle 42">
            <a:extLst>
              <a:ext uri="{FF2B5EF4-FFF2-40B4-BE49-F238E27FC236}">
                <a16:creationId xmlns:a16="http://schemas.microsoft.com/office/drawing/2014/main" id="{D669BAD6-5DB8-4623-8DA9-74A9F0FAA2D3}"/>
              </a:ext>
            </a:extLst>
          </p:cNvPr>
          <p:cNvSpPr/>
          <p:nvPr/>
        </p:nvSpPr>
        <p:spPr>
          <a:xfrm>
            <a:off x="1895912" y="4446165"/>
            <a:ext cx="5051217" cy="1323439"/>
          </a:xfrm>
          <a:prstGeom prst="rect">
            <a:avLst/>
          </a:prstGeom>
        </p:spPr>
        <p:txBody>
          <a:bodyPr wrap="square">
            <a:spAutoFit/>
          </a:bodyPr>
          <a:lstStyle/>
          <a:p>
            <a:pPr marL="342900" indent="-342900" algn="ctr">
              <a:buFont typeface="Arial" panose="020B0604020202020204" pitchFamily="34" charset="0"/>
              <a:buChar char="•"/>
            </a:pPr>
            <a:r>
              <a:rPr lang="en-GB" sz="2000" b="1" dirty="0">
                <a:ln w="1905"/>
                <a:solidFill>
                  <a:srgbClr val="387041"/>
                </a:solidFill>
                <a:effectLst>
                  <a:innerShdw blurRad="69850" dist="43180" dir="5400000">
                    <a:srgbClr val="000000">
                      <a:alpha val="65000"/>
                    </a:srgbClr>
                  </a:innerShdw>
                </a:effectLst>
              </a:rPr>
              <a:t>59 conventions</a:t>
            </a:r>
          </a:p>
          <a:p>
            <a:pPr marL="342900" indent="-342900" algn="ctr">
              <a:buFont typeface="Arial" panose="020B0604020202020204" pitchFamily="34" charset="0"/>
              <a:buChar char="•"/>
            </a:pPr>
            <a:r>
              <a:rPr lang="en-GB" sz="2000" b="1" dirty="0">
                <a:ln w="1905"/>
                <a:solidFill>
                  <a:srgbClr val="387041"/>
                </a:solidFill>
                <a:effectLst>
                  <a:innerShdw blurRad="69850" dist="43180" dir="5400000">
                    <a:srgbClr val="000000">
                      <a:alpha val="65000"/>
                    </a:srgbClr>
                  </a:innerShdw>
                </a:effectLst>
              </a:rPr>
              <a:t>148 UN Member States/Contracting Parties </a:t>
            </a:r>
          </a:p>
          <a:p>
            <a:pPr marL="342900" indent="-342900" algn="ctr">
              <a:buFont typeface="Arial" panose="020B0604020202020204" pitchFamily="34" charset="0"/>
              <a:buChar char="•"/>
            </a:pPr>
            <a:r>
              <a:rPr lang="en-GB" sz="2000" b="1" dirty="0">
                <a:ln w="1905"/>
                <a:solidFill>
                  <a:srgbClr val="387041"/>
                </a:solidFill>
                <a:effectLst>
                  <a:innerShdw blurRad="69850" dist="43180" dir="5400000">
                    <a:srgbClr val="000000">
                      <a:alpha val="65000"/>
                    </a:srgbClr>
                  </a:innerShdw>
                </a:effectLst>
              </a:rPr>
              <a:t>Including all 56 ECE member States</a:t>
            </a:r>
          </a:p>
        </p:txBody>
      </p:sp>
    </p:spTree>
    <p:extLst>
      <p:ext uri="{BB962C8B-B14F-4D97-AF65-F5344CB8AC3E}">
        <p14:creationId xmlns:p14="http://schemas.microsoft.com/office/powerpoint/2010/main" val="1823202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a:bodyPr>
          <a:lstStyle/>
          <a:p>
            <a:pPr marL="182880" lvl="0" indent="-182880">
              <a:spcBef>
                <a:spcPts val="1200"/>
              </a:spcBef>
              <a:buClr>
                <a:prstClr val="black"/>
              </a:buClr>
              <a:buFont typeface="HP Simplified" panose="020B0604020204020204" pitchFamily="34" charset="0"/>
              <a:buChar char="•"/>
            </a:pPr>
            <a:r>
              <a:rPr lang="en-GB" sz="2000" dirty="0">
                <a:solidFill>
                  <a:prstClr val="black"/>
                </a:solidFill>
                <a:latin typeface="Times New Roman" panose="02020603050405020304" pitchFamily="18" charset="0"/>
                <a:ea typeface="Times New Roman" panose="02020603050405020304" pitchFamily="18" charset="0"/>
              </a:rPr>
              <a:t>The </a:t>
            </a:r>
            <a:r>
              <a:rPr lang="en-GB" sz="2000" b="1" dirty="0">
                <a:solidFill>
                  <a:prstClr val="black"/>
                </a:solidFill>
                <a:latin typeface="Times New Roman" panose="02020603050405020304" pitchFamily="18" charset="0"/>
                <a:ea typeface="Times New Roman" panose="02020603050405020304" pitchFamily="18" charset="0"/>
              </a:rPr>
              <a:t>mission</a:t>
            </a:r>
            <a:r>
              <a:rPr lang="en-GB" sz="2000" dirty="0">
                <a:solidFill>
                  <a:prstClr val="black"/>
                </a:solidFill>
                <a:latin typeface="Times New Roman" panose="02020603050405020304" pitchFamily="18" charset="0"/>
                <a:ea typeface="Times New Roman" panose="02020603050405020304" pitchFamily="18" charset="0"/>
              </a:rPr>
              <a:t> for ITC is that </a:t>
            </a:r>
            <a:r>
              <a:rPr lang="en-GB" sz="2000" b="1" dirty="0">
                <a:solidFill>
                  <a:prstClr val="black"/>
                </a:solidFill>
                <a:latin typeface="Times New Roman" panose="02020603050405020304" pitchFamily="18" charset="0"/>
                <a:ea typeface="Times New Roman" panose="02020603050405020304" pitchFamily="18" charset="0"/>
              </a:rPr>
              <a:t>it contributes to sustainable inland transport and mobility for achieving the sustainable development goals in the ECE and UN member States through policy dialogue, harmonizing regulatory frameworks, as appropriate, promoting new technologies, assisting in enhancing connectivity and supporting the implementation of legal instruments</a:t>
            </a:r>
            <a:r>
              <a:rPr lang="en-GB" sz="2000" dirty="0">
                <a:solidFill>
                  <a:prstClr val="black"/>
                </a:solidFill>
                <a:latin typeface="Times New Roman" panose="02020603050405020304" pitchFamily="18" charset="0"/>
                <a:ea typeface="Times New Roman" panose="02020603050405020304" pitchFamily="18" charset="0"/>
              </a:rPr>
              <a:t>.</a:t>
            </a:r>
          </a:p>
          <a:p>
            <a:pPr marL="182880" lvl="0" indent="-182880">
              <a:spcBef>
                <a:spcPts val="1200"/>
              </a:spcBef>
              <a:buClr>
                <a:prstClr val="black"/>
              </a:buClr>
              <a:buFont typeface="HP Simplified" panose="020B0604020204020204" pitchFamily="34" charset="0"/>
              <a:buChar char="•"/>
            </a:pPr>
            <a:r>
              <a:rPr lang="en-US" sz="2000" dirty="0">
                <a:solidFill>
                  <a:prstClr val="black"/>
                </a:solidFill>
                <a:latin typeface="Times New Roman" panose="02020603050405020304" pitchFamily="18" charset="0"/>
                <a:ea typeface="Times New Roman" panose="02020603050405020304" pitchFamily="18" charset="0"/>
              </a:rPr>
              <a:t>In performing its mission, the Committee will enhance its role as: </a:t>
            </a: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(a)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regional and global inland transport conventions</a:t>
            </a:r>
            <a:endParaRPr lang="en-US" sz="1600" dirty="0">
              <a:solidFill>
                <a:prstClr val="black"/>
              </a:solidFill>
              <a:latin typeface="Times New Roman" panose="02020603050405020304" pitchFamily="18" charset="0"/>
              <a:ea typeface="Times New Roman" panose="02020603050405020304" pitchFamily="18" charset="0"/>
            </a:endParaRP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(b)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supporting new technologies and innovations in inland transport</a:t>
            </a:r>
            <a:endParaRPr lang="en-US" sz="1600" dirty="0">
              <a:solidFill>
                <a:prstClr val="black"/>
              </a:solidFill>
              <a:latin typeface="Times New Roman" panose="02020603050405020304" pitchFamily="18" charset="0"/>
              <a:ea typeface="Times New Roman" panose="02020603050405020304" pitchFamily="18" charset="0"/>
            </a:endParaRP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(c)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regional, interregional and global inland transport policy dialogues</a:t>
            </a:r>
            <a:endParaRPr lang="en-US" sz="1600" dirty="0">
              <a:solidFill>
                <a:prstClr val="black"/>
              </a:solidFill>
              <a:latin typeface="Times New Roman" panose="02020603050405020304" pitchFamily="18" charset="0"/>
              <a:ea typeface="Times New Roman" panose="02020603050405020304" pitchFamily="18" charset="0"/>
            </a:endParaRP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(d)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promoting sustainable regional and interregional inland transport connectivity and mobility</a:t>
            </a:r>
            <a:endParaRPr lang="en-US" sz="1600" dirty="0">
              <a:solidFill>
                <a:prstClr val="black"/>
              </a:solidFill>
              <a:latin typeface="Times New Roman" panose="02020603050405020304" pitchFamily="18" charset="0"/>
              <a:ea typeface="Times New Roman" panose="02020603050405020304" pitchFamily="18" charset="0"/>
            </a:endParaRP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Vision and Mission</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7</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300647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fontScale="92500" lnSpcReduction="10000"/>
          </a:bodyPr>
          <a:lstStyle/>
          <a:p>
            <a:pPr lvl="0" eaLnBrk="0" fontAlgn="base" hangingPunct="0">
              <a:spcAft>
                <a:spcPct val="0"/>
              </a:spcAft>
              <a:buFont typeface="Arial" charset="0"/>
              <a:buChar char="•"/>
            </a:pPr>
            <a:r>
              <a:rPr lang="en-GB" sz="3600" b="1" u="sng" dirty="0">
                <a:solidFill>
                  <a:prstClr val="black"/>
                </a:solidFill>
              </a:rPr>
              <a:t>Strategic Objective</a:t>
            </a:r>
            <a:r>
              <a:rPr lang="en-GB" sz="3600" b="1" dirty="0">
                <a:solidFill>
                  <a:prstClr val="black"/>
                </a:solidFill>
              </a:rPr>
              <a:t>: </a:t>
            </a:r>
            <a:r>
              <a:rPr lang="en-GB" sz="3600" dirty="0">
                <a:solidFill>
                  <a:prstClr val="black"/>
                </a:solidFill>
                <a:latin typeface="Times New Roman" panose="02020603050405020304" pitchFamily="18" charset="0"/>
                <a:ea typeface="Times New Roman" panose="02020603050405020304" pitchFamily="18" charset="0"/>
              </a:rPr>
              <a:t>Increased governance</a:t>
            </a:r>
          </a:p>
          <a:p>
            <a:pPr marL="971550" lvl="1" indent="-514350" eaLnBrk="0" fontAlgn="base" hangingPunct="0">
              <a:spcAft>
                <a:spcPct val="0"/>
              </a:spcAft>
              <a:buFont typeface="+mj-lt"/>
              <a:buAutoNum type="alphaLcParenR"/>
            </a:pPr>
            <a:r>
              <a:rPr lang="en-GB" sz="3200" dirty="0">
                <a:solidFill>
                  <a:prstClr val="black"/>
                </a:solidFill>
                <a:latin typeface="Times New Roman" panose="02020603050405020304" pitchFamily="18" charset="0"/>
                <a:ea typeface="Times New Roman" panose="02020603050405020304" pitchFamily="18" charset="0"/>
              </a:rPr>
              <a:t>ITC is truly the UN platform with equal participation of all contracting parties to UN legal instruments under its purview to lead the future development of inland transport</a:t>
            </a:r>
          </a:p>
          <a:p>
            <a:pPr marL="971550" lvl="1" indent="-514350" eaLnBrk="0" fontAlgn="base" hangingPunct="0">
              <a:spcAft>
                <a:spcPct val="0"/>
              </a:spcAft>
              <a:buFont typeface="+mj-lt"/>
              <a:buAutoNum type="alphaLcParenR"/>
            </a:pPr>
            <a:r>
              <a:rPr lang="en-US" sz="3200" dirty="0">
                <a:solidFill>
                  <a:prstClr val="black"/>
                </a:solidFill>
                <a:latin typeface="Times New Roman" panose="02020603050405020304" pitchFamily="18" charset="0"/>
                <a:ea typeface="Times New Roman" panose="02020603050405020304" pitchFamily="18" charset="0"/>
              </a:rPr>
              <a:t>UN transport conventions under its purview are universally accepted and implemented, open for accession/ratification by all UN Member States if feasible, and inclusive of regional good practices</a:t>
            </a:r>
          </a:p>
          <a:p>
            <a:pPr marL="971550" lvl="1" indent="-514350" eaLnBrk="0" fontAlgn="base" hangingPunct="0">
              <a:spcAft>
                <a:spcPct val="0"/>
              </a:spcAft>
              <a:buFont typeface="+mj-lt"/>
              <a:buAutoNum type="alphaLcParenR"/>
            </a:pPr>
            <a:r>
              <a:rPr lang="en-US" sz="3200" dirty="0">
                <a:solidFill>
                  <a:prstClr val="black"/>
                </a:solidFill>
                <a:latin typeface="Times New Roman" panose="02020603050405020304" pitchFamily="18" charset="0"/>
                <a:ea typeface="Times New Roman" panose="02020603050405020304" pitchFamily="18" charset="0"/>
              </a:rPr>
              <a:t>ITC keeps pace with technological developments in a timely manner</a:t>
            </a:r>
          </a:p>
          <a:p>
            <a:pPr marL="971550" lvl="1" indent="-514350" eaLnBrk="0" fontAlgn="base" hangingPunct="0">
              <a:spcAft>
                <a:spcPct val="0"/>
              </a:spcAft>
              <a:buFont typeface="+mj-lt"/>
              <a:buAutoNum type="alphaLcParenR"/>
            </a:pPr>
            <a:r>
              <a:rPr lang="en-US" sz="3200" dirty="0">
                <a:solidFill>
                  <a:prstClr val="black"/>
                </a:solidFill>
                <a:latin typeface="Times New Roman" panose="02020603050405020304" pitchFamily="18" charset="0"/>
                <a:ea typeface="Times New Roman" panose="02020603050405020304" pitchFamily="18" charset="0"/>
              </a:rPr>
              <a:t>ITC’s work enhances regional and inter-regional connectivity</a:t>
            </a:r>
            <a:endParaRPr lang="en-US" sz="3200" b="1" dirty="0">
              <a:solidFill>
                <a:prstClr val="black"/>
              </a:solidFill>
            </a:endParaRP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Objectives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8</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684205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fontScale="85000" lnSpcReduction="20000"/>
          </a:bodyPr>
          <a:lstStyle/>
          <a:p>
            <a:pPr lvl="0" eaLnBrk="0" fontAlgn="base" hangingPunct="0">
              <a:spcAft>
                <a:spcPct val="0"/>
              </a:spcAft>
              <a:buFont typeface="Arial" charset="0"/>
              <a:buChar char="•"/>
            </a:pPr>
            <a:r>
              <a:rPr lang="en-GB" sz="3600" b="1" u="sng" dirty="0">
                <a:solidFill>
                  <a:prstClr val="black"/>
                </a:solidFill>
              </a:rPr>
              <a:t>Horizontal objective</a:t>
            </a:r>
            <a:r>
              <a:rPr lang="en-GB" sz="3600" b="1" dirty="0">
                <a:solidFill>
                  <a:prstClr val="black"/>
                </a:solidFill>
              </a:rPr>
              <a:t>: </a:t>
            </a:r>
            <a:r>
              <a:rPr lang="en-GB" sz="3600" dirty="0">
                <a:solidFill>
                  <a:prstClr val="black"/>
                </a:solidFill>
                <a:latin typeface="Times New Roman" panose="02020603050405020304" pitchFamily="18" charset="0"/>
                <a:ea typeface="Times New Roman" panose="02020603050405020304" pitchFamily="18" charset="0"/>
              </a:rPr>
              <a:t>Increased support to all SDGs, in particular:</a:t>
            </a:r>
          </a:p>
          <a:p>
            <a:pPr marL="514350" lvl="0" indent="-514350" eaLnBrk="0" fontAlgn="base" hangingPunct="0">
              <a:spcAft>
                <a:spcPct val="0"/>
              </a:spcAft>
              <a:buAutoNum type="alphaLcParenBoth"/>
            </a:pPr>
            <a:r>
              <a:rPr lang="en-US" sz="3200" dirty="0">
                <a:solidFill>
                  <a:prstClr val="black"/>
                </a:solidFill>
              </a:rPr>
              <a:t>improved traffic safety and urban mobility (SDGs 3 and 11)</a:t>
            </a:r>
          </a:p>
          <a:p>
            <a:pPr marL="514350" lvl="0" indent="-514350" eaLnBrk="0" fontAlgn="base" hangingPunct="0">
              <a:spcAft>
                <a:spcPct val="0"/>
              </a:spcAft>
              <a:buAutoNum type="alphaLcParenBoth"/>
            </a:pPr>
            <a:r>
              <a:rPr lang="en-US" sz="3200" dirty="0">
                <a:solidFill>
                  <a:prstClr val="black"/>
                </a:solidFill>
              </a:rPr>
              <a:t>reduced pollutant and GHG emissions (SDGs 3 and 13)</a:t>
            </a:r>
          </a:p>
          <a:p>
            <a:pPr marL="514350" lvl="0" indent="-514350" eaLnBrk="0" fontAlgn="base" hangingPunct="0">
              <a:spcAft>
                <a:spcPct val="0"/>
              </a:spcAft>
              <a:buAutoNum type="alphaLcParenBoth"/>
            </a:pPr>
            <a:r>
              <a:rPr lang="en-US" sz="3200" dirty="0">
                <a:solidFill>
                  <a:prstClr val="black"/>
                </a:solidFill>
              </a:rPr>
              <a:t>improved industry innovation and infrastructure efficiency and connectivity (SDG 9)</a:t>
            </a:r>
          </a:p>
          <a:p>
            <a:pPr marL="514350" lvl="0" indent="-514350" eaLnBrk="0" fontAlgn="base" hangingPunct="0">
              <a:spcAft>
                <a:spcPct val="0"/>
              </a:spcAft>
              <a:buAutoNum type="alphaLcParenBoth"/>
            </a:pPr>
            <a:r>
              <a:rPr lang="en-US" sz="3200" dirty="0">
                <a:solidFill>
                  <a:prstClr val="black"/>
                </a:solidFill>
              </a:rPr>
              <a:t>affordable and clean energy (SDG 7)</a:t>
            </a:r>
          </a:p>
          <a:p>
            <a:pPr marL="514350" lvl="0" indent="-514350" eaLnBrk="0" fontAlgn="base" hangingPunct="0">
              <a:spcAft>
                <a:spcPct val="0"/>
              </a:spcAft>
              <a:buAutoNum type="alphaLcParenBoth"/>
            </a:pPr>
            <a:r>
              <a:rPr lang="en-US" sz="3200" dirty="0">
                <a:solidFill>
                  <a:prstClr val="black"/>
                </a:solidFill>
              </a:rPr>
              <a:t>decent work and economic growth (SDG 8)</a:t>
            </a:r>
          </a:p>
          <a:p>
            <a:pPr marL="514350" lvl="0" indent="-514350" eaLnBrk="0" fontAlgn="base" hangingPunct="0">
              <a:spcAft>
                <a:spcPct val="0"/>
              </a:spcAft>
              <a:buAutoNum type="alphaLcParenBoth"/>
            </a:pPr>
            <a:r>
              <a:rPr lang="en-US" sz="3200" dirty="0">
                <a:solidFill>
                  <a:prstClr val="black"/>
                </a:solidFill>
              </a:rPr>
              <a:t>gender equality (SDG 5)</a:t>
            </a:r>
          </a:p>
          <a:p>
            <a:pPr marL="514350" lvl="0" indent="-514350" eaLnBrk="0" fontAlgn="base" hangingPunct="0">
              <a:spcAft>
                <a:spcPct val="0"/>
              </a:spcAft>
              <a:buAutoNum type="alphaLcParenBoth"/>
            </a:pPr>
            <a:r>
              <a:rPr lang="en-US" sz="3200" dirty="0">
                <a:solidFill>
                  <a:prstClr val="black"/>
                </a:solidFill>
              </a:rPr>
              <a:t>contributions to global monitoring of progress towards sustainable transport as much as feasible</a:t>
            </a: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Objectives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9</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659014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1975</TotalTime>
  <Words>1266</Words>
  <Application>Microsoft Office PowerPoint</Application>
  <PresentationFormat>Widescreen</PresentationFormat>
  <Paragraphs>206</Paragraphs>
  <Slides>22</Slides>
  <Notes>0</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HP Simplified</vt:lpstr>
      <vt:lpstr>SimSun</vt:lpstr>
      <vt:lpstr>Arial</vt:lpstr>
      <vt:lpstr>Arial Black</vt:lpstr>
      <vt:lpstr>Arial Narrow</vt:lpstr>
      <vt:lpstr>Calibri</vt:lpstr>
      <vt:lpstr>Calibri Light</vt:lpstr>
      <vt:lpstr>Garamond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Lucica Matei</dc:creator>
  <cp:lastModifiedBy>Konstantin Glukhenkiy</cp:lastModifiedBy>
  <cp:revision>88</cp:revision>
  <cp:lastPrinted>2019-05-06T15:11:45Z</cp:lastPrinted>
  <dcterms:created xsi:type="dcterms:W3CDTF">2018-10-22T08:00:17Z</dcterms:created>
  <dcterms:modified xsi:type="dcterms:W3CDTF">2019-09-30T09:49:40Z</dcterms:modified>
</cp:coreProperties>
</file>