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66" r:id="rId2"/>
    <p:sldMasterId id="2147483662" r:id="rId3"/>
    <p:sldMasterId id="2147483664" r:id="rId4"/>
    <p:sldMasterId id="2147483678" r:id="rId5"/>
    <p:sldMasterId id="2147483684" r:id="rId6"/>
    <p:sldMasterId id="2147483680" r:id="rId7"/>
    <p:sldMasterId id="2147483682" r:id="rId8"/>
  </p:sldMasterIdLst>
  <p:notesMasterIdLst>
    <p:notesMasterId r:id="rId19"/>
  </p:notesMasterIdLst>
  <p:handoutMasterIdLst>
    <p:handoutMasterId r:id="rId20"/>
  </p:handoutMasterIdLst>
  <p:sldIdLst>
    <p:sldId id="258" r:id="rId9"/>
    <p:sldId id="268" r:id="rId10"/>
    <p:sldId id="279" r:id="rId11"/>
    <p:sldId id="280" r:id="rId12"/>
    <p:sldId id="278" r:id="rId13"/>
    <p:sldId id="282" r:id="rId14"/>
    <p:sldId id="277" r:id="rId15"/>
    <p:sldId id="283" r:id="rId16"/>
    <p:sldId id="281" r:id="rId17"/>
    <p:sldId id="259" r:id="rId18"/>
  </p:sldIdLst>
  <p:sldSz cx="12192000" cy="6858000"/>
  <p:notesSz cx="7102475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00FF"/>
    <a:srgbClr val="00FF99"/>
    <a:srgbClr val="005BB1"/>
    <a:srgbClr val="008000"/>
    <a:srgbClr val="FF0000"/>
    <a:srgbClr val="005B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62" autoAdjust="0"/>
    <p:restoredTop sz="94685"/>
  </p:normalViewPr>
  <p:slideViewPr>
    <p:cSldViewPr snapToGrid="0" snapToObjects="1">
      <p:cViewPr varScale="1">
        <p:scale>
          <a:sx n="82" d="100"/>
          <a:sy n="82" d="100"/>
        </p:scale>
        <p:origin x="10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00" d="100"/>
          <a:sy n="100" d="100"/>
        </p:scale>
        <p:origin x="450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1406A945-B619-4A3D-A32E-240737ABD628}" type="datetimeFigureOut">
              <a:rPr lang="en-GB"/>
              <a:pPr>
                <a:defRPr/>
              </a:pPr>
              <a:t>12/04/2019</a:t>
            </a:fld>
            <a:endParaRPr lang="en-GB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431BBDE0-0D6E-4E63-BDED-7FCC5545E1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01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022725" y="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42C2E10-7079-41CA-B5D2-ACBB35C233EC}" type="datetimeFigureOut">
              <a:rPr lang="en-US"/>
              <a:pPr>
                <a:defRPr/>
              </a:pPr>
              <a:t>12-Apr-19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926013"/>
            <a:ext cx="568325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022725" y="972185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61F633EB-A064-4811-A8BB-316BFE3C9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31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FCB710-3647-4F7A-8FE2-30D56894CD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-90488"/>
            <a:ext cx="8778875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82725" y="0"/>
            <a:ext cx="284163" cy="21050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754188" y="0"/>
            <a:ext cx="46037" cy="38846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8778875" cy="1365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754188" y="6002338"/>
            <a:ext cx="46037" cy="8556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6721475"/>
            <a:ext cx="8778875" cy="1365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32" name="Picture 18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027238" y="6021388"/>
            <a:ext cx="3773487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 userDrawn="1"/>
        </p:nvSpPr>
        <p:spPr>
          <a:xfrm>
            <a:off x="8778875" y="136525"/>
            <a:ext cx="3413125" cy="65849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1270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287838" y="0"/>
            <a:ext cx="282575" cy="2105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57713" y="0"/>
            <a:ext cx="46037" cy="6721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  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6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9" name="Picture 10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875213" y="3033713"/>
            <a:ext cx="56705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4287838" y="5791200"/>
            <a:ext cx="282575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287838" y="0"/>
            <a:ext cx="282575" cy="21050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557713" y="0"/>
            <a:ext cx="46037" cy="67214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 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65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126" name="Picture 1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875213" y="3033713"/>
            <a:ext cx="56705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 userDrawn="1"/>
        </p:nvSpPr>
        <p:spPr>
          <a:xfrm>
            <a:off x="4287838" y="5791200"/>
            <a:ext cx="282575" cy="1066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877887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1482725" y="0"/>
            <a:ext cx="284163" cy="2105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1754188" y="0"/>
            <a:ext cx="46037" cy="3884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0" y="0"/>
            <a:ext cx="8778875" cy="136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1754188" y="6002338"/>
            <a:ext cx="46037" cy="855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0" y="6721475"/>
            <a:ext cx="8778875" cy="136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 userDrawn="1"/>
        </p:nvSpPr>
        <p:spPr>
          <a:xfrm>
            <a:off x="8778875" y="6721475"/>
            <a:ext cx="3424238" cy="1365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8778875" y="0"/>
            <a:ext cx="3424238" cy="1365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178" name="Picture 25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027238" y="5995988"/>
            <a:ext cx="3773487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64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482725" y="0"/>
            <a:ext cx="271463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754188" y="0"/>
            <a:ext cx="46037" cy="656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2192000" cy="136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754188" y="6200775"/>
            <a:ext cx="46037" cy="657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224" name="Picture 14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027238" y="6126163"/>
            <a:ext cx="263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64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754188" y="0"/>
            <a:ext cx="46037" cy="656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2192000" cy="136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754188" y="6200775"/>
            <a:ext cx="46037" cy="657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1271" name="Picture 1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027238" y="6126163"/>
            <a:ext cx="263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482725" y="0"/>
            <a:ext cx="271463" cy="1447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754188" y="0"/>
            <a:ext cx="46037" cy="67214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2192000" cy="1365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6696075"/>
            <a:ext cx="12192000" cy="1619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3318" name="Picture 1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027238" y="6200775"/>
            <a:ext cx="19939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1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70100" y="6169025"/>
            <a:ext cx="2703513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754188" y="0"/>
            <a:ext cx="46037" cy="67214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192000" cy="1365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696075"/>
            <a:ext cx="12192000" cy="1619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5365" name="Picture 1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27238" y="6200775"/>
            <a:ext cx="19939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070100" y="6169025"/>
            <a:ext cx="2703513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2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 txBox="1">
            <a:spLocks/>
          </p:cNvSpPr>
          <p:nvPr/>
        </p:nvSpPr>
        <p:spPr bwMode="auto">
          <a:xfrm>
            <a:off x="1966913" y="2097088"/>
            <a:ext cx="6275387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pl-PL" sz="4300" b="1" dirty="0" err="1">
                <a:solidFill>
                  <a:srgbClr val="2F5597"/>
                </a:solidFill>
                <a:latin typeface="Calibri" pitchFamily="34" charset="0"/>
              </a:rPr>
              <a:t>BOX</a:t>
            </a:r>
            <a:r>
              <a:rPr lang="pl-PL" sz="4300" b="1" dirty="0">
                <a:solidFill>
                  <a:srgbClr val="2F5597"/>
                </a:solidFill>
                <a:latin typeface="Calibri" pitchFamily="34" charset="0"/>
              </a:rPr>
              <a:t> </a:t>
            </a:r>
            <a:r>
              <a:rPr lang="pl-PL" sz="4300" b="1" dirty="0" err="1">
                <a:solidFill>
                  <a:srgbClr val="2F5597"/>
                </a:solidFill>
                <a:latin typeface="Calibri" pitchFamily="34" charset="0"/>
              </a:rPr>
              <a:t>JUSTIFICATION</a:t>
            </a:r>
            <a:endParaRPr lang="pl-PL" sz="4300" b="1" dirty="0">
              <a:solidFill>
                <a:srgbClr val="2F5597"/>
              </a:solidFill>
              <a:latin typeface="Calibri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pl-PL" sz="4300" b="1" dirty="0">
                <a:solidFill>
                  <a:srgbClr val="2F5597"/>
                </a:solidFill>
                <a:latin typeface="Calibri" pitchFamily="34" charset="0"/>
              </a:rPr>
              <a:t>for GRE-81-</a:t>
            </a:r>
            <a:r>
              <a:rPr lang="en-US" sz="4300" b="1" dirty="0">
                <a:solidFill>
                  <a:srgbClr val="2F5597"/>
                </a:solidFill>
                <a:latin typeface="Calibri" pitchFamily="34" charset="0"/>
              </a:rPr>
              <a:t>13</a:t>
            </a:r>
            <a:endParaRPr lang="en-GB" sz="4300" b="1" dirty="0">
              <a:solidFill>
                <a:srgbClr val="2F5597"/>
              </a:solidFill>
              <a:latin typeface="Calibri" pitchFamily="34" charset="0"/>
            </a:endParaRPr>
          </a:p>
        </p:txBody>
      </p:sp>
      <p:sp>
        <p:nvSpPr>
          <p:cNvPr id="20482" name="Title 1"/>
          <p:cNvSpPr txBox="1">
            <a:spLocks/>
          </p:cNvSpPr>
          <p:nvPr/>
        </p:nvSpPr>
        <p:spPr bwMode="auto">
          <a:xfrm>
            <a:off x="8890189" y="3452813"/>
            <a:ext cx="3301811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pl-PL" sz="2800" dirty="0">
                <a:solidFill>
                  <a:schemeClr val="bg1"/>
                </a:solidFill>
                <a:latin typeface="Calibri" pitchFamily="34" charset="0"/>
              </a:rPr>
              <a:t>Poland     </a:t>
            </a:r>
          </a:p>
          <a:p>
            <a:pPr algn="ctr">
              <a:lnSpc>
                <a:spcPct val="90000"/>
              </a:lnSpc>
            </a:pPr>
            <a:r>
              <a:rPr lang="pl-PL" sz="2800" dirty="0">
                <a:solidFill>
                  <a:schemeClr val="bg1"/>
                </a:solidFill>
                <a:latin typeface="Calibri" pitchFamily="34" charset="0"/>
              </a:rPr>
              <a:t>  </a:t>
            </a:r>
          </a:p>
          <a:p>
            <a:pPr algn="ctr">
              <a:lnSpc>
                <a:spcPct val="90000"/>
              </a:lnSpc>
            </a:pPr>
            <a:endParaRPr lang="pl-PL" sz="2800" dirty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ct val="90000"/>
              </a:lnSpc>
            </a:pPr>
            <a:endParaRPr lang="pl-PL" sz="2800" dirty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pl-PL" sz="2800" dirty="0">
                <a:solidFill>
                  <a:schemeClr val="bg1"/>
                </a:solidFill>
                <a:latin typeface="Calibri" pitchFamily="34" charset="0"/>
              </a:rPr>
              <a:t>15 </a:t>
            </a:r>
            <a:r>
              <a:rPr lang="pl-PL" sz="2800" dirty="0" err="1">
                <a:solidFill>
                  <a:schemeClr val="bg1"/>
                </a:solidFill>
                <a:latin typeface="Calibri" pitchFamily="34" charset="0"/>
              </a:rPr>
              <a:t>April</a:t>
            </a:r>
            <a:r>
              <a:rPr lang="pl-PL" sz="2800" dirty="0">
                <a:solidFill>
                  <a:schemeClr val="bg1"/>
                </a:solidFill>
                <a:latin typeface="Calibri" pitchFamily="34" charset="0"/>
              </a:rPr>
              <a:t> 2019</a:t>
            </a:r>
            <a:endParaRPr lang="en-US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6675" y="179348"/>
            <a:ext cx="399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Submitted by the expert from Poland</a:t>
            </a:r>
          </a:p>
        </p:txBody>
      </p:sp>
      <p:sp>
        <p:nvSpPr>
          <p:cNvPr id="5" name="ZoneTexte 8"/>
          <p:cNvSpPr txBox="1"/>
          <p:nvPr/>
        </p:nvSpPr>
        <p:spPr>
          <a:xfrm>
            <a:off x="4804023" y="200730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Informal document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GRE-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81-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(81st GRE, 15–18 April 2019,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agenda item 4)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 txBox="1">
            <a:spLocks/>
          </p:cNvSpPr>
          <p:nvPr/>
        </p:nvSpPr>
        <p:spPr bwMode="auto">
          <a:xfrm>
            <a:off x="177421" y="2348706"/>
            <a:ext cx="5522913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3200" b="1" dirty="0">
                <a:solidFill>
                  <a:srgbClr val="2F5597"/>
                </a:solidFill>
                <a:latin typeface="Calibri" pitchFamily="34" charset="0"/>
              </a:rPr>
              <a:t>Thank you for attention</a:t>
            </a:r>
          </a:p>
        </p:txBody>
      </p:sp>
      <p:sp>
        <p:nvSpPr>
          <p:cNvPr id="32770" name="TextBox 6"/>
          <p:cNvSpPr txBox="1">
            <a:spLocks noChangeArrowheads="1"/>
          </p:cNvSpPr>
          <p:nvPr/>
        </p:nvSpPr>
        <p:spPr bwMode="auto">
          <a:xfrm>
            <a:off x="8170863" y="-78422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32771" name="TextBox 7"/>
          <p:cNvSpPr txBox="1">
            <a:spLocks noChangeArrowheads="1"/>
          </p:cNvSpPr>
          <p:nvPr/>
        </p:nvSpPr>
        <p:spPr bwMode="auto">
          <a:xfrm>
            <a:off x="-479425" y="987425"/>
            <a:ext cx="185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24"/>
          <p:cNvGrpSpPr>
            <a:grpSpLocks/>
          </p:cNvGrpSpPr>
          <p:nvPr/>
        </p:nvGrpSpPr>
        <p:grpSpPr bwMode="auto">
          <a:xfrm>
            <a:off x="1482724" y="336548"/>
            <a:ext cx="9566274" cy="673384"/>
            <a:chOff x="1483113" y="2171756"/>
            <a:chExt cx="9565887" cy="267613"/>
          </a:xfrm>
        </p:grpSpPr>
        <p:sp>
          <p:nvSpPr>
            <p:cNvPr id="35" name="Rectangle 25"/>
            <p:cNvSpPr>
              <a:spLocks noChangeArrowheads="1"/>
            </p:cNvSpPr>
            <p:nvPr/>
          </p:nvSpPr>
          <p:spPr bwMode="auto">
            <a:xfrm>
              <a:off x="1483113" y="2171757"/>
              <a:ext cx="271452" cy="140260"/>
            </a:xfrm>
            <a:prstGeom prst="rect">
              <a:avLst/>
            </a:prstGeom>
            <a:solidFill>
              <a:schemeClr val="tx1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36" name="Title 1"/>
            <p:cNvSpPr txBox="1">
              <a:spLocks/>
            </p:cNvSpPr>
            <p:nvPr/>
          </p:nvSpPr>
          <p:spPr bwMode="auto">
            <a:xfrm>
              <a:off x="1967281" y="2171756"/>
              <a:ext cx="9081719" cy="267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</a:pPr>
              <a:r>
                <a:rPr lang="en-GB" sz="3200" b="1" dirty="0"/>
                <a:t>Road illumination distance in present Reg. 48</a:t>
              </a:r>
              <a:endParaRPr lang="en-GB" sz="29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pic>
        <p:nvPicPr>
          <p:cNvPr id="41" name="Obraz 3" descr="WYKRES ZASIĘG II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97792" y="1473958"/>
            <a:ext cx="8488908" cy="4039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pole tekstowe 41"/>
          <p:cNvSpPr txBox="1"/>
          <p:nvPr/>
        </p:nvSpPr>
        <p:spPr>
          <a:xfrm>
            <a:off x="0" y="2882036"/>
            <a:ext cx="1754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ja-JP" sz="2400" b="1" dirty="0">
                <a:ea typeface="ＭＳ Ｐゴシック" charset="-128"/>
              </a:rPr>
              <a:t>GRE-65-30</a:t>
            </a:r>
            <a:endParaRPr lang="pl-PL" sz="2400" dirty="0">
              <a:solidFill>
                <a:srgbClr val="005BB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482725" y="336549"/>
            <a:ext cx="9566275" cy="858045"/>
            <a:chOff x="1483113" y="2171756"/>
            <a:chExt cx="9565887" cy="341000"/>
          </a:xfrm>
        </p:grpSpPr>
        <p:sp>
          <p:nvSpPr>
            <p:cNvPr id="35" name="Rectangle 25"/>
            <p:cNvSpPr>
              <a:spLocks noChangeArrowheads="1"/>
            </p:cNvSpPr>
            <p:nvPr/>
          </p:nvSpPr>
          <p:spPr bwMode="auto">
            <a:xfrm>
              <a:off x="1483113" y="2217752"/>
              <a:ext cx="271452" cy="295004"/>
            </a:xfrm>
            <a:prstGeom prst="rect">
              <a:avLst/>
            </a:prstGeom>
            <a:solidFill>
              <a:srgbClr val="FF0000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36" name="Title 1"/>
            <p:cNvSpPr txBox="1">
              <a:spLocks/>
            </p:cNvSpPr>
            <p:nvPr/>
          </p:nvSpPr>
          <p:spPr bwMode="auto">
            <a:xfrm>
              <a:off x="1967281" y="2171756"/>
              <a:ext cx="9081719" cy="34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 sz="3200" b="1" dirty="0"/>
                <a:t>Road illumination distance proposed in</a:t>
              </a:r>
            </a:p>
            <a:p>
              <a:pPr algn="ctr"/>
              <a:r>
                <a:rPr lang="en-GB" sz="3200" b="1" dirty="0"/>
                <a:t> </a:t>
              </a:r>
              <a:r>
                <a:rPr lang="en-GB" sz="3200" b="1" dirty="0" err="1"/>
                <a:t>ECE</a:t>
              </a:r>
              <a:r>
                <a:rPr lang="en-GB" sz="3200" b="1" dirty="0"/>
                <a:t>/TRANS/WP.29/ GRE/2019/3 </a:t>
              </a:r>
              <a:endParaRPr lang="en-GB" sz="29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pic>
        <p:nvPicPr>
          <p:cNvPr id="41" name="Obraz 3" descr="WYKRES ZASIĘG II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97792" y="1473958"/>
            <a:ext cx="8488908" cy="4039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pole tekstowe 41"/>
          <p:cNvSpPr txBox="1"/>
          <p:nvPr/>
        </p:nvSpPr>
        <p:spPr>
          <a:xfrm>
            <a:off x="-96688" y="3717032"/>
            <a:ext cx="1966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ja-JP" sz="2400" b="1" dirty="0" err="1">
                <a:solidFill>
                  <a:srgbClr val="00FFFF"/>
                </a:solidFill>
                <a:ea typeface="ＭＳ Ｐゴシック" charset="-128"/>
              </a:rPr>
              <a:t>GRE</a:t>
            </a:r>
            <a:r>
              <a:rPr lang="pl-PL" altLang="ja-JP" sz="2400" b="1" dirty="0">
                <a:solidFill>
                  <a:srgbClr val="00FFFF"/>
                </a:solidFill>
                <a:ea typeface="ＭＳ Ｐゴシック" charset="-128"/>
              </a:rPr>
              <a:t>/2019/3</a:t>
            </a:r>
            <a:endParaRPr lang="pl-PL" sz="2400" dirty="0">
              <a:solidFill>
                <a:srgbClr val="00FFFF"/>
              </a:solidFill>
            </a:endParaRPr>
          </a:p>
        </p:txBody>
      </p:sp>
      <p:cxnSp>
        <p:nvCxnSpPr>
          <p:cNvPr id="8" name="Łącznik prosty ze strzałką 7"/>
          <p:cNvCxnSpPr/>
          <p:nvPr/>
        </p:nvCxnSpPr>
        <p:spPr>
          <a:xfrm>
            <a:off x="3780430" y="4776716"/>
            <a:ext cx="818866" cy="13648"/>
          </a:xfrm>
          <a:prstGeom prst="straightConnector1">
            <a:avLst/>
          </a:prstGeom>
          <a:ln w="76200">
            <a:solidFill>
              <a:srgbClr val="00FF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3780430" y="3330053"/>
            <a:ext cx="4353636" cy="0"/>
          </a:xfrm>
          <a:prstGeom prst="straightConnector1">
            <a:avLst/>
          </a:prstGeom>
          <a:ln w="76200">
            <a:solidFill>
              <a:srgbClr val="00FF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 flipV="1">
            <a:off x="8134066" y="3330053"/>
            <a:ext cx="2593074" cy="0"/>
          </a:xfrm>
          <a:prstGeom prst="straightConnector1">
            <a:avLst/>
          </a:prstGeom>
          <a:ln w="76200">
            <a:solidFill>
              <a:srgbClr val="00FFFF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e tekstowe 13"/>
          <p:cNvSpPr txBox="1"/>
          <p:nvPr/>
        </p:nvSpPr>
        <p:spPr>
          <a:xfrm>
            <a:off x="4599296" y="4528754"/>
            <a:ext cx="1378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/>
              <a:t>28m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9362364" y="3101479"/>
            <a:ext cx="30605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/>
              <a:t>          &gt;250m</a:t>
            </a:r>
          </a:p>
          <a:p>
            <a:pPr algn="ctr"/>
            <a:r>
              <a:rPr lang="pl-PL" dirty="0"/>
              <a:t>(</a:t>
            </a:r>
            <a:r>
              <a:rPr lang="pl-PL" dirty="0" err="1"/>
              <a:t>restricted</a:t>
            </a:r>
            <a:r>
              <a:rPr lang="pl-PL" dirty="0"/>
              <a:t> by </a:t>
            </a:r>
            <a:r>
              <a:rPr lang="pl-PL" dirty="0" err="1"/>
              <a:t>intensity</a:t>
            </a:r>
            <a:r>
              <a:rPr lang="pl-PL" dirty="0"/>
              <a:t> to </a:t>
            </a:r>
            <a:r>
              <a:rPr lang="pl-PL" b="1" dirty="0"/>
              <a:t>75...150 m</a:t>
            </a:r>
            <a:r>
              <a:rPr lang="pl-PL" dirty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482725" y="336550"/>
            <a:ext cx="10472714" cy="1137408"/>
            <a:chOff x="1483113" y="2171756"/>
            <a:chExt cx="10472289" cy="452023"/>
          </a:xfrm>
        </p:grpSpPr>
        <p:sp>
          <p:nvSpPr>
            <p:cNvPr id="35" name="Rectangle 25"/>
            <p:cNvSpPr>
              <a:spLocks noChangeArrowheads="1"/>
            </p:cNvSpPr>
            <p:nvPr/>
          </p:nvSpPr>
          <p:spPr bwMode="auto">
            <a:xfrm>
              <a:off x="1483113" y="2217752"/>
              <a:ext cx="271452" cy="295004"/>
            </a:xfrm>
            <a:prstGeom prst="rect">
              <a:avLst/>
            </a:prstGeom>
            <a:solidFill>
              <a:srgbClr val="FF0000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36" name="Title 1"/>
            <p:cNvSpPr txBox="1">
              <a:spLocks/>
            </p:cNvSpPr>
            <p:nvPr/>
          </p:nvSpPr>
          <p:spPr bwMode="auto">
            <a:xfrm>
              <a:off x="1967281" y="2171756"/>
              <a:ext cx="9988121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>
                <a:lnSpc>
                  <a:spcPct val="80000"/>
                </a:lnSpc>
              </a:pPr>
              <a:r>
                <a:rPr lang="en-US" sz="3200" b="1" dirty="0"/>
                <a:t>Detection distance for different kind of headlamps</a:t>
              </a:r>
              <a:endParaRPr lang="pl-PL" sz="3200" b="1" dirty="0"/>
            </a:p>
            <a:p>
              <a:pPr algn="ctr">
                <a:lnSpc>
                  <a:spcPct val="80000"/>
                </a:lnSpc>
              </a:pPr>
              <a:r>
                <a:rPr lang="pl-PL" sz="3200" b="1" dirty="0">
                  <a:latin typeface="Calibri" pitchFamily="34" charset="0"/>
                </a:rPr>
                <a:t>(20m – 100 m)</a:t>
              </a:r>
              <a:endParaRPr lang="en-GB" sz="2900" b="1" dirty="0">
                <a:latin typeface="Calibri" pitchFamily="34" charset="0"/>
              </a:endParaRPr>
            </a:p>
          </p:txBody>
        </p:sp>
      </p:grpSp>
      <p:sp>
        <p:nvSpPr>
          <p:cNvPr id="40" name="Prostokąt 39"/>
          <p:cNvSpPr/>
          <p:nvPr/>
        </p:nvSpPr>
        <p:spPr>
          <a:xfrm>
            <a:off x="8447965" y="5620419"/>
            <a:ext cx="37440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r>
              <a:rPr lang="en-US" dirty="0">
                <a:solidFill>
                  <a:srgbClr val="005BB1"/>
                </a:solidFill>
              </a:rPr>
              <a:t>J. </a:t>
            </a:r>
            <a:r>
              <a:rPr lang="en-US" dirty="0" err="1">
                <a:solidFill>
                  <a:srgbClr val="005BB1"/>
                </a:solidFill>
              </a:rPr>
              <a:t>Kobbert</a:t>
            </a:r>
            <a:r>
              <a:rPr lang="en-US" dirty="0">
                <a:solidFill>
                  <a:srgbClr val="005BB1"/>
                </a:solidFill>
              </a:rPr>
              <a:t>, K. Kosmas, T. </a:t>
            </a:r>
            <a:r>
              <a:rPr lang="en-US" dirty="0" err="1">
                <a:solidFill>
                  <a:srgbClr val="005BB1"/>
                </a:solidFill>
              </a:rPr>
              <a:t>Khanh</a:t>
            </a:r>
            <a:endParaRPr lang="pl-PL" dirty="0">
              <a:solidFill>
                <a:srgbClr val="005BB1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-96688" y="1772816"/>
            <a:ext cx="196691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5BB1"/>
                </a:solidFill>
              </a:rPr>
              <a:t>GTB </a:t>
            </a:r>
            <a:endParaRPr lang="pl-PL" sz="2400" b="1" dirty="0">
              <a:solidFill>
                <a:srgbClr val="005BB1"/>
              </a:solidFill>
            </a:endParaRPr>
          </a:p>
          <a:p>
            <a:pPr algn="ctr"/>
            <a:r>
              <a:rPr lang="en-GB" sz="2400" b="1" dirty="0">
                <a:solidFill>
                  <a:srgbClr val="005BB1"/>
                </a:solidFill>
              </a:rPr>
              <a:t>Glare and Visibility Forum, Geneva, </a:t>
            </a:r>
            <a:endParaRPr lang="pl-PL" sz="2400" b="1" dirty="0">
              <a:solidFill>
                <a:srgbClr val="005BB1"/>
              </a:solidFill>
            </a:endParaRPr>
          </a:p>
          <a:p>
            <a:pPr algn="ctr"/>
            <a:r>
              <a:rPr lang="en-GB" sz="2400" b="1" dirty="0">
                <a:solidFill>
                  <a:srgbClr val="005BB1"/>
                </a:solidFill>
              </a:rPr>
              <a:t>22 October 2018</a:t>
            </a:r>
            <a:endParaRPr lang="pl-PL" sz="2400" b="1" dirty="0">
              <a:solidFill>
                <a:srgbClr val="005BB1"/>
              </a:solidFill>
            </a:endParaRPr>
          </a:p>
        </p:txBody>
      </p:sp>
      <p:pic>
        <p:nvPicPr>
          <p:cNvPr id="11" name="Obraz 1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7415" y="1473958"/>
            <a:ext cx="8598089" cy="439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482725" y="336550"/>
            <a:ext cx="9566275" cy="1137408"/>
            <a:chOff x="1483113" y="2171756"/>
            <a:chExt cx="9565887" cy="452023"/>
          </a:xfrm>
        </p:grpSpPr>
        <p:sp>
          <p:nvSpPr>
            <p:cNvPr id="35" name="Rectangle 25"/>
            <p:cNvSpPr>
              <a:spLocks noChangeArrowheads="1"/>
            </p:cNvSpPr>
            <p:nvPr/>
          </p:nvSpPr>
          <p:spPr bwMode="auto">
            <a:xfrm>
              <a:off x="1483113" y="2217752"/>
              <a:ext cx="271452" cy="295004"/>
            </a:xfrm>
            <a:prstGeom prst="rect">
              <a:avLst/>
            </a:prstGeom>
            <a:solidFill>
              <a:schemeClr val="tx1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36" name="Title 1"/>
            <p:cNvSpPr txBox="1">
              <a:spLocks/>
            </p:cNvSpPr>
            <p:nvPr/>
          </p:nvSpPr>
          <p:spPr bwMode="auto">
            <a:xfrm>
              <a:off x="1967281" y="2171756"/>
              <a:ext cx="9081719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</a:pPr>
              <a:r>
                <a:rPr lang="en-US" sz="3200" b="1" dirty="0"/>
                <a:t>PEDESTRIAN FATALITIES IN RELATION TO </a:t>
              </a:r>
              <a:endParaRPr lang="pl-PL" sz="3200" b="1" dirty="0"/>
            </a:p>
            <a:p>
              <a:pPr algn="ctr">
                <a:lnSpc>
                  <a:spcPct val="80000"/>
                </a:lnSpc>
              </a:pPr>
              <a:r>
                <a:rPr lang="en-US" sz="3200" b="1" dirty="0"/>
                <a:t>MONTH AND DAY HOUR</a:t>
              </a:r>
              <a:endParaRPr lang="en-GB" sz="2900" b="1" dirty="0">
                <a:latin typeface="Calibri" pitchFamily="34" charset="0"/>
              </a:endParaRPr>
            </a:p>
          </p:txBody>
        </p:sp>
      </p:grpSp>
      <p:sp>
        <p:nvSpPr>
          <p:cNvPr id="40" name="Prostokąt 39"/>
          <p:cNvSpPr/>
          <p:nvPr/>
        </p:nvSpPr>
        <p:spPr>
          <a:xfrm>
            <a:off x="9984432" y="5620419"/>
            <a:ext cx="21581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r>
              <a:rPr lang="pl-PL" dirty="0"/>
              <a:t> </a:t>
            </a:r>
            <a:r>
              <a:rPr lang="pl-PL" dirty="0">
                <a:solidFill>
                  <a:srgbClr val="005BB1"/>
                </a:solidFill>
              </a:rPr>
              <a:t>M. J. </a:t>
            </a:r>
            <a:r>
              <a:rPr lang="pl-PL" dirty="0" err="1">
                <a:solidFill>
                  <a:srgbClr val="005BB1"/>
                </a:solidFill>
              </a:rPr>
              <a:t>Flannagan</a:t>
            </a:r>
            <a:endParaRPr lang="pl-PL" dirty="0">
              <a:solidFill>
                <a:srgbClr val="005BB1"/>
              </a:solidFill>
            </a:endParaRPr>
          </a:p>
          <a:p>
            <a:r>
              <a:rPr lang="pl-PL" dirty="0" err="1">
                <a:solidFill>
                  <a:srgbClr val="005BB1"/>
                </a:solidFill>
              </a:rPr>
              <a:t>UMTRI</a:t>
            </a:r>
            <a:endParaRPr lang="pl-PL" dirty="0">
              <a:solidFill>
                <a:srgbClr val="005BB1"/>
              </a:solidFill>
            </a:endParaRPr>
          </a:p>
        </p:txBody>
      </p:sp>
      <p:pic>
        <p:nvPicPr>
          <p:cNvPr id="9" name="Obraz 8"/>
          <p:cNvPicPr/>
          <p:nvPr/>
        </p:nvPicPr>
        <p:blipFill>
          <a:blip r:embed="rId3"/>
          <a:srcRect l="15133" t="7382" r="15133" b="1969"/>
          <a:stretch>
            <a:fillRect/>
          </a:stretch>
        </p:blipFill>
        <p:spPr bwMode="auto">
          <a:xfrm>
            <a:off x="2866030" y="1473958"/>
            <a:ext cx="7118402" cy="4517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e tekstowe 9"/>
          <p:cNvSpPr txBox="1"/>
          <p:nvPr/>
        </p:nvSpPr>
        <p:spPr>
          <a:xfrm>
            <a:off x="-96688" y="1772816"/>
            <a:ext cx="196691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5BB1"/>
                </a:solidFill>
              </a:rPr>
              <a:t>GTB </a:t>
            </a:r>
            <a:endParaRPr lang="pl-PL" sz="2400" b="1" dirty="0">
              <a:solidFill>
                <a:srgbClr val="005BB1"/>
              </a:solidFill>
            </a:endParaRPr>
          </a:p>
          <a:p>
            <a:pPr algn="ctr"/>
            <a:r>
              <a:rPr lang="en-GB" sz="2400" b="1" dirty="0">
                <a:solidFill>
                  <a:srgbClr val="005BB1"/>
                </a:solidFill>
              </a:rPr>
              <a:t>Glare and Visibility Forum, Geneva, </a:t>
            </a:r>
            <a:endParaRPr lang="pl-PL" sz="2400" b="1" dirty="0">
              <a:solidFill>
                <a:srgbClr val="005BB1"/>
              </a:solidFill>
            </a:endParaRPr>
          </a:p>
          <a:p>
            <a:pPr algn="ctr"/>
            <a:r>
              <a:rPr lang="en-GB" sz="2400" b="1" dirty="0">
                <a:solidFill>
                  <a:srgbClr val="005BB1"/>
                </a:solidFill>
              </a:rPr>
              <a:t>22 October 2018</a:t>
            </a:r>
            <a:endParaRPr lang="pl-PL" sz="2400" b="1" dirty="0">
              <a:solidFill>
                <a:srgbClr val="005BB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482725" y="336550"/>
            <a:ext cx="10472714" cy="858045"/>
            <a:chOff x="1483113" y="2171756"/>
            <a:chExt cx="9565887" cy="452023"/>
          </a:xfrm>
        </p:grpSpPr>
        <p:sp>
          <p:nvSpPr>
            <p:cNvPr id="35" name="Rectangle 25"/>
            <p:cNvSpPr>
              <a:spLocks noChangeArrowheads="1"/>
            </p:cNvSpPr>
            <p:nvPr/>
          </p:nvSpPr>
          <p:spPr bwMode="auto">
            <a:xfrm>
              <a:off x="1483113" y="2217752"/>
              <a:ext cx="271452" cy="295004"/>
            </a:xfrm>
            <a:prstGeom prst="rect">
              <a:avLst/>
            </a:prstGeom>
            <a:solidFill>
              <a:schemeClr val="tx1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36" name="Title 1"/>
            <p:cNvSpPr txBox="1">
              <a:spLocks/>
            </p:cNvSpPr>
            <p:nvPr/>
          </p:nvSpPr>
          <p:spPr bwMode="auto">
            <a:xfrm>
              <a:off x="1967281" y="2171756"/>
              <a:ext cx="9081719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3200" b="1" dirty="0"/>
                <a:t>DARKNESS HAS VERY DIFFERENT EFFECTS </a:t>
              </a:r>
              <a:endParaRPr lang="pl-PL" sz="3200" b="1" dirty="0"/>
            </a:p>
            <a:p>
              <a:pPr algn="ctr"/>
              <a:r>
                <a:rPr lang="en-US" sz="3200" b="1" dirty="0"/>
                <a:t>BY CRASH TYPE </a:t>
              </a:r>
              <a:endParaRPr lang="pl-PL" sz="3200" b="1" dirty="0"/>
            </a:p>
          </p:txBody>
        </p:sp>
      </p:grpSp>
      <p:sp>
        <p:nvSpPr>
          <p:cNvPr id="40" name="Prostokąt 39"/>
          <p:cNvSpPr/>
          <p:nvPr/>
        </p:nvSpPr>
        <p:spPr>
          <a:xfrm>
            <a:off x="8592360" y="3807725"/>
            <a:ext cx="21581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r>
              <a:rPr lang="pl-PL" dirty="0"/>
              <a:t> </a:t>
            </a:r>
            <a:r>
              <a:rPr lang="pl-PL" dirty="0">
                <a:solidFill>
                  <a:srgbClr val="005BB1"/>
                </a:solidFill>
              </a:rPr>
              <a:t>M. J. </a:t>
            </a:r>
            <a:r>
              <a:rPr lang="pl-PL" dirty="0" err="1">
                <a:solidFill>
                  <a:srgbClr val="005BB1"/>
                </a:solidFill>
              </a:rPr>
              <a:t>Flannagan</a:t>
            </a:r>
            <a:endParaRPr lang="pl-PL" dirty="0">
              <a:solidFill>
                <a:srgbClr val="005BB1"/>
              </a:solidFill>
            </a:endParaRPr>
          </a:p>
          <a:p>
            <a:r>
              <a:rPr lang="pl-PL" dirty="0" err="1">
                <a:solidFill>
                  <a:srgbClr val="005BB1"/>
                </a:solidFill>
              </a:rPr>
              <a:t>UMTRI</a:t>
            </a:r>
            <a:endParaRPr lang="pl-PL" dirty="0">
              <a:solidFill>
                <a:srgbClr val="005BB1"/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2251881" y="1473958"/>
            <a:ext cx="9280477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r>
              <a:rPr lang="en-US" sz="2800" dirty="0"/>
              <a:t>For fatal crashes, darkness increases risk by factors of:</a:t>
            </a:r>
            <a:endParaRPr lang="pl-PL" sz="2800" dirty="0"/>
          </a:p>
          <a:p>
            <a:r>
              <a:rPr lang="en-US" sz="2800" dirty="0"/>
              <a:t> </a:t>
            </a:r>
          </a:p>
          <a:p>
            <a:r>
              <a:rPr lang="pl-PL" sz="2800" dirty="0"/>
              <a:t>- </a:t>
            </a:r>
            <a:r>
              <a:rPr lang="pl-PL" sz="2800" dirty="0" err="1"/>
              <a:t>Two-vehicle</a:t>
            </a:r>
            <a:r>
              <a:rPr lang="pl-PL" sz="2800" dirty="0"/>
              <a:t> 		1.33</a:t>
            </a:r>
          </a:p>
          <a:p>
            <a:pPr>
              <a:buFontTx/>
              <a:buChar char="-"/>
            </a:pPr>
            <a:r>
              <a:rPr lang="pl-PL" sz="2800" dirty="0"/>
              <a:t> Road </a:t>
            </a:r>
            <a:r>
              <a:rPr lang="pl-PL" sz="2800" dirty="0" err="1"/>
              <a:t>departure</a:t>
            </a:r>
            <a:r>
              <a:rPr lang="pl-PL" sz="2800" dirty="0"/>
              <a:t>		0.99</a:t>
            </a:r>
          </a:p>
          <a:p>
            <a:pPr>
              <a:buFontTx/>
              <a:buChar char="-"/>
            </a:pPr>
            <a:r>
              <a:rPr lang="pl-PL" sz="2800" dirty="0"/>
              <a:t> </a:t>
            </a:r>
            <a:r>
              <a:rPr lang="pl-PL" sz="2800" b="1" dirty="0" err="1"/>
              <a:t>Pedestrian</a:t>
            </a:r>
            <a:r>
              <a:rPr lang="pl-PL" sz="2800" b="1" dirty="0"/>
              <a:t> 		4.14</a:t>
            </a:r>
          </a:p>
          <a:p>
            <a:pPr>
              <a:buFontTx/>
              <a:buChar char="-"/>
            </a:pPr>
            <a:r>
              <a:rPr lang="pl-PL" sz="2800" b="1" dirty="0"/>
              <a:t> </a:t>
            </a:r>
            <a:r>
              <a:rPr lang="pl-PL" sz="2800" b="1" dirty="0" err="1"/>
              <a:t>Animal</a:t>
            </a:r>
            <a:r>
              <a:rPr lang="pl-PL" sz="2800" b="1" dirty="0"/>
              <a:t> 			4.60</a:t>
            </a:r>
          </a:p>
          <a:p>
            <a:pPr>
              <a:buFontTx/>
              <a:buChar char="-"/>
            </a:pPr>
            <a:endParaRPr lang="pl-PL" sz="2800" dirty="0"/>
          </a:p>
          <a:p>
            <a:pPr>
              <a:buFontTx/>
              <a:buChar char="-"/>
            </a:pPr>
            <a:endParaRPr lang="pl-PL" sz="28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-96688" y="1772816"/>
            <a:ext cx="196691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5BB1"/>
                </a:solidFill>
              </a:rPr>
              <a:t>GTB </a:t>
            </a:r>
            <a:endParaRPr lang="pl-PL" sz="2400" b="1" dirty="0">
              <a:solidFill>
                <a:srgbClr val="005BB1"/>
              </a:solidFill>
            </a:endParaRPr>
          </a:p>
          <a:p>
            <a:pPr algn="ctr"/>
            <a:r>
              <a:rPr lang="en-GB" sz="2400" b="1" dirty="0">
                <a:solidFill>
                  <a:srgbClr val="005BB1"/>
                </a:solidFill>
              </a:rPr>
              <a:t>Glare and Visibility Forum, Geneva, </a:t>
            </a:r>
            <a:endParaRPr lang="pl-PL" sz="2400" b="1" dirty="0">
              <a:solidFill>
                <a:srgbClr val="005BB1"/>
              </a:solidFill>
            </a:endParaRPr>
          </a:p>
          <a:p>
            <a:pPr algn="ctr"/>
            <a:r>
              <a:rPr lang="en-GB" sz="2400" b="1" dirty="0">
                <a:solidFill>
                  <a:srgbClr val="005BB1"/>
                </a:solidFill>
              </a:rPr>
              <a:t>22 October 2018</a:t>
            </a:r>
            <a:endParaRPr lang="pl-PL" sz="2400" b="1" dirty="0">
              <a:solidFill>
                <a:srgbClr val="005BB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482725" y="336550"/>
            <a:ext cx="10487025" cy="1137408"/>
            <a:chOff x="1483113" y="2171756"/>
            <a:chExt cx="9565887" cy="452023"/>
          </a:xfrm>
        </p:grpSpPr>
        <p:sp>
          <p:nvSpPr>
            <p:cNvPr id="35" name="Rectangle 25"/>
            <p:cNvSpPr>
              <a:spLocks noChangeArrowheads="1"/>
            </p:cNvSpPr>
            <p:nvPr/>
          </p:nvSpPr>
          <p:spPr bwMode="auto">
            <a:xfrm>
              <a:off x="1483113" y="2217752"/>
              <a:ext cx="271452" cy="216193"/>
            </a:xfrm>
            <a:prstGeom prst="rect">
              <a:avLst/>
            </a:prstGeom>
            <a:solidFill>
              <a:schemeClr val="tx1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36" name="Title 1"/>
            <p:cNvSpPr txBox="1">
              <a:spLocks/>
            </p:cNvSpPr>
            <p:nvPr/>
          </p:nvSpPr>
          <p:spPr bwMode="auto">
            <a:xfrm>
              <a:off x="1967281" y="2171756"/>
              <a:ext cx="9081719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>
                <a:lnSpc>
                  <a:spcPct val="80000"/>
                </a:lnSpc>
              </a:pPr>
              <a:r>
                <a:rPr lang="en-GB" sz="2600" b="1" dirty="0"/>
                <a:t>ACCIDENTS WITH PEDESTRIAN WITHIN ONE HOUR BEFORE AND AFTER SUNSET OUTSIDE BUILT-UP AREAS</a:t>
              </a:r>
              <a:endParaRPr lang="en-GB" sz="2600" b="1" dirty="0">
                <a:latin typeface="Calibri" pitchFamily="34" charset="0"/>
              </a:endParaRPr>
            </a:p>
          </p:txBody>
        </p:sp>
      </p:grpSp>
      <p:sp>
        <p:nvSpPr>
          <p:cNvPr id="8" name="pole tekstowe 7"/>
          <p:cNvSpPr txBox="1"/>
          <p:nvPr/>
        </p:nvSpPr>
        <p:spPr>
          <a:xfrm>
            <a:off x="0" y="2029986"/>
            <a:ext cx="14827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rgbClr val="005BB1"/>
                </a:solidFill>
              </a:rPr>
              <a:t>Poland</a:t>
            </a:r>
          </a:p>
          <a:p>
            <a:pPr algn="ctr"/>
            <a:endParaRPr lang="pl-PL" sz="2400" b="1" dirty="0">
              <a:solidFill>
                <a:srgbClr val="005BB1"/>
              </a:solidFill>
            </a:endParaRPr>
          </a:p>
          <a:p>
            <a:pPr algn="ctr"/>
            <a:r>
              <a:rPr lang="pl-PL" sz="2400" b="1" dirty="0">
                <a:solidFill>
                  <a:srgbClr val="005BB1"/>
                </a:solidFill>
              </a:rPr>
              <a:t>2013</a:t>
            </a:r>
          </a:p>
          <a:p>
            <a:pPr algn="ctr"/>
            <a:r>
              <a:rPr lang="pl-PL" sz="2400" b="1" dirty="0">
                <a:solidFill>
                  <a:srgbClr val="005BB1"/>
                </a:solidFill>
              </a:rPr>
              <a:t> - </a:t>
            </a:r>
          </a:p>
          <a:p>
            <a:pPr algn="ctr"/>
            <a:r>
              <a:rPr lang="pl-PL" sz="2400" b="1" dirty="0">
                <a:solidFill>
                  <a:srgbClr val="005BB1"/>
                </a:solidFill>
              </a:rPr>
              <a:t>2017 </a:t>
            </a:r>
          </a:p>
          <a:p>
            <a:pPr algn="ctr"/>
            <a:endParaRPr lang="pl-PL" sz="2400" dirty="0">
              <a:solidFill>
                <a:srgbClr val="005BB1"/>
              </a:solidFill>
            </a:endParaRPr>
          </a:p>
        </p:txBody>
      </p:sp>
      <p:grpSp>
        <p:nvGrpSpPr>
          <p:cNvPr id="9" name="Group 20"/>
          <p:cNvGrpSpPr>
            <a:grpSpLocks/>
          </p:cNvGrpSpPr>
          <p:nvPr/>
        </p:nvGrpSpPr>
        <p:grpSpPr bwMode="auto">
          <a:xfrm>
            <a:off x="1482725" y="1571625"/>
            <a:ext cx="10487025" cy="514350"/>
            <a:chOff x="1483113" y="4505202"/>
            <a:chExt cx="9863917" cy="452023"/>
          </a:xfrm>
        </p:grpSpPr>
        <p:sp>
          <p:nvSpPr>
            <p:cNvPr id="10" name="Rectangle 21"/>
            <p:cNvSpPr>
              <a:spLocks noChangeArrowheads="1"/>
            </p:cNvSpPr>
            <p:nvPr/>
          </p:nvSpPr>
          <p:spPr bwMode="auto">
            <a:xfrm>
              <a:off x="1483113" y="4542871"/>
              <a:ext cx="270265" cy="297163"/>
            </a:xfrm>
            <a:prstGeom prst="rect">
              <a:avLst/>
            </a:prstGeom>
            <a:solidFill>
              <a:srgbClr val="800080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1" name="Title 1"/>
            <p:cNvSpPr txBox="1">
              <a:spLocks/>
            </p:cNvSpPr>
            <p:nvPr/>
          </p:nvSpPr>
          <p:spPr bwMode="auto">
            <a:xfrm>
              <a:off x="1966932" y="4505202"/>
              <a:ext cx="9380098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en-GB" sz="2000" b="1" dirty="0">
                  <a:solidFill>
                    <a:schemeClr val="folHlink"/>
                  </a:solidFill>
                  <a:latin typeface="Calibri Light"/>
                </a:rPr>
                <a:t>NEARLY THE SAME CLOCK HOURS  (16:00-17:30 DEPENDING ON GEOGRAPHIC CO-ORDINATES</a:t>
              </a:r>
              <a:r>
                <a:rPr lang="pl-PL" sz="2000" b="1" dirty="0">
                  <a:solidFill>
                    <a:schemeClr val="folHlink"/>
                  </a:solidFill>
                  <a:latin typeface="Calibri Light"/>
                </a:rPr>
                <a:t>)</a:t>
              </a:r>
              <a:endParaRPr lang="en-GB" sz="2000" b="1" dirty="0">
                <a:solidFill>
                  <a:schemeClr val="folHlink"/>
                </a:solidFill>
                <a:latin typeface="Calibri Light"/>
              </a:endParaRPr>
            </a:p>
          </p:txBody>
        </p:sp>
      </p:grpSp>
      <p:grpSp>
        <p:nvGrpSpPr>
          <p:cNvPr id="12" name="Group 20"/>
          <p:cNvGrpSpPr>
            <a:grpSpLocks/>
          </p:cNvGrpSpPr>
          <p:nvPr/>
        </p:nvGrpSpPr>
        <p:grpSpPr bwMode="auto">
          <a:xfrm>
            <a:off x="1482725" y="2659797"/>
            <a:ext cx="10487025" cy="514350"/>
            <a:chOff x="1483113" y="4505202"/>
            <a:chExt cx="9863917" cy="452023"/>
          </a:xfrm>
        </p:grpSpPr>
        <p:sp>
          <p:nvSpPr>
            <p:cNvPr id="13" name="Rectangle 21"/>
            <p:cNvSpPr>
              <a:spLocks noChangeArrowheads="1"/>
            </p:cNvSpPr>
            <p:nvPr/>
          </p:nvSpPr>
          <p:spPr bwMode="auto">
            <a:xfrm>
              <a:off x="1483113" y="4542871"/>
              <a:ext cx="270265" cy="297163"/>
            </a:xfrm>
            <a:prstGeom prst="rect">
              <a:avLst/>
            </a:prstGeom>
            <a:solidFill>
              <a:srgbClr val="800080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4" name="Title 1"/>
            <p:cNvSpPr txBox="1">
              <a:spLocks/>
            </p:cNvSpPr>
            <p:nvPr/>
          </p:nvSpPr>
          <p:spPr bwMode="auto">
            <a:xfrm>
              <a:off x="1966932" y="4505202"/>
              <a:ext cx="9380098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en-GB" sz="2000" b="1" dirty="0">
                  <a:solidFill>
                    <a:schemeClr val="folHlink"/>
                  </a:solidFill>
                  <a:latin typeface="Calibri Light"/>
                </a:rPr>
                <a:t>7 DAYS BEFORE AND AFTER  CHANGING TIME FROM SUMMER TO WINTER </a:t>
              </a:r>
            </a:p>
          </p:txBody>
        </p:sp>
      </p:grpSp>
      <p:grpSp>
        <p:nvGrpSpPr>
          <p:cNvPr id="15" name="Group 20"/>
          <p:cNvGrpSpPr>
            <a:grpSpLocks/>
          </p:cNvGrpSpPr>
          <p:nvPr/>
        </p:nvGrpSpPr>
        <p:grpSpPr bwMode="auto">
          <a:xfrm>
            <a:off x="1482725" y="3454021"/>
            <a:ext cx="10487025" cy="665683"/>
            <a:chOff x="1483113" y="4505202"/>
            <a:chExt cx="9863917" cy="585018"/>
          </a:xfrm>
        </p:grpSpPr>
        <p:sp>
          <p:nvSpPr>
            <p:cNvPr id="16" name="Rectangle 21"/>
            <p:cNvSpPr>
              <a:spLocks noChangeArrowheads="1"/>
            </p:cNvSpPr>
            <p:nvPr/>
          </p:nvSpPr>
          <p:spPr bwMode="auto">
            <a:xfrm>
              <a:off x="1483113" y="4505202"/>
              <a:ext cx="279909" cy="585018"/>
            </a:xfrm>
            <a:prstGeom prst="rect">
              <a:avLst/>
            </a:prstGeom>
            <a:solidFill>
              <a:srgbClr val="800080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7" name="Title 1"/>
            <p:cNvSpPr txBox="1">
              <a:spLocks/>
            </p:cNvSpPr>
            <p:nvPr/>
          </p:nvSpPr>
          <p:spPr bwMode="auto">
            <a:xfrm>
              <a:off x="1966932" y="4505202"/>
              <a:ext cx="9380098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2000" b="1" dirty="0">
                  <a:solidFill>
                    <a:schemeClr val="folHlink"/>
                  </a:solidFill>
                  <a:latin typeface="Calibri Light"/>
                </a:rPr>
                <a:t>8% ACCIDENTS „BEFORE”  </a:t>
              </a:r>
            </a:p>
            <a:p>
              <a:r>
                <a:rPr lang="en-GB" sz="2000" b="1" dirty="0">
                  <a:solidFill>
                    <a:schemeClr val="folHlink"/>
                  </a:solidFill>
                  <a:latin typeface="Calibri Light"/>
                </a:rPr>
                <a:t>92% ACCIDENTS „AFTER”</a:t>
              </a:r>
            </a:p>
          </p:txBody>
        </p:sp>
      </p:grpSp>
      <p:grpSp>
        <p:nvGrpSpPr>
          <p:cNvPr id="18" name="Group 20"/>
          <p:cNvGrpSpPr>
            <a:grpSpLocks/>
          </p:cNvGrpSpPr>
          <p:nvPr/>
        </p:nvGrpSpPr>
        <p:grpSpPr bwMode="auto">
          <a:xfrm>
            <a:off x="1482725" y="4641376"/>
            <a:ext cx="10487025" cy="514350"/>
            <a:chOff x="1483113" y="4505202"/>
            <a:chExt cx="9863917" cy="452023"/>
          </a:xfrm>
        </p:grpSpPr>
        <p:sp>
          <p:nvSpPr>
            <p:cNvPr id="19" name="Rectangle 21"/>
            <p:cNvSpPr>
              <a:spLocks noChangeArrowheads="1"/>
            </p:cNvSpPr>
            <p:nvPr/>
          </p:nvSpPr>
          <p:spPr bwMode="auto">
            <a:xfrm>
              <a:off x="1483113" y="4542871"/>
              <a:ext cx="270265" cy="414354"/>
            </a:xfrm>
            <a:prstGeom prst="rect">
              <a:avLst/>
            </a:prstGeom>
            <a:solidFill>
              <a:srgbClr val="800080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20" name="Title 1"/>
            <p:cNvSpPr txBox="1">
              <a:spLocks/>
            </p:cNvSpPr>
            <p:nvPr/>
          </p:nvSpPr>
          <p:spPr bwMode="auto">
            <a:xfrm>
              <a:off x="1966932" y="4505202"/>
              <a:ext cx="9380098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en-GB" sz="2000" b="1" dirty="0">
                  <a:solidFill>
                    <a:schemeClr val="folHlink"/>
                  </a:solidFill>
                  <a:latin typeface="Calibri Light"/>
                </a:rPr>
                <a:t>FOR PEDESTRIAN ACCIDENTS </a:t>
              </a:r>
              <a:r>
                <a:rPr lang="en-GB" sz="2000" b="1" dirty="0" err="1">
                  <a:solidFill>
                    <a:schemeClr val="folHlink"/>
                  </a:solidFill>
                  <a:latin typeface="Calibri Light"/>
                </a:rPr>
                <a:t>IN</a:t>
              </a:r>
              <a:r>
                <a:rPr lang="en-GB" sz="2000" b="1" dirty="0">
                  <a:solidFill>
                    <a:schemeClr val="folHlink"/>
                  </a:solidFill>
                  <a:latin typeface="Calibri Light"/>
                </a:rPr>
                <a:t> DARK RISK INCREASED BY FACTOR OF </a:t>
              </a:r>
              <a:r>
                <a:rPr lang="en-GB" sz="3200" b="1" dirty="0">
                  <a:solidFill>
                    <a:srgbClr val="FF0000"/>
                  </a:solidFill>
                  <a:latin typeface="Calibri Light"/>
                </a:rPr>
                <a:t>12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482725" y="1571625"/>
            <a:ext cx="10487025" cy="514350"/>
            <a:chOff x="1483113" y="4505202"/>
            <a:chExt cx="9863917" cy="452023"/>
          </a:xfrm>
        </p:grpSpPr>
        <p:sp>
          <p:nvSpPr>
            <p:cNvPr id="10" name="Rectangle 21"/>
            <p:cNvSpPr>
              <a:spLocks noChangeArrowheads="1"/>
            </p:cNvSpPr>
            <p:nvPr/>
          </p:nvSpPr>
          <p:spPr bwMode="auto">
            <a:xfrm>
              <a:off x="1483113" y="4542871"/>
              <a:ext cx="270265" cy="297163"/>
            </a:xfrm>
            <a:prstGeom prst="rect">
              <a:avLst/>
            </a:prstGeom>
            <a:solidFill>
              <a:schemeClr val="tx1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1" name="Title 1"/>
            <p:cNvSpPr txBox="1">
              <a:spLocks/>
            </p:cNvSpPr>
            <p:nvPr/>
          </p:nvSpPr>
          <p:spPr bwMode="auto">
            <a:xfrm>
              <a:off x="1966932" y="4505202"/>
              <a:ext cx="9380098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sz="2000" b="1" dirty="0"/>
                <a:t>NO RESPONSE FROM MANUFACTURERS SIDE FOR QUESTION REGARDING REQUEST FOR 1,6% AIMING RANGE (VGL-10-06</a:t>
              </a:r>
              <a:r>
                <a:rPr lang="pl-PL" sz="2000" b="1" dirty="0"/>
                <a:t>)</a:t>
              </a:r>
              <a:endParaRPr lang="en-US" sz="2000" b="1" dirty="0">
                <a:latin typeface="Calibri" pitchFamily="34" charset="0"/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482725" y="2659797"/>
            <a:ext cx="10487025" cy="514350"/>
            <a:chOff x="1483113" y="4505202"/>
            <a:chExt cx="9863917" cy="452023"/>
          </a:xfrm>
        </p:grpSpPr>
        <p:sp>
          <p:nvSpPr>
            <p:cNvPr id="13" name="Rectangle 21"/>
            <p:cNvSpPr>
              <a:spLocks noChangeArrowheads="1"/>
            </p:cNvSpPr>
            <p:nvPr/>
          </p:nvSpPr>
          <p:spPr bwMode="auto">
            <a:xfrm>
              <a:off x="1483113" y="4542871"/>
              <a:ext cx="270265" cy="414354"/>
            </a:xfrm>
            <a:prstGeom prst="rect">
              <a:avLst/>
            </a:prstGeom>
            <a:solidFill>
              <a:schemeClr val="tx1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4" name="Title 1"/>
            <p:cNvSpPr txBox="1">
              <a:spLocks/>
            </p:cNvSpPr>
            <p:nvPr/>
          </p:nvSpPr>
          <p:spPr bwMode="auto">
            <a:xfrm>
              <a:off x="1966932" y="4505202"/>
              <a:ext cx="9380098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en-US" sz="2000" b="1" dirty="0">
                  <a:solidFill>
                    <a:schemeClr val="folHlink"/>
                  </a:solidFill>
                  <a:latin typeface="Calibri Light"/>
                </a:rPr>
                <a:t>(</a:t>
              </a:r>
              <a:r>
                <a:rPr lang="en-US" sz="2000" b="1" dirty="0">
                  <a:latin typeface="Calibri Light"/>
                </a:rPr>
                <a:t>STATIC) AUTOMATIC </a:t>
              </a:r>
              <a:r>
                <a:rPr lang="en-US" sz="2000" b="1" dirty="0" err="1">
                  <a:latin typeface="Calibri Light"/>
                </a:rPr>
                <a:t>LEVELLING</a:t>
              </a:r>
              <a:r>
                <a:rPr lang="en-US" sz="2000" b="1" dirty="0">
                  <a:latin typeface="Calibri Light"/>
                </a:rPr>
                <a:t> DEVICES FOR MANY USED SYSTEMS CAN CONTROL </a:t>
              </a:r>
              <a:r>
                <a:rPr lang="en-US" sz="2000" b="1" dirty="0" err="1">
                  <a:latin typeface="Calibri Light"/>
                </a:rPr>
                <a:t>LEVELLING</a:t>
              </a:r>
              <a:r>
                <a:rPr lang="en-US" sz="2000" b="1" dirty="0">
                  <a:latin typeface="Calibri Light"/>
                </a:rPr>
                <a:t> BETTER THAN POSSIBLE TO MEASURE</a:t>
              </a:r>
              <a:endParaRPr lang="en-GB" sz="2000" b="1" dirty="0">
                <a:latin typeface="Calibri Light"/>
              </a:endParaRP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482725" y="3711196"/>
            <a:ext cx="10487025" cy="514350"/>
            <a:chOff x="1483113" y="4505202"/>
            <a:chExt cx="9863917" cy="452023"/>
          </a:xfrm>
        </p:grpSpPr>
        <p:sp>
          <p:nvSpPr>
            <p:cNvPr id="16" name="Rectangle 21"/>
            <p:cNvSpPr>
              <a:spLocks noChangeArrowheads="1"/>
            </p:cNvSpPr>
            <p:nvPr/>
          </p:nvSpPr>
          <p:spPr bwMode="auto">
            <a:xfrm>
              <a:off x="1483113" y="4542872"/>
              <a:ext cx="270265" cy="237193"/>
            </a:xfrm>
            <a:prstGeom prst="rect">
              <a:avLst/>
            </a:prstGeom>
            <a:solidFill>
              <a:schemeClr val="tx1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7" name="Title 1"/>
            <p:cNvSpPr txBox="1">
              <a:spLocks/>
            </p:cNvSpPr>
            <p:nvPr/>
          </p:nvSpPr>
          <p:spPr bwMode="auto">
            <a:xfrm>
              <a:off x="1966932" y="4505202"/>
              <a:ext cx="9380098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en-US" sz="2000" b="1" dirty="0">
                  <a:latin typeface="Calibri Light"/>
                </a:rPr>
                <a:t>STILL POSSIBLE TO USE MANUAL </a:t>
              </a:r>
              <a:r>
                <a:rPr lang="en-US" sz="2000" b="1" dirty="0" err="1">
                  <a:latin typeface="Calibri Light"/>
                </a:rPr>
                <a:t>LEVELLING</a:t>
              </a:r>
              <a:r>
                <a:rPr lang="en-US" sz="2000" b="1" dirty="0">
                  <a:latin typeface="Calibri Light"/>
                </a:rPr>
                <a:t> DEVICE</a:t>
              </a:r>
              <a:endParaRPr lang="en-GB" sz="2000" b="1" dirty="0">
                <a:latin typeface="Calibri Light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482725" y="336552"/>
            <a:ext cx="9566275" cy="605146"/>
            <a:chOff x="1483113" y="2171756"/>
            <a:chExt cx="9565887" cy="240494"/>
          </a:xfrm>
        </p:grpSpPr>
        <p:sp>
          <p:nvSpPr>
            <p:cNvPr id="35" name="Rectangle 25"/>
            <p:cNvSpPr>
              <a:spLocks noChangeArrowheads="1"/>
            </p:cNvSpPr>
            <p:nvPr/>
          </p:nvSpPr>
          <p:spPr bwMode="auto">
            <a:xfrm>
              <a:off x="1483113" y="2217753"/>
              <a:ext cx="271452" cy="129412"/>
            </a:xfrm>
            <a:prstGeom prst="rect">
              <a:avLst/>
            </a:prstGeom>
            <a:solidFill>
              <a:schemeClr val="tx1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36" name="Title 1"/>
            <p:cNvSpPr txBox="1">
              <a:spLocks/>
            </p:cNvSpPr>
            <p:nvPr/>
          </p:nvSpPr>
          <p:spPr bwMode="auto">
            <a:xfrm>
              <a:off x="1967281" y="2171756"/>
              <a:ext cx="9081719" cy="240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</a:pPr>
              <a:r>
                <a:rPr lang="pl-PL" sz="3200" b="1" dirty="0" err="1"/>
                <a:t>PROPOSAL</a:t>
              </a:r>
              <a:endParaRPr lang="en-GB" sz="29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pic>
        <p:nvPicPr>
          <p:cNvPr id="9" name="Obraz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4211" y="706479"/>
            <a:ext cx="7580956" cy="4755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Łącznik prosty ze strzałką 9"/>
          <p:cNvCxnSpPr/>
          <p:nvPr/>
        </p:nvCxnSpPr>
        <p:spPr>
          <a:xfrm flipV="1">
            <a:off x="5152030" y="2674962"/>
            <a:ext cx="375313" cy="2787346"/>
          </a:xfrm>
          <a:prstGeom prst="straightConnector1">
            <a:avLst/>
          </a:prstGeom>
          <a:ln w="38100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e tekstowe 13"/>
          <p:cNvSpPr txBox="1"/>
          <p:nvPr/>
        </p:nvSpPr>
        <p:spPr>
          <a:xfrm>
            <a:off x="2402006" y="5462308"/>
            <a:ext cx="7792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00FF"/>
                </a:solidFill>
              </a:rPr>
              <a:t>Min 50m road illumination distance for normal vehicle</a:t>
            </a:r>
          </a:p>
        </p:txBody>
      </p:sp>
      <p:cxnSp>
        <p:nvCxnSpPr>
          <p:cNvPr id="16" name="Łącznik prosty ze strzałką 15"/>
          <p:cNvCxnSpPr/>
          <p:nvPr/>
        </p:nvCxnSpPr>
        <p:spPr>
          <a:xfrm flipH="1" flipV="1">
            <a:off x="7506268" y="2183643"/>
            <a:ext cx="2879678" cy="1128636"/>
          </a:xfrm>
          <a:prstGeom prst="straightConnector1">
            <a:avLst/>
          </a:prstGeom>
          <a:ln w="38100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ole tekstowe 18"/>
          <p:cNvSpPr txBox="1"/>
          <p:nvPr/>
        </p:nvSpPr>
        <p:spPr>
          <a:xfrm>
            <a:off x="9170246" y="3312279"/>
            <a:ext cx="26396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00B050"/>
                </a:solidFill>
              </a:rPr>
              <a:t>[ </a:t>
            </a:r>
            <a:r>
              <a:rPr lang="en-GB" sz="2000" b="1" dirty="0">
                <a:solidFill>
                  <a:srgbClr val="00B050"/>
                </a:solidFill>
              </a:rPr>
              <a:t>Min 30 m for special</a:t>
            </a:r>
          </a:p>
          <a:p>
            <a:pPr algn="ctr"/>
            <a:r>
              <a:rPr lang="en-GB" sz="2000" b="1" dirty="0">
                <a:solidFill>
                  <a:srgbClr val="00B050"/>
                </a:solidFill>
              </a:rPr>
              <a:t>(restricted speed) vehicle </a:t>
            </a:r>
            <a:r>
              <a:rPr lang="pl-PL" sz="2000" b="1" dirty="0">
                <a:solidFill>
                  <a:srgbClr val="00B050"/>
                </a:solidFill>
              </a:rPr>
              <a:t>]  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-237610" y="1132763"/>
            <a:ext cx="19917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</a:rPr>
              <a:t>The same glare </a:t>
            </a:r>
          </a:p>
          <a:p>
            <a:pPr algn="ctr"/>
            <a:r>
              <a:rPr lang="en-US" sz="2000" b="1" dirty="0">
                <a:solidFill>
                  <a:srgbClr val="0000FF"/>
                </a:solidFill>
              </a:rPr>
              <a:t>restriction </a:t>
            </a:r>
          </a:p>
          <a:p>
            <a:pPr algn="ctr"/>
            <a:r>
              <a:rPr lang="pl-PL" sz="2000" b="1" dirty="0" err="1">
                <a:solidFill>
                  <a:srgbClr val="0000FF"/>
                </a:solidFill>
              </a:rPr>
              <a:t>beyond</a:t>
            </a:r>
            <a:endParaRPr lang="pl-PL" sz="2000" b="1" dirty="0">
              <a:solidFill>
                <a:srgbClr val="0000FF"/>
              </a:solidFill>
            </a:endParaRPr>
          </a:p>
          <a:p>
            <a:pPr algn="ctr"/>
            <a:r>
              <a:rPr lang="en-US" sz="2000" b="1" dirty="0">
                <a:solidFill>
                  <a:srgbClr val="0000FF"/>
                </a:solidFill>
              </a:rPr>
              <a:t> 25 m</a:t>
            </a:r>
          </a:p>
        </p:txBody>
      </p:sp>
      <p:cxnSp>
        <p:nvCxnSpPr>
          <p:cNvPr id="23" name="Łącznik prosty ze strzałką 22"/>
          <p:cNvCxnSpPr/>
          <p:nvPr/>
        </p:nvCxnSpPr>
        <p:spPr>
          <a:xfrm>
            <a:off x="1482725" y="1787857"/>
            <a:ext cx="3157514" cy="232012"/>
          </a:xfrm>
          <a:prstGeom prst="straightConnector1">
            <a:avLst/>
          </a:prstGeom>
          <a:ln w="38100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2270</TotalTime>
  <Words>318</Words>
  <Application>Microsoft Office PowerPoint</Application>
  <PresentationFormat>Widescreen</PresentationFormat>
  <Paragraphs>73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ＭＳ Ｐゴシック</vt:lpstr>
      <vt:lpstr>Arial</vt:lpstr>
      <vt:lpstr>Calibri</vt:lpstr>
      <vt:lpstr>Calibri Light</vt:lpstr>
      <vt:lpstr>Custom Design</vt:lpstr>
      <vt:lpstr>3_Custom Design</vt:lpstr>
      <vt:lpstr>1_Custom Design</vt:lpstr>
      <vt:lpstr>2_Custom Design</vt:lpstr>
      <vt:lpstr>4_Custom Design</vt:lpstr>
      <vt:lpstr>7_Custom Design</vt:lpstr>
      <vt:lpstr>5_Custom Design</vt:lpstr>
      <vt:lpstr>6_Custom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GŁÓWNY</dc:title>
  <dc:creator>Tymon Wodnicki</dc:creator>
  <cp:lastModifiedBy>Konstantin Glukhenkiy</cp:lastModifiedBy>
  <cp:revision>92</cp:revision>
  <cp:lastPrinted>2018-02-10T22:05:03Z</cp:lastPrinted>
  <dcterms:created xsi:type="dcterms:W3CDTF">2018-02-07T15:36:04Z</dcterms:created>
  <dcterms:modified xsi:type="dcterms:W3CDTF">2019-04-12T12:31:00Z</dcterms:modified>
</cp:coreProperties>
</file>