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32" r:id="rId3"/>
    <p:sldId id="341" r:id="rId4"/>
    <p:sldId id="342" r:id="rId5"/>
    <p:sldId id="343" r:id="rId6"/>
    <p:sldId id="344" r:id="rId7"/>
    <p:sldId id="345" r:id="rId8"/>
    <p:sldId id="333" r:id="rId9"/>
    <p:sldId id="347" r:id="rId10"/>
    <p:sldId id="353" r:id="rId11"/>
    <p:sldId id="340" r:id="rId12"/>
    <p:sldId id="348" r:id="rId13"/>
    <p:sldId id="349" r:id="rId14"/>
    <p:sldId id="350" r:id="rId15"/>
    <p:sldId id="354" r:id="rId16"/>
    <p:sldId id="351" r:id="rId17"/>
    <p:sldId id="352" r:id="rId18"/>
    <p:sldId id="355" r:id="rId19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385D8A"/>
    <a:srgbClr val="C00000"/>
    <a:srgbClr val="FFFFFF"/>
    <a:srgbClr val="00B0F0"/>
    <a:srgbClr val="FCD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1" autoAdjust="0"/>
  </p:normalViewPr>
  <p:slideViewPr>
    <p:cSldViewPr>
      <p:cViewPr varScale="1">
        <p:scale>
          <a:sx n="82" d="100"/>
          <a:sy n="82" d="100"/>
        </p:scale>
        <p:origin x="1277" y="72"/>
      </p:cViewPr>
      <p:guideLst>
        <p:guide orient="horz" pos="4201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17061-29D0-42DA-837C-1ADC46FB4778}" type="datetimeFigureOut">
              <a:rPr lang="en-GB" smtClean="0"/>
              <a:pPr/>
              <a:t>17/04/2019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E66AF-0F9C-4791-B29F-24A818E422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27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2815-3348-4212-928D-79D1F17B4929}" type="datetime1">
              <a:rPr lang="en-US" smtClean="0"/>
              <a:pPr/>
              <a:t>17-Apr-19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CA65-2318-4174-8B10-9722A79B079A}" type="datetime1">
              <a:rPr lang="en-US" smtClean="0"/>
              <a:pPr/>
              <a:t>17-Apr-19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D5D7-8D87-4C88-B4AF-77A42D3C1328}" type="datetime1">
              <a:rPr lang="en-US" smtClean="0"/>
              <a:pPr/>
              <a:t>17-Apr-19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EC76-66CF-4D99-A8B6-06C74675CD9B}" type="datetime1">
              <a:rPr lang="en-US" smtClean="0"/>
              <a:pPr/>
              <a:t>17-Apr-19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68DE-3BE5-422C-A8B3-1BD3E41DB926}" type="datetime1">
              <a:rPr lang="en-US" smtClean="0"/>
              <a:pPr/>
              <a:t>17-Apr-19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58FA-EB56-4EE0-9BFD-98D4B9CCB4CC}" type="datetime1">
              <a:rPr lang="en-US" smtClean="0"/>
              <a:pPr/>
              <a:t>17-Apr-19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CC04-EC3D-4E6B-AD81-1DF37B27759C}" type="datetime1">
              <a:rPr lang="en-US" smtClean="0"/>
              <a:pPr/>
              <a:t>17-Apr-19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8EA0-E1EB-4B20-A35C-ADCCA5729635}" type="datetime1">
              <a:rPr lang="en-US" smtClean="0"/>
              <a:pPr/>
              <a:t>17-Apr-19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AD76-A556-4523-8570-450EB627BD62}" type="datetime1">
              <a:rPr lang="en-US" smtClean="0"/>
              <a:pPr/>
              <a:t>17-Apr-19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C706-E577-4CF8-9FF3-F25BC2587FD3}" type="datetime1">
              <a:rPr lang="en-US" smtClean="0"/>
              <a:pPr/>
              <a:t>17-Apr-19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8015-AB84-41BA-BA3F-C04550702BEF}" type="datetime1">
              <a:rPr lang="en-US" smtClean="0"/>
              <a:pPr/>
              <a:t>17-Apr-19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E576E-2E5B-475B-BA25-0A925A8EC6B3}" type="datetime1">
              <a:rPr lang="en-US" smtClean="0"/>
              <a:pPr/>
              <a:t>17-Apr-19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9345488" y="6381328"/>
            <a:ext cx="425252" cy="34014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fld id="{EB606F99-AF4C-43D3-8DA9-0FC98A7A07DC}" type="slidenum">
              <a:rPr lang="en-US" b="1" smtClean="0">
                <a:solidFill>
                  <a:srgbClr val="002060"/>
                </a:solidFill>
              </a:rPr>
              <a:pPr algn="ctr"/>
              <a:t>1</a:t>
            </a:fld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73080" y="312783"/>
            <a:ext cx="37354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Informal document GRE-81-22 </a:t>
            </a:r>
          </a:p>
          <a:p>
            <a:r>
              <a:rPr lang="en-GB" dirty="0"/>
              <a:t>(81</a:t>
            </a:r>
            <a:r>
              <a:rPr lang="en-GB" baseline="30000" dirty="0"/>
              <a:t>st</a:t>
            </a:r>
            <a:r>
              <a:rPr lang="en-GB" dirty="0"/>
              <a:t> GRE, 15-18 April 2019, </a:t>
            </a:r>
          </a:p>
          <a:p>
            <a:r>
              <a:rPr lang="en-GB"/>
              <a:t>agenda item 4)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76545" y="4154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 Transmitted </a:t>
            </a:r>
            <a:r>
              <a:rPr lang="en-GB"/>
              <a:t>by </a:t>
            </a:r>
            <a:r>
              <a:rPr lang="pl-PL"/>
              <a:t>Poland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066800" y="2429743"/>
            <a:ext cx="7772400" cy="1145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Simplification of the UN Lighting and Light-</a:t>
            </a:r>
            <a:r>
              <a:rPr kumimoji="0" lang="en-US" alt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signalling</a:t>
            </a: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 Regulations</a:t>
            </a:r>
            <a:endParaRPr kumimoji="0" lang="it-IT" alt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812540" y="4708135"/>
            <a:ext cx="8280920" cy="122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l-PL" altLang="en-US" b="1" kern="0">
                <a:solidFill>
                  <a:srgbClr val="FF0000"/>
                </a:solidFill>
                <a:latin typeface="Tahoma"/>
              </a:rPr>
              <a:t>Poland - response to</a:t>
            </a:r>
            <a:r>
              <a:rPr lang="en-US" altLang="en-US" b="1" kern="0">
                <a:solidFill>
                  <a:srgbClr val="FF0000"/>
                </a:solidFill>
                <a:latin typeface="Tahoma"/>
              </a:rPr>
              <a:t> request</a:t>
            </a:r>
            <a:r>
              <a:rPr lang="pl-PL" altLang="en-US" b="1" kern="0">
                <a:solidFill>
                  <a:srgbClr val="FF0000"/>
                </a:solidFill>
                <a:latin typeface="Tahoma"/>
              </a:rPr>
              <a:t> SLR</a:t>
            </a:r>
            <a:r>
              <a:rPr lang="en-US" altLang="en-US" b="1" kern="0">
                <a:solidFill>
                  <a:srgbClr val="FF0000"/>
                </a:solidFill>
                <a:latin typeface="Tahoma"/>
              </a:rPr>
              <a:t> for advice</a:t>
            </a:r>
            <a:endParaRPr lang="en-US" altLang="en-US" b="1" kern="0" dirty="0">
              <a:solidFill>
                <a:srgbClr val="FF0000"/>
              </a:solidFill>
              <a:latin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68533" y="404664"/>
            <a:ext cx="47689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800" b="1" dirty="0"/>
              <a:t>Poland</a:t>
            </a:r>
            <a:r>
              <a:rPr lang="it-IT" sz="4800" b="1" dirty="0"/>
              <a:t> advice</a:t>
            </a:r>
            <a:r>
              <a:rPr lang="pl-PL" sz="4800" b="1" dirty="0"/>
              <a:t> </a:t>
            </a:r>
            <a:r>
              <a:rPr lang="pl-PL" sz="4800" b="1" dirty="0" err="1"/>
              <a:t>RID</a:t>
            </a:r>
            <a:endParaRPr lang="it-IT" sz="4800" b="1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0910899-D3C4-4AD4-BEBB-8C9DBCEA1BB5}"/>
              </a:ext>
            </a:extLst>
          </p:cNvPr>
          <p:cNvSpPr txBox="1"/>
          <p:nvPr/>
        </p:nvSpPr>
        <p:spPr>
          <a:xfrm flipH="1">
            <a:off x="128463" y="1533848"/>
            <a:ext cx="964907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pl-PL" sz="3200" dirty="0" err="1"/>
              <a:t>There</a:t>
            </a:r>
            <a:r>
              <a:rPr lang="pl-PL" sz="3200" dirty="0"/>
              <a:t> </a:t>
            </a:r>
            <a:r>
              <a:rPr lang="pl-PL" sz="3200" dirty="0" err="1"/>
              <a:t>are</a:t>
            </a:r>
            <a:r>
              <a:rPr lang="pl-PL" sz="3200" dirty="0"/>
              <a:t> </a:t>
            </a:r>
            <a:r>
              <a:rPr lang="pl-PL" sz="3200" err="1"/>
              <a:t>needed</a:t>
            </a:r>
            <a:r>
              <a:rPr lang="pl-PL" sz="3200"/>
              <a:t>:</a:t>
            </a:r>
          </a:p>
          <a:p>
            <a:pPr lvl="1"/>
            <a:endParaRPr lang="pl-PL" sz="3200" dirty="0"/>
          </a:p>
          <a:p>
            <a:pPr lvl="1"/>
            <a:r>
              <a:rPr lang="pl-PL" sz="3200"/>
              <a:t>1. Basic </a:t>
            </a:r>
            <a:r>
              <a:rPr lang="pl-PL" sz="3200" err="1"/>
              <a:t>beam</a:t>
            </a:r>
            <a:r>
              <a:rPr lang="pl-PL" sz="3200"/>
              <a:t> </a:t>
            </a:r>
            <a:endParaRPr lang="pl-PL" sz="3200" dirty="0"/>
          </a:p>
          <a:p>
            <a:pPr lvl="1"/>
            <a:r>
              <a:rPr lang="pl-PL" sz="3200"/>
              <a:t>1A. Low </a:t>
            </a:r>
            <a:r>
              <a:rPr lang="pl-PL" sz="3200" dirty="0"/>
              <a:t>(</a:t>
            </a:r>
            <a:r>
              <a:rPr lang="pl-PL" sz="3200" dirty="0" err="1"/>
              <a:t>which</a:t>
            </a:r>
            <a:r>
              <a:rPr lang="pl-PL" sz="3200"/>
              <a:t>?) speed – preferred </a:t>
            </a:r>
            <a:r>
              <a:rPr lang="pl-PL" sz="3200" b="1"/>
              <a:t>max.</a:t>
            </a:r>
            <a:r>
              <a:rPr lang="pl-PL" sz="3200"/>
              <a:t> </a:t>
            </a:r>
            <a:r>
              <a:rPr lang="pl-PL" sz="3200" b="1"/>
              <a:t>speed</a:t>
            </a:r>
            <a:r>
              <a:rPr lang="pl-PL" sz="3200"/>
              <a:t> assigned to </a:t>
            </a:r>
            <a:r>
              <a:rPr lang="pl-PL" sz="3200" b="1"/>
              <a:t>Basic</a:t>
            </a:r>
            <a:r>
              <a:rPr lang="pl-PL" sz="3200"/>
              <a:t> type approval  </a:t>
            </a:r>
            <a:endParaRPr lang="pl-PL" sz="3200" dirty="0"/>
          </a:p>
          <a:p>
            <a:pPr lvl="1"/>
            <a:r>
              <a:rPr lang="pl-PL" sz="3200"/>
              <a:t>2. Adverse </a:t>
            </a:r>
            <a:r>
              <a:rPr lang="pl-PL" sz="3200" dirty="0" err="1"/>
              <a:t>weather</a:t>
            </a:r>
            <a:r>
              <a:rPr lang="pl-PL" sz="3200" dirty="0"/>
              <a:t> </a:t>
            </a:r>
            <a:r>
              <a:rPr lang="pl-PL" sz="3200" dirty="0" err="1"/>
              <a:t>or</a:t>
            </a:r>
            <a:r>
              <a:rPr lang="pl-PL" sz="3200" dirty="0"/>
              <a:t> </a:t>
            </a:r>
            <a:r>
              <a:rPr lang="pl-PL" sz="3200" dirty="0" err="1"/>
              <a:t>fog</a:t>
            </a:r>
            <a:r>
              <a:rPr lang="pl-PL" sz="3200" dirty="0"/>
              <a:t> ?? – </a:t>
            </a:r>
            <a:r>
              <a:rPr lang="pl-PL" sz="3200" dirty="0" err="1"/>
              <a:t>if</a:t>
            </a:r>
            <a:r>
              <a:rPr lang="pl-PL" sz="3200" dirty="0"/>
              <a:t> </a:t>
            </a:r>
            <a:r>
              <a:rPr lang="pl-PL" sz="3200"/>
              <a:t>Basic is not </a:t>
            </a:r>
            <a:r>
              <a:rPr lang="pl-PL" sz="3200" dirty="0" err="1"/>
              <a:t>sufficient</a:t>
            </a:r>
            <a:r>
              <a:rPr lang="pl-PL" sz="3200" dirty="0"/>
              <a:t>.</a:t>
            </a:r>
          </a:p>
          <a:p>
            <a:pPr lvl="1"/>
            <a:r>
              <a:rPr lang="pl-PL" sz="3200"/>
              <a:t>3. Cornering </a:t>
            </a:r>
            <a:r>
              <a:rPr lang="pl-PL" sz="3200" dirty="0"/>
              <a:t>as </a:t>
            </a:r>
            <a:r>
              <a:rPr lang="pl-PL" sz="3200" err="1"/>
              <a:t>supporting</a:t>
            </a:r>
            <a:r>
              <a:rPr lang="pl-PL" sz="3200"/>
              <a:t> comfort</a:t>
            </a:r>
          </a:p>
          <a:p>
            <a:pPr lvl="1"/>
            <a:endParaRPr lang="pl-PL" sz="3200" dirty="0"/>
          </a:p>
          <a:p>
            <a:pPr lvl="1"/>
            <a:r>
              <a:rPr lang="pl-PL" sz="3200" err="1"/>
              <a:t>The</a:t>
            </a:r>
            <a:r>
              <a:rPr lang="pl-PL" sz="3200"/>
              <a:t> rest RID </a:t>
            </a:r>
            <a:r>
              <a:rPr lang="pl-PL" sz="3200" dirty="0" err="1"/>
              <a:t>should</a:t>
            </a:r>
            <a:r>
              <a:rPr lang="pl-PL" sz="3200" dirty="0"/>
              <a:t> </a:t>
            </a:r>
            <a:r>
              <a:rPr lang="pl-PL" sz="3200" dirty="0" err="1"/>
              <a:t>meet</a:t>
            </a:r>
            <a:r>
              <a:rPr lang="pl-PL" sz="3200" dirty="0"/>
              <a:t> Basic </a:t>
            </a:r>
            <a:r>
              <a:rPr lang="pl-PL" sz="3200" dirty="0" err="1"/>
              <a:t>or</a:t>
            </a:r>
            <a:r>
              <a:rPr lang="pl-PL" sz="3200" dirty="0"/>
              <a:t> </a:t>
            </a:r>
            <a:r>
              <a:rPr lang="pl-PL" sz="3200" dirty="0" err="1"/>
              <a:t>Low</a:t>
            </a:r>
            <a:r>
              <a:rPr lang="pl-PL" sz="3200" dirty="0"/>
              <a:t> </a:t>
            </a:r>
            <a:r>
              <a:rPr lang="pl-PL" sz="3200" err="1"/>
              <a:t>speed</a:t>
            </a:r>
            <a:r>
              <a:rPr lang="pl-PL" sz="3200"/>
              <a:t>. </a:t>
            </a:r>
          </a:p>
          <a:p>
            <a:pPr lvl="1"/>
            <a:r>
              <a:rPr lang="pl-PL" sz="3200"/>
              <a:t>If not sufficient more safety details needed. 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32456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453484" y="404664"/>
            <a:ext cx="69990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4800" b="1" dirty="0"/>
              <a:t>GRE </a:t>
            </a:r>
            <a:r>
              <a:rPr lang="it-IT" sz="4800" b="1" dirty="0" err="1"/>
              <a:t>advice</a:t>
            </a:r>
            <a:r>
              <a:rPr lang="it-IT" sz="4800" b="1" dirty="0"/>
              <a:t> </a:t>
            </a:r>
            <a:r>
              <a:rPr lang="it-IT" sz="4800" b="1" dirty="0" err="1"/>
              <a:t>needed</a:t>
            </a:r>
            <a:r>
              <a:rPr lang="it-IT" sz="4800" b="1" dirty="0"/>
              <a:t> 		(1/3)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0910899-D3C4-4AD4-BEBB-8C9DBCEA1BB5}"/>
              </a:ext>
            </a:extLst>
          </p:cNvPr>
          <p:cNvSpPr txBox="1"/>
          <p:nvPr/>
        </p:nvSpPr>
        <p:spPr>
          <a:xfrm flipH="1">
            <a:off x="256927" y="2518048"/>
            <a:ext cx="96490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err="1"/>
              <a:t>Is</a:t>
            </a:r>
            <a:r>
              <a:rPr lang="it-IT" sz="4000" dirty="0"/>
              <a:t> </a:t>
            </a:r>
            <a:r>
              <a:rPr lang="it-IT" sz="4000" dirty="0" err="1"/>
              <a:t>it</a:t>
            </a:r>
            <a:r>
              <a:rPr lang="it-IT" sz="4000" dirty="0"/>
              <a:t> OK to continue </a:t>
            </a:r>
            <a:r>
              <a:rPr lang="it-IT" sz="4000" dirty="0" err="1"/>
              <a:t>having</a:t>
            </a:r>
            <a:r>
              <a:rPr lang="it-IT" sz="4000" dirty="0"/>
              <a:t> the </a:t>
            </a:r>
            <a:r>
              <a:rPr lang="it-IT" sz="4000" dirty="0" err="1"/>
              <a:t>headlamp</a:t>
            </a:r>
            <a:r>
              <a:rPr lang="it-IT" sz="4000" dirty="0"/>
              <a:t> </a:t>
            </a:r>
            <a:r>
              <a:rPr lang="it-IT" sz="4000" dirty="0" err="1"/>
              <a:t>provisions</a:t>
            </a:r>
            <a:r>
              <a:rPr lang="it-IT" sz="4000" dirty="0"/>
              <a:t> </a:t>
            </a:r>
            <a:r>
              <a:rPr lang="it-IT" sz="4000" dirty="0" err="1"/>
              <a:t>expressed</a:t>
            </a:r>
            <a:r>
              <a:rPr lang="it-IT" sz="4000" dirty="0"/>
              <a:t> on the </a:t>
            </a:r>
            <a:r>
              <a:rPr lang="it-IT" sz="4000" dirty="0" err="1"/>
              <a:t>basis</a:t>
            </a:r>
            <a:r>
              <a:rPr lang="it-IT" sz="4000" dirty="0"/>
              <a:t> of </a:t>
            </a:r>
            <a:r>
              <a:rPr lang="it-IT" sz="4000" dirty="0" err="1"/>
              <a:t>luminous</a:t>
            </a:r>
            <a:r>
              <a:rPr lang="it-IT" sz="4000" dirty="0"/>
              <a:t> </a:t>
            </a:r>
            <a:r>
              <a:rPr lang="it-IT" sz="4000" dirty="0" err="1"/>
              <a:t>intensities</a:t>
            </a:r>
            <a:r>
              <a:rPr lang="it-IT" sz="4000" dirty="0"/>
              <a:t> </a:t>
            </a:r>
            <a:r>
              <a:rPr lang="it-IT" sz="4000" dirty="0" err="1"/>
              <a:t>equivalent</a:t>
            </a:r>
            <a:r>
              <a:rPr lang="it-IT" sz="4000" dirty="0"/>
              <a:t> to </a:t>
            </a:r>
            <a:r>
              <a:rPr lang="it-IT" sz="4000" dirty="0" err="1"/>
              <a:t>illuminance</a:t>
            </a:r>
            <a:r>
              <a:rPr lang="it-IT" sz="4000" dirty="0"/>
              <a:t> </a:t>
            </a:r>
            <a:r>
              <a:rPr lang="it-IT" sz="4000" dirty="0" err="1"/>
              <a:t>measured</a:t>
            </a:r>
            <a:r>
              <a:rPr lang="it-IT" sz="4000" dirty="0"/>
              <a:t> on screen </a:t>
            </a:r>
            <a:r>
              <a:rPr lang="it-IT" sz="4000" dirty="0" err="1"/>
              <a:t>at</a:t>
            </a:r>
            <a:r>
              <a:rPr lang="it-IT" sz="4000" dirty="0"/>
              <a:t> a </a:t>
            </a:r>
            <a:r>
              <a:rPr lang="it-IT" sz="4000" dirty="0" err="1"/>
              <a:t>distance</a:t>
            </a:r>
            <a:r>
              <a:rPr lang="it-IT" sz="4000" dirty="0"/>
              <a:t> of 25m</a:t>
            </a:r>
            <a:r>
              <a:rPr lang="it-IT" sz="4000"/>
              <a:t>? 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013896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376813" y="404664"/>
            <a:ext cx="5152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800" b="1" dirty="0"/>
              <a:t>Poland </a:t>
            </a:r>
            <a:r>
              <a:rPr lang="it-IT" sz="4800" b="1" dirty="0"/>
              <a:t>advice 	(1/3)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0910899-D3C4-4AD4-BEBB-8C9DBCEA1BB5}"/>
              </a:ext>
            </a:extLst>
          </p:cNvPr>
          <p:cNvSpPr txBox="1"/>
          <p:nvPr/>
        </p:nvSpPr>
        <p:spPr>
          <a:xfrm flipH="1">
            <a:off x="256927" y="1412776"/>
            <a:ext cx="964907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Is it </a:t>
            </a:r>
            <a:r>
              <a:rPr lang="pl-PL" sz="3600" dirty="0" err="1"/>
              <a:t>is</a:t>
            </a:r>
            <a:r>
              <a:rPr lang="pl-PL" sz="3600" dirty="0"/>
              <a:t> </a:t>
            </a:r>
            <a:r>
              <a:rPr lang="pl-PL" sz="3600" dirty="0" err="1"/>
              <a:t>incorrectly</a:t>
            </a:r>
            <a:r>
              <a:rPr lang="pl-PL" sz="3600" dirty="0"/>
              <a:t> </a:t>
            </a:r>
            <a:r>
              <a:rPr lang="pl-PL" sz="3600" err="1"/>
              <a:t>stated</a:t>
            </a:r>
            <a:r>
              <a:rPr lang="pl-PL" sz="3600"/>
              <a:t> question </a:t>
            </a:r>
            <a:r>
              <a:rPr lang="pl-PL" sz="3600" b="1"/>
              <a:t>(OK</a:t>
            </a:r>
            <a:r>
              <a:rPr lang="pl-PL" sz="3600"/>
              <a:t> or </a:t>
            </a:r>
            <a:r>
              <a:rPr lang="pl-PL" sz="3600" b="1"/>
              <a:t>NOT OK).</a:t>
            </a:r>
            <a:r>
              <a:rPr lang="pl-PL" sz="3600"/>
              <a:t> </a:t>
            </a:r>
            <a:endParaRPr lang="pl-PL" sz="3600" dirty="0"/>
          </a:p>
          <a:p>
            <a:endParaRPr lang="pl-PL" sz="3600"/>
          </a:p>
          <a:p>
            <a:r>
              <a:rPr lang="pl-PL" sz="3600"/>
              <a:t>Provisions </a:t>
            </a:r>
            <a:r>
              <a:rPr lang="pl-PL" sz="3600" dirty="0" err="1"/>
              <a:t>should</a:t>
            </a:r>
            <a:r>
              <a:rPr lang="pl-PL" sz="3600" dirty="0"/>
              <a:t> be </a:t>
            </a:r>
            <a:r>
              <a:rPr lang="pl-PL" sz="3600" dirty="0" err="1"/>
              <a:t>adequate</a:t>
            </a:r>
            <a:r>
              <a:rPr lang="pl-PL" sz="3600" dirty="0"/>
              <a:t> </a:t>
            </a:r>
            <a:r>
              <a:rPr lang="pl-PL" sz="3600" b="1" dirty="0"/>
              <a:t>to </a:t>
            </a:r>
            <a:r>
              <a:rPr lang="pl-PL" sz="3600" b="1"/>
              <a:t>performance</a:t>
            </a:r>
            <a:r>
              <a:rPr lang="pl-PL" sz="3600"/>
              <a:t> for road </a:t>
            </a:r>
            <a:r>
              <a:rPr lang="pl-PL" sz="3600" dirty="0" err="1"/>
              <a:t>illumination</a:t>
            </a:r>
            <a:r>
              <a:rPr lang="pl-PL" sz="3600" dirty="0"/>
              <a:t> and </a:t>
            </a:r>
            <a:r>
              <a:rPr lang="pl-PL" sz="3600" dirty="0" err="1"/>
              <a:t>glare</a:t>
            </a:r>
            <a:r>
              <a:rPr lang="pl-PL" sz="3600" dirty="0"/>
              <a:t> </a:t>
            </a:r>
            <a:r>
              <a:rPr lang="pl-PL" sz="3600" dirty="0" err="1"/>
              <a:t>exposed</a:t>
            </a:r>
            <a:r>
              <a:rPr lang="pl-PL" sz="3600" dirty="0"/>
              <a:t> </a:t>
            </a:r>
            <a:r>
              <a:rPr lang="pl-PL" sz="3600" dirty="0" err="1"/>
              <a:t>eyes</a:t>
            </a:r>
            <a:r>
              <a:rPr lang="pl-PL" sz="3600" dirty="0"/>
              <a:t> </a:t>
            </a:r>
            <a:r>
              <a:rPr lang="pl-PL" sz="3600" dirty="0" err="1"/>
              <a:t>area</a:t>
            </a:r>
            <a:r>
              <a:rPr lang="pl-PL" sz="3600" dirty="0"/>
              <a:t> </a:t>
            </a:r>
            <a:r>
              <a:rPr lang="pl-PL" sz="3600"/>
              <a:t>– not for </a:t>
            </a:r>
            <a:r>
              <a:rPr lang="pl-PL" sz="3600" err="1"/>
              <a:t>the</a:t>
            </a:r>
            <a:r>
              <a:rPr lang="pl-PL" sz="3600"/>
              <a:t> screen.</a:t>
            </a:r>
            <a:endParaRPr lang="pl-PL" sz="3600" dirty="0"/>
          </a:p>
          <a:p>
            <a:endParaRPr lang="pl-PL" sz="3600"/>
          </a:p>
          <a:p>
            <a:r>
              <a:rPr lang="pl-PL" sz="3600"/>
              <a:t>For </a:t>
            </a:r>
            <a:r>
              <a:rPr lang="pl-PL" sz="3600" dirty="0" err="1"/>
              <a:t>testing</a:t>
            </a:r>
            <a:r>
              <a:rPr lang="pl-PL" sz="3600" dirty="0"/>
              <a:t> </a:t>
            </a:r>
            <a:r>
              <a:rPr lang="pl-PL" sz="3600" dirty="0" err="1"/>
              <a:t>it</a:t>
            </a:r>
            <a:r>
              <a:rPr lang="pl-PL" sz="3600" dirty="0"/>
              <a:t> </a:t>
            </a:r>
            <a:r>
              <a:rPr lang="pl-PL" sz="3600" dirty="0" err="1"/>
              <a:t>is</a:t>
            </a:r>
            <a:r>
              <a:rPr lang="pl-PL" sz="3600" dirty="0"/>
              <a:t> </a:t>
            </a:r>
            <a:r>
              <a:rPr lang="pl-PL" sz="3600" dirty="0" err="1"/>
              <a:t>possible</a:t>
            </a:r>
            <a:r>
              <a:rPr lang="pl-PL" sz="3600" dirty="0"/>
              <a:t> to </a:t>
            </a:r>
            <a:r>
              <a:rPr lang="pl-PL" sz="3600" dirty="0" err="1"/>
              <a:t>use</a:t>
            </a:r>
            <a:r>
              <a:rPr lang="pl-PL" sz="3600" dirty="0"/>
              <a:t> </a:t>
            </a:r>
            <a:r>
              <a:rPr lang="pl-PL" sz="3600" dirty="0" err="1"/>
              <a:t>equivalent</a:t>
            </a:r>
            <a:r>
              <a:rPr lang="pl-PL" sz="3600" dirty="0"/>
              <a:t> </a:t>
            </a:r>
            <a:r>
              <a:rPr lang="pl-PL" sz="3600" dirty="0" err="1"/>
              <a:t>co-ordinate</a:t>
            </a:r>
            <a:r>
              <a:rPr lang="pl-PL" sz="3600" dirty="0"/>
              <a:t> system – </a:t>
            </a:r>
            <a:r>
              <a:rPr lang="pl-PL" sz="3600" dirty="0" err="1"/>
              <a:t>e.g</a:t>
            </a:r>
            <a:r>
              <a:rPr lang="pl-PL" sz="3600" dirty="0"/>
              <a:t>. </a:t>
            </a:r>
            <a:r>
              <a:rPr lang="pl-PL" sz="3600" dirty="0" err="1"/>
              <a:t>goniometer</a:t>
            </a:r>
            <a:r>
              <a:rPr lang="pl-PL" sz="3600" dirty="0"/>
              <a:t> </a:t>
            </a:r>
            <a:r>
              <a:rPr lang="pl-PL" sz="3600" dirty="0" err="1"/>
              <a:t>angular</a:t>
            </a:r>
            <a:r>
              <a:rPr lang="pl-PL" sz="3600" dirty="0"/>
              <a:t> and </a:t>
            </a:r>
            <a:r>
              <a:rPr lang="pl-PL" sz="3600" dirty="0" err="1"/>
              <a:t>intensities</a:t>
            </a:r>
            <a:r>
              <a:rPr lang="pl-PL" sz="3600"/>
              <a:t>. There </a:t>
            </a:r>
            <a:r>
              <a:rPr lang="pl-PL" sz="3600" dirty="0" err="1"/>
              <a:t>is</a:t>
            </a:r>
            <a:r>
              <a:rPr lang="pl-PL" sz="3600" dirty="0"/>
              <a:t> no problem to </a:t>
            </a:r>
            <a:r>
              <a:rPr lang="pl-PL" sz="3600" err="1"/>
              <a:t>recalculate</a:t>
            </a:r>
            <a:r>
              <a:rPr lang="pl-PL" sz="3600"/>
              <a:t>.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013896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88503" y="332656"/>
            <a:ext cx="881658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800" b="1" dirty="0"/>
              <a:t>Poland </a:t>
            </a:r>
            <a:r>
              <a:rPr lang="pl-PL" sz="4800" b="1" dirty="0" err="1"/>
              <a:t>questions</a:t>
            </a:r>
            <a:r>
              <a:rPr lang="pl-PL" sz="4800" b="1" dirty="0"/>
              <a:t> to </a:t>
            </a:r>
            <a:r>
              <a:rPr lang="pl-PL" sz="4800" b="1" dirty="0" err="1"/>
              <a:t>SLR</a:t>
            </a:r>
            <a:r>
              <a:rPr lang="pl-PL" sz="4800" b="1" dirty="0"/>
              <a:t> </a:t>
            </a:r>
            <a:r>
              <a:rPr lang="pl-PL" sz="4800" b="1" dirty="0" err="1"/>
              <a:t>(or</a:t>
            </a:r>
            <a:r>
              <a:rPr lang="pl-PL" sz="4800" b="1" dirty="0"/>
              <a:t> GTB?)</a:t>
            </a:r>
          </a:p>
          <a:p>
            <a:pPr algn="ctr"/>
            <a:r>
              <a:rPr lang="pl-PL" sz="4800" b="1" dirty="0"/>
              <a:t> idea for </a:t>
            </a:r>
            <a:r>
              <a:rPr lang="pl-PL" sz="4800" b="1" err="1"/>
              <a:t>RID</a:t>
            </a:r>
            <a:r>
              <a:rPr lang="pl-PL" sz="4800" b="1"/>
              <a:t> </a:t>
            </a:r>
            <a:r>
              <a:rPr lang="pl-PL" sz="4800"/>
              <a:t> </a:t>
            </a:r>
          </a:p>
          <a:p>
            <a:pPr algn="ctr"/>
            <a:r>
              <a:rPr lang="pl-PL" sz="4800"/>
              <a:t>(expressed in SLR 28-02)</a:t>
            </a:r>
            <a:endParaRPr lang="it-IT" sz="4800" b="1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EE2A79AE-5C33-485C-99A7-B07DA8147F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51" y="4360993"/>
            <a:ext cx="7334274" cy="2456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E26D7A5-69D4-3F44-A386-EA0FAAA1F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0178" y="2858361"/>
            <a:ext cx="4082322" cy="1502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3896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0910899-D3C4-4AD4-BEBB-8C9DBCEA1BB5}"/>
              </a:ext>
            </a:extLst>
          </p:cNvPr>
          <p:cNvSpPr txBox="1"/>
          <p:nvPr/>
        </p:nvSpPr>
        <p:spPr>
          <a:xfrm flipH="1">
            <a:off x="256927" y="2147233"/>
            <a:ext cx="96490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Clear and detailed justification to each proposed value is expected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Regarding performance, what does 1.7 lx mean and why it differs from 1.9 lx or 2.0 lx or 1.0 lx or 0.5 lx or 4.0 lx etc?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Doubt about the distances and widths chosen e.g. why only outside for 40 m etc</a:t>
            </a:r>
            <a:r>
              <a:rPr lang="en-US" sz="2800"/>
              <a:t>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/>
              <a:t>Why </a:t>
            </a:r>
            <a:r>
              <a:rPr lang="en-US" sz="2800" dirty="0"/>
              <a:t>is the required value in point 75R is increased by 20%? </a:t>
            </a:r>
          </a:p>
          <a:p>
            <a:pPr lvl="2"/>
            <a:r>
              <a:rPr lang="en-US" sz="2800" dirty="0"/>
              <a:t>What does this mean for performance (increase distance or other values in relation to safety)?</a:t>
            </a:r>
            <a:endParaRPr lang="it-IT" sz="2800" dirty="0">
              <a:sym typeface="Wingdings" panose="05000000000000000000" pitchFamily="2" charset="2"/>
            </a:endParaRPr>
          </a:p>
        </p:txBody>
      </p:sp>
      <p:sp>
        <p:nvSpPr>
          <p:cNvPr id="3" name="CasellaDiTesto 5">
            <a:extLst>
              <a:ext uri="{FF2B5EF4-FFF2-40B4-BE49-F238E27FC236}">
                <a16:creationId xmlns:a16="http://schemas.microsoft.com/office/drawing/2014/main" id="{8ED1325F-25F0-2A41-8A55-2A831EA8B0DE}"/>
              </a:ext>
            </a:extLst>
          </p:cNvPr>
          <p:cNvSpPr txBox="1"/>
          <p:nvPr/>
        </p:nvSpPr>
        <p:spPr>
          <a:xfrm>
            <a:off x="488504" y="332656"/>
            <a:ext cx="88165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800" b="1" dirty="0"/>
              <a:t>Poland </a:t>
            </a:r>
            <a:r>
              <a:rPr lang="pl-PL" sz="4800" b="1" dirty="0" err="1"/>
              <a:t>questions</a:t>
            </a:r>
            <a:r>
              <a:rPr lang="pl-PL" sz="4800" b="1" dirty="0"/>
              <a:t> to </a:t>
            </a:r>
            <a:r>
              <a:rPr lang="pl-PL" sz="4800" b="1" dirty="0" err="1"/>
              <a:t>SLR</a:t>
            </a:r>
            <a:r>
              <a:rPr lang="pl-PL" sz="4800" b="1" dirty="0"/>
              <a:t> </a:t>
            </a:r>
            <a:r>
              <a:rPr lang="pl-PL" sz="4800" b="1" dirty="0" err="1"/>
              <a:t>(or</a:t>
            </a:r>
            <a:r>
              <a:rPr lang="pl-PL" sz="4800" b="1" dirty="0"/>
              <a:t> GTB?)</a:t>
            </a:r>
          </a:p>
          <a:p>
            <a:pPr algn="ctr"/>
            <a:r>
              <a:rPr lang="pl-PL" sz="4800" b="1" dirty="0"/>
              <a:t> idea for </a:t>
            </a:r>
            <a:r>
              <a:rPr lang="pl-PL" sz="4800" b="1" dirty="0" err="1"/>
              <a:t>RID</a:t>
            </a:r>
            <a:r>
              <a:rPr lang="pl-PL" sz="4800" b="1" dirty="0"/>
              <a:t> </a:t>
            </a:r>
            <a:endParaRPr lang="it-IT" sz="4800" b="1" dirty="0"/>
          </a:p>
        </p:txBody>
      </p:sp>
    </p:spTree>
    <p:extLst>
      <p:ext uri="{BB962C8B-B14F-4D97-AF65-F5344CB8AC3E}">
        <p14:creationId xmlns:p14="http://schemas.microsoft.com/office/powerpoint/2010/main" val="2013896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88504" y="332656"/>
            <a:ext cx="88165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800" b="1" dirty="0"/>
              <a:t>Poland </a:t>
            </a:r>
            <a:r>
              <a:rPr lang="pl-PL" sz="4800" b="1" dirty="0" err="1"/>
              <a:t>questions</a:t>
            </a:r>
            <a:r>
              <a:rPr lang="pl-PL" sz="4800" b="1" dirty="0"/>
              <a:t> to </a:t>
            </a:r>
            <a:r>
              <a:rPr lang="pl-PL" sz="4800" b="1" dirty="0" err="1"/>
              <a:t>SLR</a:t>
            </a:r>
            <a:r>
              <a:rPr lang="pl-PL" sz="4800" b="1" dirty="0"/>
              <a:t> </a:t>
            </a:r>
            <a:r>
              <a:rPr lang="pl-PL" sz="4800" b="1" dirty="0" err="1"/>
              <a:t>(or</a:t>
            </a:r>
            <a:r>
              <a:rPr lang="pl-PL" sz="4800" b="1" dirty="0"/>
              <a:t> GTB?)</a:t>
            </a:r>
          </a:p>
          <a:p>
            <a:pPr algn="ctr"/>
            <a:r>
              <a:rPr lang="pl-PL" sz="4800" b="1" dirty="0"/>
              <a:t> idea for </a:t>
            </a:r>
            <a:r>
              <a:rPr lang="pl-PL" sz="4800" b="1" dirty="0" err="1"/>
              <a:t>RID</a:t>
            </a:r>
            <a:r>
              <a:rPr lang="pl-PL" sz="4800" b="1" dirty="0"/>
              <a:t> </a:t>
            </a:r>
            <a:endParaRPr lang="it-IT" sz="4800" b="1" dirty="0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7A7C8B04-E422-46F5-9F2F-C0844BF20D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61" b="35695"/>
          <a:stretch/>
        </p:blipFill>
        <p:spPr bwMode="auto">
          <a:xfrm>
            <a:off x="1310929" y="3092247"/>
            <a:ext cx="6856120" cy="2249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5">
            <a:extLst>
              <a:ext uri="{FF2B5EF4-FFF2-40B4-BE49-F238E27FC236}">
                <a16:creationId xmlns:a16="http://schemas.microsoft.com/office/drawing/2014/main" id="{033E71C9-BD57-2A47-8DC6-7062EBBBD615}"/>
              </a:ext>
            </a:extLst>
          </p:cNvPr>
          <p:cNvSpPr txBox="1"/>
          <p:nvPr/>
        </p:nvSpPr>
        <p:spPr>
          <a:xfrm>
            <a:off x="1585913" y="2015029"/>
            <a:ext cx="63061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/>
              <a:t>Doubt regarding holes in illumination requirements. </a:t>
            </a:r>
            <a:endParaRPr lang="pl-PL" sz="3200" b="1" dirty="0"/>
          </a:p>
        </p:txBody>
      </p:sp>
      <p:sp>
        <p:nvSpPr>
          <p:cNvPr id="12" name="CasellaDiTesto 5">
            <a:extLst>
              <a:ext uri="{FF2B5EF4-FFF2-40B4-BE49-F238E27FC236}">
                <a16:creationId xmlns:a16="http://schemas.microsoft.com/office/drawing/2014/main" id="{16CDC8E1-3E8F-7445-B100-D8CF74C922EC}"/>
              </a:ext>
            </a:extLst>
          </p:cNvPr>
          <p:cNvSpPr txBox="1"/>
          <p:nvPr/>
        </p:nvSpPr>
        <p:spPr>
          <a:xfrm>
            <a:off x="1419226" y="5857873"/>
            <a:ext cx="6639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/>
              <a:t>Are holes in light distribution alowed?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3803366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45239" y="404664"/>
            <a:ext cx="92155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800" b="1" dirty="0"/>
              <a:t>Poland </a:t>
            </a:r>
            <a:r>
              <a:rPr lang="pl-PL" sz="4800" b="1" dirty="0" err="1"/>
              <a:t>questions</a:t>
            </a:r>
            <a:r>
              <a:rPr lang="pl-PL" sz="4800" b="1" dirty="0"/>
              <a:t> </a:t>
            </a:r>
            <a:r>
              <a:rPr lang="pl-PL" sz="4800" b="1"/>
              <a:t>to SLR </a:t>
            </a:r>
            <a:r>
              <a:rPr lang="pl-PL" sz="4800" b="1" dirty="0"/>
              <a:t>idea </a:t>
            </a:r>
            <a:r>
              <a:rPr lang="pl-PL" sz="4800" b="1"/>
              <a:t>of RID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0910899-D3C4-4AD4-BEBB-8C9DBCEA1BB5}"/>
              </a:ext>
            </a:extLst>
          </p:cNvPr>
          <p:cNvSpPr txBox="1"/>
          <p:nvPr/>
        </p:nvSpPr>
        <p:spPr>
          <a:xfrm flipH="1">
            <a:off x="345239" y="1905506"/>
            <a:ext cx="95440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4000"/>
              <a:t>Should the</a:t>
            </a:r>
            <a:r>
              <a:rPr lang="en-US" sz="4000"/>
              <a:t> </a:t>
            </a:r>
            <a:r>
              <a:rPr lang="en-US" sz="4000" b="1" dirty="0"/>
              <a:t>true performance</a:t>
            </a:r>
            <a:r>
              <a:rPr lang="en-US" sz="4000" dirty="0"/>
              <a:t> requirements with higher expectations than today be met by all </a:t>
            </a:r>
            <a:r>
              <a:rPr lang="en-US" sz="4000"/>
              <a:t>present technologies?</a:t>
            </a:r>
            <a:endParaRPr lang="pl-PL" sz="40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40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/>
              <a:t>Does the proposal restrict any existing headlamp design which are today legal</a:t>
            </a:r>
            <a:r>
              <a:rPr lang="pl-PL" sz="400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013896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-161925" y="404664"/>
            <a:ext cx="10229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/>
              <a:t>Poland advice to SLR </a:t>
            </a:r>
            <a:r>
              <a:rPr lang="pl-PL" sz="4400" b="1" dirty="0"/>
              <a:t>idea </a:t>
            </a:r>
            <a:r>
              <a:rPr lang="pl-PL" sz="4400" b="1"/>
              <a:t>of RID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0910899-D3C4-4AD4-BEBB-8C9DBCEA1BB5}"/>
              </a:ext>
            </a:extLst>
          </p:cNvPr>
          <p:cNvSpPr txBox="1"/>
          <p:nvPr/>
        </p:nvSpPr>
        <p:spPr>
          <a:xfrm flipH="1">
            <a:off x="256927" y="1174105"/>
            <a:ext cx="964907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/>
              <a:t>New attempt for glare</a:t>
            </a:r>
            <a:r>
              <a:rPr lang="pl-PL" sz="3600"/>
              <a:t> suggested</a:t>
            </a:r>
            <a:r>
              <a:rPr lang="en-US" sz="3600"/>
              <a:t>. </a:t>
            </a:r>
            <a:r>
              <a:rPr lang="pl-PL" sz="3600"/>
              <a:t>Allow to v</a:t>
            </a:r>
            <a:r>
              <a:rPr lang="en-US" sz="3600"/>
              <a:t>ertical non-uniform intensity instead of fixed value for glare zone. </a:t>
            </a:r>
          </a:p>
          <a:p>
            <a:pPr lvl="1"/>
            <a:r>
              <a:rPr lang="pl-PL" sz="3600"/>
              <a:t>I</a:t>
            </a:r>
            <a:r>
              <a:rPr lang="en-US" sz="3600"/>
              <a:t>ntensity may decrease with increasing vertical angle (higher above cut-off than today)</a:t>
            </a:r>
            <a:endParaRPr lang="pl-PL" sz="360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/>
              <a:t>No </a:t>
            </a:r>
            <a:r>
              <a:rPr lang="pl-PL" sz="3600"/>
              <a:t>reasons</a:t>
            </a:r>
            <a:r>
              <a:rPr lang="en-GB" sz="3600"/>
              <a:t> </a:t>
            </a:r>
            <a:r>
              <a:rPr lang="en-GB" sz="3600" dirty="0"/>
              <a:t>for </a:t>
            </a:r>
            <a:r>
              <a:rPr lang="pl-PL" sz="3600"/>
              <a:t>p</a:t>
            </a:r>
            <a:r>
              <a:rPr lang="en-GB" sz="3600"/>
              <a:t>reserving</a:t>
            </a:r>
            <a:r>
              <a:rPr lang="pl-PL" sz="3600"/>
              <a:t> screen</a:t>
            </a:r>
            <a:r>
              <a:rPr lang="en-GB" sz="3600"/>
              <a:t> </a:t>
            </a:r>
            <a:r>
              <a:rPr lang="en-GB" sz="3600" dirty="0"/>
              <a:t>points </a:t>
            </a:r>
            <a:r>
              <a:rPr lang="en-GB" sz="3600"/>
              <a:t>and segments</a:t>
            </a:r>
            <a:r>
              <a:rPr lang="pl-PL" sz="3600"/>
              <a:t> philosophy</a:t>
            </a:r>
            <a:r>
              <a:rPr lang="en-GB" sz="3600"/>
              <a:t> </a:t>
            </a:r>
            <a:r>
              <a:rPr lang="en-GB" sz="3600" dirty="0"/>
              <a:t>directly taken </a:t>
            </a:r>
            <a:r>
              <a:rPr lang="en-GB" sz="3600"/>
              <a:t>from the </a:t>
            </a:r>
            <a:r>
              <a:rPr lang="pl-PL" sz="3600"/>
              <a:t>historical </a:t>
            </a:r>
            <a:r>
              <a:rPr lang="en-US" sz="3600" dirty="0"/>
              <a:t>requirements </a:t>
            </a:r>
            <a:r>
              <a:rPr lang="en-US" sz="3600" b="1" dirty="0"/>
              <a:t>based on </a:t>
            </a:r>
            <a:r>
              <a:rPr lang="en-US" sz="3600" dirty="0"/>
              <a:t>parabolic </a:t>
            </a:r>
            <a:r>
              <a:rPr lang="en-US" sz="3600" b="1" dirty="0"/>
              <a:t>design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3896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409406" y="2598003"/>
            <a:ext cx="7506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800" b="1"/>
              <a:t>THANK YOU FOR ATTENTION</a:t>
            </a:r>
            <a:endParaRPr lang="pl-PL" sz="4800" b="1" dirty="0"/>
          </a:p>
        </p:txBody>
      </p:sp>
    </p:spTree>
    <p:extLst>
      <p:ext uri="{BB962C8B-B14F-4D97-AF65-F5344CB8AC3E}">
        <p14:creationId xmlns:p14="http://schemas.microsoft.com/office/powerpoint/2010/main" val="1093958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3B6534FE-06CA-4B0A-897F-DD8D8E4A41F8}"/>
              </a:ext>
            </a:extLst>
          </p:cNvPr>
          <p:cNvSpPr txBox="1">
            <a:spLocks/>
          </p:cNvSpPr>
          <p:nvPr/>
        </p:nvSpPr>
        <p:spPr>
          <a:xfrm>
            <a:off x="1092852" y="1309899"/>
            <a:ext cx="1126795" cy="250069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>
                <a:solidFill>
                  <a:srgbClr val="385D8A"/>
                </a:solidFill>
              </a:rPr>
              <a:t>YESTERDAY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576BB26-E690-4EA9-9BFA-EBEEFD75F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6710" y="2382020"/>
            <a:ext cx="1062889" cy="1170130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</p:pic>
      <p:sp>
        <p:nvSpPr>
          <p:cNvPr id="6" name="ZoneTexte 6">
            <a:extLst>
              <a:ext uri="{FF2B5EF4-FFF2-40B4-BE49-F238E27FC236}">
                <a16:creationId xmlns:a16="http://schemas.microsoft.com/office/drawing/2014/main" id="{4EDA78B4-7CAF-411D-8F43-59361D099029}"/>
              </a:ext>
            </a:extLst>
          </p:cNvPr>
          <p:cNvSpPr txBox="1"/>
          <p:nvPr/>
        </p:nvSpPr>
        <p:spPr>
          <a:xfrm>
            <a:off x="1446440" y="1785255"/>
            <a:ext cx="1813702" cy="4166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7" dirty="0"/>
              <a:t>R112 Class A</a:t>
            </a:r>
          </a:p>
          <a:p>
            <a:r>
              <a:rPr lang="en-US" sz="1137" dirty="0"/>
              <a:t>          Class B</a:t>
            </a:r>
          </a:p>
          <a:p>
            <a:r>
              <a:rPr lang="en-US" sz="1137" dirty="0"/>
              <a:t>          Class AR        </a:t>
            </a:r>
          </a:p>
          <a:p>
            <a:r>
              <a:rPr lang="en-US" sz="1137" dirty="0"/>
              <a:t>          Class BR</a:t>
            </a:r>
          </a:p>
          <a:p>
            <a:r>
              <a:rPr lang="en-US" sz="1137" dirty="0"/>
              <a:t>R98    Class DC</a:t>
            </a:r>
          </a:p>
          <a:p>
            <a:r>
              <a:rPr lang="en-US" sz="1137" dirty="0"/>
              <a:t>           Class DR</a:t>
            </a:r>
          </a:p>
          <a:p>
            <a:r>
              <a:rPr lang="en-US" sz="1137" dirty="0"/>
              <a:t>R123 Class C</a:t>
            </a:r>
          </a:p>
          <a:p>
            <a:r>
              <a:rPr lang="en-US" sz="1137" dirty="0"/>
              <a:t>          Class E</a:t>
            </a:r>
          </a:p>
          <a:p>
            <a:r>
              <a:rPr lang="en-US" sz="1137" dirty="0"/>
              <a:t>          Class V</a:t>
            </a:r>
          </a:p>
          <a:p>
            <a:r>
              <a:rPr lang="en-US" sz="1137" dirty="0"/>
              <a:t>          Class W</a:t>
            </a:r>
          </a:p>
          <a:p>
            <a:r>
              <a:rPr lang="en-US" sz="1137" dirty="0"/>
              <a:t>          Class XR</a:t>
            </a:r>
          </a:p>
          <a:p>
            <a:r>
              <a:rPr lang="en-US" sz="1137" dirty="0"/>
              <a:t>          ADB </a:t>
            </a:r>
          </a:p>
          <a:p>
            <a:r>
              <a:rPr lang="en-US" sz="1137" dirty="0"/>
              <a:t>R113  Class AS</a:t>
            </a:r>
          </a:p>
          <a:p>
            <a:r>
              <a:rPr lang="en-US" sz="1137" dirty="0"/>
              <a:t>          Class BS</a:t>
            </a:r>
          </a:p>
          <a:p>
            <a:r>
              <a:rPr lang="en-US" sz="1137" dirty="0"/>
              <a:t>          Class CS</a:t>
            </a:r>
          </a:p>
          <a:p>
            <a:r>
              <a:rPr lang="en-US" sz="1137" dirty="0"/>
              <a:t>           Class DS</a:t>
            </a:r>
          </a:p>
          <a:p>
            <a:r>
              <a:rPr lang="en-US" sz="1137" dirty="0"/>
              <a:t>           Class ES</a:t>
            </a:r>
          </a:p>
          <a:p>
            <a:r>
              <a:rPr lang="en-US" sz="1137" dirty="0"/>
              <a:t>           Class R-BS</a:t>
            </a:r>
          </a:p>
          <a:p>
            <a:r>
              <a:rPr lang="en-US" sz="1137" dirty="0"/>
              <a:t>           Class R-CS</a:t>
            </a:r>
          </a:p>
          <a:p>
            <a:r>
              <a:rPr lang="en-US" sz="1137" dirty="0"/>
              <a:t>           Class R- DS</a:t>
            </a:r>
          </a:p>
          <a:p>
            <a:r>
              <a:rPr lang="en-US" sz="1137" dirty="0"/>
              <a:t>           Class R- ES</a:t>
            </a:r>
          </a:p>
          <a:p>
            <a:r>
              <a:rPr lang="en-US" sz="1137" dirty="0"/>
              <a:t>R19     Class B- F3</a:t>
            </a:r>
          </a:p>
          <a:p>
            <a:r>
              <a:rPr lang="en-US" sz="1137" dirty="0"/>
              <a:t>R119    Class K</a:t>
            </a:r>
            <a:r>
              <a:rPr lang="en-US" sz="1462" dirty="0"/>
              <a:t>    </a:t>
            </a:r>
          </a:p>
        </p:txBody>
      </p:sp>
      <p:sp>
        <p:nvSpPr>
          <p:cNvPr id="8" name="ZoneTexte 43">
            <a:extLst>
              <a:ext uri="{FF2B5EF4-FFF2-40B4-BE49-F238E27FC236}">
                <a16:creationId xmlns:a16="http://schemas.microsoft.com/office/drawing/2014/main" id="{CD8C8DC9-DA8E-4628-AFA8-1F783F479DAD}"/>
              </a:ext>
            </a:extLst>
          </p:cNvPr>
          <p:cNvSpPr txBox="1"/>
          <p:nvPr/>
        </p:nvSpPr>
        <p:spPr>
          <a:xfrm>
            <a:off x="6487268" y="5383074"/>
            <a:ext cx="2164741" cy="767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2" dirty="0"/>
              <a:t>TC4-45   SAE J2829 </a:t>
            </a:r>
          </a:p>
          <a:p>
            <a:pPr algn="ctr"/>
            <a:r>
              <a:rPr lang="en-US" sz="1462" dirty="0"/>
              <a:t>Expertise of Optical engineers</a:t>
            </a:r>
          </a:p>
        </p:txBody>
      </p:sp>
      <p:sp>
        <p:nvSpPr>
          <p:cNvPr id="9" name="Ellipse 44">
            <a:extLst>
              <a:ext uri="{FF2B5EF4-FFF2-40B4-BE49-F238E27FC236}">
                <a16:creationId xmlns:a16="http://schemas.microsoft.com/office/drawing/2014/main" id="{99E621F1-C2D6-4E1A-8346-F97E330B5C7E}"/>
              </a:ext>
            </a:extLst>
          </p:cNvPr>
          <p:cNvSpPr/>
          <p:nvPr/>
        </p:nvSpPr>
        <p:spPr>
          <a:xfrm>
            <a:off x="6563919" y="5362502"/>
            <a:ext cx="1966226" cy="74149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sp>
        <p:nvSpPr>
          <p:cNvPr id="10" name="Flèche droite 45">
            <a:extLst>
              <a:ext uri="{FF2B5EF4-FFF2-40B4-BE49-F238E27FC236}">
                <a16:creationId xmlns:a16="http://schemas.microsoft.com/office/drawing/2014/main" id="{B3F6A885-9CB2-4856-8BA0-4CE4F18D4F61}"/>
              </a:ext>
            </a:extLst>
          </p:cNvPr>
          <p:cNvSpPr/>
          <p:nvPr/>
        </p:nvSpPr>
        <p:spPr>
          <a:xfrm rot="16200000">
            <a:off x="7172109" y="4894450"/>
            <a:ext cx="702078" cy="2340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901C1591-E3F8-458E-8622-686EC301A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5216" y="2733060"/>
            <a:ext cx="1126814" cy="1577539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</p:pic>
      <p:sp>
        <p:nvSpPr>
          <p:cNvPr id="12" name="ZoneTexte 54">
            <a:extLst>
              <a:ext uri="{FF2B5EF4-FFF2-40B4-BE49-F238E27FC236}">
                <a16:creationId xmlns:a16="http://schemas.microsoft.com/office/drawing/2014/main" id="{3EA5B37C-3735-445E-88F0-A32225D6DD1C}"/>
              </a:ext>
            </a:extLst>
          </p:cNvPr>
          <p:cNvSpPr txBox="1"/>
          <p:nvPr/>
        </p:nvSpPr>
        <p:spPr>
          <a:xfrm rot="5400000">
            <a:off x="881573" y="4205853"/>
            <a:ext cx="314510" cy="317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2" dirty="0"/>
              <a:t>…</a:t>
            </a:r>
          </a:p>
        </p:txBody>
      </p:sp>
      <p:cxnSp>
        <p:nvCxnSpPr>
          <p:cNvPr id="13" name="Connecteur droit avec flèche 18">
            <a:extLst>
              <a:ext uri="{FF2B5EF4-FFF2-40B4-BE49-F238E27FC236}">
                <a16:creationId xmlns:a16="http://schemas.microsoft.com/office/drawing/2014/main" id="{DC56C3BD-9ED7-4774-B375-52FAFD7E255A}"/>
              </a:ext>
            </a:extLst>
          </p:cNvPr>
          <p:cNvCxnSpPr>
            <a:cxnSpLocks/>
          </p:cNvCxnSpPr>
          <p:nvPr/>
        </p:nvCxnSpPr>
        <p:spPr>
          <a:xfrm flipV="1">
            <a:off x="4448614" y="4513735"/>
            <a:ext cx="1803270" cy="1577304"/>
          </a:xfrm>
          <a:prstGeom prst="straightConnector1">
            <a:avLst/>
          </a:prstGeom>
          <a:ln w="19050">
            <a:solidFill>
              <a:srgbClr val="0066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à coins arrondis 36">
            <a:extLst>
              <a:ext uri="{FF2B5EF4-FFF2-40B4-BE49-F238E27FC236}">
                <a16:creationId xmlns:a16="http://schemas.microsoft.com/office/drawing/2014/main" id="{51C55AEF-B7FE-4972-98C5-CF02D6692407}"/>
              </a:ext>
            </a:extLst>
          </p:cNvPr>
          <p:cNvSpPr/>
          <p:nvPr/>
        </p:nvSpPr>
        <p:spPr>
          <a:xfrm>
            <a:off x="1419110" y="1796955"/>
            <a:ext cx="1521169" cy="43294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sp>
        <p:nvSpPr>
          <p:cNvPr id="15" name="Rectangle à coins arrondis 37">
            <a:extLst>
              <a:ext uri="{FF2B5EF4-FFF2-40B4-BE49-F238E27FC236}">
                <a16:creationId xmlns:a16="http://schemas.microsoft.com/office/drawing/2014/main" id="{4E521FDF-3087-4370-9D6C-ED8C64344445}"/>
              </a:ext>
            </a:extLst>
          </p:cNvPr>
          <p:cNvSpPr/>
          <p:nvPr/>
        </p:nvSpPr>
        <p:spPr>
          <a:xfrm>
            <a:off x="3697099" y="1855462"/>
            <a:ext cx="1521169" cy="43294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sp>
        <p:nvSpPr>
          <p:cNvPr id="16" name="Rectangle 38">
            <a:extLst>
              <a:ext uri="{FF2B5EF4-FFF2-40B4-BE49-F238E27FC236}">
                <a16:creationId xmlns:a16="http://schemas.microsoft.com/office/drawing/2014/main" id="{816F48F1-D4CB-48AC-A7C4-29AA0CD71489}"/>
              </a:ext>
            </a:extLst>
          </p:cNvPr>
          <p:cNvSpPr/>
          <p:nvPr/>
        </p:nvSpPr>
        <p:spPr>
          <a:xfrm>
            <a:off x="3814112" y="1796955"/>
            <a:ext cx="1345650" cy="4467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/>
              <a:t>Class A</a:t>
            </a:r>
          </a:p>
          <a:p>
            <a:r>
              <a:rPr lang="en-US" sz="1300" dirty="0"/>
              <a:t>Class B</a:t>
            </a:r>
          </a:p>
          <a:p>
            <a:r>
              <a:rPr lang="en-US" sz="1300" dirty="0"/>
              <a:t>Class AR        </a:t>
            </a:r>
          </a:p>
          <a:p>
            <a:r>
              <a:rPr lang="en-US" sz="1300" dirty="0"/>
              <a:t>Class BR</a:t>
            </a:r>
          </a:p>
          <a:p>
            <a:r>
              <a:rPr lang="en-US" sz="1300" dirty="0"/>
              <a:t>Class DC</a:t>
            </a:r>
          </a:p>
          <a:p>
            <a:r>
              <a:rPr lang="en-US" sz="1300" dirty="0"/>
              <a:t>Class DR</a:t>
            </a:r>
          </a:p>
          <a:p>
            <a:r>
              <a:rPr lang="en-US" sz="1300" dirty="0"/>
              <a:t>Class C</a:t>
            </a:r>
          </a:p>
          <a:p>
            <a:r>
              <a:rPr lang="en-US" sz="1300" dirty="0"/>
              <a:t>Class E</a:t>
            </a:r>
          </a:p>
          <a:p>
            <a:r>
              <a:rPr lang="en-US" sz="1300" dirty="0"/>
              <a:t>Class V</a:t>
            </a:r>
          </a:p>
          <a:p>
            <a:r>
              <a:rPr lang="en-US" sz="1300" dirty="0"/>
              <a:t>Class W</a:t>
            </a:r>
          </a:p>
          <a:p>
            <a:r>
              <a:rPr lang="en-US" sz="1300" dirty="0"/>
              <a:t>Class XR</a:t>
            </a:r>
          </a:p>
          <a:p>
            <a:r>
              <a:rPr lang="en-US" sz="1300" dirty="0"/>
              <a:t> ADB </a:t>
            </a:r>
          </a:p>
          <a:p>
            <a:r>
              <a:rPr lang="en-US" sz="1137" dirty="0"/>
              <a:t>Class AS</a:t>
            </a:r>
          </a:p>
          <a:p>
            <a:r>
              <a:rPr lang="en-US" sz="1137" dirty="0"/>
              <a:t>Class BS</a:t>
            </a:r>
          </a:p>
          <a:p>
            <a:r>
              <a:rPr lang="en-US" sz="1137" dirty="0"/>
              <a:t>Class CS</a:t>
            </a:r>
          </a:p>
          <a:p>
            <a:r>
              <a:rPr lang="en-US" sz="1137" dirty="0"/>
              <a:t>Class DS</a:t>
            </a:r>
          </a:p>
          <a:p>
            <a:r>
              <a:rPr lang="en-US" sz="1137" dirty="0"/>
              <a:t>Class ES</a:t>
            </a:r>
          </a:p>
          <a:p>
            <a:r>
              <a:rPr lang="en-US" sz="1137" dirty="0"/>
              <a:t>Class R-BS</a:t>
            </a:r>
          </a:p>
          <a:p>
            <a:r>
              <a:rPr lang="en-US" sz="1137" dirty="0"/>
              <a:t>Class R-CS</a:t>
            </a:r>
          </a:p>
          <a:p>
            <a:r>
              <a:rPr lang="en-US" sz="1137" dirty="0"/>
              <a:t>Class R- DS</a:t>
            </a:r>
          </a:p>
          <a:p>
            <a:r>
              <a:rPr lang="en-US" sz="1137" dirty="0"/>
              <a:t>Class R- ES</a:t>
            </a:r>
          </a:p>
          <a:p>
            <a:r>
              <a:rPr lang="en-US" sz="1300" dirty="0"/>
              <a:t>Class F3</a:t>
            </a:r>
          </a:p>
          <a:p>
            <a:r>
              <a:rPr lang="en-US" sz="1300" dirty="0"/>
              <a:t>Class K</a:t>
            </a:r>
          </a:p>
        </p:txBody>
      </p:sp>
      <p:sp>
        <p:nvSpPr>
          <p:cNvPr id="17" name="Rectangle à coins arrondis 48">
            <a:extLst>
              <a:ext uri="{FF2B5EF4-FFF2-40B4-BE49-F238E27FC236}">
                <a16:creationId xmlns:a16="http://schemas.microsoft.com/office/drawing/2014/main" id="{C570F2D4-E7A8-40E3-80AE-840C8961CC42}"/>
              </a:ext>
            </a:extLst>
          </p:cNvPr>
          <p:cNvSpPr/>
          <p:nvPr/>
        </p:nvSpPr>
        <p:spPr>
          <a:xfrm>
            <a:off x="5978853" y="2208435"/>
            <a:ext cx="3393377" cy="241594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cxnSp>
        <p:nvCxnSpPr>
          <p:cNvPr id="18" name="Connecteur en arc 96">
            <a:extLst>
              <a:ext uri="{FF2B5EF4-FFF2-40B4-BE49-F238E27FC236}">
                <a16:creationId xmlns:a16="http://schemas.microsoft.com/office/drawing/2014/main" id="{7926B06E-B0F6-4138-B731-0E867FC80B47}"/>
              </a:ext>
            </a:extLst>
          </p:cNvPr>
          <p:cNvCxnSpPr/>
          <p:nvPr/>
        </p:nvCxnSpPr>
        <p:spPr>
          <a:xfrm flipV="1">
            <a:off x="4516190" y="3175633"/>
            <a:ext cx="936104" cy="552037"/>
          </a:xfrm>
          <a:prstGeom prst="curvedConnector3">
            <a:avLst>
              <a:gd name="adj1" fmla="val 50000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00">
            <a:extLst>
              <a:ext uri="{FF2B5EF4-FFF2-40B4-BE49-F238E27FC236}">
                <a16:creationId xmlns:a16="http://schemas.microsoft.com/office/drawing/2014/main" id="{995735C3-86B4-4B17-BDF1-58A898CA4045}"/>
              </a:ext>
            </a:extLst>
          </p:cNvPr>
          <p:cNvSpPr/>
          <p:nvPr/>
        </p:nvSpPr>
        <p:spPr>
          <a:xfrm>
            <a:off x="3814112" y="4235237"/>
            <a:ext cx="819091" cy="1540161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cxnSp>
        <p:nvCxnSpPr>
          <p:cNvPr id="20" name="Connecteur droit avec flèche 49">
            <a:extLst>
              <a:ext uri="{FF2B5EF4-FFF2-40B4-BE49-F238E27FC236}">
                <a16:creationId xmlns:a16="http://schemas.microsoft.com/office/drawing/2014/main" id="{01B08014-9B6A-486A-B131-D893D9B91F81}"/>
              </a:ext>
            </a:extLst>
          </p:cNvPr>
          <p:cNvCxnSpPr>
            <a:cxnSpLocks/>
          </p:cNvCxnSpPr>
          <p:nvPr/>
        </p:nvCxnSpPr>
        <p:spPr>
          <a:xfrm flipV="1">
            <a:off x="4500569" y="4310598"/>
            <a:ext cx="1793942" cy="1552779"/>
          </a:xfrm>
          <a:prstGeom prst="straightConnector1">
            <a:avLst/>
          </a:prstGeom>
          <a:ln w="19050">
            <a:solidFill>
              <a:srgbClr val="FF66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en arc 101">
            <a:extLst>
              <a:ext uri="{FF2B5EF4-FFF2-40B4-BE49-F238E27FC236}">
                <a16:creationId xmlns:a16="http://schemas.microsoft.com/office/drawing/2014/main" id="{D0AD4FE3-36BB-49E6-B2F3-6939AF7C0871}"/>
              </a:ext>
            </a:extLst>
          </p:cNvPr>
          <p:cNvCxnSpPr>
            <a:cxnSpLocks/>
          </p:cNvCxnSpPr>
          <p:nvPr/>
        </p:nvCxnSpPr>
        <p:spPr>
          <a:xfrm flipV="1">
            <a:off x="4691710" y="3900909"/>
            <a:ext cx="1431420" cy="612827"/>
          </a:xfrm>
          <a:prstGeom prst="curvedConnector3">
            <a:avLst>
              <a:gd name="adj1" fmla="val 50000"/>
            </a:avLst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èche droite 103">
            <a:extLst>
              <a:ext uri="{FF2B5EF4-FFF2-40B4-BE49-F238E27FC236}">
                <a16:creationId xmlns:a16="http://schemas.microsoft.com/office/drawing/2014/main" id="{D6DE4DF4-BE1A-4600-9D5D-C746B5EFE405}"/>
              </a:ext>
            </a:extLst>
          </p:cNvPr>
          <p:cNvSpPr/>
          <p:nvPr/>
        </p:nvSpPr>
        <p:spPr>
          <a:xfrm>
            <a:off x="2878008" y="3493644"/>
            <a:ext cx="994611" cy="2340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sp>
        <p:nvSpPr>
          <p:cNvPr id="23" name="Flèche droite 104">
            <a:extLst>
              <a:ext uri="{FF2B5EF4-FFF2-40B4-BE49-F238E27FC236}">
                <a16:creationId xmlns:a16="http://schemas.microsoft.com/office/drawing/2014/main" id="{77198F13-B98B-4614-9F63-0FA5F1F20178}"/>
              </a:ext>
            </a:extLst>
          </p:cNvPr>
          <p:cNvSpPr/>
          <p:nvPr/>
        </p:nvSpPr>
        <p:spPr>
          <a:xfrm rot="21072365">
            <a:off x="4940617" y="2756994"/>
            <a:ext cx="1006464" cy="2340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sp>
        <p:nvSpPr>
          <p:cNvPr id="25" name="ZoneTexte 108">
            <a:extLst>
              <a:ext uri="{FF2B5EF4-FFF2-40B4-BE49-F238E27FC236}">
                <a16:creationId xmlns:a16="http://schemas.microsoft.com/office/drawing/2014/main" id="{6F1A7F15-7A94-44D3-AF15-9A75DD3A0ED1}"/>
              </a:ext>
            </a:extLst>
          </p:cNvPr>
          <p:cNvSpPr txBox="1"/>
          <p:nvPr/>
        </p:nvSpPr>
        <p:spPr>
          <a:xfrm>
            <a:off x="7909569" y="4680997"/>
            <a:ext cx="1528047" cy="542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62" dirty="0"/>
              <a:t>1 Regulation</a:t>
            </a:r>
          </a:p>
          <a:p>
            <a:r>
              <a:rPr lang="en-US" sz="1462" dirty="0"/>
              <a:t>16 Beam patterns</a:t>
            </a:r>
          </a:p>
        </p:txBody>
      </p:sp>
      <p:sp>
        <p:nvSpPr>
          <p:cNvPr id="26" name="ZoneTexte 109">
            <a:extLst>
              <a:ext uri="{FF2B5EF4-FFF2-40B4-BE49-F238E27FC236}">
                <a16:creationId xmlns:a16="http://schemas.microsoft.com/office/drawing/2014/main" id="{F2609420-4EDB-4BD0-94FA-7DC91B363B99}"/>
              </a:ext>
            </a:extLst>
          </p:cNvPr>
          <p:cNvSpPr txBox="1"/>
          <p:nvPr/>
        </p:nvSpPr>
        <p:spPr>
          <a:xfrm>
            <a:off x="128203" y="4722280"/>
            <a:ext cx="1528047" cy="542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62" dirty="0"/>
              <a:t> 6 Regulations</a:t>
            </a:r>
          </a:p>
          <a:p>
            <a:r>
              <a:rPr lang="en-US" sz="1462" dirty="0"/>
              <a:t>24 Beam patterns</a:t>
            </a:r>
          </a:p>
        </p:txBody>
      </p:sp>
      <p:sp>
        <p:nvSpPr>
          <p:cNvPr id="27" name="Accolade fermante 42">
            <a:extLst>
              <a:ext uri="{FF2B5EF4-FFF2-40B4-BE49-F238E27FC236}">
                <a16:creationId xmlns:a16="http://schemas.microsoft.com/office/drawing/2014/main" id="{46057DC8-CD07-47C6-8C7A-DE9F373013D0}"/>
              </a:ext>
            </a:extLst>
          </p:cNvPr>
          <p:cNvSpPr/>
          <p:nvPr/>
        </p:nvSpPr>
        <p:spPr>
          <a:xfrm>
            <a:off x="4484948" y="1872684"/>
            <a:ext cx="351039" cy="2106234"/>
          </a:xfrm>
          <a:prstGeom prst="righ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sp>
        <p:nvSpPr>
          <p:cNvPr id="28" name="Accolade fermante 46">
            <a:extLst>
              <a:ext uri="{FF2B5EF4-FFF2-40B4-BE49-F238E27FC236}">
                <a16:creationId xmlns:a16="http://schemas.microsoft.com/office/drawing/2014/main" id="{5975BFEC-1375-4860-8D33-A1871AD35624}"/>
              </a:ext>
            </a:extLst>
          </p:cNvPr>
          <p:cNvSpPr/>
          <p:nvPr/>
        </p:nvSpPr>
        <p:spPr>
          <a:xfrm flipH="1">
            <a:off x="5967112" y="2298034"/>
            <a:ext cx="409546" cy="1078597"/>
          </a:xfrm>
          <a:prstGeom prst="righ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cxnSp>
        <p:nvCxnSpPr>
          <p:cNvPr id="29" name="Connecteur droit avec flèche 51">
            <a:extLst>
              <a:ext uri="{FF2B5EF4-FFF2-40B4-BE49-F238E27FC236}">
                <a16:creationId xmlns:a16="http://schemas.microsoft.com/office/drawing/2014/main" id="{16F51EB8-01ED-4BF9-BC0A-12DE103C8A8E}"/>
              </a:ext>
            </a:extLst>
          </p:cNvPr>
          <p:cNvCxnSpPr>
            <a:cxnSpLocks/>
            <a:endCxn id="35" idx="1"/>
          </p:cNvCxnSpPr>
          <p:nvPr/>
        </p:nvCxnSpPr>
        <p:spPr>
          <a:xfrm flipV="1">
            <a:off x="4328931" y="3446289"/>
            <a:ext cx="1911213" cy="688647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CD30AB39-68BC-48A9-8646-1635C54B10F7}"/>
              </a:ext>
            </a:extLst>
          </p:cNvPr>
          <p:cNvCxnSpPr/>
          <p:nvPr/>
        </p:nvCxnSpPr>
        <p:spPr>
          <a:xfrm>
            <a:off x="3260142" y="1189825"/>
            <a:ext cx="0" cy="499511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A1A241CC-75B9-49E7-9B6F-4E0757C5CCE2}"/>
              </a:ext>
            </a:extLst>
          </p:cNvPr>
          <p:cNvCxnSpPr/>
          <p:nvPr/>
        </p:nvCxnSpPr>
        <p:spPr>
          <a:xfrm>
            <a:off x="5682036" y="1201542"/>
            <a:ext cx="0" cy="499511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107">
            <a:extLst>
              <a:ext uri="{FF2B5EF4-FFF2-40B4-BE49-F238E27FC236}">
                <a16:creationId xmlns:a16="http://schemas.microsoft.com/office/drawing/2014/main" id="{30CDCF8D-336D-484D-A392-F740EA9F0C0E}"/>
              </a:ext>
            </a:extLst>
          </p:cNvPr>
          <p:cNvSpPr txBox="1"/>
          <p:nvPr/>
        </p:nvSpPr>
        <p:spPr>
          <a:xfrm>
            <a:off x="4908706" y="5911008"/>
            <a:ext cx="1528047" cy="542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62" dirty="0"/>
              <a:t> 1 Regulation</a:t>
            </a:r>
          </a:p>
          <a:p>
            <a:r>
              <a:rPr lang="en-US" sz="1462" dirty="0"/>
              <a:t>23 Beam patterns</a:t>
            </a:r>
          </a:p>
        </p:txBody>
      </p:sp>
      <p:sp>
        <p:nvSpPr>
          <p:cNvPr id="33" name="Espace réservé du contenu 2">
            <a:extLst>
              <a:ext uri="{FF2B5EF4-FFF2-40B4-BE49-F238E27FC236}">
                <a16:creationId xmlns:a16="http://schemas.microsoft.com/office/drawing/2014/main" id="{6B50B884-F003-4813-AF9C-D7EB1376C58D}"/>
              </a:ext>
            </a:extLst>
          </p:cNvPr>
          <p:cNvSpPr txBox="1">
            <a:spLocks/>
          </p:cNvSpPr>
          <p:nvPr/>
        </p:nvSpPr>
        <p:spPr>
          <a:xfrm>
            <a:off x="3396790" y="1306974"/>
            <a:ext cx="2341818" cy="250069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>
                <a:solidFill>
                  <a:srgbClr val="385D8A"/>
                </a:solidFill>
              </a:rPr>
              <a:t>TODAY (RID “Stage 1”)</a:t>
            </a:r>
          </a:p>
        </p:txBody>
      </p:sp>
      <p:sp>
        <p:nvSpPr>
          <p:cNvPr id="34" name="Espace réservé du contenu 2">
            <a:extLst>
              <a:ext uri="{FF2B5EF4-FFF2-40B4-BE49-F238E27FC236}">
                <a16:creationId xmlns:a16="http://schemas.microsoft.com/office/drawing/2014/main" id="{5E5984CD-B172-4D88-9E05-0BE53910EF79}"/>
              </a:ext>
            </a:extLst>
          </p:cNvPr>
          <p:cNvSpPr txBox="1">
            <a:spLocks/>
          </p:cNvSpPr>
          <p:nvPr/>
        </p:nvSpPr>
        <p:spPr>
          <a:xfrm>
            <a:off x="6532218" y="1303575"/>
            <a:ext cx="2560609" cy="250069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>
                <a:solidFill>
                  <a:srgbClr val="385D8A"/>
                </a:solidFill>
              </a:rPr>
              <a:t>TOMORROW (RID “Stage 2”)</a:t>
            </a:r>
          </a:p>
        </p:txBody>
      </p:sp>
      <p:sp>
        <p:nvSpPr>
          <p:cNvPr id="35" name="ZoneTexte 8">
            <a:extLst>
              <a:ext uri="{FF2B5EF4-FFF2-40B4-BE49-F238E27FC236}">
                <a16:creationId xmlns:a16="http://schemas.microsoft.com/office/drawing/2014/main" id="{6EB6FDFF-9753-43A4-87E3-2BCB7D543E09}"/>
              </a:ext>
            </a:extLst>
          </p:cNvPr>
          <p:cNvSpPr txBox="1"/>
          <p:nvPr/>
        </p:nvSpPr>
        <p:spPr>
          <a:xfrm>
            <a:off x="6240144" y="2262727"/>
            <a:ext cx="3132082" cy="2367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7" dirty="0"/>
              <a:t>Basic /”C” Passing beam</a:t>
            </a:r>
          </a:p>
          <a:p>
            <a:r>
              <a:rPr lang="en-US" sz="1137" dirty="0"/>
              <a:t>Low speed /”V” Passing beam</a:t>
            </a:r>
          </a:p>
          <a:p>
            <a:r>
              <a:rPr lang="en-US" sz="1137" dirty="0"/>
              <a:t>Motorway/”E”  Passing beam</a:t>
            </a:r>
          </a:p>
          <a:p>
            <a:r>
              <a:rPr lang="en-US" sz="1137" b="1" dirty="0">
                <a:solidFill>
                  <a:srgbClr val="0000FF"/>
                </a:solidFill>
              </a:rPr>
              <a:t>Adverse weather passing beam</a:t>
            </a:r>
          </a:p>
          <a:p>
            <a:r>
              <a:rPr lang="en-US" sz="1137" dirty="0"/>
              <a:t>Basic Driving beam</a:t>
            </a:r>
          </a:p>
          <a:p>
            <a:r>
              <a:rPr lang="en-US" sz="1137" dirty="0"/>
              <a:t>Low speed Driving beam</a:t>
            </a:r>
          </a:p>
          <a:p>
            <a:r>
              <a:rPr lang="en-US" sz="1137" dirty="0"/>
              <a:t>ADB </a:t>
            </a:r>
          </a:p>
          <a:p>
            <a:r>
              <a:rPr lang="en-US" sz="1137" dirty="0"/>
              <a:t>AS, BS for mopeds</a:t>
            </a:r>
          </a:p>
          <a:p>
            <a:r>
              <a:rPr lang="en-US" sz="1137" dirty="0"/>
              <a:t>CS DS for motorbikes  (&gt;&lt; 11 kW /125 cm</a:t>
            </a:r>
            <a:r>
              <a:rPr lang="en-US" sz="1137" baseline="30000" dirty="0"/>
              <a:t>3</a:t>
            </a:r>
            <a:r>
              <a:rPr lang="en-US" sz="1137" dirty="0"/>
              <a:t>)</a:t>
            </a:r>
          </a:p>
          <a:p>
            <a:r>
              <a:rPr lang="en-US" sz="1137" b="1" dirty="0">
                <a:solidFill>
                  <a:srgbClr val="0000FF"/>
                </a:solidFill>
              </a:rPr>
              <a:t>Secondary driving beams  (&gt;&lt; 11 kW /125 cm</a:t>
            </a:r>
            <a:r>
              <a:rPr lang="en-US" sz="1137" b="1" baseline="30000" dirty="0">
                <a:solidFill>
                  <a:srgbClr val="0000FF"/>
                </a:solidFill>
              </a:rPr>
              <a:t>3</a:t>
            </a:r>
            <a:r>
              <a:rPr lang="en-US" sz="1137" b="1" dirty="0">
                <a:solidFill>
                  <a:srgbClr val="0000FF"/>
                </a:solidFill>
              </a:rPr>
              <a:t>)</a:t>
            </a:r>
          </a:p>
          <a:p>
            <a:r>
              <a:rPr lang="en-US" sz="1137" dirty="0"/>
              <a:t>Auxiliary driving beam</a:t>
            </a:r>
          </a:p>
          <a:p>
            <a:r>
              <a:rPr lang="en-US" sz="1137" dirty="0"/>
              <a:t>Fog beam</a:t>
            </a:r>
          </a:p>
          <a:p>
            <a:r>
              <a:rPr lang="en-US" sz="1137" dirty="0"/>
              <a:t>Cornering beam</a:t>
            </a:r>
          </a:p>
        </p:txBody>
      </p:sp>
      <p:sp>
        <p:nvSpPr>
          <p:cNvPr id="36" name="Accolade fermante 33">
            <a:extLst>
              <a:ext uri="{FF2B5EF4-FFF2-40B4-BE49-F238E27FC236}">
                <a16:creationId xmlns:a16="http://schemas.microsoft.com/office/drawing/2014/main" id="{41D31C92-627D-4B18-9460-6303EDADA280}"/>
              </a:ext>
            </a:extLst>
          </p:cNvPr>
          <p:cNvSpPr/>
          <p:nvPr/>
        </p:nvSpPr>
        <p:spPr>
          <a:xfrm flipH="1">
            <a:off x="6006117" y="3530368"/>
            <a:ext cx="409546" cy="526559"/>
          </a:xfrm>
          <a:prstGeom prst="rightBrace">
            <a:avLst/>
          </a:prstGeom>
          <a:noFill/>
          <a:ln w="19050">
            <a:solidFill>
              <a:srgbClr val="FAB50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sp>
        <p:nvSpPr>
          <p:cNvPr id="38" name="Fumetto: rettangolo con angoli arrotondati 37">
            <a:extLst>
              <a:ext uri="{FF2B5EF4-FFF2-40B4-BE49-F238E27FC236}">
                <a16:creationId xmlns:a16="http://schemas.microsoft.com/office/drawing/2014/main" id="{56329C45-3A89-4F74-BFFB-94DAA99DD081}"/>
              </a:ext>
            </a:extLst>
          </p:cNvPr>
          <p:cNvSpPr/>
          <p:nvPr/>
        </p:nvSpPr>
        <p:spPr>
          <a:xfrm>
            <a:off x="3562523" y="460170"/>
            <a:ext cx="2560607" cy="360040"/>
          </a:xfrm>
          <a:prstGeom prst="wedgeRoundRectCallout">
            <a:avLst>
              <a:gd name="adj1" fmla="val -2092"/>
              <a:gd name="adj2" fmla="val 18550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WP.29/2018/158/Rev.1 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362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68533" y="404664"/>
            <a:ext cx="47689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800" b="1" dirty="0"/>
              <a:t>Poland</a:t>
            </a:r>
            <a:r>
              <a:rPr lang="it-IT" sz="4800" b="1" dirty="0"/>
              <a:t> advice</a:t>
            </a:r>
            <a:r>
              <a:rPr lang="pl-PL" sz="4800" b="1" dirty="0"/>
              <a:t> </a:t>
            </a:r>
            <a:r>
              <a:rPr lang="pl-PL" sz="4800" b="1" dirty="0" err="1"/>
              <a:t>RID</a:t>
            </a:r>
            <a:endParaRPr lang="it-IT" sz="4800" b="1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0910899-D3C4-4AD4-BEBB-8C9DBCEA1BB5}"/>
              </a:ext>
            </a:extLst>
          </p:cNvPr>
          <p:cNvSpPr txBox="1"/>
          <p:nvPr/>
        </p:nvSpPr>
        <p:spPr>
          <a:xfrm flipH="1">
            <a:off x="256927" y="1389544"/>
            <a:ext cx="964907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/>
              <a:t>Clear justification needed </a:t>
            </a:r>
            <a:r>
              <a:rPr lang="pl-PL" sz="3600" err="1"/>
              <a:t>why</a:t>
            </a:r>
            <a:r>
              <a:rPr lang="pl-PL" sz="3600"/>
              <a:t> it is </a:t>
            </a:r>
            <a:r>
              <a:rPr lang="pl-PL" sz="3600" dirty="0" err="1"/>
              <a:t>still</a:t>
            </a:r>
            <a:r>
              <a:rPr lang="pl-PL" sz="3600" dirty="0"/>
              <a:t> </a:t>
            </a:r>
            <a:r>
              <a:rPr lang="pl-PL" sz="3600" dirty="0" err="1"/>
              <a:t>needed</a:t>
            </a:r>
            <a:r>
              <a:rPr lang="pl-PL" sz="3600" dirty="0"/>
              <a:t> </a:t>
            </a:r>
            <a:r>
              <a:rPr lang="pl-PL" sz="3600" b="1" dirty="0"/>
              <a:t>16 </a:t>
            </a:r>
            <a:r>
              <a:rPr lang="pl-PL" sz="3600" b="1" dirty="0" err="1"/>
              <a:t>beam</a:t>
            </a:r>
            <a:r>
              <a:rPr lang="pl-PL" sz="3600" b="1" dirty="0"/>
              <a:t> </a:t>
            </a:r>
            <a:r>
              <a:rPr lang="pl-PL" sz="3600" b="1" err="1"/>
              <a:t>patterns</a:t>
            </a:r>
            <a:r>
              <a:rPr lang="pl-PL" sz="3600" b="1"/>
              <a:t> 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/>
              <a:t>Basic</a:t>
            </a:r>
            <a:r>
              <a:rPr lang="pl-PL" sz="3600" b="1"/>
              <a:t> </a:t>
            </a:r>
            <a:r>
              <a:rPr lang="pl-PL" sz="3600"/>
              <a:t>(passing beam) </a:t>
            </a:r>
            <a:r>
              <a:rPr lang="pl-PL" sz="3600" dirty="0"/>
              <a:t>– </a:t>
            </a:r>
            <a:r>
              <a:rPr lang="pl-PL" sz="3600" dirty="0" err="1"/>
              <a:t>what</a:t>
            </a:r>
            <a:r>
              <a:rPr lang="pl-PL" sz="3600" dirty="0"/>
              <a:t> </a:t>
            </a:r>
            <a:r>
              <a:rPr lang="pl-PL" sz="3600" err="1"/>
              <a:t>does</a:t>
            </a:r>
            <a:r>
              <a:rPr lang="pl-PL" sz="3600"/>
              <a:t> „Basic” mean? What is </a:t>
            </a:r>
            <a:r>
              <a:rPr lang="pl-PL" sz="3600" dirty="0" err="1"/>
              <a:t>max</a:t>
            </a:r>
            <a:r>
              <a:rPr lang="pl-PL" sz="3600"/>
              <a:t>. speed for basic?</a:t>
            </a:r>
            <a:endParaRPr lang="en-US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Low speed</a:t>
            </a:r>
            <a:r>
              <a:rPr lang="pl-PL" sz="3600" b="1" dirty="0"/>
              <a:t> </a:t>
            </a:r>
            <a:r>
              <a:rPr lang="pl-PL" sz="3600" dirty="0"/>
              <a:t>-</a:t>
            </a:r>
            <a:r>
              <a:rPr lang="en-US" sz="3600" dirty="0"/>
              <a:t> </a:t>
            </a:r>
            <a:r>
              <a:rPr lang="pl-PL" sz="3600" dirty="0" err="1"/>
              <a:t>which</a:t>
            </a:r>
            <a:r>
              <a:rPr lang="pl-PL" sz="3600" dirty="0"/>
              <a:t> </a:t>
            </a:r>
            <a:r>
              <a:rPr lang="pl-PL" sz="3600" dirty="0" err="1"/>
              <a:t>speed</a:t>
            </a:r>
            <a:r>
              <a:rPr lang="pl-PL" sz="3600" dirty="0"/>
              <a:t>? </a:t>
            </a:r>
            <a:r>
              <a:rPr lang="pl-PL" sz="3600" dirty="0" err="1"/>
              <a:t>Why</a:t>
            </a:r>
            <a:r>
              <a:rPr lang="pl-PL" sz="3600" dirty="0"/>
              <a:t>?</a:t>
            </a:r>
            <a:endParaRPr lang="en-US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Motorway</a:t>
            </a:r>
            <a:r>
              <a:rPr lang="pl-PL" sz="3600" dirty="0"/>
              <a:t> – </a:t>
            </a:r>
            <a:r>
              <a:rPr lang="pl-PL" sz="3600" dirty="0" err="1"/>
              <a:t>is</a:t>
            </a:r>
            <a:r>
              <a:rPr lang="pl-PL" sz="3600" dirty="0"/>
              <a:t> Basic </a:t>
            </a:r>
            <a:r>
              <a:rPr lang="pl-PL" sz="3600" dirty="0" err="1"/>
              <a:t>sufficient</a:t>
            </a:r>
            <a:r>
              <a:rPr lang="pl-PL" sz="3600" dirty="0"/>
              <a:t> for </a:t>
            </a:r>
            <a:r>
              <a:rPr lang="pl-PL" sz="3600" dirty="0" err="1"/>
              <a:t>motorway</a:t>
            </a:r>
            <a:r>
              <a:rPr lang="pl-PL" sz="3600" dirty="0"/>
              <a:t> </a:t>
            </a:r>
            <a:r>
              <a:rPr lang="pl-PL" sz="3600" dirty="0" err="1"/>
              <a:t>or</a:t>
            </a:r>
            <a:r>
              <a:rPr lang="pl-PL" sz="3600" dirty="0"/>
              <a:t> not? </a:t>
            </a:r>
          </a:p>
          <a:p>
            <a:pPr lvl="1"/>
            <a:r>
              <a:rPr lang="pl-PL" sz="3600" dirty="0" err="1"/>
              <a:t>Should</a:t>
            </a:r>
            <a:r>
              <a:rPr lang="pl-PL" sz="3600" dirty="0"/>
              <a:t> be Basic </a:t>
            </a:r>
            <a:r>
              <a:rPr lang="pl-PL" sz="3600" dirty="0" err="1"/>
              <a:t>forbidden</a:t>
            </a:r>
            <a:r>
              <a:rPr lang="pl-PL" sz="3600" dirty="0"/>
              <a:t> for </a:t>
            </a:r>
            <a:r>
              <a:rPr lang="pl-PL" sz="3600" dirty="0" err="1"/>
              <a:t>motorway</a:t>
            </a:r>
            <a:r>
              <a:rPr lang="pl-PL" sz="3600" dirty="0"/>
              <a:t> </a:t>
            </a:r>
            <a:r>
              <a:rPr lang="pl-PL" sz="3600" err="1"/>
              <a:t>driving</a:t>
            </a:r>
            <a:r>
              <a:rPr lang="pl-PL" sz="360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3896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68533" y="404664"/>
            <a:ext cx="47689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800" b="1" dirty="0"/>
              <a:t>Poland</a:t>
            </a:r>
            <a:r>
              <a:rPr lang="it-IT" sz="4800" b="1" dirty="0"/>
              <a:t> advice</a:t>
            </a:r>
            <a:r>
              <a:rPr lang="pl-PL" sz="4800" b="1" dirty="0"/>
              <a:t> </a:t>
            </a:r>
            <a:r>
              <a:rPr lang="pl-PL" sz="4800" b="1" dirty="0" err="1"/>
              <a:t>RID</a:t>
            </a:r>
            <a:endParaRPr lang="it-IT" sz="4800" b="1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0910899-D3C4-4AD4-BEBB-8C9DBCEA1BB5}"/>
              </a:ext>
            </a:extLst>
          </p:cNvPr>
          <p:cNvSpPr txBox="1"/>
          <p:nvPr/>
        </p:nvSpPr>
        <p:spPr>
          <a:xfrm flipH="1">
            <a:off x="256927" y="1235661"/>
            <a:ext cx="964907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Adverse weather </a:t>
            </a:r>
            <a:r>
              <a:rPr lang="en-US" sz="3600" dirty="0"/>
              <a:t>passing beam</a:t>
            </a:r>
            <a:r>
              <a:rPr lang="pl-PL" sz="3600" dirty="0"/>
              <a:t> – </a:t>
            </a:r>
            <a:r>
              <a:rPr lang="pl-PL" sz="3600" err="1"/>
              <a:t>is</a:t>
            </a:r>
            <a:r>
              <a:rPr lang="pl-PL" sz="3600"/>
              <a:t> the Basic passing beam sufficient  </a:t>
            </a:r>
            <a:r>
              <a:rPr lang="pl-PL" sz="3600" dirty="0" err="1"/>
              <a:t>during</a:t>
            </a:r>
            <a:r>
              <a:rPr lang="pl-PL" sz="3600" dirty="0"/>
              <a:t> </a:t>
            </a:r>
            <a:r>
              <a:rPr lang="pl-PL" sz="3600" err="1"/>
              <a:t>adverse</a:t>
            </a:r>
            <a:r>
              <a:rPr lang="pl-PL" sz="3600"/>
              <a:t> weather?</a:t>
            </a:r>
          </a:p>
          <a:p>
            <a:pPr lvl="1"/>
            <a:r>
              <a:rPr lang="pl-PL" sz="3600"/>
              <a:t>If </a:t>
            </a:r>
            <a:r>
              <a:rPr lang="pl-PL" sz="3600" b="1"/>
              <a:t>yes</a:t>
            </a:r>
            <a:r>
              <a:rPr lang="pl-PL" sz="3600"/>
              <a:t> – anything more than Basic is not needed </a:t>
            </a:r>
          </a:p>
          <a:p>
            <a:pPr lvl="1"/>
            <a:r>
              <a:rPr lang="pl-PL" sz="3600"/>
              <a:t>(up to manufacturer – no need to regulate). </a:t>
            </a:r>
            <a:endParaRPr lang="pl-PL" sz="3600" dirty="0"/>
          </a:p>
          <a:p>
            <a:pPr lvl="1"/>
            <a:r>
              <a:rPr lang="pl-PL" sz="3600" dirty="0" err="1"/>
              <a:t>If</a:t>
            </a:r>
            <a:r>
              <a:rPr lang="pl-PL" sz="3600" dirty="0"/>
              <a:t> </a:t>
            </a:r>
            <a:r>
              <a:rPr lang="pl-PL" sz="3600" b="1" dirty="0"/>
              <a:t>not</a:t>
            </a:r>
            <a:r>
              <a:rPr lang="pl-PL" sz="3600" dirty="0"/>
              <a:t> - </a:t>
            </a:r>
            <a:r>
              <a:rPr lang="pl-PL" sz="3600"/>
              <a:t>will be Adverse weather </a:t>
            </a:r>
            <a:r>
              <a:rPr lang="pl-PL" sz="3600" dirty="0" err="1"/>
              <a:t>mandatory</a:t>
            </a:r>
            <a:r>
              <a:rPr lang="pl-PL" sz="3600" dirty="0"/>
              <a:t> for performance </a:t>
            </a:r>
            <a:r>
              <a:rPr lang="pl-PL" sz="3600" dirty="0" err="1"/>
              <a:t>based</a:t>
            </a:r>
            <a:r>
              <a:rPr lang="pl-PL" sz="3600" dirty="0"/>
              <a:t> </a:t>
            </a:r>
            <a:r>
              <a:rPr lang="pl-PL" sz="3600" dirty="0" err="1"/>
              <a:t>RID</a:t>
            </a:r>
            <a:r>
              <a:rPr lang="pl-PL" sz="3600" dirty="0"/>
              <a:t> 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3600"/>
              <a:t>Is </a:t>
            </a:r>
            <a:r>
              <a:rPr lang="pl-PL" sz="3600" b="1" dirty="0" err="1"/>
              <a:t>Fog</a:t>
            </a:r>
            <a:r>
              <a:rPr lang="pl-PL" sz="3600" b="1" dirty="0"/>
              <a:t> lamp </a:t>
            </a:r>
            <a:r>
              <a:rPr lang="pl-PL" sz="3600" dirty="0"/>
              <a:t>= </a:t>
            </a:r>
            <a:r>
              <a:rPr lang="pl-PL" sz="3600" dirty="0" err="1"/>
              <a:t>Adverse</a:t>
            </a:r>
            <a:r>
              <a:rPr lang="pl-PL" sz="3600" dirty="0"/>
              <a:t> </a:t>
            </a:r>
            <a:r>
              <a:rPr lang="pl-PL" sz="3600" dirty="0" err="1"/>
              <a:t>weather</a:t>
            </a:r>
            <a:r>
              <a:rPr lang="pl-PL" sz="3600" dirty="0"/>
              <a:t>? </a:t>
            </a:r>
          </a:p>
          <a:p>
            <a:pPr lvl="1"/>
            <a:r>
              <a:rPr lang="pl-PL" sz="3600" dirty="0" err="1"/>
              <a:t>If</a:t>
            </a:r>
            <a:r>
              <a:rPr lang="pl-PL" sz="3600" dirty="0"/>
              <a:t> not </a:t>
            </a:r>
            <a:r>
              <a:rPr lang="pl-PL" sz="3600" dirty="0" err="1"/>
              <a:t>who</a:t>
            </a:r>
            <a:r>
              <a:rPr lang="pl-PL" sz="3600" dirty="0"/>
              <a:t> </a:t>
            </a:r>
            <a:r>
              <a:rPr lang="pl-PL" sz="3600"/>
              <a:t>and how will </a:t>
            </a:r>
            <a:r>
              <a:rPr lang="pl-PL" sz="3600" dirty="0" err="1"/>
              <a:t>decide</a:t>
            </a:r>
            <a:r>
              <a:rPr lang="pl-PL" sz="3600" dirty="0"/>
              <a:t> </a:t>
            </a:r>
            <a:r>
              <a:rPr lang="pl-PL" sz="3600" dirty="0" err="1"/>
              <a:t>regarding</a:t>
            </a:r>
            <a:r>
              <a:rPr lang="pl-PL" sz="3600" dirty="0"/>
              <a:t> </a:t>
            </a:r>
            <a:r>
              <a:rPr lang="pl-PL" sz="3600" dirty="0" err="1"/>
              <a:t>use</a:t>
            </a:r>
            <a:r>
              <a:rPr lang="pl-PL" sz="3600" dirty="0"/>
              <a:t> of </a:t>
            </a:r>
            <a:r>
              <a:rPr lang="pl-PL" sz="3600" err="1"/>
              <a:t>Adverse</a:t>
            </a:r>
            <a:r>
              <a:rPr lang="pl-PL" sz="3600"/>
              <a:t> weather?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013896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68533" y="404664"/>
            <a:ext cx="47689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800" b="1" dirty="0"/>
              <a:t>Poland</a:t>
            </a:r>
            <a:r>
              <a:rPr lang="it-IT" sz="4800" b="1" dirty="0"/>
              <a:t> advice</a:t>
            </a:r>
            <a:r>
              <a:rPr lang="pl-PL" sz="4800" b="1" dirty="0"/>
              <a:t> </a:t>
            </a:r>
            <a:r>
              <a:rPr lang="pl-PL" sz="4800" b="1" dirty="0" err="1"/>
              <a:t>RID</a:t>
            </a:r>
            <a:endParaRPr lang="it-IT" sz="4800" b="1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0910899-D3C4-4AD4-BEBB-8C9DBCEA1BB5}"/>
              </a:ext>
            </a:extLst>
          </p:cNvPr>
          <p:cNvSpPr txBox="1"/>
          <p:nvPr/>
        </p:nvSpPr>
        <p:spPr>
          <a:xfrm flipH="1">
            <a:off x="256927" y="1235661"/>
            <a:ext cx="964907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/>
              <a:t>Basic Driving </a:t>
            </a:r>
            <a:r>
              <a:rPr lang="en-US" sz="3600"/>
              <a:t>beam</a:t>
            </a:r>
            <a:endParaRPr lang="pl-PL" sz="3600"/>
          </a:p>
          <a:p>
            <a:pPr lvl="1"/>
            <a:r>
              <a:rPr lang="pl-PL" sz="3600"/>
              <a:t>What is the difference for safety between Basic passing beam and Driving beam? </a:t>
            </a:r>
          </a:p>
          <a:p>
            <a:pPr lvl="1"/>
            <a:r>
              <a:rPr lang="pl-PL" sz="3600"/>
              <a:t>(Is Basic passing beam sufficient for safety?</a:t>
            </a:r>
          </a:p>
          <a:p>
            <a:pPr lvl="1"/>
            <a:r>
              <a:rPr lang="pl-PL" sz="3600"/>
              <a:t> If not the other performance based solution is needed)</a:t>
            </a:r>
          </a:p>
          <a:p>
            <a:pPr lvl="1"/>
            <a:r>
              <a:rPr lang="pl-PL" sz="3600"/>
              <a:t>Is the need to regulate driving beam?</a:t>
            </a:r>
          </a:p>
          <a:p>
            <a:pPr lvl="1"/>
            <a:r>
              <a:rPr lang="pl-PL" sz="3600"/>
              <a:t>(Cancel glare restriction only ?)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/>
              <a:t>Low speed Driving </a:t>
            </a:r>
            <a:r>
              <a:rPr lang="en-US" sz="3600"/>
              <a:t>beam</a:t>
            </a:r>
            <a:r>
              <a:rPr lang="pl-PL" sz="3600"/>
              <a:t> – is Basic or Low speed passing beam insufficient 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3896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68533" y="404664"/>
            <a:ext cx="47689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800" b="1" dirty="0"/>
              <a:t>Poland</a:t>
            </a:r>
            <a:r>
              <a:rPr lang="it-IT" sz="4800" b="1" dirty="0"/>
              <a:t> advice</a:t>
            </a:r>
            <a:r>
              <a:rPr lang="pl-PL" sz="4800" b="1" dirty="0"/>
              <a:t> </a:t>
            </a:r>
            <a:r>
              <a:rPr lang="pl-PL" sz="4800" b="1" dirty="0" err="1"/>
              <a:t>RID</a:t>
            </a:r>
            <a:endParaRPr lang="it-IT" sz="4800" b="1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0910899-D3C4-4AD4-BEBB-8C9DBCEA1BB5}"/>
              </a:ext>
            </a:extLst>
          </p:cNvPr>
          <p:cNvSpPr txBox="1"/>
          <p:nvPr/>
        </p:nvSpPr>
        <p:spPr>
          <a:xfrm flipH="1">
            <a:off x="256927" y="1436578"/>
            <a:ext cx="964907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/>
              <a:t>ADB</a:t>
            </a:r>
            <a:r>
              <a:rPr lang="en-US" sz="4000" b="1" dirty="0"/>
              <a:t> </a:t>
            </a:r>
            <a:r>
              <a:rPr lang="pl-PL" sz="4000" b="1" dirty="0"/>
              <a:t>-</a:t>
            </a:r>
            <a:r>
              <a:rPr lang="pl-PL" sz="4000" dirty="0"/>
              <a:t> </a:t>
            </a:r>
            <a:r>
              <a:rPr lang="pl-PL" sz="4000" dirty="0" err="1"/>
              <a:t>if</a:t>
            </a:r>
            <a:r>
              <a:rPr lang="pl-PL" sz="4000" dirty="0"/>
              <a:t> Basic </a:t>
            </a:r>
            <a:r>
              <a:rPr lang="pl-PL" sz="4000" dirty="0" err="1"/>
              <a:t>passing</a:t>
            </a:r>
            <a:r>
              <a:rPr lang="pl-PL" sz="4000" dirty="0"/>
              <a:t> </a:t>
            </a:r>
            <a:r>
              <a:rPr lang="pl-PL" sz="4000" dirty="0" err="1"/>
              <a:t>beam</a:t>
            </a:r>
            <a:r>
              <a:rPr lang="pl-PL" sz="4000" dirty="0"/>
              <a:t> </a:t>
            </a:r>
            <a:r>
              <a:rPr lang="pl-PL" sz="4000" err="1"/>
              <a:t>is</a:t>
            </a:r>
            <a:r>
              <a:rPr lang="pl-PL" sz="4000"/>
              <a:t> sufficient than is </a:t>
            </a:r>
            <a:r>
              <a:rPr lang="pl-PL" sz="4000" dirty="0"/>
              <a:t>no </a:t>
            </a:r>
            <a:r>
              <a:rPr lang="pl-PL" sz="4000" dirty="0" err="1"/>
              <a:t>need</a:t>
            </a:r>
            <a:r>
              <a:rPr lang="pl-PL" sz="4000" dirty="0"/>
              <a:t> to </a:t>
            </a:r>
            <a:r>
              <a:rPr lang="pl-PL" sz="4000" dirty="0" err="1"/>
              <a:t>define</a:t>
            </a:r>
            <a:r>
              <a:rPr lang="pl-PL" sz="4000" dirty="0"/>
              <a:t> </a:t>
            </a:r>
            <a:r>
              <a:rPr lang="pl-PL" sz="4000" dirty="0" err="1"/>
              <a:t>ADB</a:t>
            </a:r>
            <a:r>
              <a:rPr lang="pl-PL" sz="4000" dirty="0"/>
              <a:t> – </a:t>
            </a:r>
            <a:r>
              <a:rPr lang="pl-PL" sz="4000" dirty="0" err="1"/>
              <a:t>it</a:t>
            </a:r>
            <a:r>
              <a:rPr lang="pl-PL" sz="4000" dirty="0"/>
              <a:t> </a:t>
            </a:r>
            <a:r>
              <a:rPr lang="pl-PL" sz="4000" dirty="0" err="1"/>
              <a:t>can</a:t>
            </a:r>
            <a:r>
              <a:rPr lang="pl-PL" sz="4000" dirty="0"/>
              <a:t> be industry standard and </a:t>
            </a:r>
            <a:r>
              <a:rPr lang="pl-PL" sz="4000" dirty="0" err="1"/>
              <a:t>have</a:t>
            </a:r>
            <a:r>
              <a:rPr lang="pl-PL" sz="4000" dirty="0"/>
              <a:t> to </a:t>
            </a:r>
            <a:r>
              <a:rPr lang="pl-PL" sz="4000" dirty="0" err="1"/>
              <a:t>meet</a:t>
            </a:r>
            <a:r>
              <a:rPr lang="pl-PL" sz="4000" dirty="0"/>
              <a:t> Basic </a:t>
            </a:r>
            <a:r>
              <a:rPr lang="pl-PL" sz="4000" dirty="0" err="1"/>
              <a:t>passing</a:t>
            </a:r>
            <a:r>
              <a:rPr lang="pl-PL" sz="4000" dirty="0"/>
              <a:t> </a:t>
            </a:r>
            <a:r>
              <a:rPr lang="pl-PL" sz="4000" err="1"/>
              <a:t>beam</a:t>
            </a:r>
            <a:r>
              <a:rPr lang="pl-PL" sz="4000"/>
              <a:t> only.  If not the new attempt to </a:t>
            </a:r>
            <a:r>
              <a:rPr lang="pl-PL" sz="4000" b="1"/>
              <a:t>safety/performance </a:t>
            </a:r>
            <a:r>
              <a:rPr lang="pl-PL" sz="4000"/>
              <a:t>headlighting needed</a:t>
            </a:r>
            <a:endParaRPr lang="en-US" sz="4000" b="1" dirty="0"/>
          </a:p>
          <a:p>
            <a:endParaRPr lang="pl-PL" sz="4000" dirty="0"/>
          </a:p>
          <a:p>
            <a:r>
              <a:rPr lang="en-US" sz="4000" b="1" dirty="0"/>
              <a:t>AS, BS for mopeds</a:t>
            </a:r>
            <a:r>
              <a:rPr lang="pl-PL" sz="4000" dirty="0"/>
              <a:t>? - </a:t>
            </a:r>
            <a:r>
              <a:rPr lang="pl-PL" sz="4000" dirty="0" err="1"/>
              <a:t>Why</a:t>
            </a:r>
            <a:r>
              <a:rPr lang="pl-PL" sz="4000" dirty="0"/>
              <a:t> </a:t>
            </a:r>
            <a:r>
              <a:rPr lang="pl-PL" sz="4000" dirty="0" err="1"/>
              <a:t>low</a:t>
            </a:r>
            <a:r>
              <a:rPr lang="pl-PL" sz="4000" dirty="0"/>
              <a:t> </a:t>
            </a:r>
            <a:r>
              <a:rPr lang="pl-PL" sz="4000" dirty="0" err="1"/>
              <a:t>speed</a:t>
            </a:r>
            <a:r>
              <a:rPr lang="pl-PL" sz="4000" dirty="0"/>
              <a:t> </a:t>
            </a:r>
            <a:r>
              <a:rPr lang="pl-PL" sz="4000" dirty="0" err="1"/>
              <a:t>Passing</a:t>
            </a:r>
            <a:r>
              <a:rPr lang="pl-PL" sz="4000" dirty="0"/>
              <a:t> </a:t>
            </a:r>
            <a:r>
              <a:rPr lang="pl-PL" sz="4000" dirty="0" err="1"/>
              <a:t>is</a:t>
            </a:r>
            <a:r>
              <a:rPr lang="pl-PL" sz="4000" dirty="0"/>
              <a:t> </a:t>
            </a:r>
            <a:r>
              <a:rPr lang="pl-PL" sz="4000" err="1"/>
              <a:t>insufficient</a:t>
            </a:r>
            <a:r>
              <a:rPr lang="pl-PL" sz="400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13896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68533" y="404664"/>
            <a:ext cx="47689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800" b="1" dirty="0"/>
              <a:t>Poland</a:t>
            </a:r>
            <a:r>
              <a:rPr lang="it-IT" sz="4800" b="1" dirty="0"/>
              <a:t> advice</a:t>
            </a:r>
            <a:r>
              <a:rPr lang="pl-PL" sz="4800" b="1" dirty="0"/>
              <a:t> </a:t>
            </a:r>
            <a:r>
              <a:rPr lang="pl-PL" sz="4800" b="1" dirty="0" err="1"/>
              <a:t>RID</a:t>
            </a:r>
            <a:endParaRPr lang="it-IT" sz="4800" b="1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0910899-D3C4-4AD4-BEBB-8C9DBCEA1BB5}"/>
              </a:ext>
            </a:extLst>
          </p:cNvPr>
          <p:cNvSpPr txBox="1"/>
          <p:nvPr/>
        </p:nvSpPr>
        <p:spPr>
          <a:xfrm flipH="1">
            <a:off x="128463" y="1595403"/>
            <a:ext cx="96490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Secondary driving beams  </a:t>
            </a:r>
            <a:r>
              <a:rPr lang="en-US" sz="3600" dirty="0"/>
              <a:t>(&gt;&lt; 11 kW /125 cm3)</a:t>
            </a:r>
            <a:r>
              <a:rPr lang="pl-PL" sz="3600" dirty="0"/>
              <a:t> </a:t>
            </a:r>
            <a:r>
              <a:rPr lang="pl-PL" sz="3600"/>
              <a:t>– What </a:t>
            </a:r>
            <a:r>
              <a:rPr lang="pl-PL" sz="3600" dirty="0" err="1"/>
              <a:t>is</a:t>
            </a:r>
            <a:r>
              <a:rPr lang="pl-PL" sz="3600" dirty="0"/>
              <a:t> </a:t>
            </a:r>
            <a:r>
              <a:rPr lang="pl-PL" sz="3600" dirty="0" err="1"/>
              <a:t>the</a:t>
            </a:r>
            <a:r>
              <a:rPr lang="pl-PL" sz="3600" dirty="0"/>
              <a:t> </a:t>
            </a:r>
            <a:r>
              <a:rPr lang="pl-PL" sz="3600" dirty="0" err="1"/>
              <a:t>purpose</a:t>
            </a:r>
            <a:r>
              <a:rPr lang="pl-PL" sz="3600"/>
              <a:t>? </a:t>
            </a:r>
          </a:p>
          <a:p>
            <a:pPr lvl="1"/>
            <a:r>
              <a:rPr lang="pl-PL" sz="3600"/>
              <a:t>Is the Basic passing beam  (or Basic driving beam???) </a:t>
            </a:r>
            <a:r>
              <a:rPr lang="pl-PL" sz="3600" err="1"/>
              <a:t>insufficient</a:t>
            </a:r>
            <a:r>
              <a:rPr lang="pl-PL" sz="3600"/>
              <a:t>?</a:t>
            </a:r>
            <a:endParaRPr lang="pl-PL" sz="3600" dirty="0"/>
          </a:p>
          <a:p>
            <a:endParaRPr lang="pl-PL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Auxiliary driving beam</a:t>
            </a:r>
            <a:r>
              <a:rPr lang="pl-PL" sz="3600" b="1" dirty="0"/>
              <a:t> </a:t>
            </a:r>
            <a:r>
              <a:rPr lang="pl-PL" sz="3600" dirty="0"/>
              <a:t>– as </a:t>
            </a:r>
            <a:r>
              <a:rPr lang="pl-PL" sz="3600" dirty="0" err="1"/>
              <a:t>above</a:t>
            </a:r>
            <a:r>
              <a:rPr lang="pl-PL" sz="3600" dirty="0"/>
              <a:t>.</a:t>
            </a:r>
            <a:endParaRPr lang="en-US" sz="3600" b="1" dirty="0"/>
          </a:p>
          <a:p>
            <a:endParaRPr lang="en-US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/>
              <a:t>Cornering beam</a:t>
            </a:r>
            <a:r>
              <a:rPr lang="pl-PL" sz="3600" b="1" dirty="0"/>
              <a:t> </a:t>
            </a:r>
            <a:r>
              <a:rPr lang="pl-PL" sz="3600"/>
              <a:t>- OK</a:t>
            </a:r>
            <a:endParaRPr lang="it-IT" sz="36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13896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62721ED5-65D8-4CF3-8203-E72EBEE20A17}"/>
              </a:ext>
            </a:extLst>
          </p:cNvPr>
          <p:cNvSpPr txBox="1">
            <a:spLocks/>
          </p:cNvSpPr>
          <p:nvPr/>
        </p:nvSpPr>
        <p:spPr>
          <a:xfrm>
            <a:off x="292500" y="709238"/>
            <a:ext cx="9048488" cy="554207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50" b="1" dirty="0">
                <a:solidFill>
                  <a:srgbClr val="385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Installation requirements after SLR step 1  Regulation RID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EB0C9A0-51FE-4665-AF75-C4B50BF63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454" y="1657520"/>
            <a:ext cx="2047728" cy="1290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Ã©sultat de recherche d'images pour &quot;tracteur agricole&quot;">
            <a:extLst>
              <a:ext uri="{FF2B5EF4-FFF2-40B4-BE49-F238E27FC236}">
                <a16:creationId xmlns:a16="http://schemas.microsoft.com/office/drawing/2014/main" id="{EDC39C52-498A-4465-B2D2-685695A2A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31831" y="1661336"/>
            <a:ext cx="1287143" cy="1097237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7" name="Rectangle à coins arrondis 8">
            <a:extLst>
              <a:ext uri="{FF2B5EF4-FFF2-40B4-BE49-F238E27FC236}">
                <a16:creationId xmlns:a16="http://schemas.microsoft.com/office/drawing/2014/main" id="{AC1585E1-4C61-414C-BB3D-21BFA749D238}"/>
              </a:ext>
            </a:extLst>
          </p:cNvPr>
          <p:cNvSpPr/>
          <p:nvPr/>
        </p:nvSpPr>
        <p:spPr>
          <a:xfrm>
            <a:off x="149595" y="1602829"/>
            <a:ext cx="2931198" cy="26327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pic>
        <p:nvPicPr>
          <p:cNvPr id="8" name="Picture 4" descr="moissonneuse">
            <a:extLst>
              <a:ext uri="{FF2B5EF4-FFF2-40B4-BE49-F238E27FC236}">
                <a16:creationId xmlns:a16="http://schemas.microsoft.com/office/drawing/2014/main" id="{6CAE93E8-E362-4146-B22A-958CA4E11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97805" y="2948479"/>
            <a:ext cx="1577890" cy="877500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9" name="Rectangle à coins arrondis 10">
            <a:extLst>
              <a:ext uri="{FF2B5EF4-FFF2-40B4-BE49-F238E27FC236}">
                <a16:creationId xmlns:a16="http://schemas.microsoft.com/office/drawing/2014/main" id="{1A3E870E-7CD4-40E7-8235-F43BB50F431C}"/>
              </a:ext>
            </a:extLst>
          </p:cNvPr>
          <p:cNvSpPr/>
          <p:nvPr/>
        </p:nvSpPr>
        <p:spPr>
          <a:xfrm>
            <a:off x="3139299" y="1602829"/>
            <a:ext cx="2808312" cy="26912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sp>
        <p:nvSpPr>
          <p:cNvPr id="10" name="ZoneTexte 11">
            <a:extLst>
              <a:ext uri="{FF2B5EF4-FFF2-40B4-BE49-F238E27FC236}">
                <a16:creationId xmlns:a16="http://schemas.microsoft.com/office/drawing/2014/main" id="{5B369839-9582-45C9-836E-51BC2450ED5F}"/>
              </a:ext>
            </a:extLst>
          </p:cNvPr>
          <p:cNvSpPr txBox="1"/>
          <p:nvPr/>
        </p:nvSpPr>
        <p:spPr>
          <a:xfrm>
            <a:off x="1033065" y="3884584"/>
            <a:ext cx="479618" cy="317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62" b="1" dirty="0"/>
              <a:t>R48</a:t>
            </a:r>
          </a:p>
        </p:txBody>
      </p:sp>
      <p:sp>
        <p:nvSpPr>
          <p:cNvPr id="11" name="ZoneTexte 12">
            <a:extLst>
              <a:ext uri="{FF2B5EF4-FFF2-40B4-BE49-F238E27FC236}">
                <a16:creationId xmlns:a16="http://schemas.microsoft.com/office/drawing/2014/main" id="{E425370C-555E-4AE8-AAFE-861B03EDF2CF}"/>
              </a:ext>
            </a:extLst>
          </p:cNvPr>
          <p:cNvSpPr txBox="1"/>
          <p:nvPr/>
        </p:nvSpPr>
        <p:spPr>
          <a:xfrm>
            <a:off x="4016896" y="3943090"/>
            <a:ext cx="479618" cy="317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62" b="1" dirty="0"/>
              <a:t>R86</a:t>
            </a:r>
          </a:p>
        </p:txBody>
      </p:sp>
      <p:pic>
        <p:nvPicPr>
          <p:cNvPr id="12" name="Picture 10" descr="Cda7120cb0baf720f681eb371b390497">
            <a:extLst>
              <a:ext uri="{FF2B5EF4-FFF2-40B4-BE49-F238E27FC236}">
                <a16:creationId xmlns:a16="http://schemas.microsoft.com/office/drawing/2014/main" id="{7F08511E-1B69-4C29-99AF-D3ECF7073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43184" y="1427310"/>
            <a:ext cx="1189211" cy="1111624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13" name="Picture 12" descr="RÃ©sultat de recherche d'images pour &quot;velomoteur 125&quot;">
            <a:extLst>
              <a:ext uri="{FF2B5EF4-FFF2-40B4-BE49-F238E27FC236}">
                <a16:creationId xmlns:a16="http://schemas.microsoft.com/office/drawing/2014/main" id="{594C8102-78D5-4FD9-884B-7962AF8F0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60197" y="2842301"/>
            <a:ext cx="1061475" cy="1100789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14" name="Rectangle à coins arrondis 17">
            <a:extLst>
              <a:ext uri="{FF2B5EF4-FFF2-40B4-BE49-F238E27FC236}">
                <a16:creationId xmlns:a16="http://schemas.microsoft.com/office/drawing/2014/main" id="{19A15C5E-5045-4B25-AF3A-09B5C18C7C9F}"/>
              </a:ext>
            </a:extLst>
          </p:cNvPr>
          <p:cNvSpPr/>
          <p:nvPr/>
        </p:nvSpPr>
        <p:spPr>
          <a:xfrm>
            <a:off x="6064623" y="1310297"/>
            <a:ext cx="3490338" cy="42709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2"/>
          </a:p>
        </p:txBody>
      </p:sp>
      <p:sp>
        <p:nvSpPr>
          <p:cNvPr id="15" name="ZoneTexte 18">
            <a:extLst>
              <a:ext uri="{FF2B5EF4-FFF2-40B4-BE49-F238E27FC236}">
                <a16:creationId xmlns:a16="http://schemas.microsoft.com/office/drawing/2014/main" id="{F40EB979-69CF-4502-A917-C89E30BDB5EA}"/>
              </a:ext>
            </a:extLst>
          </p:cNvPr>
          <p:cNvSpPr txBox="1"/>
          <p:nvPr/>
        </p:nvSpPr>
        <p:spPr>
          <a:xfrm>
            <a:off x="7208920" y="2823917"/>
            <a:ext cx="479618" cy="317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62" b="1" dirty="0"/>
              <a:t>R53</a:t>
            </a:r>
          </a:p>
        </p:txBody>
      </p:sp>
      <p:sp>
        <p:nvSpPr>
          <p:cNvPr id="16" name="ZoneTexte 19">
            <a:extLst>
              <a:ext uri="{FF2B5EF4-FFF2-40B4-BE49-F238E27FC236}">
                <a16:creationId xmlns:a16="http://schemas.microsoft.com/office/drawing/2014/main" id="{F9887CC0-98A5-4E94-BAEC-22BE64C5FC6C}"/>
              </a:ext>
            </a:extLst>
          </p:cNvPr>
          <p:cNvSpPr txBox="1"/>
          <p:nvPr/>
        </p:nvSpPr>
        <p:spPr>
          <a:xfrm>
            <a:off x="6318703" y="3877034"/>
            <a:ext cx="894797" cy="317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2" dirty="0"/>
              <a:t>&lt;125 cm</a:t>
            </a:r>
            <a:r>
              <a:rPr lang="en-US" sz="1462" baseline="30000" dirty="0"/>
              <a:t>3</a:t>
            </a:r>
          </a:p>
        </p:txBody>
      </p:sp>
      <p:sp>
        <p:nvSpPr>
          <p:cNvPr id="17" name="ZoneTexte 20">
            <a:extLst>
              <a:ext uri="{FF2B5EF4-FFF2-40B4-BE49-F238E27FC236}">
                <a16:creationId xmlns:a16="http://schemas.microsoft.com/office/drawing/2014/main" id="{FC6652E1-CD29-4F39-A5B9-3065A8DA7CDC}"/>
              </a:ext>
            </a:extLst>
          </p:cNvPr>
          <p:cNvSpPr txBox="1"/>
          <p:nvPr/>
        </p:nvSpPr>
        <p:spPr>
          <a:xfrm>
            <a:off x="6435716" y="5281190"/>
            <a:ext cx="894797" cy="317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2" dirty="0"/>
              <a:t>&gt;125 cm</a:t>
            </a:r>
            <a:r>
              <a:rPr lang="en-US" sz="1462" baseline="30000" dirty="0"/>
              <a:t>3</a:t>
            </a:r>
          </a:p>
        </p:txBody>
      </p:sp>
      <p:sp>
        <p:nvSpPr>
          <p:cNvPr id="18" name="ZoneTexte 24">
            <a:extLst>
              <a:ext uri="{FF2B5EF4-FFF2-40B4-BE49-F238E27FC236}">
                <a16:creationId xmlns:a16="http://schemas.microsoft.com/office/drawing/2014/main" id="{8194EA50-B562-4F9E-A3F6-2BC5F7F50024}"/>
              </a:ext>
            </a:extLst>
          </p:cNvPr>
          <p:cNvSpPr txBox="1"/>
          <p:nvPr/>
        </p:nvSpPr>
        <p:spPr>
          <a:xfrm>
            <a:off x="7878325" y="1310297"/>
            <a:ext cx="146266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AS 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BS, </a:t>
            </a:r>
            <a:r>
              <a:rPr lang="en-US" sz="1300" b="1" dirty="0"/>
              <a:t>R-BS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CS, R-CS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DS, R-DS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ES, R-ES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A, AR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B, BR</a:t>
            </a:r>
          </a:p>
          <a:p>
            <a:endParaRPr lang="en-US" sz="1300" b="1" dirty="0">
              <a:solidFill>
                <a:srgbClr val="00FF00"/>
              </a:solidFill>
            </a:endParaRPr>
          </a:p>
          <a:p>
            <a:r>
              <a:rPr lang="en-US" sz="1300" b="1" dirty="0"/>
              <a:t>CS, R-CS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DS, R-DS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ES, R-ES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Class B, BR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Class DC, DR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F3</a:t>
            </a:r>
          </a:p>
        </p:txBody>
      </p:sp>
      <p:sp>
        <p:nvSpPr>
          <p:cNvPr id="19" name="ZoneTexte 25">
            <a:extLst>
              <a:ext uri="{FF2B5EF4-FFF2-40B4-BE49-F238E27FC236}">
                <a16:creationId xmlns:a16="http://schemas.microsoft.com/office/drawing/2014/main" id="{FEB9B92A-EA4E-4AB9-BFB2-58DBAB84CE73}"/>
              </a:ext>
            </a:extLst>
          </p:cNvPr>
          <p:cNvSpPr txBox="1"/>
          <p:nvPr/>
        </p:nvSpPr>
        <p:spPr>
          <a:xfrm>
            <a:off x="7902833" y="4177115"/>
            <a:ext cx="1223412" cy="14927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dirty="0"/>
              <a:t>2 x CS, 2 x R-CS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DS, R-DS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ES, R-ES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A, AR  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B, BR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DC, DR </a:t>
            </a:r>
          </a:p>
          <a:p>
            <a:r>
              <a:rPr lang="en-US" sz="1300" b="1" dirty="0">
                <a:solidFill>
                  <a:srgbClr val="00FF00"/>
                </a:solidFill>
              </a:rPr>
              <a:t>F3</a:t>
            </a:r>
          </a:p>
        </p:txBody>
      </p:sp>
      <p:sp>
        <p:nvSpPr>
          <p:cNvPr id="20" name="Rectangle 28">
            <a:extLst>
              <a:ext uri="{FF2B5EF4-FFF2-40B4-BE49-F238E27FC236}">
                <a16:creationId xmlns:a16="http://schemas.microsoft.com/office/drawing/2014/main" id="{0D014EE7-E73F-48AD-9B4E-DF32392701BD}"/>
              </a:ext>
            </a:extLst>
          </p:cNvPr>
          <p:cNvSpPr/>
          <p:nvPr/>
        </p:nvSpPr>
        <p:spPr>
          <a:xfrm>
            <a:off x="2027675" y="2070882"/>
            <a:ext cx="1111624" cy="1842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37" b="1" dirty="0"/>
              <a:t>Class B, BR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DC, DR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C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E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V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W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XR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 ADB 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F3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K</a:t>
            </a:r>
          </a:p>
        </p:txBody>
      </p:sp>
      <p:sp>
        <p:nvSpPr>
          <p:cNvPr id="21" name="Rectangle 30">
            <a:extLst>
              <a:ext uri="{FF2B5EF4-FFF2-40B4-BE49-F238E27FC236}">
                <a16:creationId xmlns:a16="http://schemas.microsoft.com/office/drawing/2014/main" id="{9CCE4955-90FA-4DA9-9065-D529817C5F05}"/>
              </a:ext>
            </a:extLst>
          </p:cNvPr>
          <p:cNvSpPr/>
          <p:nvPr/>
        </p:nvSpPr>
        <p:spPr>
          <a:xfrm>
            <a:off x="4777481" y="2000577"/>
            <a:ext cx="1287143" cy="1842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37" b="1" dirty="0">
                <a:solidFill>
                  <a:srgbClr val="00FF00"/>
                </a:solidFill>
              </a:rPr>
              <a:t>Class A, AR  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B, BR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DC, DR</a:t>
            </a:r>
          </a:p>
          <a:p>
            <a:r>
              <a:rPr lang="en-US" sz="1137" b="1" dirty="0"/>
              <a:t>Class AS</a:t>
            </a:r>
          </a:p>
          <a:p>
            <a:r>
              <a:rPr lang="en-US" sz="1137" b="1" dirty="0"/>
              <a:t>Class </a:t>
            </a:r>
            <a:r>
              <a:rPr lang="en-US" sz="1137" b="1" dirty="0">
                <a:solidFill>
                  <a:srgbClr val="00FF00"/>
                </a:solidFill>
              </a:rPr>
              <a:t>BS, </a:t>
            </a:r>
            <a:r>
              <a:rPr lang="en-US" sz="1137" b="1" dirty="0"/>
              <a:t>R-BS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CS, R-CS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DS, R-DS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ES, R-ES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F3</a:t>
            </a:r>
          </a:p>
          <a:p>
            <a:r>
              <a:rPr lang="en-US" sz="1137" b="1" dirty="0">
                <a:solidFill>
                  <a:srgbClr val="00FF00"/>
                </a:solidFill>
              </a:rPr>
              <a:t>Class K</a:t>
            </a:r>
          </a:p>
        </p:txBody>
      </p:sp>
      <p:sp>
        <p:nvSpPr>
          <p:cNvPr id="22" name="ZoneTexte 29">
            <a:extLst>
              <a:ext uri="{FF2B5EF4-FFF2-40B4-BE49-F238E27FC236}">
                <a16:creationId xmlns:a16="http://schemas.microsoft.com/office/drawing/2014/main" id="{64E4D33D-40EE-4AFB-8744-A3265081AB8B}"/>
              </a:ext>
            </a:extLst>
          </p:cNvPr>
          <p:cNvSpPr txBox="1"/>
          <p:nvPr/>
        </p:nvSpPr>
        <p:spPr>
          <a:xfrm>
            <a:off x="7208920" y="1485817"/>
            <a:ext cx="479618" cy="317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62" b="1" dirty="0"/>
              <a:t>R74</a:t>
            </a:r>
          </a:p>
        </p:txBody>
      </p:sp>
      <p:cxnSp>
        <p:nvCxnSpPr>
          <p:cNvPr id="23" name="Connecteur droit 32">
            <a:extLst>
              <a:ext uri="{FF2B5EF4-FFF2-40B4-BE49-F238E27FC236}">
                <a16:creationId xmlns:a16="http://schemas.microsoft.com/office/drawing/2014/main" id="{D74E0CC0-7E65-4244-9FEA-D2B4F113500F}"/>
              </a:ext>
            </a:extLst>
          </p:cNvPr>
          <p:cNvCxnSpPr/>
          <p:nvPr/>
        </p:nvCxnSpPr>
        <p:spPr>
          <a:xfrm>
            <a:off x="6064624" y="2772959"/>
            <a:ext cx="348075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33">
            <a:extLst>
              <a:ext uri="{FF2B5EF4-FFF2-40B4-BE49-F238E27FC236}">
                <a16:creationId xmlns:a16="http://schemas.microsoft.com/office/drawing/2014/main" id="{785A444F-DC9E-46F6-A2B1-85668B381048}"/>
              </a:ext>
            </a:extLst>
          </p:cNvPr>
          <p:cNvSpPr txBox="1"/>
          <p:nvPr/>
        </p:nvSpPr>
        <p:spPr>
          <a:xfrm>
            <a:off x="96961" y="5163617"/>
            <a:ext cx="5850650" cy="2923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00" b="1" i="1" dirty="0"/>
              <a:t>Should the beam requirements be based on the category of the vehicle?</a:t>
            </a:r>
            <a:endParaRPr lang="en-US" sz="975" i="1" dirty="0"/>
          </a:p>
        </p:txBody>
      </p:sp>
      <p:pic>
        <p:nvPicPr>
          <p:cNvPr id="25" name="Picture 2">
            <a:extLst>
              <a:ext uri="{FF2B5EF4-FFF2-40B4-BE49-F238E27FC236}">
                <a16:creationId xmlns:a16="http://schemas.microsoft.com/office/drawing/2014/main" id="{97F96155-5F9C-41EF-B399-7170A6A35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81638" y="4235745"/>
            <a:ext cx="1289625" cy="1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>
            <a:extLst>
              <a:ext uri="{FF2B5EF4-FFF2-40B4-BE49-F238E27FC236}">
                <a16:creationId xmlns:a16="http://schemas.microsoft.com/office/drawing/2014/main" id="{80FEF459-DEED-4BDD-8089-0A12EA6C9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977" y="2772959"/>
            <a:ext cx="1790174" cy="8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ZoneTexte 31">
            <a:extLst>
              <a:ext uri="{FF2B5EF4-FFF2-40B4-BE49-F238E27FC236}">
                <a16:creationId xmlns:a16="http://schemas.microsoft.com/office/drawing/2014/main" id="{A7DD59E9-F579-4260-B6B0-FD07437616CF}"/>
              </a:ext>
            </a:extLst>
          </p:cNvPr>
          <p:cNvSpPr txBox="1"/>
          <p:nvPr/>
        </p:nvSpPr>
        <p:spPr>
          <a:xfrm>
            <a:off x="6298650" y="2472878"/>
            <a:ext cx="1047338" cy="317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2" dirty="0"/>
              <a:t>&lt; 50 Km / h</a:t>
            </a:r>
            <a:endParaRPr lang="en-US" sz="1462" baseline="30000" dirty="0"/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E04B45E9-92EF-4F90-B934-3DAE3C99F6DB}"/>
              </a:ext>
            </a:extLst>
          </p:cNvPr>
          <p:cNvSpPr txBox="1"/>
          <p:nvPr/>
        </p:nvSpPr>
        <p:spPr>
          <a:xfrm>
            <a:off x="95158" y="4466301"/>
            <a:ext cx="2879891" cy="542328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it-IT" sz="1462" b="1" dirty="0">
                <a:solidFill>
                  <a:srgbClr val="92D050"/>
                </a:solidFill>
              </a:rPr>
              <a:t>GREEN </a:t>
            </a:r>
            <a:r>
              <a:rPr lang="it-IT" sz="1462" b="1" dirty="0" err="1">
                <a:solidFill>
                  <a:srgbClr val="92D050"/>
                </a:solidFill>
              </a:rPr>
              <a:t>colour</a:t>
            </a:r>
            <a:r>
              <a:rPr lang="it-IT" sz="1462" b="1" dirty="0">
                <a:solidFill>
                  <a:srgbClr val="92D050"/>
                </a:solidFill>
              </a:rPr>
              <a:t> </a:t>
            </a:r>
            <a:r>
              <a:rPr lang="it-IT" sz="1462" b="1" dirty="0" err="1">
                <a:solidFill>
                  <a:srgbClr val="92D050"/>
                </a:solidFill>
              </a:rPr>
              <a:t>means</a:t>
            </a:r>
            <a:r>
              <a:rPr lang="it-IT" sz="1462" b="1" dirty="0">
                <a:solidFill>
                  <a:srgbClr val="92D050"/>
                </a:solidFill>
              </a:rPr>
              <a:t> «optional»</a:t>
            </a:r>
          </a:p>
          <a:p>
            <a:r>
              <a:rPr lang="it-IT" sz="1462" b="1" dirty="0"/>
              <a:t>BLACK </a:t>
            </a:r>
            <a:r>
              <a:rPr lang="it-IT" sz="1462" b="1" dirty="0" err="1"/>
              <a:t>colour</a:t>
            </a:r>
            <a:r>
              <a:rPr lang="it-IT" sz="1462" b="1" dirty="0"/>
              <a:t> </a:t>
            </a:r>
            <a:r>
              <a:rPr lang="it-IT" sz="1462" b="1" dirty="0" err="1"/>
              <a:t>means</a:t>
            </a:r>
            <a:r>
              <a:rPr lang="it-IT" sz="1462" b="1" dirty="0"/>
              <a:t> «</a:t>
            </a:r>
            <a:r>
              <a:rPr lang="it-IT" sz="1462" b="1" dirty="0" err="1"/>
              <a:t>mandatory</a:t>
            </a:r>
            <a:r>
              <a:rPr lang="it-IT" sz="1462" b="1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426584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68533" y="404664"/>
            <a:ext cx="47689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4800" b="1" dirty="0"/>
              <a:t>Poland</a:t>
            </a:r>
            <a:r>
              <a:rPr lang="it-IT" sz="4800" b="1" dirty="0"/>
              <a:t> advice</a:t>
            </a:r>
            <a:r>
              <a:rPr lang="pl-PL" sz="4800" b="1" dirty="0"/>
              <a:t> </a:t>
            </a:r>
            <a:r>
              <a:rPr lang="pl-PL" sz="4800" b="1" dirty="0" err="1"/>
              <a:t>RID</a:t>
            </a:r>
            <a:endParaRPr lang="it-IT" sz="4800" b="1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0910899-D3C4-4AD4-BEBB-8C9DBCEA1BB5}"/>
              </a:ext>
            </a:extLst>
          </p:cNvPr>
          <p:cNvSpPr txBox="1"/>
          <p:nvPr/>
        </p:nvSpPr>
        <p:spPr>
          <a:xfrm flipH="1">
            <a:off x="361702" y="1533848"/>
            <a:ext cx="96490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We don’t </a:t>
            </a:r>
            <a:r>
              <a:rPr lang="en-GB" sz="3600"/>
              <a:t>see </a:t>
            </a:r>
            <a:r>
              <a:rPr lang="pl-PL" sz="3600"/>
              <a:t>the </a:t>
            </a:r>
            <a:r>
              <a:rPr lang="en-GB" sz="3600"/>
              <a:t>need </a:t>
            </a:r>
            <a:r>
              <a:rPr lang="en-GB" sz="3600" dirty="0"/>
              <a:t>to generate </a:t>
            </a:r>
            <a:r>
              <a:rPr lang="en-GB" sz="3600" b="1" dirty="0"/>
              <a:t> design based </a:t>
            </a:r>
            <a:r>
              <a:rPr lang="en-GB" sz="3600" dirty="0"/>
              <a:t> special beams </a:t>
            </a:r>
            <a:r>
              <a:rPr lang="en-GB" sz="3600"/>
              <a:t>for two</a:t>
            </a:r>
            <a:r>
              <a:rPr lang="pl-PL" sz="3600"/>
              <a:t>-</a:t>
            </a:r>
            <a:r>
              <a:rPr lang="en-GB" sz="3600"/>
              <a:t>wheelers</a:t>
            </a:r>
            <a:r>
              <a:rPr lang="en-GB" sz="3600" dirty="0"/>
              <a:t>, tractors</a:t>
            </a:r>
            <a:r>
              <a:rPr lang="en-GB" sz="3600"/>
              <a:t>, ma</a:t>
            </a:r>
            <a:r>
              <a:rPr lang="pl-PL" sz="3600"/>
              <a:t>c</a:t>
            </a:r>
            <a:r>
              <a:rPr lang="en-GB" sz="3600"/>
              <a:t>hine</a:t>
            </a:r>
            <a:r>
              <a:rPr lang="pl-PL" sz="3600"/>
              <a:t>ry, etc.</a:t>
            </a:r>
          </a:p>
          <a:p>
            <a:endParaRPr lang="en-GB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The</a:t>
            </a:r>
            <a:r>
              <a:rPr lang="en-GB" sz="3600" b="1" dirty="0"/>
              <a:t> </a:t>
            </a:r>
            <a:r>
              <a:rPr lang="en-GB" sz="3600" b="1"/>
              <a:t>performance oriented</a:t>
            </a:r>
            <a:r>
              <a:rPr lang="pl-PL" sz="3600" b="1"/>
              <a:t> </a:t>
            </a:r>
            <a:r>
              <a:rPr lang="en-GB" sz="3600" b="1"/>
              <a:t> </a:t>
            </a:r>
            <a:r>
              <a:rPr lang="en-GB" sz="3600" dirty="0"/>
              <a:t>is visibility </a:t>
            </a:r>
            <a:r>
              <a:rPr lang="en-GB" sz="3600" b="1" dirty="0"/>
              <a:t>distance</a:t>
            </a:r>
            <a:r>
              <a:rPr lang="en-GB" sz="3600" dirty="0"/>
              <a:t> and </a:t>
            </a:r>
            <a:r>
              <a:rPr lang="en-GB" sz="3600" b="1" dirty="0"/>
              <a:t>width</a:t>
            </a:r>
            <a:r>
              <a:rPr lang="en-GB" sz="3600" dirty="0"/>
              <a:t> directly connected with </a:t>
            </a:r>
            <a:r>
              <a:rPr lang="en-GB" sz="3600" b="1" dirty="0"/>
              <a:t>speed</a:t>
            </a:r>
            <a:r>
              <a:rPr lang="en-GB" sz="3600" dirty="0"/>
              <a:t> and </a:t>
            </a:r>
            <a:r>
              <a:rPr lang="en-GB" sz="3600"/>
              <a:t>stopping distance</a:t>
            </a:r>
            <a:r>
              <a:rPr lang="pl-PL" sz="3600"/>
              <a:t> </a:t>
            </a:r>
            <a:r>
              <a:rPr lang="en-GB" sz="3600"/>
              <a:t>+</a:t>
            </a:r>
            <a:r>
              <a:rPr lang="pl-PL" sz="3600"/>
              <a:t> effective </a:t>
            </a:r>
            <a:r>
              <a:rPr lang="en-GB" sz="3600"/>
              <a:t>protection</a:t>
            </a:r>
            <a:r>
              <a:rPr lang="pl-PL" sz="3600"/>
              <a:t> against </a:t>
            </a:r>
            <a:r>
              <a:rPr lang="pl-PL" sz="3600" b="1"/>
              <a:t>glare</a:t>
            </a:r>
            <a:endParaRPr lang="it-IT" sz="36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13896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7112</TotalTime>
  <Words>1203</Words>
  <Application>Microsoft Office PowerPoint</Application>
  <PresentationFormat>A4 Paper (210x297 mm)</PresentationFormat>
  <Paragraphs>225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GTB Secretariat</dc:creator>
  <cp:lastModifiedBy>Konstantin Glukhenkiy</cp:lastModifiedBy>
  <cp:revision>279</cp:revision>
  <dcterms:created xsi:type="dcterms:W3CDTF">2016-01-06T07:52:50Z</dcterms:created>
  <dcterms:modified xsi:type="dcterms:W3CDTF">2019-04-17T12:22:10Z</dcterms:modified>
</cp:coreProperties>
</file>