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9" r:id="rId3"/>
    <p:sldId id="379" r:id="rId4"/>
    <p:sldId id="402" r:id="rId5"/>
    <p:sldId id="394" r:id="rId6"/>
    <p:sldId id="384" r:id="rId7"/>
    <p:sldId id="409" r:id="rId8"/>
    <p:sldId id="406" r:id="rId9"/>
    <p:sldId id="407" r:id="rId10"/>
    <p:sldId id="403" r:id="rId11"/>
    <p:sldId id="411" r:id="rId12"/>
    <p:sldId id="405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C00000"/>
    <a:srgbClr val="FFFFFF"/>
    <a:srgbClr val="00B0F0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656" y="86"/>
      </p:cViewPr>
      <p:guideLst>
        <p:guide orient="horz" pos="420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17061-29D0-42DA-837C-1ADC46FB4778}" type="datetimeFigureOut">
              <a:rPr lang="en-GB" smtClean="0"/>
              <a:pPr/>
              <a:t>24/04/2019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66AF-0F9C-4791-B29F-24A818E422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7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2815-3348-4212-928D-79D1F17B4929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CA65-2318-4174-8B10-9722A79B079A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D5D7-8D87-4C88-B4AF-77A42D3C1328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520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EC76-66CF-4D99-A8B6-06C74675CD9B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68DE-3BE5-422C-A8B3-1BD3E41DB926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8FA-EB56-4EE0-9BFD-98D4B9CCB4CC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CC04-EC3D-4E6B-AD81-1DF37B27759C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8EA0-E1EB-4B20-A35C-ADCCA5729635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AD76-A556-4523-8570-450EB627BD62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C706-E577-4CF8-9FF3-F25BC2587FD3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8015-AB84-41BA-BA3F-C04550702BEF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576E-2E5B-475B-BA25-0A925A8EC6B3}" type="datetime1">
              <a:rPr lang="en-US" smtClean="0"/>
              <a:pPr/>
              <a:t>24-Apr-19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Geoff Draper (GTB)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6F99-AF4C-43D3-8DA9-0FC98A7A07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93160" y="312783"/>
            <a:ext cx="3015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Informal </a:t>
            </a:r>
            <a:r>
              <a:rPr lang="en-GB"/>
              <a:t>document GRE-81-23 </a:t>
            </a:r>
            <a:endParaRPr lang="en-GB" dirty="0"/>
          </a:p>
          <a:p>
            <a:r>
              <a:rPr lang="en-GB" dirty="0"/>
              <a:t>(81</a:t>
            </a:r>
            <a:r>
              <a:rPr lang="en-GB" baseline="30000" dirty="0"/>
              <a:t>st</a:t>
            </a:r>
            <a:r>
              <a:rPr lang="en-GB" dirty="0"/>
              <a:t> GRE, 15-18 April 2019, </a:t>
            </a:r>
          </a:p>
          <a:p>
            <a:r>
              <a:rPr lang="en-GB" dirty="0"/>
              <a:t>agenda item 10)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472" y="312783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Transmitted by the experts from The International Automotive Lighting and Light Signalling Expert Group (GTB)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64568" y="2787774"/>
            <a:ext cx="7772400" cy="11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GTB activity report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for the 81</a:t>
            </a:r>
            <a:r>
              <a:rPr kumimoji="0" lang="en-US" alt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GRE session</a:t>
            </a:r>
            <a:endParaRPr kumimoji="0" lang="it-IT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D2C05BAB-3430-4ABE-AFC8-0AA6EDA3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11" name="Straight Connector 33">
            <a:extLst>
              <a:ext uri="{FF2B5EF4-FFF2-40B4-BE49-F238E27FC236}">
                <a16:creationId xmlns:a16="http://schemas.microsoft.com/office/drawing/2014/main" id="{E5FCC1B7-BFFF-4D14-A509-0F7BEEE015C6}"/>
              </a:ext>
            </a:extLst>
          </p:cNvPr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D55A0977-AF1B-4B5A-AE38-EAC5270BB88F}"/>
              </a:ext>
            </a:extLst>
          </p:cNvPr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EEDB293-551C-4EDD-8F0E-2ACAC07A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822813BE-0F22-4C18-A457-1D971FB53FE6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700" y="50669"/>
            <a:ext cx="8915400" cy="1143000"/>
          </a:xfrm>
        </p:spPr>
        <p:txBody>
          <a:bodyPr/>
          <a:lstStyle/>
          <a:p>
            <a:pPr algn="l"/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traffic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participants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autonomous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9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</a:t>
            </a:r>
            <a:r>
              <a:rPr lang="de-DE" sz="29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098" name="Picture 2" descr="https://1.f.ix.de/scale/geometry/696x477/q75/imgs/71/1/4/1/1/2/2/5/14C1450_033-e741fdb8d7d62b2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0" y="3306462"/>
            <a:ext cx="3214251" cy="24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dergebnis für Nissan IDS Conce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48" y="1556479"/>
            <a:ext cx="3521852" cy="264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1.f.ix.de/imgs/18/1/7/0/1/7/0/5/Bildschirmfoto_2015-11-30_um_09-13a474908e5a0f3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684760"/>
            <a:ext cx="4227888" cy="17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590223" y="4474257"/>
            <a:ext cx="6137077" cy="11387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</a:rPr>
              <a:t>The </a:t>
            </a:r>
            <a:r>
              <a:rPr lang="de-DE" sz="1600" dirty="0" err="1">
                <a:solidFill>
                  <a:schemeClr val="tx2"/>
                </a:solidFill>
              </a:rPr>
              <a:t>technology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of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autonomous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driving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cars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is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rapidly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developing</a:t>
            </a:r>
            <a:r>
              <a:rPr lang="de-DE" sz="1600" dirty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</a:rPr>
              <a:t>The </a:t>
            </a:r>
            <a:r>
              <a:rPr lang="de-DE" sz="1600" dirty="0" err="1">
                <a:solidFill>
                  <a:schemeClr val="tx2"/>
                </a:solidFill>
              </a:rPr>
              <a:t>first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cars</a:t>
            </a:r>
            <a:r>
              <a:rPr lang="de-DE" sz="1600" dirty="0">
                <a:solidFill>
                  <a:schemeClr val="tx2"/>
                </a:solidFill>
              </a:rPr>
              <a:t> will </a:t>
            </a:r>
            <a:r>
              <a:rPr lang="de-DE" sz="1600" dirty="0" err="1">
                <a:solidFill>
                  <a:schemeClr val="tx2"/>
                </a:solidFill>
              </a:rPr>
              <a:t>soon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be</a:t>
            </a:r>
            <a:r>
              <a:rPr lang="de-DE" sz="1600" dirty="0">
                <a:solidFill>
                  <a:schemeClr val="tx2"/>
                </a:solidFill>
              </a:rPr>
              <a:t> on </a:t>
            </a:r>
            <a:r>
              <a:rPr lang="de-DE" sz="1600" dirty="0" err="1">
                <a:solidFill>
                  <a:schemeClr val="tx2"/>
                </a:solidFill>
              </a:rPr>
              <a:t>the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road</a:t>
            </a:r>
            <a:r>
              <a:rPr lang="de-DE" sz="1600" dirty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</a:rPr>
              <a:t>A </a:t>
            </a:r>
            <a:r>
              <a:rPr lang="de-DE" sz="1600" dirty="0" err="1">
                <a:solidFill>
                  <a:schemeClr val="tx2"/>
                </a:solidFill>
              </a:rPr>
              <a:t>visual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communication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using</a:t>
            </a:r>
            <a:r>
              <a:rPr lang="de-DE" sz="1600" dirty="0">
                <a:solidFill>
                  <a:schemeClr val="tx2"/>
                </a:solidFill>
              </a:rPr>
              <a:t> light signalling </a:t>
            </a:r>
            <a:r>
              <a:rPr lang="de-DE" sz="1600" dirty="0" err="1">
                <a:solidFill>
                  <a:schemeClr val="tx2"/>
                </a:solidFill>
              </a:rPr>
              <a:t>between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the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vehicle</a:t>
            </a:r>
            <a:r>
              <a:rPr lang="de-DE" sz="1600" dirty="0">
                <a:solidFill>
                  <a:schemeClr val="tx2"/>
                </a:solidFill>
              </a:rPr>
              <a:t> in </a:t>
            </a:r>
            <a:r>
              <a:rPr lang="de-DE" sz="1600" dirty="0" err="1">
                <a:solidFill>
                  <a:schemeClr val="tx2"/>
                </a:solidFill>
              </a:rPr>
              <a:t>autonomous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mode</a:t>
            </a:r>
            <a:r>
              <a:rPr lang="de-DE" sz="1600" dirty="0">
                <a:solidFill>
                  <a:schemeClr val="tx2"/>
                </a:solidFill>
              </a:rPr>
              <a:t> and </a:t>
            </a:r>
            <a:r>
              <a:rPr lang="de-DE" sz="1600" dirty="0" err="1">
                <a:solidFill>
                  <a:schemeClr val="tx2"/>
                </a:solidFill>
              </a:rPr>
              <a:t>the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other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road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users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has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to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be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defined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A19D366-9E63-4A24-AF86-9A49956FB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13" name="Straight Connector 7">
            <a:extLst>
              <a:ext uri="{FF2B5EF4-FFF2-40B4-BE49-F238E27FC236}">
                <a16:creationId xmlns:a16="http://schemas.microsoft.com/office/drawing/2014/main" id="{F4E19F54-EACD-440B-B908-1EC7221D1667}"/>
              </a:ext>
            </a:extLst>
          </p:cNvPr>
          <p:cNvCxnSpPr/>
          <p:nvPr/>
        </p:nvCxnSpPr>
        <p:spPr>
          <a:xfrm>
            <a:off x="1155700" y="599354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D20D62FB-F8D8-41EE-8786-2FCA5AD26D03}"/>
              </a:ext>
            </a:extLst>
          </p:cNvPr>
          <p:cNvCxnSpPr/>
          <p:nvPr/>
        </p:nvCxnSpPr>
        <p:spPr>
          <a:xfrm>
            <a:off x="0" y="599354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A8E3B0C8-9E0E-41BA-ACD9-06659B49D324}"/>
              </a:ext>
            </a:extLst>
          </p:cNvPr>
          <p:cNvSpPr txBox="1">
            <a:spLocks/>
          </p:cNvSpPr>
          <p:nvPr/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2813BE-0F22-4C18-A457-1D971FB53FE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4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822813BE-0F22-4C18-A457-1D971FB53FE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91414" y="116263"/>
            <a:ext cx="72274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Cultural Aspects in Communication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Car to Pedestrian using Symbols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77735-0E7F-473E-9B4D-848ECBE77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162"/>
            <a:ext cx="9906000" cy="3455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F13D2C-402F-4B67-9D70-3DCFB5ADACB3}"/>
              </a:ext>
            </a:extLst>
          </p:cNvPr>
          <p:cNvSpPr txBox="1"/>
          <p:nvPr/>
        </p:nvSpPr>
        <p:spPr>
          <a:xfrm>
            <a:off x="1364160" y="5415607"/>
            <a:ext cx="754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Research Tests in Europe, Japan, China, South Korea, USA</a:t>
            </a:r>
          </a:p>
        </p:txBody>
      </p:sp>
    </p:spTree>
    <p:extLst>
      <p:ext uri="{BB962C8B-B14F-4D97-AF65-F5344CB8AC3E}">
        <p14:creationId xmlns:p14="http://schemas.microsoft.com/office/powerpoint/2010/main" val="401546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822813BE-0F22-4C18-A457-1D971FB53FE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284040" y="116632"/>
            <a:ext cx="4022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Timing and Outlook</a:t>
            </a:r>
          </a:p>
        </p:txBody>
      </p:sp>
      <p:sp>
        <p:nvSpPr>
          <p:cNvPr id="11" name="Textfeld 3"/>
          <p:cNvSpPr txBox="1"/>
          <p:nvPr/>
        </p:nvSpPr>
        <p:spPr>
          <a:xfrm>
            <a:off x="82550" y="1770995"/>
            <a:ext cx="9413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2450" indent="-45720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0000"/>
                </a:solidFill>
                <a:latin typeface="Arial"/>
                <a:cs typeface="Arial"/>
              </a:rPr>
              <a:t>Research Studies will </a:t>
            </a:r>
            <a:r>
              <a:rPr lang="de-DE" sz="2800" b="1" dirty="0" err="1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lang="de-DE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800" b="1" dirty="0" err="1">
                <a:solidFill>
                  <a:srgbClr val="000000"/>
                </a:solidFill>
                <a:latin typeface="Arial"/>
                <a:cs typeface="Arial"/>
              </a:rPr>
              <a:t>completed</a:t>
            </a:r>
            <a:r>
              <a:rPr lang="de-DE" sz="2800" b="1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2800" b="1" dirty="0" err="1">
                <a:solidFill>
                  <a:srgbClr val="000000"/>
                </a:solidFill>
                <a:latin typeface="Arial"/>
                <a:cs typeface="Arial"/>
              </a:rPr>
              <a:t>July</a:t>
            </a:r>
            <a:r>
              <a:rPr lang="de-DE" sz="2800" b="1" dirty="0">
                <a:solidFill>
                  <a:srgbClr val="000000"/>
                </a:solidFill>
                <a:latin typeface="Arial"/>
                <a:cs typeface="Arial"/>
              </a:rPr>
              <a:t> 2019  </a:t>
            </a:r>
          </a:p>
          <a:p>
            <a:pPr marL="552450" indent="-457200">
              <a:buFont typeface="Arial" panose="020B0604020202020204" pitchFamily="34" charset="0"/>
              <a:buChar char="•"/>
            </a:pPr>
            <a:endParaRPr lang="de-DE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52450" indent="-457200">
              <a:buFont typeface="Arial" panose="020B0604020202020204" pitchFamily="34" charset="0"/>
              <a:buChar char="•"/>
            </a:pPr>
            <a:r>
              <a:rPr lang="de-DE" sz="2800" b="1" dirty="0" err="1">
                <a:solidFill>
                  <a:srgbClr val="000000"/>
                </a:solidFill>
                <a:latin typeface="Arial"/>
                <a:cs typeface="Arial"/>
              </a:rPr>
              <a:t>Results</a:t>
            </a:r>
            <a:r>
              <a:rPr lang="de-DE" sz="2800" b="1" dirty="0">
                <a:solidFill>
                  <a:srgbClr val="000000"/>
                </a:solidFill>
                <a:latin typeface="Arial"/>
                <a:cs typeface="Arial"/>
              </a:rPr>
              <a:t> will </a:t>
            </a:r>
            <a:r>
              <a:rPr lang="de-DE" sz="2800" b="1" dirty="0" err="1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lang="de-DE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800" b="1" dirty="0" err="1">
                <a:solidFill>
                  <a:srgbClr val="000000"/>
                </a:solidFill>
                <a:latin typeface="Arial"/>
                <a:cs typeface="Arial"/>
              </a:rPr>
              <a:t>published</a:t>
            </a:r>
            <a:r>
              <a:rPr lang="de-DE" sz="2800" b="1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  <a:p>
            <a:pPr marL="552450" indent="-457200">
              <a:buFont typeface="Arial" panose="020B0604020202020204" pitchFamily="34" charset="0"/>
              <a:buChar char="•"/>
            </a:pPr>
            <a:endParaRPr lang="de-DE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52450" indent="-45720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0000"/>
                </a:solidFill>
                <a:latin typeface="Arial"/>
                <a:cs typeface="Arial"/>
              </a:rPr>
              <a:t>Further </a:t>
            </a:r>
            <a:r>
              <a:rPr lang="de-DE" sz="2800" b="1" dirty="0" err="1">
                <a:solidFill>
                  <a:srgbClr val="000000"/>
                </a:solidFill>
                <a:latin typeface="Arial"/>
                <a:cs typeface="Arial"/>
              </a:rPr>
              <a:t>studies</a:t>
            </a:r>
            <a:r>
              <a:rPr lang="de-DE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2800" b="1" dirty="0" err="1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lang="de-DE" sz="2800" b="1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2800" b="1" dirty="0" err="1">
                <a:solidFill>
                  <a:srgbClr val="000000"/>
                </a:solidFill>
                <a:latin typeface="Arial"/>
                <a:cs typeface="Arial"/>
              </a:rPr>
              <a:t>preparation</a:t>
            </a:r>
            <a:endParaRPr lang="de-DE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de-DE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3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910899-D3C4-4AD4-BEBB-8C9DBCEA1BB5}"/>
              </a:ext>
            </a:extLst>
          </p:cNvPr>
          <p:cNvSpPr txBox="1"/>
          <p:nvPr/>
        </p:nvSpPr>
        <p:spPr>
          <a:xfrm flipH="1">
            <a:off x="55547" y="1052736"/>
            <a:ext cx="96490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5619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u="sng" dirty="0"/>
              <a:t>Stage 2 Simplification:</a:t>
            </a:r>
            <a:br>
              <a:rPr lang="en-US" b="1" u="sng" dirty="0"/>
            </a:br>
            <a:r>
              <a:rPr lang="en-US" dirty="0"/>
              <a:t>- Support SLR and harmonisation with Chinese simplification of GB Standards.</a:t>
            </a:r>
          </a:p>
          <a:p>
            <a:pPr marL="742950" lvl="1" indent="-5619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u="sng" dirty="0"/>
              <a:t>AV Signalling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 Support the GRE TF on Autonomous Vehicle Signalling Requirements (AVSR)</a:t>
            </a:r>
            <a:br>
              <a:rPr lang="en-US" dirty="0"/>
            </a:br>
            <a:r>
              <a:rPr lang="en-US" dirty="0"/>
              <a:t>- Consideration of the next steps in signalling and communication</a:t>
            </a:r>
          </a:p>
          <a:p>
            <a:pPr marL="742950" lvl="1" indent="-5619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u="sng" dirty="0"/>
              <a:t>New Lighting functions:</a:t>
            </a:r>
            <a:br>
              <a:rPr lang="en-US" b="1" u="sng" dirty="0"/>
            </a:br>
            <a:r>
              <a:rPr lang="en-US" dirty="0"/>
              <a:t>- Development of provisions for light projections on the road</a:t>
            </a:r>
            <a:br>
              <a:rPr lang="en-US" dirty="0"/>
            </a:br>
            <a:r>
              <a:rPr lang="en-US" dirty="0"/>
              <a:t>- Research Studies on New Functionalities in Automotive Lighting  </a:t>
            </a:r>
          </a:p>
          <a:p>
            <a:pPr marL="742950" lvl="1" indent="-5619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u="sng" dirty="0"/>
              <a:t>LEDs retrofit:</a:t>
            </a:r>
            <a:br>
              <a:rPr lang="en-US" b="1" u="sng" dirty="0"/>
            </a:br>
            <a:r>
              <a:rPr lang="en-US" dirty="0"/>
              <a:t>- </a:t>
            </a:r>
            <a:r>
              <a:rPr lang="it-IT" dirty="0"/>
              <a:t>Support the GRE </a:t>
            </a:r>
            <a:r>
              <a:rPr lang="en-US" dirty="0"/>
              <a:t>TF on Substitutes/Retrofits (TF S/R)</a:t>
            </a:r>
            <a:br>
              <a:rPr lang="en-US" dirty="0"/>
            </a:br>
            <a:r>
              <a:rPr lang="en-US" dirty="0"/>
              <a:t>- Consideration to have general requirements for new innovative Light Sources</a:t>
            </a:r>
          </a:p>
          <a:p>
            <a:pPr marL="742950" lvl="1" indent="-5619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u="sng" dirty="0"/>
              <a:t>Various:</a:t>
            </a:r>
            <a:br>
              <a:rPr lang="en-US" dirty="0"/>
            </a:br>
            <a:r>
              <a:rPr lang="en-US" dirty="0"/>
              <a:t>- Consideration of sensors related to lighting and visibility functions (e.g. camera, LIDAR, radar, etc.), their integration in Headlamp/Rear Lamps and  cleaning </a:t>
            </a:r>
            <a:br>
              <a:rPr lang="en-US" dirty="0"/>
            </a:br>
            <a:r>
              <a:rPr lang="en-US" dirty="0"/>
              <a:t>- Support SAE for NHTSA ADB NPRM requirements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77C57F-33C9-40F4-8A0C-56C653854ACD}"/>
              </a:ext>
            </a:extLst>
          </p:cNvPr>
          <p:cNvSpPr txBox="1"/>
          <p:nvPr/>
        </p:nvSpPr>
        <p:spPr>
          <a:xfrm>
            <a:off x="2335564" y="116632"/>
            <a:ext cx="5234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 err="1"/>
              <a:t>Main</a:t>
            </a:r>
            <a:r>
              <a:rPr lang="it-IT" sz="4800" b="1" dirty="0"/>
              <a:t> </a:t>
            </a:r>
            <a:r>
              <a:rPr lang="it-IT" sz="4800" b="1" dirty="0" err="1"/>
              <a:t>working</a:t>
            </a:r>
            <a:r>
              <a:rPr lang="it-IT" sz="4800" b="1" dirty="0"/>
              <a:t> </a:t>
            </a:r>
            <a:r>
              <a:rPr lang="it-IT" sz="4800" b="1" dirty="0" err="1"/>
              <a:t>areas</a:t>
            </a:r>
            <a:endParaRPr lang="it-IT" sz="4800" b="1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6DAECC9-66B1-41A8-9C8D-76123016F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8" name="Straight Connector 33">
            <a:extLst>
              <a:ext uri="{FF2B5EF4-FFF2-40B4-BE49-F238E27FC236}">
                <a16:creationId xmlns:a16="http://schemas.microsoft.com/office/drawing/2014/main" id="{93B7250B-6B3F-46A1-8872-B35A09C69B28}"/>
              </a:ext>
            </a:extLst>
          </p:cNvPr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9599318A-F58C-4406-AC65-94997C543CA9}"/>
              </a:ext>
            </a:extLst>
          </p:cNvPr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F283714-7D69-411D-AC93-76D91879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822813BE-0F22-4C18-A457-1D971FB53FE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69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/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3BE-0F22-4C18-A457-1D971FB53FE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>
            <a:off x="272480" y="96916"/>
            <a:ext cx="85883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Focus on Research Studies on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New Functionalities in Automotive Lighting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E673D-221B-49D1-B5BE-443E717EE391}"/>
              </a:ext>
            </a:extLst>
          </p:cNvPr>
          <p:cNvSpPr txBox="1"/>
          <p:nvPr/>
        </p:nvSpPr>
        <p:spPr>
          <a:xfrm>
            <a:off x="495300" y="1578272"/>
            <a:ext cx="79860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u="sng" dirty="0"/>
              <a:t>New Functionalities :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de-DE" sz="2400" dirty="0" err="1"/>
              <a:t>Parking</a:t>
            </a:r>
            <a:r>
              <a:rPr lang="de-DE" sz="2400" dirty="0"/>
              <a:t> / </a:t>
            </a:r>
            <a:r>
              <a:rPr lang="de-DE" sz="2400" dirty="0" err="1"/>
              <a:t>Deparking</a:t>
            </a:r>
            <a:r>
              <a:rPr lang="de-DE" sz="2400" dirty="0"/>
              <a:t> </a:t>
            </a:r>
            <a:r>
              <a:rPr lang="de-DE" sz="2400" dirty="0" err="1"/>
              <a:t>indication</a:t>
            </a:r>
            <a:endParaRPr lang="de-DE" sz="2400" dirty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de-DE" sz="2400" dirty="0" err="1"/>
              <a:t>Driving</a:t>
            </a:r>
            <a:r>
              <a:rPr lang="de-DE" sz="2400" dirty="0"/>
              <a:t> </a:t>
            </a:r>
            <a:r>
              <a:rPr lang="de-DE" sz="2400" dirty="0" err="1"/>
              <a:t>through</a:t>
            </a:r>
            <a:r>
              <a:rPr lang="de-DE" sz="2400" dirty="0"/>
              <a:t> Construction </a:t>
            </a:r>
            <a:r>
              <a:rPr lang="de-DE" sz="2400" dirty="0" err="1"/>
              <a:t>Zones</a:t>
            </a:r>
            <a:endParaRPr lang="de-DE" sz="2400" dirty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de-DE" sz="2400" dirty="0" err="1"/>
              <a:t>Projection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symbols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driver</a:t>
            </a:r>
            <a:endParaRPr lang="de-DE" sz="2400" dirty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de-DE" sz="2400" dirty="0"/>
              <a:t>Identifier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vehicles</a:t>
            </a:r>
            <a:r>
              <a:rPr lang="de-DE" sz="2400" dirty="0"/>
              <a:t> </a:t>
            </a:r>
            <a:r>
              <a:rPr lang="de-DE" sz="2400" dirty="0" err="1"/>
              <a:t>running</a:t>
            </a:r>
            <a:r>
              <a:rPr lang="de-DE" sz="2400" dirty="0"/>
              <a:t> in </a:t>
            </a:r>
            <a:r>
              <a:rPr lang="de-DE" sz="2400" dirty="0" err="1"/>
              <a:t>autonomous</a:t>
            </a:r>
            <a:r>
              <a:rPr lang="de-DE" sz="2400" dirty="0"/>
              <a:t> </a:t>
            </a:r>
            <a:r>
              <a:rPr lang="de-DE" sz="2400" dirty="0" err="1"/>
              <a:t>mode</a:t>
            </a:r>
            <a:endParaRPr lang="de-DE" sz="2400" dirty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de-DE" sz="2400" dirty="0"/>
              <a:t>Cultural </a:t>
            </a:r>
            <a:r>
              <a:rPr lang="de-DE" sz="2400" dirty="0" err="1"/>
              <a:t>aspects</a:t>
            </a:r>
            <a:r>
              <a:rPr lang="de-DE" sz="2400" dirty="0"/>
              <a:t> in </a:t>
            </a:r>
            <a:r>
              <a:rPr lang="de-DE" sz="2400" dirty="0" err="1"/>
              <a:t>understanding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symbols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in Car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Pedestrian</a:t>
            </a:r>
            <a:r>
              <a:rPr lang="de-DE" sz="2400" dirty="0"/>
              <a:t> Communication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/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3BE-0F22-4C18-A457-1D971FB53FE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>
            <a:off x="165100" y="87965"/>
            <a:ext cx="76049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Target and Motivation to initiate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and support research studies by GTB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E673D-221B-49D1-B5BE-443E717EE391}"/>
              </a:ext>
            </a:extLst>
          </p:cNvPr>
          <p:cNvSpPr txBox="1"/>
          <p:nvPr/>
        </p:nvSpPr>
        <p:spPr>
          <a:xfrm>
            <a:off x="287400" y="1495485"/>
            <a:ext cx="9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dirty="0"/>
              <a:t>Independent </a:t>
            </a:r>
            <a:r>
              <a:rPr lang="de-DE" sz="3200" dirty="0" err="1"/>
              <a:t>research</a:t>
            </a:r>
            <a:r>
              <a:rPr lang="de-DE" sz="3200" dirty="0"/>
              <a:t> </a:t>
            </a:r>
            <a:r>
              <a:rPr lang="de-DE" sz="3200" dirty="0" err="1"/>
              <a:t>studies</a:t>
            </a:r>
            <a:r>
              <a:rPr lang="de-DE" sz="3200" dirty="0"/>
              <a:t> </a:t>
            </a:r>
            <a:r>
              <a:rPr lang="de-DE" sz="3200" dirty="0" err="1"/>
              <a:t>by</a:t>
            </a:r>
            <a:r>
              <a:rPr lang="de-DE" sz="3200" dirty="0"/>
              <a:t> </a:t>
            </a:r>
            <a:r>
              <a:rPr lang="de-DE" sz="3200" dirty="0" err="1"/>
              <a:t>universities</a:t>
            </a:r>
            <a:r>
              <a:rPr lang="de-DE" sz="3200" dirty="0"/>
              <a:t> and </a:t>
            </a:r>
            <a:r>
              <a:rPr lang="de-DE" sz="3200" dirty="0" err="1"/>
              <a:t>institutes</a:t>
            </a:r>
            <a:r>
              <a:rPr lang="de-DE" sz="3200" dirty="0"/>
              <a:t> </a:t>
            </a:r>
            <a:r>
              <a:rPr lang="de-DE" sz="3200" dirty="0" err="1"/>
              <a:t>should</a:t>
            </a:r>
            <a:r>
              <a:rPr lang="de-DE" sz="3200" dirty="0"/>
              <a:t> </a:t>
            </a:r>
            <a:r>
              <a:rPr lang="de-DE" sz="3200" dirty="0" err="1"/>
              <a:t>investigate</a:t>
            </a:r>
            <a:r>
              <a:rPr lang="de-DE" sz="3200" dirty="0"/>
              <a:t> </a:t>
            </a:r>
            <a:r>
              <a:rPr lang="de-DE" sz="3200" dirty="0" err="1"/>
              <a:t>if</a:t>
            </a:r>
            <a:r>
              <a:rPr lang="de-DE" sz="3200" dirty="0"/>
              <a:t> a </a:t>
            </a:r>
            <a:r>
              <a:rPr lang="de-DE" sz="3200" dirty="0" err="1"/>
              <a:t>new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r>
              <a:rPr lang="de-DE" sz="3200" dirty="0"/>
              <a:t> </a:t>
            </a:r>
            <a:r>
              <a:rPr lang="de-DE" sz="3200" dirty="0" err="1"/>
              <a:t>provides</a:t>
            </a:r>
            <a:r>
              <a:rPr lang="de-DE" sz="3200" dirty="0"/>
              <a:t> </a:t>
            </a:r>
            <a:r>
              <a:rPr lang="de-DE" sz="3200" dirty="0" err="1"/>
              <a:t>safety</a:t>
            </a:r>
            <a:r>
              <a:rPr lang="de-DE" sz="3200" dirty="0"/>
              <a:t> </a:t>
            </a:r>
            <a:r>
              <a:rPr lang="de-DE" sz="3200" dirty="0" err="1"/>
              <a:t>benefits</a:t>
            </a:r>
            <a:r>
              <a:rPr lang="de-DE" sz="3200" dirty="0"/>
              <a:t>, </a:t>
            </a:r>
            <a:r>
              <a:rPr lang="de-DE" sz="3200" dirty="0" err="1"/>
              <a:t>is</a:t>
            </a:r>
            <a:r>
              <a:rPr lang="de-DE" sz="3200" dirty="0"/>
              <a:t> a </a:t>
            </a:r>
            <a:r>
              <a:rPr lang="de-DE" sz="3200" dirty="0" err="1"/>
              <a:t>comfort</a:t>
            </a:r>
            <a:r>
              <a:rPr lang="de-DE" sz="3200" dirty="0"/>
              <a:t> feature and </a:t>
            </a:r>
            <a:r>
              <a:rPr lang="de-DE" sz="3200" dirty="0" err="1"/>
              <a:t>provides</a:t>
            </a:r>
            <a:r>
              <a:rPr lang="de-DE" sz="3200" dirty="0"/>
              <a:t> </a:t>
            </a:r>
            <a:r>
              <a:rPr lang="de-DE" sz="3200" dirty="0" err="1"/>
              <a:t>important</a:t>
            </a:r>
            <a:r>
              <a:rPr lang="de-DE" sz="3200" dirty="0"/>
              <a:t> </a:t>
            </a:r>
            <a:r>
              <a:rPr lang="de-DE" sz="3200" dirty="0" err="1"/>
              <a:t>information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driver</a:t>
            </a:r>
            <a:r>
              <a:rPr lang="de-DE" sz="3200" dirty="0"/>
              <a:t> and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other</a:t>
            </a:r>
            <a:r>
              <a:rPr lang="de-DE" sz="3200" dirty="0"/>
              <a:t> </a:t>
            </a:r>
            <a:r>
              <a:rPr lang="de-DE" sz="3200" dirty="0" err="1"/>
              <a:t>road</a:t>
            </a:r>
            <a:r>
              <a:rPr lang="de-DE" sz="3200" dirty="0"/>
              <a:t> </a:t>
            </a:r>
            <a:r>
              <a:rPr lang="de-DE" sz="3200" dirty="0" err="1"/>
              <a:t>users</a:t>
            </a:r>
            <a:r>
              <a:rPr lang="de-DE" sz="3200" dirty="0"/>
              <a:t>.</a:t>
            </a:r>
          </a:p>
          <a:p>
            <a:pPr algn="just"/>
            <a:endParaRPr lang="de-DE" sz="3200" dirty="0"/>
          </a:p>
          <a:p>
            <a:pPr algn="just"/>
            <a:r>
              <a:rPr lang="de-DE" sz="3200" dirty="0"/>
              <a:t>Such </a:t>
            </a:r>
            <a:r>
              <a:rPr lang="de-DE" sz="3200" dirty="0" err="1"/>
              <a:t>studies</a:t>
            </a:r>
            <a:r>
              <a:rPr lang="de-DE" sz="3200" dirty="0"/>
              <a:t> </a:t>
            </a:r>
            <a:r>
              <a:rPr lang="de-DE" sz="3200" dirty="0" err="1"/>
              <a:t>shall</a:t>
            </a:r>
            <a:r>
              <a:rPr lang="de-DE" sz="3200" dirty="0"/>
              <a:t> also </a:t>
            </a:r>
            <a:r>
              <a:rPr lang="de-DE" sz="3200" dirty="0" err="1"/>
              <a:t>investigate</a:t>
            </a:r>
            <a:r>
              <a:rPr lang="de-DE" sz="3200" dirty="0"/>
              <a:t> </a:t>
            </a:r>
            <a:r>
              <a:rPr lang="de-DE" sz="3200" dirty="0" err="1"/>
              <a:t>whether</a:t>
            </a:r>
            <a:r>
              <a:rPr lang="de-DE" sz="3200" dirty="0"/>
              <a:t> a </a:t>
            </a:r>
            <a:r>
              <a:rPr lang="de-DE" sz="3200" dirty="0" err="1"/>
              <a:t>new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disturbing</a:t>
            </a:r>
            <a:r>
              <a:rPr lang="de-DE" sz="3200" dirty="0"/>
              <a:t> </a:t>
            </a:r>
            <a:r>
              <a:rPr lang="de-DE" sz="3200" dirty="0" err="1"/>
              <a:t>or</a:t>
            </a:r>
            <a:r>
              <a:rPr lang="de-DE" sz="3200" dirty="0"/>
              <a:t> </a:t>
            </a:r>
            <a:r>
              <a:rPr lang="de-DE" sz="3200" dirty="0" err="1"/>
              <a:t>confusing</a:t>
            </a:r>
            <a:r>
              <a:rPr lang="de-DE" sz="3200" dirty="0"/>
              <a:t> </a:t>
            </a:r>
            <a:r>
              <a:rPr lang="de-DE" sz="3200" dirty="0" err="1"/>
              <a:t>other</a:t>
            </a:r>
            <a:r>
              <a:rPr lang="de-DE" sz="3200" dirty="0"/>
              <a:t> </a:t>
            </a:r>
            <a:r>
              <a:rPr lang="de-DE" sz="3200" dirty="0" err="1"/>
              <a:t>road</a:t>
            </a:r>
            <a:r>
              <a:rPr lang="de-DE" sz="3200" dirty="0"/>
              <a:t> </a:t>
            </a:r>
            <a:r>
              <a:rPr lang="de-DE" sz="3200" dirty="0" err="1"/>
              <a:t>users</a:t>
            </a:r>
            <a:r>
              <a:rPr lang="de-DE" sz="3200" dirty="0"/>
              <a:t>.</a:t>
            </a:r>
          </a:p>
          <a:p>
            <a:pPr algn="just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8204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822813BE-0F22-4C18-A457-1D971FB53FE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Rettangolo 11"/>
          <p:cNvSpPr/>
          <p:nvPr/>
        </p:nvSpPr>
        <p:spPr>
          <a:xfrm>
            <a:off x="284040" y="116632"/>
            <a:ext cx="9767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kern="0" dirty="0" err="1">
                <a:solidFill>
                  <a:srgbClr val="00458C"/>
                </a:solidFill>
                <a:latin typeface="Arial"/>
                <a:ea typeface="+mj-ea"/>
                <a:cs typeface="Arial"/>
              </a:rPr>
              <a:t>Deparking</a:t>
            </a:r>
            <a:r>
              <a:rPr lang="en-GB" sz="2400" b="1" kern="0" dirty="0">
                <a:solidFill>
                  <a:srgbClr val="00458C"/>
                </a:solidFill>
                <a:latin typeface="Arial"/>
                <a:ea typeface="+mj-ea"/>
                <a:cs typeface="Arial"/>
              </a:rPr>
              <a:t> Rear Light | </a:t>
            </a:r>
            <a:r>
              <a:rPr lang="en-US" sz="2400" kern="0" dirty="0">
                <a:solidFill>
                  <a:srgbClr val="00458C"/>
                </a:solidFill>
                <a:latin typeface="Arial"/>
                <a:ea typeface="+mj-ea"/>
                <a:cs typeface="Arial"/>
              </a:rPr>
              <a:t>Indication of the vehicle’s movement direction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4" y="692696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6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822813BE-0F22-4C18-A457-1D971FB53FE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51543" r="17259" b="2452"/>
          <a:stretch/>
        </p:blipFill>
        <p:spPr bwMode="auto">
          <a:xfrm>
            <a:off x="1493292" y="3142780"/>
            <a:ext cx="6919416" cy="285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340B1DD1-884C-417D-9708-1B779262F659}"/>
              </a:ext>
            </a:extLst>
          </p:cNvPr>
          <p:cNvSpPr txBox="1"/>
          <p:nvPr/>
        </p:nvSpPr>
        <p:spPr>
          <a:xfrm>
            <a:off x="287400" y="1495485"/>
            <a:ext cx="9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de-DE" dirty="0"/>
              <a:t>Projects a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prediction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width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marL="285750" indent="-285750" algn="just">
              <a:buFontTx/>
              <a:buChar char="-"/>
            </a:pPr>
            <a:r>
              <a:rPr lang="de-DE" dirty="0"/>
              <a:t>Purpose: </a:t>
            </a:r>
            <a:r>
              <a:rPr lang="de-DE" dirty="0" err="1"/>
              <a:t>assistance</a:t>
            </a:r>
            <a:endParaRPr lang="de-DE" dirty="0"/>
          </a:p>
          <a:p>
            <a:pPr marL="285750" indent="-285750" algn="just">
              <a:buFontTx/>
              <a:buChar char="-"/>
            </a:pPr>
            <a:r>
              <a:rPr lang="de-DE" dirty="0"/>
              <a:t>Target: </a:t>
            </a:r>
            <a:r>
              <a:rPr lang="de-DE" dirty="0" err="1"/>
              <a:t>driver</a:t>
            </a:r>
            <a:endParaRPr lang="de-DE" dirty="0"/>
          </a:p>
          <a:p>
            <a:pPr marL="285750" indent="-285750" algn="just">
              <a:buFontTx/>
              <a:buChar char="-"/>
            </a:pPr>
            <a:r>
              <a:rPr lang="de-DE" dirty="0"/>
              <a:t>Position: </a:t>
            </a:r>
            <a:r>
              <a:rPr lang="de-DE" dirty="0" err="1"/>
              <a:t>passing</a:t>
            </a:r>
            <a:r>
              <a:rPr lang="de-DE" dirty="0"/>
              <a:t> beam </a:t>
            </a:r>
            <a:r>
              <a:rPr lang="de-DE" dirty="0" err="1"/>
              <a:t>area</a:t>
            </a:r>
            <a:r>
              <a:rPr lang="de-DE" dirty="0"/>
              <a:t> (8-35 m)</a:t>
            </a:r>
          </a:p>
          <a:p>
            <a:pPr marL="285750" indent="-285750" algn="just">
              <a:buFontTx/>
              <a:buChar char="-"/>
            </a:pPr>
            <a:r>
              <a:rPr lang="de-DE" dirty="0"/>
              <a:t>Addition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passing</a:t>
            </a:r>
            <a:r>
              <a:rPr lang="de-DE" dirty="0"/>
              <a:t> beam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4815590-C60F-47D1-87EB-C4346573FA33}"/>
              </a:ext>
            </a:extLst>
          </p:cNvPr>
          <p:cNvSpPr/>
          <p:nvPr/>
        </p:nvSpPr>
        <p:spPr>
          <a:xfrm>
            <a:off x="165100" y="87965"/>
            <a:ext cx="59650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Light-based driver assistance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Construction zone lighting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6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0BFC4-9E4C-4089-8B5E-3D0D64ECD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32" y="990037"/>
            <a:ext cx="6097336" cy="4573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1A7749-3E0E-47A5-B780-7E63AB58558B}"/>
              </a:ext>
            </a:extLst>
          </p:cNvPr>
          <p:cNvSpPr txBox="1"/>
          <p:nvPr/>
        </p:nvSpPr>
        <p:spPr>
          <a:xfrm>
            <a:off x="183966" y="10102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Guidelines in Construction Zone Areas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4F036767-36BD-4EB5-A504-0EF6FFD5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7" name="Straight Connector 33">
            <a:extLst>
              <a:ext uri="{FF2B5EF4-FFF2-40B4-BE49-F238E27FC236}">
                <a16:creationId xmlns:a16="http://schemas.microsoft.com/office/drawing/2014/main" id="{80129A5C-6495-4DA3-A6AF-2D1E3DB94DA4}"/>
              </a:ext>
            </a:extLst>
          </p:cNvPr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9ABFDC40-5D5B-4291-B9C6-64DBC9BF6232}"/>
              </a:ext>
            </a:extLst>
          </p:cNvPr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747CBCA-A143-4125-96D3-FB6AC873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822813BE-0F22-4C18-A457-1D971FB53FE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48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460C8-5940-48FD-BAF6-6B273B38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1" y="97182"/>
            <a:ext cx="8915400" cy="585445"/>
          </a:xfrm>
        </p:spPr>
        <p:txBody>
          <a:bodyPr/>
          <a:lstStyle/>
          <a:p>
            <a:pPr>
              <a:defRPr/>
            </a:pPr>
            <a:r>
              <a:rPr lang="de-DE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</a:t>
            </a:r>
            <a:r>
              <a:rPr lang="de-DE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Functionalities</a:t>
            </a:r>
            <a:r>
              <a:rPr lang="de-DE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Snow Flake </a:t>
            </a:r>
            <a:r>
              <a:rPr lang="de-DE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Projection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104EA956-CA36-4461-970E-D42037DF3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Page </a:t>
            </a:r>
            <a:fld id="{47C173C2-AF41-48C0-A243-F79D94145511}" type="slidenum">
              <a:rPr lang="en-US" altLang="en-US" smtClean="0">
                <a:solidFill>
                  <a:schemeClr val="bg2"/>
                </a:solidFill>
              </a:rPr>
              <a:pPr/>
              <a:t>8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18436" name="Grafik 4">
            <a:extLst>
              <a:ext uri="{FF2B5EF4-FFF2-40B4-BE49-F238E27FC236}">
                <a16:creationId xmlns:a16="http://schemas.microsoft.com/office/drawing/2014/main" id="{ACA101ED-A07B-445B-A2D1-FC5F7CDD7F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9105"/>
          <a:stretch>
            <a:fillRect/>
          </a:stretch>
        </p:blipFill>
        <p:spPr>
          <a:xfrm>
            <a:off x="762000" y="1988840"/>
            <a:ext cx="8072438" cy="3638550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01F877F1-8635-4693-B2D7-0C91B69A6196}"/>
              </a:ext>
            </a:extLst>
          </p:cNvPr>
          <p:cNvSpPr txBox="1"/>
          <p:nvPr/>
        </p:nvSpPr>
        <p:spPr>
          <a:xfrm>
            <a:off x="373636" y="921535"/>
            <a:ext cx="9037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2000" b="1" i="1" cap="small" dirty="0"/>
              <a:t>Case : 	</a:t>
            </a:r>
            <a:r>
              <a:rPr lang="de-DE" sz="2000" i="1" cap="small" dirty="0"/>
              <a:t>Vehicle </a:t>
            </a:r>
            <a:r>
              <a:rPr lang="de-DE" sz="2000" i="1" cap="small" dirty="0" err="1"/>
              <a:t>with</a:t>
            </a:r>
            <a:r>
              <a:rPr lang="de-DE" sz="2000" i="1" cap="small" dirty="0"/>
              <a:t> high </a:t>
            </a:r>
            <a:r>
              <a:rPr lang="de-DE" sz="2000" i="1" cap="small" dirty="0" err="1"/>
              <a:t>resolution</a:t>
            </a:r>
            <a:r>
              <a:rPr lang="de-DE" sz="2000" i="1" cap="small" dirty="0"/>
              <a:t> </a:t>
            </a:r>
            <a:r>
              <a:rPr lang="de-DE" sz="2000" i="1" cap="small" dirty="0" err="1"/>
              <a:t>headlights</a:t>
            </a:r>
            <a:r>
              <a:rPr lang="de-DE" sz="2000" i="1" cap="small" dirty="0"/>
              <a:t> </a:t>
            </a:r>
            <a:r>
              <a:rPr lang="de-DE" sz="2000" i="1" cap="small" dirty="0" err="1"/>
              <a:t>projects</a:t>
            </a:r>
            <a:r>
              <a:rPr lang="de-DE" sz="2000" i="1" cap="small" dirty="0"/>
              <a:t> a </a:t>
            </a:r>
            <a:r>
              <a:rPr lang="de-DE" sz="2000" i="1" cap="small" dirty="0" err="1"/>
              <a:t>symbol</a:t>
            </a:r>
            <a:r>
              <a:rPr lang="de-DE" sz="2000" i="1" cap="small" dirty="0"/>
              <a:t> </a:t>
            </a:r>
          </a:p>
          <a:p>
            <a:pPr eaLnBrk="1" hangingPunct="1">
              <a:defRPr/>
            </a:pPr>
            <a:r>
              <a:rPr lang="de-DE" sz="2000" i="1" cap="small" dirty="0"/>
              <a:t>	</a:t>
            </a:r>
            <a:r>
              <a:rPr lang="de-DE" sz="2000" i="1" cap="small" dirty="0" err="1"/>
              <a:t>while</a:t>
            </a:r>
            <a:r>
              <a:rPr lang="de-DE" sz="2000" i="1" cap="small" dirty="0"/>
              <a:t> </a:t>
            </a:r>
            <a:r>
              <a:rPr lang="de-DE" sz="2000" i="1" cap="small" dirty="0" err="1"/>
              <a:t>overtaking</a:t>
            </a:r>
            <a:r>
              <a:rPr lang="de-DE" sz="2000" i="1" cap="small" dirty="0"/>
              <a:t> </a:t>
            </a:r>
            <a:r>
              <a:rPr lang="de-DE" sz="2000" i="1" cap="small" dirty="0" err="1"/>
              <a:t>other</a:t>
            </a:r>
            <a:r>
              <a:rPr lang="de-DE" sz="2000" i="1" cap="small" dirty="0"/>
              <a:t> </a:t>
            </a:r>
            <a:r>
              <a:rPr lang="de-DE" sz="2000" i="1" cap="small" dirty="0" err="1"/>
              <a:t>vehicles</a:t>
            </a:r>
            <a:r>
              <a:rPr lang="de-DE" sz="2000" i="1" cap="small" dirty="0"/>
              <a:t> </a:t>
            </a:r>
          </a:p>
        </p:txBody>
      </p:sp>
      <p:pic>
        <p:nvPicPr>
          <p:cNvPr id="7" name="Grafik 62">
            <a:extLst>
              <a:ext uri="{FF2B5EF4-FFF2-40B4-BE49-F238E27FC236}">
                <a16:creationId xmlns:a16="http://schemas.microsoft.com/office/drawing/2014/main" id="{5DFBBF43-592B-4F61-ADE2-218E8C118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226618"/>
            <a:ext cx="433705" cy="507183"/>
          </a:xfrm>
          <a:prstGeom prst="rect">
            <a:avLst/>
          </a:prstGeom>
          <a:scene3d>
            <a:camera prst="perspectiveRelaxed" fov="7200000">
              <a:rot lat="17855603" lon="3819977" rev="17765907"/>
            </a:camera>
            <a:lightRig rig="threePt" dir="t"/>
          </a:scene3d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29C8ED8D-D775-416E-AEC2-E26D29BF9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9" name="Straight Connector 33">
            <a:extLst>
              <a:ext uri="{FF2B5EF4-FFF2-40B4-BE49-F238E27FC236}">
                <a16:creationId xmlns:a16="http://schemas.microsoft.com/office/drawing/2014/main" id="{3EA2E0F8-F650-4692-ABF7-B152BCEC6BA1}"/>
              </a:ext>
            </a:extLst>
          </p:cNvPr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F477ECA8-29D9-4D9A-8A3A-DCCDBAA752AA}"/>
              </a:ext>
            </a:extLst>
          </p:cNvPr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36D3EBC-2007-432B-AEC2-8A8C8153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822813BE-0F22-4C18-A457-1D971FB53FE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14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C5AB1-91D7-4613-A38B-FE948E9C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" y="175675"/>
            <a:ext cx="9577064" cy="427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(High Resolution) </a:t>
            </a:r>
            <a:r>
              <a:rPr lang="de-DE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vehicle</a:t>
            </a:r>
            <a:r>
              <a:rPr lang="de-DE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projecting</a:t>
            </a:r>
            <a:r>
              <a:rPr lang="de-DE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lang="de-DE" sz="32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snowflake</a:t>
            </a:r>
            <a:endParaRPr 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Zástupný symbol pro číslo snímku 3">
            <a:extLst>
              <a:ext uri="{FF2B5EF4-FFF2-40B4-BE49-F238E27FC236}">
                <a16:creationId xmlns:a16="http://schemas.microsoft.com/office/drawing/2014/main" id="{AE834FEC-1EEA-4777-BD7D-376A9DCB7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Page </a:t>
            </a:r>
            <a:fld id="{6D554532-4E92-4AE3-806A-A184722178DF}" type="slidenum">
              <a:rPr lang="en-US" altLang="en-US" smtClean="0">
                <a:solidFill>
                  <a:schemeClr val="bg2"/>
                </a:solidFill>
              </a:rPr>
              <a:pPr/>
              <a:t>9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hteck 16">
            <a:extLst>
              <a:ext uri="{FF2B5EF4-FFF2-40B4-BE49-F238E27FC236}">
                <a16:creationId xmlns:a16="http://schemas.microsoft.com/office/drawing/2014/main" id="{D8F7C770-78E8-40BC-9702-0A52398E158D}"/>
              </a:ext>
            </a:extLst>
          </p:cNvPr>
          <p:cNvSpPr/>
          <p:nvPr/>
        </p:nvSpPr>
        <p:spPr>
          <a:xfrm>
            <a:off x="631826" y="1219201"/>
            <a:ext cx="8640763" cy="15287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grpSp>
        <p:nvGrpSpPr>
          <p:cNvPr id="7" name="Gruppieren 36">
            <a:extLst>
              <a:ext uri="{FF2B5EF4-FFF2-40B4-BE49-F238E27FC236}">
                <a16:creationId xmlns:a16="http://schemas.microsoft.com/office/drawing/2014/main" id="{7738D1F8-EB27-4B0A-A8AA-25D1F9138CB9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1284288"/>
            <a:ext cx="2381250" cy="673100"/>
            <a:chOff x="426793" y="1284949"/>
            <a:chExt cx="2381716" cy="673200"/>
          </a:xfrm>
        </p:grpSpPr>
        <p:pic>
          <p:nvPicPr>
            <p:cNvPr id="19487" name="Grafik 62">
              <a:extLst>
                <a:ext uri="{FF2B5EF4-FFF2-40B4-BE49-F238E27FC236}">
                  <a16:creationId xmlns:a16="http://schemas.microsoft.com/office/drawing/2014/main" id="{83BF0409-2F40-4D39-A013-A873A7BDB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013" y="1393129"/>
              <a:ext cx="201496" cy="20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88" name="Gruppieren 6">
              <a:extLst>
                <a:ext uri="{FF2B5EF4-FFF2-40B4-BE49-F238E27FC236}">
                  <a16:creationId xmlns:a16="http://schemas.microsoft.com/office/drawing/2014/main" id="{DE51B7E4-2827-4F96-80B5-970583487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793" y="1284949"/>
              <a:ext cx="1315642" cy="673200"/>
              <a:chOff x="2975757" y="1738420"/>
              <a:chExt cx="1315642" cy="673200"/>
            </a:xfrm>
          </p:grpSpPr>
          <p:pic>
            <p:nvPicPr>
              <p:cNvPr id="19489" name="Grafik 7">
                <a:extLst>
                  <a:ext uri="{FF2B5EF4-FFF2-40B4-BE49-F238E27FC236}">
                    <a16:creationId xmlns:a16="http://schemas.microsoft.com/office/drawing/2014/main" id="{E91FD0D4-2A1F-4C1B-A0EA-DF22565B85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5757" y="1738420"/>
                <a:ext cx="1315642" cy="6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90" name="Textfeld 8">
                <a:extLst>
                  <a:ext uri="{FF2B5EF4-FFF2-40B4-BE49-F238E27FC236}">
                    <a16:creationId xmlns:a16="http://schemas.microsoft.com/office/drawing/2014/main" id="{30CF05FD-C49A-4C86-8E45-B4306742AF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6643" y="1947415"/>
                <a:ext cx="2949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de-DE" sz="1600"/>
                  <a:t>HR</a:t>
                </a:r>
                <a:endParaRPr lang="de-DE" altLang="de-DE" sz="1200"/>
              </a:p>
            </p:txBody>
          </p:sp>
        </p:grpSp>
      </p:grpSp>
      <p:cxnSp>
        <p:nvCxnSpPr>
          <p:cNvPr id="12" name="Gerader Verbinder 9">
            <a:extLst>
              <a:ext uri="{FF2B5EF4-FFF2-40B4-BE49-F238E27FC236}">
                <a16:creationId xmlns:a16="http://schemas.microsoft.com/office/drawing/2014/main" id="{47BBDAF0-BE0D-411F-ABB6-7A16D4534EB6}"/>
              </a:ext>
            </a:extLst>
          </p:cNvPr>
          <p:cNvCxnSpPr/>
          <p:nvPr/>
        </p:nvCxnSpPr>
        <p:spPr>
          <a:xfrm>
            <a:off x="631826" y="1965325"/>
            <a:ext cx="8640763" cy="0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8">
            <a:extLst>
              <a:ext uri="{FF2B5EF4-FFF2-40B4-BE49-F238E27FC236}">
                <a16:creationId xmlns:a16="http://schemas.microsoft.com/office/drawing/2014/main" id="{DDBE5AE6-0F5C-414C-89C3-DEF02CBEE3AF}"/>
              </a:ext>
            </a:extLst>
          </p:cNvPr>
          <p:cNvCxnSpPr/>
          <p:nvPr/>
        </p:nvCxnSpPr>
        <p:spPr>
          <a:xfrm>
            <a:off x="631826" y="1282700"/>
            <a:ext cx="86407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7">
            <a:extLst>
              <a:ext uri="{FF2B5EF4-FFF2-40B4-BE49-F238E27FC236}">
                <a16:creationId xmlns:a16="http://schemas.microsoft.com/office/drawing/2014/main" id="{6E623B7D-2BC2-42A1-AE0E-D73D3233A4AB}"/>
              </a:ext>
            </a:extLst>
          </p:cNvPr>
          <p:cNvCxnSpPr/>
          <p:nvPr/>
        </p:nvCxnSpPr>
        <p:spPr>
          <a:xfrm>
            <a:off x="631826" y="2673350"/>
            <a:ext cx="86407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5" name="Gruppieren 9">
            <a:extLst>
              <a:ext uri="{FF2B5EF4-FFF2-40B4-BE49-F238E27FC236}">
                <a16:creationId xmlns:a16="http://schemas.microsoft.com/office/drawing/2014/main" id="{5422DB88-6BA0-468F-99D3-02C297106EFA}"/>
              </a:ext>
            </a:extLst>
          </p:cNvPr>
          <p:cNvGrpSpPr>
            <a:grpSpLocks/>
          </p:cNvGrpSpPr>
          <p:nvPr/>
        </p:nvGrpSpPr>
        <p:grpSpPr bwMode="auto">
          <a:xfrm>
            <a:off x="3724275" y="2000250"/>
            <a:ext cx="1316038" cy="673100"/>
            <a:chOff x="3654074" y="1348617"/>
            <a:chExt cx="1315640" cy="673200"/>
          </a:xfrm>
        </p:grpSpPr>
        <p:pic>
          <p:nvPicPr>
            <p:cNvPr id="19485" name="Grafik 10">
              <a:extLst>
                <a:ext uri="{FF2B5EF4-FFF2-40B4-BE49-F238E27FC236}">
                  <a16:creationId xmlns:a16="http://schemas.microsoft.com/office/drawing/2014/main" id="{735B78F9-630A-48F5-A828-0FC0ABF94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074" y="1348617"/>
              <a:ext cx="1315640" cy="6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6" name="Textfeld 11">
              <a:extLst>
                <a:ext uri="{FF2B5EF4-FFF2-40B4-BE49-F238E27FC236}">
                  <a16:creationId xmlns:a16="http://schemas.microsoft.com/office/drawing/2014/main" id="{07D82926-A6C4-4905-B8C5-4F068B2A9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9502" y="1542481"/>
              <a:ext cx="2612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solidFill>
                    <a:schemeClr val="bg1"/>
                  </a:solidFill>
                </a:rPr>
                <a:t>TP</a:t>
              </a:r>
              <a:endParaRPr lang="de-DE" altLang="de-DE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9466" name="Gruppieren 3">
            <a:extLst>
              <a:ext uri="{FF2B5EF4-FFF2-40B4-BE49-F238E27FC236}">
                <a16:creationId xmlns:a16="http://schemas.microsoft.com/office/drawing/2014/main" id="{C062AF51-4153-40A4-8065-BA6D18CE0805}"/>
              </a:ext>
            </a:extLst>
          </p:cNvPr>
          <p:cNvGrpSpPr>
            <a:grpSpLocks/>
          </p:cNvGrpSpPr>
          <p:nvPr/>
        </p:nvGrpSpPr>
        <p:grpSpPr bwMode="auto">
          <a:xfrm>
            <a:off x="6742113" y="2001838"/>
            <a:ext cx="1312862" cy="671512"/>
            <a:chOff x="809640" y="1296544"/>
            <a:chExt cx="1312182" cy="671430"/>
          </a:xfrm>
        </p:grpSpPr>
        <p:pic>
          <p:nvPicPr>
            <p:cNvPr id="19483" name="Grafik 4">
              <a:extLst>
                <a:ext uri="{FF2B5EF4-FFF2-40B4-BE49-F238E27FC236}">
                  <a16:creationId xmlns:a16="http://schemas.microsoft.com/office/drawing/2014/main" id="{84CB685E-0BA0-4E7F-AA29-28522075E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40" y="1296544"/>
              <a:ext cx="1312182" cy="67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4" name="Textfeld 5">
              <a:extLst>
                <a:ext uri="{FF2B5EF4-FFF2-40B4-BE49-F238E27FC236}">
                  <a16:creationId xmlns:a16="http://schemas.microsoft.com/office/drawing/2014/main" id="{76A70F67-D694-486D-9137-2198C36A3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317" y="1507214"/>
              <a:ext cx="1474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/>
                <a:t>H</a:t>
              </a:r>
              <a:endParaRPr lang="de-DE" altLang="de-DE" sz="1200"/>
            </a:p>
          </p:txBody>
        </p:sp>
      </p:grpSp>
      <p:sp>
        <p:nvSpPr>
          <p:cNvPr id="21" name="Rechteck 31">
            <a:extLst>
              <a:ext uri="{FF2B5EF4-FFF2-40B4-BE49-F238E27FC236}">
                <a16:creationId xmlns:a16="http://schemas.microsoft.com/office/drawing/2014/main" id="{D7C41EAF-76F5-4432-90B8-B76DA17DB204}"/>
              </a:ext>
            </a:extLst>
          </p:cNvPr>
          <p:cNvSpPr/>
          <p:nvPr/>
        </p:nvSpPr>
        <p:spPr>
          <a:xfrm>
            <a:off x="5040313" y="1331913"/>
            <a:ext cx="1701800" cy="558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cxnSp>
        <p:nvCxnSpPr>
          <p:cNvPr id="22" name="Gerade Verbindung mit Pfeil 13">
            <a:extLst>
              <a:ext uri="{FF2B5EF4-FFF2-40B4-BE49-F238E27FC236}">
                <a16:creationId xmlns:a16="http://schemas.microsoft.com/office/drawing/2014/main" id="{28752E43-3037-4B32-9BB1-26AB33C1004B}"/>
              </a:ext>
            </a:extLst>
          </p:cNvPr>
          <p:cNvCxnSpPr>
            <a:stCxn id="19485" idx="3"/>
            <a:endCxn id="19483" idx="1"/>
          </p:cNvCxnSpPr>
          <p:nvPr/>
        </p:nvCxnSpPr>
        <p:spPr>
          <a:xfrm>
            <a:off x="5040313" y="2336800"/>
            <a:ext cx="17018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feld 20">
            <a:extLst>
              <a:ext uri="{FF2B5EF4-FFF2-40B4-BE49-F238E27FC236}">
                <a16:creationId xmlns:a16="http://schemas.microsoft.com/office/drawing/2014/main" id="{55EF1CE7-E1D1-4D20-B2D4-FC88BAA9D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2152650"/>
            <a:ext cx="3429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/>
              <a:t>40 m</a:t>
            </a:r>
          </a:p>
        </p:txBody>
      </p:sp>
      <p:sp>
        <p:nvSpPr>
          <p:cNvPr id="24" name="Textfeld 35">
            <a:extLst>
              <a:ext uri="{FF2B5EF4-FFF2-40B4-BE49-F238E27FC236}">
                <a16:creationId xmlns:a16="http://schemas.microsoft.com/office/drawing/2014/main" id="{BF949F39-0F83-4F07-AB32-F3B28D84DA16}"/>
              </a:ext>
            </a:extLst>
          </p:cNvPr>
          <p:cNvSpPr txBox="1"/>
          <p:nvPr/>
        </p:nvSpPr>
        <p:spPr>
          <a:xfrm>
            <a:off x="5286375" y="1482725"/>
            <a:ext cx="6732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x</a:t>
            </a:r>
          </a:p>
        </p:txBody>
      </p:sp>
      <p:sp>
        <p:nvSpPr>
          <p:cNvPr id="25" name="Textfeld 37">
            <a:extLst>
              <a:ext uri="{FF2B5EF4-FFF2-40B4-BE49-F238E27FC236}">
                <a16:creationId xmlns:a16="http://schemas.microsoft.com/office/drawing/2014/main" id="{6487F3FD-C3F1-4574-A6FF-7204E46FB395}"/>
              </a:ext>
            </a:extLst>
          </p:cNvPr>
          <p:cNvSpPr txBox="1"/>
          <p:nvPr/>
        </p:nvSpPr>
        <p:spPr>
          <a:xfrm>
            <a:off x="6062663" y="1658938"/>
            <a:ext cx="6732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x</a:t>
            </a:r>
          </a:p>
        </p:txBody>
      </p:sp>
      <p:sp>
        <p:nvSpPr>
          <p:cNvPr id="26" name="Textfeld 38">
            <a:extLst>
              <a:ext uri="{FF2B5EF4-FFF2-40B4-BE49-F238E27FC236}">
                <a16:creationId xmlns:a16="http://schemas.microsoft.com/office/drawing/2014/main" id="{2DF16F93-B830-4A1D-9A4D-377F9A4EAD2F}"/>
              </a:ext>
            </a:extLst>
          </p:cNvPr>
          <p:cNvSpPr txBox="1"/>
          <p:nvPr/>
        </p:nvSpPr>
        <p:spPr>
          <a:xfrm>
            <a:off x="5821363" y="1341438"/>
            <a:ext cx="762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x</a:t>
            </a:r>
          </a:p>
        </p:txBody>
      </p:sp>
      <p:sp>
        <p:nvSpPr>
          <p:cNvPr id="27" name="Textfeld 39">
            <a:extLst>
              <a:ext uri="{FF2B5EF4-FFF2-40B4-BE49-F238E27FC236}">
                <a16:creationId xmlns:a16="http://schemas.microsoft.com/office/drawing/2014/main" id="{ABF81593-933D-4601-85FC-EE0CF9695233}"/>
              </a:ext>
            </a:extLst>
          </p:cNvPr>
          <p:cNvSpPr txBox="1"/>
          <p:nvPr/>
        </p:nvSpPr>
        <p:spPr>
          <a:xfrm>
            <a:off x="6551613" y="1493838"/>
            <a:ext cx="6732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x</a:t>
            </a:r>
          </a:p>
        </p:txBody>
      </p:sp>
      <p:sp>
        <p:nvSpPr>
          <p:cNvPr id="28" name="Textfeld 2">
            <a:extLst>
              <a:ext uri="{FF2B5EF4-FFF2-40B4-BE49-F238E27FC236}">
                <a16:creationId xmlns:a16="http://schemas.microsoft.com/office/drawing/2014/main" id="{8DFF54A4-FC55-43E7-B4D3-6FCFD3B6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1677989"/>
            <a:ext cx="27463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/>
              <a:t>ROI</a:t>
            </a:r>
          </a:p>
        </p:txBody>
      </p:sp>
      <p:sp>
        <p:nvSpPr>
          <p:cNvPr id="29" name="Textfeld 40">
            <a:extLst>
              <a:ext uri="{FF2B5EF4-FFF2-40B4-BE49-F238E27FC236}">
                <a16:creationId xmlns:a16="http://schemas.microsoft.com/office/drawing/2014/main" id="{E6AD5AA9-7B1F-4772-966B-C0A4CE670C22}"/>
              </a:ext>
            </a:extLst>
          </p:cNvPr>
          <p:cNvSpPr txBox="1"/>
          <p:nvPr/>
        </p:nvSpPr>
        <p:spPr>
          <a:xfrm>
            <a:off x="5659438" y="1544639"/>
            <a:ext cx="76200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x</a:t>
            </a:r>
          </a:p>
        </p:txBody>
      </p:sp>
      <p:sp>
        <p:nvSpPr>
          <p:cNvPr id="30" name="Textfeld 41">
            <a:extLst>
              <a:ext uri="{FF2B5EF4-FFF2-40B4-BE49-F238E27FC236}">
                <a16:creationId xmlns:a16="http://schemas.microsoft.com/office/drawing/2014/main" id="{3A201544-7004-4BE6-A9CC-153CFF018892}"/>
              </a:ext>
            </a:extLst>
          </p:cNvPr>
          <p:cNvSpPr txBox="1"/>
          <p:nvPr/>
        </p:nvSpPr>
        <p:spPr>
          <a:xfrm>
            <a:off x="5973763" y="1493838"/>
            <a:ext cx="762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x</a:t>
            </a:r>
          </a:p>
        </p:txBody>
      </p:sp>
      <p:sp>
        <p:nvSpPr>
          <p:cNvPr id="31" name="Textfeld 42">
            <a:extLst>
              <a:ext uri="{FF2B5EF4-FFF2-40B4-BE49-F238E27FC236}">
                <a16:creationId xmlns:a16="http://schemas.microsoft.com/office/drawing/2014/main" id="{0608743F-E11A-4E09-B83F-C5F1D4F62919}"/>
              </a:ext>
            </a:extLst>
          </p:cNvPr>
          <p:cNvSpPr txBox="1"/>
          <p:nvPr/>
        </p:nvSpPr>
        <p:spPr>
          <a:xfrm>
            <a:off x="6237289" y="1409700"/>
            <a:ext cx="77787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x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5CB0CED3-FFEB-40C1-8FFE-92C19F128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6" y="2811464"/>
            <a:ext cx="2797175" cy="282733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i="1" kern="1200" cap="small" dirty="0"/>
              <a:t>HR vehicle</a:t>
            </a:r>
            <a:endParaRPr lang="cs-CZ" b="1" i="1" kern="1200" cap="small" dirty="0"/>
          </a:p>
          <a:p>
            <a:pPr>
              <a:buFontTx/>
              <a:buChar char="-"/>
              <a:defRPr/>
            </a:pPr>
            <a:r>
              <a:rPr lang="en-US" sz="1800" b="1" i="1" cap="small" dirty="0"/>
              <a:t>Overtaking @ 100 km/h</a:t>
            </a:r>
            <a:endParaRPr lang="cs-CZ" sz="1800" b="1" i="1" cap="small" dirty="0"/>
          </a:p>
          <a:p>
            <a:pPr>
              <a:buFontTx/>
              <a:buChar char="-"/>
              <a:defRPr/>
            </a:pPr>
            <a:r>
              <a:rPr lang="en-US" sz="1800" b="1" i="1" cap="small" dirty="0"/>
              <a:t>Random order</a:t>
            </a:r>
          </a:p>
          <a:p>
            <a:pPr lvl="2">
              <a:defRPr/>
            </a:pPr>
            <a:r>
              <a:rPr lang="en-US" sz="1800" i="1" cap="small" dirty="0"/>
              <a:t>Snowflake</a:t>
            </a:r>
          </a:p>
          <a:p>
            <a:pPr lvl="2">
              <a:defRPr/>
            </a:pPr>
            <a:r>
              <a:rPr lang="en-US" sz="1800" i="1" cap="small" dirty="0"/>
              <a:t>Guiding lines</a:t>
            </a:r>
          </a:p>
          <a:p>
            <a:pPr lvl="2">
              <a:defRPr/>
            </a:pPr>
            <a:r>
              <a:rPr lang="en-US" sz="1800" i="1" cap="small" dirty="0"/>
              <a:t>Construction site</a:t>
            </a:r>
          </a:p>
          <a:p>
            <a:pPr lvl="2">
              <a:defRPr/>
            </a:pPr>
            <a:r>
              <a:rPr lang="en-US" sz="1800" i="1" cap="small" dirty="0"/>
              <a:t>Low beam</a:t>
            </a:r>
          </a:p>
          <a:p>
            <a:pPr lvl="1">
              <a:defRPr/>
            </a:pPr>
            <a:endParaRPr lang="en-US" sz="1600" dirty="0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77542155-7522-4C3D-AB26-C9DD42825C53}"/>
              </a:ext>
            </a:extLst>
          </p:cNvPr>
          <p:cNvSpPr txBox="1">
            <a:spLocks/>
          </p:cNvSpPr>
          <p:nvPr/>
        </p:nvSpPr>
        <p:spPr bwMode="auto">
          <a:xfrm>
            <a:off x="3724276" y="2820988"/>
            <a:ext cx="261302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9380" indent="-17938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34" indent="-16826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36" indent="-187317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15" indent="-17303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05" indent="-18890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183" indent="-18890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360" indent="-18890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538" indent="-18890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714" indent="-18890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0" hangingPunct="0">
              <a:spcBef>
                <a:spcPct val="75000"/>
              </a:spcBef>
              <a:buClr>
                <a:srgbClr val="0069AA"/>
              </a:buClr>
              <a:buNone/>
              <a:defRPr/>
            </a:pPr>
            <a:r>
              <a:rPr lang="en-US" b="1" i="1" cap="small" dirty="0"/>
              <a:t>TP(Test Person) vehicle</a:t>
            </a:r>
          </a:p>
          <a:p>
            <a:pPr lvl="1">
              <a:defRPr/>
            </a:pPr>
            <a:r>
              <a:rPr lang="en-US" i="1" cap="small" dirty="0"/>
              <a:t>Subject driving</a:t>
            </a:r>
          </a:p>
          <a:p>
            <a:pPr lvl="1">
              <a:defRPr/>
            </a:pPr>
            <a:r>
              <a:rPr lang="en-US" i="1" cap="small" dirty="0"/>
              <a:t>Following H</a:t>
            </a:r>
          </a:p>
          <a:p>
            <a:pPr lvl="1">
              <a:defRPr/>
            </a:pPr>
            <a:r>
              <a:rPr lang="en-US" i="1" cap="small" dirty="0"/>
              <a:t>Gaze behavior</a:t>
            </a:r>
          </a:p>
          <a:p>
            <a:pPr lvl="1">
              <a:defRPr/>
            </a:pPr>
            <a:r>
              <a:rPr lang="en-US" i="1" cap="small" dirty="0"/>
              <a:t>Fixations in ROI</a:t>
            </a:r>
          </a:p>
          <a:p>
            <a:pPr lvl="1">
              <a:defRPr/>
            </a:pPr>
            <a:r>
              <a:rPr lang="en-US" i="1" cap="small" dirty="0"/>
              <a:t>Test instructor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D3BD8624-83C4-4776-8444-537B69301B30}"/>
              </a:ext>
            </a:extLst>
          </p:cNvPr>
          <p:cNvSpPr txBox="1">
            <a:spLocks/>
          </p:cNvSpPr>
          <p:nvPr/>
        </p:nvSpPr>
        <p:spPr bwMode="auto">
          <a:xfrm>
            <a:off x="6742114" y="2820988"/>
            <a:ext cx="25304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9380" indent="-17938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34" indent="-16826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36" indent="-187317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15" indent="-17303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05" indent="-18890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183" indent="-18890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360" indent="-18890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538" indent="-18890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714" indent="-18890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0" hangingPunct="0">
              <a:spcBef>
                <a:spcPct val="75000"/>
              </a:spcBef>
              <a:buClr>
                <a:srgbClr val="0069AA"/>
              </a:buClr>
              <a:buNone/>
              <a:defRPr/>
            </a:pPr>
            <a:r>
              <a:rPr lang="en-US" b="1" i="1" cap="small" dirty="0"/>
              <a:t>H (Hare) vehicle</a:t>
            </a:r>
          </a:p>
          <a:p>
            <a:pPr lvl="1">
              <a:defRPr/>
            </a:pPr>
            <a:r>
              <a:rPr lang="en-US" i="1" cap="small" dirty="0"/>
              <a:t>Preceding</a:t>
            </a:r>
          </a:p>
          <a:p>
            <a:pPr lvl="1">
              <a:defRPr/>
            </a:pPr>
            <a:r>
              <a:rPr lang="en-US" b="1" i="1" cap="small" dirty="0"/>
              <a:t>Constant speed 80 km/h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D36BE7FD-2338-495F-A2B4-77E1029427D7}"/>
              </a:ext>
            </a:extLst>
          </p:cNvPr>
          <p:cNvCxnSpPr/>
          <p:nvPr/>
        </p:nvCxnSpPr>
        <p:spPr>
          <a:xfrm>
            <a:off x="3505200" y="2811464"/>
            <a:ext cx="0" cy="351313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CAD0533E-BDB6-4EA1-AAA0-FC55F9B9B74C}"/>
              </a:ext>
            </a:extLst>
          </p:cNvPr>
          <p:cNvCxnSpPr/>
          <p:nvPr/>
        </p:nvCxnSpPr>
        <p:spPr>
          <a:xfrm>
            <a:off x="6534150" y="2811464"/>
            <a:ext cx="0" cy="351313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Text Box 7">
            <a:extLst>
              <a:ext uri="{FF2B5EF4-FFF2-40B4-BE49-F238E27FC236}">
                <a16:creationId xmlns:a16="http://schemas.microsoft.com/office/drawing/2014/main" id="{8D5B0664-152F-4913-90E8-82CB15A6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6019800"/>
            <a:ext cx="2311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 dirty="0">
                <a:solidFill>
                  <a:srgbClr val="333399"/>
                </a:solidFill>
                <a:latin typeface="Arial" charset="0"/>
              </a:rPr>
            </a:b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 dirty="0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 dirty="0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38" name="Straight Connector 33">
            <a:extLst>
              <a:ext uri="{FF2B5EF4-FFF2-40B4-BE49-F238E27FC236}">
                <a16:creationId xmlns:a16="http://schemas.microsoft.com/office/drawing/2014/main" id="{05D77029-0806-4E79-A7A9-B4C6075D1A14}"/>
              </a:ext>
            </a:extLst>
          </p:cNvPr>
          <p:cNvCxnSpPr/>
          <p:nvPr/>
        </p:nvCxnSpPr>
        <p:spPr>
          <a:xfrm>
            <a:off x="1155700" y="6172200"/>
            <a:ext cx="875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>
            <a:extLst>
              <a:ext uri="{FF2B5EF4-FFF2-40B4-BE49-F238E27FC236}">
                <a16:creationId xmlns:a16="http://schemas.microsoft.com/office/drawing/2014/main" id="{B9D4910C-10C5-4C80-A569-7A2F4A2DA8DE}"/>
              </a:ext>
            </a:extLst>
          </p:cNvPr>
          <p:cNvCxnSpPr/>
          <p:nvPr/>
        </p:nvCxnSpPr>
        <p:spPr>
          <a:xfrm>
            <a:off x="0" y="61722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316EA0EC-F45A-4C1C-903C-110559EA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822813BE-0F22-4C18-A457-1D971FB53FE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8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5679E-6 L 0.66198 -0.00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build="p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6821</TotalTime>
  <Words>486</Words>
  <Application>Microsoft Office PowerPoint</Application>
  <PresentationFormat>A4 Paper (210x297 mm)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Functionalities:  Snow Flake Projection</vt:lpstr>
      <vt:lpstr>HR (High Resolution) vehicle projecting a snowflake</vt:lpstr>
      <vt:lpstr>How to identify and inform the other traffic participants on the autonomous driving mode?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GTB Secretariat</dc:creator>
  <cp:lastModifiedBy>Konstantin Glukhenkiy</cp:lastModifiedBy>
  <cp:revision>287</cp:revision>
  <dcterms:created xsi:type="dcterms:W3CDTF">2016-01-06T07:52:50Z</dcterms:created>
  <dcterms:modified xsi:type="dcterms:W3CDTF">2019-04-24T07:03:35Z</dcterms:modified>
</cp:coreProperties>
</file>