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615B5-97B1-4DC8-9A67-928518942968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31F93-E6C1-4DFA-9162-347F0122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28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0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9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8486" y="828000"/>
            <a:ext cx="8241014" cy="39319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25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Click to add title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59158" y="1828800"/>
            <a:ext cx="8240338" cy="4260850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>
              <a:spcBef>
                <a:spcPts val="0"/>
              </a:spcBef>
              <a:spcAft>
                <a:spcPts val="300"/>
              </a:spcAft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0050" indent="-184150">
              <a:spcBef>
                <a:spcPts val="0"/>
              </a:spcBef>
              <a:spcAft>
                <a:spcPts val="300"/>
              </a:spcAft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8000" indent="-216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4000" indent="-216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080000" indent="-2286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>
                <a:solidFill>
                  <a:schemeClr val="tx1"/>
                </a:solidFill>
              </a:defRPr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897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2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3B5D-6DF7-46AC-8182-A9F017552430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5513"/>
            <a:ext cx="7772400" cy="2131809"/>
          </a:xfrm>
        </p:spPr>
        <p:txBody>
          <a:bodyPr>
            <a:noAutofit/>
          </a:bodyPr>
          <a:lstStyle/>
          <a:p>
            <a:r>
              <a:rPr lang="en-US" sz="4000" dirty="0"/>
              <a:t>H11 Substitute – interlock solution</a:t>
            </a:r>
            <a:br>
              <a:rPr lang="en-US" sz="3600" dirty="0"/>
            </a:br>
            <a:br>
              <a:rPr lang="en-US" sz="3200" dirty="0"/>
            </a:br>
            <a:r>
              <a:rPr lang="en-US" sz="3200" dirty="0"/>
              <a:t>Fit &amp; function / Fit &amp; non-function</a:t>
            </a:r>
            <a:br>
              <a:rPr lang="en-US" sz="3200" dirty="0"/>
            </a:br>
            <a:r>
              <a:rPr lang="en-US" sz="3200" dirty="0"/>
              <a:t>by the “Electrical key-system”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09612"/>
            <a:ext cx="6858000" cy="915533"/>
          </a:xfrm>
        </p:spPr>
        <p:txBody>
          <a:bodyPr>
            <a:normAutofit/>
          </a:bodyPr>
          <a:lstStyle/>
          <a:p>
            <a:r>
              <a:rPr lang="en-US" sz="1800" dirty="0" err="1"/>
              <a:t>Cor</a:t>
            </a:r>
            <a:r>
              <a:rPr lang="en-US" sz="1800" dirty="0"/>
              <a:t> Versluijs, Walter Schlager, Philipp Plathner</a:t>
            </a:r>
          </a:p>
          <a:p>
            <a:r>
              <a:rPr lang="en-US" sz="1800" dirty="0"/>
              <a:t>20 September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46314"/>
            <a:ext cx="2841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Transmitted by the experts from IEC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9654" y="446314"/>
            <a:ext cx="39061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Informal document GRE-82-12</a:t>
            </a:r>
          </a:p>
          <a:p>
            <a:r>
              <a:rPr lang="en-US" sz="1400" dirty="0"/>
              <a:t>(82nd GRE, 22-25 October 2019, agenda Item 5) </a:t>
            </a:r>
          </a:p>
          <a:p>
            <a:endParaRPr lang="en-US" b="1" dirty="0"/>
          </a:p>
          <a:p>
            <a:r>
              <a:rPr lang="en-US" sz="1200" dirty="0"/>
              <a:t>(Based on TFSR-06-03)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21407" y="6071447"/>
            <a:ext cx="8496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This document visualizes the interlock solution for the category H11/LED proposed in the document GRE/2019/21 </a:t>
            </a:r>
          </a:p>
        </p:txBody>
      </p:sp>
    </p:spTree>
    <p:extLst>
      <p:ext uri="{BB962C8B-B14F-4D97-AF65-F5344CB8AC3E}">
        <p14:creationId xmlns:p14="http://schemas.microsoft.com/office/powerpoint/2010/main" val="368678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CA23E0E1-3616-4365-88B6-96F8412C52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1675" y="2018652"/>
            <a:ext cx="1443420" cy="106939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DAE9EB4-7493-4800-9F55-EDDC612CC7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945" y="1748368"/>
            <a:ext cx="2182448" cy="2200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E3CBE3-B779-4D6E-8521-25FBA86A3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0638" y="1785845"/>
            <a:ext cx="1178917" cy="163923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/>
          <a:lstStyle/>
          <a:p>
            <a:r>
              <a:rPr lang="en-GB" dirty="0"/>
              <a:t>Electrical key “details cap/connector”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H11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H11/LED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C5W</a:t>
            </a:r>
            <a:endParaRPr lang="en-GB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C5W/LED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chemeClr val="tx1"/>
                </a:solidFill>
              </a:rPr>
              <a:t>Source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3478"/>
                </a:solidFill>
              </a:rPr>
              <a:t>Holder</a:t>
            </a:r>
            <a:endParaRPr lang="en-GB" dirty="0">
              <a:solidFill>
                <a:srgbClr val="003478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330284" y="6403370"/>
            <a:ext cx="2922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H11</a:t>
            </a:r>
            <a:r>
              <a:rPr lang="en-US" sz="1200" dirty="0"/>
              <a:t> uses cap-holder system PGJ19-2</a:t>
            </a:r>
          </a:p>
          <a:p>
            <a:r>
              <a:rPr lang="en-US" sz="1200" dirty="0">
                <a:solidFill>
                  <a:srgbClr val="92D050"/>
                </a:solidFill>
              </a:rPr>
              <a:t>H11/LED</a:t>
            </a:r>
            <a:r>
              <a:rPr lang="en-US" sz="1200" dirty="0"/>
              <a:t> uses cap-holder system PGJ</a:t>
            </a:r>
            <a:r>
              <a:rPr lang="en-US" sz="1200" dirty="0">
                <a:solidFill>
                  <a:srgbClr val="FF0000"/>
                </a:solidFill>
              </a:rPr>
              <a:t>X</a:t>
            </a:r>
            <a:r>
              <a:rPr lang="en-US" sz="1200" dirty="0"/>
              <a:t>19-2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05A5C3-FBDF-4850-BA63-1A9E298059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296" y="1899290"/>
            <a:ext cx="1444113" cy="1188570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EA26CD42-F7A4-45D3-8269-27FFA1993F51}"/>
              </a:ext>
            </a:extLst>
          </p:cNvPr>
          <p:cNvGrpSpPr/>
          <p:nvPr/>
        </p:nvGrpSpPr>
        <p:grpSpPr>
          <a:xfrm>
            <a:off x="1878460" y="3303944"/>
            <a:ext cx="2619828" cy="614486"/>
            <a:chOff x="-409489" y="3543425"/>
            <a:chExt cx="2619828" cy="614486"/>
          </a:xfrm>
        </p:grpSpPr>
        <p:grpSp>
          <p:nvGrpSpPr>
            <p:cNvPr id="34" name="Group 33"/>
            <p:cNvGrpSpPr/>
            <p:nvPr/>
          </p:nvGrpSpPr>
          <p:grpSpPr>
            <a:xfrm>
              <a:off x="-409489" y="3543425"/>
              <a:ext cx="1454336" cy="614486"/>
              <a:chOff x="2854193" y="3651771"/>
              <a:chExt cx="1454336" cy="584358"/>
            </a:xfrm>
          </p:grpSpPr>
          <p:cxnSp>
            <p:nvCxnSpPr>
              <p:cNvPr id="36" name="Straight Arrow Connector 35"/>
              <p:cNvCxnSpPr>
                <a:cxnSpLocks/>
                <a:stCxn id="38" idx="1"/>
              </p:cNvCxnSpPr>
              <p:nvPr/>
            </p:nvCxnSpPr>
            <p:spPr>
              <a:xfrm flipH="1" flipV="1">
                <a:off x="2854193" y="3651771"/>
                <a:ext cx="338293" cy="44034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3192486" y="3948097"/>
                <a:ext cx="1116043" cy="288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GB" dirty="0"/>
                  <a:t>Connector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554093E-B43F-46E5-A97C-DC648584F8E4}"/>
                </a:ext>
              </a:extLst>
            </p:cNvPr>
            <p:cNvSpPr txBox="1"/>
            <p:nvPr/>
          </p:nvSpPr>
          <p:spPr>
            <a:xfrm>
              <a:off x="984157" y="3857431"/>
              <a:ext cx="1226182" cy="258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Key-element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CCEDAD-8FDB-4804-A36C-FAC5170E361F}"/>
              </a:ext>
            </a:extLst>
          </p:cNvPr>
          <p:cNvCxnSpPr>
            <a:cxnSpLocks/>
            <a:stCxn id="33" idx="3"/>
          </p:cNvCxnSpPr>
          <p:nvPr/>
        </p:nvCxnSpPr>
        <p:spPr>
          <a:xfrm flipH="1" flipV="1">
            <a:off x="4056547" y="2571387"/>
            <a:ext cx="441741" cy="117605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 flipH="1">
            <a:off x="7111469" y="3766989"/>
            <a:ext cx="399040" cy="4683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18542" y="3419392"/>
            <a:ext cx="674348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E1AC12-4752-4683-9831-D076F75A4C30}"/>
              </a:ext>
            </a:extLst>
          </p:cNvPr>
          <p:cNvSpPr txBox="1"/>
          <p:nvPr/>
        </p:nvSpPr>
        <p:spPr>
          <a:xfrm>
            <a:off x="7631625" y="3354262"/>
            <a:ext cx="1343520" cy="5834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dirty="0"/>
              <a:t>Connector</a:t>
            </a:r>
          </a:p>
          <a:p>
            <a:r>
              <a:rPr lang="en-GB" dirty="0"/>
              <a:t>Key-element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7D47779-CC2A-45DA-8D18-C13EDE034A77}"/>
              </a:ext>
            </a:extLst>
          </p:cNvPr>
          <p:cNvCxnSpPr>
            <a:cxnSpLocks/>
          </p:cNvCxnSpPr>
          <p:nvPr/>
        </p:nvCxnSpPr>
        <p:spPr>
          <a:xfrm flipV="1">
            <a:off x="8114190" y="2573512"/>
            <a:ext cx="192946" cy="7807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814965FF-3FF6-4EDD-8F7D-50C186C7C11F}"/>
              </a:ext>
            </a:extLst>
          </p:cNvPr>
          <p:cNvSpPr txBox="1"/>
          <p:nvPr/>
        </p:nvSpPr>
        <p:spPr>
          <a:xfrm>
            <a:off x="6001875" y="1891940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800" dirty="0" err="1"/>
              <a:t>For</a:t>
            </a:r>
            <a:endParaRPr lang="de-DE" sz="800" dirty="0"/>
          </a:p>
          <a:p>
            <a:pPr algn="ctr"/>
            <a:r>
              <a:rPr lang="de-DE" sz="800" dirty="0" err="1"/>
              <a:t>illustration</a:t>
            </a:r>
            <a:endParaRPr lang="de-DE" sz="800" dirty="0"/>
          </a:p>
          <a:p>
            <a:pPr algn="ctr"/>
            <a:r>
              <a:rPr lang="de-DE" sz="800" dirty="0" err="1"/>
              <a:t>only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49360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>
            <a:normAutofit/>
          </a:bodyPr>
          <a:lstStyle/>
          <a:p>
            <a:r>
              <a:rPr lang="en-GB" dirty="0"/>
              <a:t>Electrical key “details holder / connector”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C5W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C5W/LED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H11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H11/LED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rgbClr val="003478"/>
                </a:solidFill>
              </a:rPr>
              <a:t>Source</a:t>
            </a:r>
            <a:endParaRPr lang="en-GB" sz="2000" dirty="0">
              <a:solidFill>
                <a:srgbClr val="003478"/>
              </a:solidFill>
            </a:endParaRPr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</a:rPr>
              <a:t>Holder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3330284" y="6403370"/>
            <a:ext cx="299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H11</a:t>
            </a:r>
            <a:r>
              <a:rPr lang="en-US" sz="1200" dirty="0"/>
              <a:t> uses cap-holder system PGJ19-2</a:t>
            </a:r>
          </a:p>
          <a:p>
            <a:r>
              <a:rPr lang="en-US" sz="1200" dirty="0">
                <a:solidFill>
                  <a:srgbClr val="92D050"/>
                </a:solidFill>
              </a:rPr>
              <a:t>H11/LED</a:t>
            </a:r>
            <a:r>
              <a:rPr lang="en-US" sz="1200" dirty="0"/>
              <a:t> uses cap-holder system PGJ</a:t>
            </a:r>
            <a:r>
              <a:rPr lang="en-US" sz="1200" dirty="0">
                <a:solidFill>
                  <a:srgbClr val="FF0000"/>
                </a:solidFill>
              </a:rPr>
              <a:t>X</a:t>
            </a:r>
            <a:r>
              <a:rPr lang="en-US" sz="1200" dirty="0"/>
              <a:t>19-2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94A42A3-FA57-45D0-B1A3-95BB2E6194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946" y="5335860"/>
            <a:ext cx="1037978" cy="59376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5718716" y="4102184"/>
            <a:ext cx="1757028" cy="1450892"/>
            <a:chOff x="5829701" y="1726505"/>
            <a:chExt cx="1757028" cy="1450892"/>
          </a:xfrm>
        </p:grpSpPr>
        <p:sp>
          <p:nvSpPr>
            <p:cNvPr id="53" name="TextBox 52"/>
            <p:cNvSpPr txBox="1"/>
            <p:nvPr/>
          </p:nvSpPr>
          <p:spPr>
            <a:xfrm>
              <a:off x="5829701" y="1726505"/>
              <a:ext cx="1757028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Connector (keyed)</a:t>
              </a:r>
            </a:p>
          </p:txBody>
        </p:sp>
        <p:cxnSp>
          <p:nvCxnSpPr>
            <p:cNvPr id="57" name="Straight Arrow Connector 56"/>
            <p:cNvCxnSpPr>
              <a:cxnSpLocks/>
            </p:cNvCxnSpPr>
            <p:nvPr/>
          </p:nvCxnSpPr>
          <p:spPr>
            <a:xfrm flipH="1">
              <a:off x="5971689" y="2013532"/>
              <a:ext cx="813571" cy="1163865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03CCF0C-B66D-4C5D-97DF-3D90E300D7A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240" y="2752474"/>
            <a:ext cx="1030663" cy="540304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1600896" y="1844821"/>
            <a:ext cx="2009951" cy="1058696"/>
            <a:chOff x="4766268" y="1892259"/>
            <a:chExt cx="2009951" cy="1006790"/>
          </a:xfrm>
        </p:grpSpPr>
        <p:cxnSp>
          <p:nvCxnSpPr>
            <p:cNvPr id="46" name="Straight Arrow Connector 45"/>
            <p:cNvCxnSpPr>
              <a:cxnSpLocks/>
            </p:cNvCxnSpPr>
            <p:nvPr/>
          </p:nvCxnSpPr>
          <p:spPr>
            <a:xfrm flipH="1">
              <a:off x="4766268" y="2180291"/>
              <a:ext cx="185132" cy="718758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951400" y="1892259"/>
              <a:ext cx="1824819" cy="239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Connector (keyed)</a:t>
              </a:r>
            </a:p>
          </p:txBody>
        </p:sp>
      </p:grpSp>
      <p:pic>
        <p:nvPicPr>
          <p:cNvPr id="25" name="Grafik 1" descr="image001">
            <a:extLst>
              <a:ext uri="{FF2B5EF4-FFF2-40B4-BE49-F238E27FC236}">
                <a16:creationId xmlns:a16="http://schemas.microsoft.com/office/drawing/2014/main" id="{B3E8F05C-8DE4-472F-A7EA-65F7FC00EA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856774" y="1814312"/>
            <a:ext cx="580986" cy="83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5315C82B-83CA-46C0-A3DD-98B8AB3EDD3F}"/>
              </a:ext>
            </a:extLst>
          </p:cNvPr>
          <p:cNvGrpSpPr/>
          <p:nvPr/>
        </p:nvGrpSpPr>
        <p:grpSpPr>
          <a:xfrm>
            <a:off x="4776277" y="4154312"/>
            <a:ext cx="580986" cy="839451"/>
            <a:chOff x="4886324" y="1891940"/>
            <a:chExt cx="580986" cy="839451"/>
          </a:xfrm>
        </p:grpSpPr>
        <p:pic>
          <p:nvPicPr>
            <p:cNvPr id="34" name="Grafik 1" descr="image001">
              <a:extLst>
                <a:ext uri="{FF2B5EF4-FFF2-40B4-BE49-F238E27FC236}">
                  <a16:creationId xmlns:a16="http://schemas.microsoft.com/office/drawing/2014/main" id="{3B1A4D40-BB47-4405-BFB7-CEC018FF47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0800000">
              <a:off x="4886324" y="1891940"/>
              <a:ext cx="580986" cy="839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2CBE52CD-00BF-4058-A8A2-6C38EA68BC41}"/>
                </a:ext>
              </a:extLst>
            </p:cNvPr>
            <p:cNvSpPr/>
            <p:nvPr/>
          </p:nvSpPr>
          <p:spPr>
            <a:xfrm>
              <a:off x="5022056" y="2215999"/>
              <a:ext cx="45719" cy="86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7BE62C00-D2A9-4F34-882A-DD37188A12D0}"/>
                </a:ext>
              </a:extLst>
            </p:cNvPr>
            <p:cNvSpPr/>
            <p:nvPr/>
          </p:nvSpPr>
          <p:spPr>
            <a:xfrm>
              <a:off x="5104654" y="2234037"/>
              <a:ext cx="45719" cy="61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E2E89889-CB1E-4613-B2BB-D235B463D14B}"/>
                </a:ext>
              </a:extLst>
            </p:cNvPr>
            <p:cNvCxnSpPr>
              <a:cxnSpLocks/>
            </p:cNvCxnSpPr>
            <p:nvPr/>
          </p:nvCxnSpPr>
          <p:spPr>
            <a:xfrm>
              <a:off x="5037773" y="2215999"/>
              <a:ext cx="1054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2356D6F8-B490-4F62-8123-693A546D6AA1}"/>
                </a:ext>
              </a:extLst>
            </p:cNvPr>
            <p:cNvCxnSpPr>
              <a:cxnSpLocks/>
            </p:cNvCxnSpPr>
            <p:nvPr/>
          </p:nvCxnSpPr>
          <p:spPr>
            <a:xfrm>
              <a:off x="5037773" y="2304105"/>
              <a:ext cx="1366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99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10">
            <a:extLst>
              <a:ext uri="{FF2B5EF4-FFF2-40B4-BE49-F238E27FC236}">
                <a16:creationId xmlns:a16="http://schemas.microsoft.com/office/drawing/2014/main" id="{F5213B75-048E-4034-9E6D-E19A2C8419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89829" y="4153112"/>
            <a:ext cx="851081" cy="1021337"/>
          </a:xfrm>
          <a:prstGeom prst="rect">
            <a:avLst/>
          </a:prstGeom>
        </p:spPr>
      </p:pic>
      <p:pic>
        <p:nvPicPr>
          <p:cNvPr id="38" name="Picture 10">
            <a:extLst>
              <a:ext uri="{FF2B5EF4-FFF2-40B4-BE49-F238E27FC236}">
                <a16:creationId xmlns:a16="http://schemas.microsoft.com/office/drawing/2014/main" id="{0908F888-7C4B-41B7-B440-4FD3AF1E33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5843" y="1723370"/>
            <a:ext cx="851081" cy="102133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430EE4D-DCA1-49AA-9468-333C4C35E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90" y="4096739"/>
            <a:ext cx="2052245" cy="2069032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4781990" y="6034093"/>
            <a:ext cx="2408801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1600" dirty="0"/>
              <a:t>male fits female connector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DDD10E8-9EEF-4442-A11B-6BD2E3D64D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9817" y="1923899"/>
            <a:ext cx="1178917" cy="1639237"/>
          </a:xfrm>
          <a:prstGeom prst="rect">
            <a:avLst/>
          </a:prstGeom>
        </p:spPr>
      </p:pic>
      <p:sp>
        <p:nvSpPr>
          <p:cNvPr id="45" name="Explosion 1 44"/>
          <p:cNvSpPr/>
          <p:nvPr/>
        </p:nvSpPr>
        <p:spPr>
          <a:xfrm>
            <a:off x="2025042" y="1832086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/>
          <a:lstStyle/>
          <a:p>
            <a:r>
              <a:rPr lang="en-GB" dirty="0"/>
              <a:t>Interlock: ”operation / non-operation”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H11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H11/LED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H11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H11/LED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chemeClr val="tx1"/>
                </a:solidFill>
              </a:rPr>
              <a:t>Source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</a:rPr>
              <a:t>Holder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Explosion 1 38"/>
          <p:cNvSpPr/>
          <p:nvPr/>
        </p:nvSpPr>
        <p:spPr>
          <a:xfrm>
            <a:off x="5641200" y="3998573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779500" y="3604333"/>
            <a:ext cx="2471318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1600" dirty="0"/>
              <a:t>male fits female connector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30284" y="6403370"/>
            <a:ext cx="311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H11</a:t>
            </a:r>
            <a:r>
              <a:rPr lang="en-US" sz="1200" dirty="0"/>
              <a:t> uses cap-holder system PGJ19-2</a:t>
            </a:r>
          </a:p>
          <a:p>
            <a:r>
              <a:rPr lang="en-US" sz="1200" dirty="0">
                <a:solidFill>
                  <a:srgbClr val="92D050"/>
                </a:solidFill>
              </a:rPr>
              <a:t>H11/LED</a:t>
            </a:r>
            <a:r>
              <a:rPr lang="en-US" sz="1200" dirty="0"/>
              <a:t> uses cap-holder system PGJ</a:t>
            </a:r>
            <a:r>
              <a:rPr lang="en-US" sz="1200" dirty="0">
                <a:solidFill>
                  <a:srgbClr val="FF0000"/>
                </a:solidFill>
              </a:rPr>
              <a:t>X</a:t>
            </a:r>
            <a:r>
              <a:rPr lang="en-US" sz="1200" dirty="0"/>
              <a:t>19-2 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0C25F96-16BD-4B6C-BE80-39B298EF1AC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315" r="-6422" b="922"/>
          <a:stretch/>
        </p:blipFill>
        <p:spPr>
          <a:xfrm>
            <a:off x="4858877" y="5456728"/>
            <a:ext cx="1094143" cy="544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CE19643-C801-46AB-9BF3-7093A9EA8B6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581" y="3013583"/>
            <a:ext cx="1030663" cy="5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E1FE09B-DD8F-4E04-B520-F19E810C2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205" y="1744033"/>
            <a:ext cx="2052245" cy="20690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65E58DC-917A-4E80-ADD9-706C92AE384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54900" y="2841930"/>
            <a:ext cx="907565" cy="47577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4745969" y="3358284"/>
            <a:ext cx="3787768" cy="6155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</a:t>
            </a:r>
            <a:r>
              <a:rPr lang="en-GB" b="1" dirty="0">
                <a:solidFill>
                  <a:srgbClr val="FF0000"/>
                </a:solidFill>
              </a:rPr>
              <a:t>not</a:t>
            </a:r>
            <a:r>
              <a:rPr lang="en-GB" dirty="0"/>
              <a:t> light-up </a:t>
            </a:r>
            <a:br>
              <a:rPr lang="en-GB" dirty="0"/>
            </a:br>
            <a:r>
              <a:rPr lang="en-GB" sz="1600" dirty="0"/>
              <a:t>(male and female connectors do no match)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96D153-DC5F-4E6F-BEEF-8AAF0774FB74}"/>
              </a:ext>
            </a:extLst>
          </p:cNvPr>
          <p:cNvSpPr/>
          <p:nvPr/>
        </p:nvSpPr>
        <p:spPr>
          <a:xfrm>
            <a:off x="791859" y="6028827"/>
            <a:ext cx="2471318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1600" dirty="0"/>
              <a:t>male fits female connector</a:t>
            </a:r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EA3A444-2E57-40D6-9E53-DA122EE1EF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6456" y="4092129"/>
            <a:ext cx="1178917" cy="1639237"/>
          </a:xfrm>
          <a:prstGeom prst="rect">
            <a:avLst/>
          </a:prstGeom>
        </p:spPr>
      </p:pic>
      <p:sp>
        <p:nvSpPr>
          <p:cNvPr id="46" name="Explosion 1 45"/>
          <p:cNvSpPr/>
          <p:nvPr/>
        </p:nvSpPr>
        <p:spPr>
          <a:xfrm>
            <a:off x="1807042" y="4090134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330D208-5605-407C-9EBF-AEFF20001BA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5" r="2145" b="-5896"/>
          <a:stretch/>
        </p:blipFill>
        <p:spPr>
          <a:xfrm>
            <a:off x="791859" y="5420059"/>
            <a:ext cx="1035009" cy="601693"/>
          </a:xfrm>
          <a:prstGeom prst="rect">
            <a:avLst/>
          </a:prstGeom>
        </p:spPr>
      </p:pic>
      <p:pic>
        <p:nvPicPr>
          <p:cNvPr id="40" name="Picture 49">
            <a:extLst>
              <a:ext uri="{FF2B5EF4-FFF2-40B4-BE49-F238E27FC236}">
                <a16:creationId xmlns:a16="http://schemas.microsoft.com/office/drawing/2014/main" id="{0FF6F5F3-6071-4CB7-A2DD-ED779C40F32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73919" y="1707589"/>
            <a:ext cx="785556" cy="1016821"/>
          </a:xfrm>
          <a:prstGeom prst="rect">
            <a:avLst/>
          </a:prstGeom>
        </p:spPr>
      </p:pic>
      <p:pic>
        <p:nvPicPr>
          <p:cNvPr id="1026" name="Grafik 1" descr="image001">
            <a:extLst>
              <a:ext uri="{FF2B5EF4-FFF2-40B4-BE49-F238E27FC236}">
                <a16:creationId xmlns:a16="http://schemas.microsoft.com/office/drawing/2014/main" id="{A9A3BA6A-9A18-400F-A4C4-E78FF1D3E6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856774" y="1814312"/>
            <a:ext cx="580986" cy="83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CA8EE03-520F-428E-8347-C81AB83ABB8A}"/>
              </a:ext>
            </a:extLst>
          </p:cNvPr>
          <p:cNvGrpSpPr/>
          <p:nvPr/>
        </p:nvGrpSpPr>
        <p:grpSpPr>
          <a:xfrm>
            <a:off x="856773" y="4154312"/>
            <a:ext cx="580986" cy="839451"/>
            <a:chOff x="4886324" y="1891940"/>
            <a:chExt cx="580986" cy="839451"/>
          </a:xfrm>
        </p:grpSpPr>
        <p:pic>
          <p:nvPicPr>
            <p:cNvPr id="41" name="Grafik 1" descr="image001">
              <a:extLst>
                <a:ext uri="{FF2B5EF4-FFF2-40B4-BE49-F238E27FC236}">
                  <a16:creationId xmlns:a16="http://schemas.microsoft.com/office/drawing/2014/main" id="{3677BB87-3103-415F-A3C0-9B16E6872AF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0800000">
              <a:off x="4886324" y="1891940"/>
              <a:ext cx="580986" cy="839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BDFACE8F-085A-4865-9511-71036AE31DC9}"/>
                </a:ext>
              </a:extLst>
            </p:cNvPr>
            <p:cNvSpPr/>
            <p:nvPr/>
          </p:nvSpPr>
          <p:spPr>
            <a:xfrm>
              <a:off x="5022056" y="2215999"/>
              <a:ext cx="45719" cy="86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A0E0A973-4E47-4F76-AEB7-BAD43410B35B}"/>
                </a:ext>
              </a:extLst>
            </p:cNvPr>
            <p:cNvSpPr/>
            <p:nvPr/>
          </p:nvSpPr>
          <p:spPr>
            <a:xfrm>
              <a:off x="5104654" y="2234037"/>
              <a:ext cx="45719" cy="61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27287EFE-C012-4AE4-8D20-949DB90E24F7}"/>
                </a:ext>
              </a:extLst>
            </p:cNvPr>
            <p:cNvCxnSpPr>
              <a:cxnSpLocks/>
            </p:cNvCxnSpPr>
            <p:nvPr/>
          </p:nvCxnSpPr>
          <p:spPr>
            <a:xfrm>
              <a:off x="5037773" y="2215999"/>
              <a:ext cx="1054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B8543115-64CA-4088-91BF-B39846762B2E}"/>
                </a:ext>
              </a:extLst>
            </p:cNvPr>
            <p:cNvCxnSpPr>
              <a:cxnSpLocks/>
            </p:cNvCxnSpPr>
            <p:nvPr/>
          </p:nvCxnSpPr>
          <p:spPr>
            <a:xfrm>
              <a:off x="5037773" y="2304105"/>
              <a:ext cx="1366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2077723D-8465-4878-B94F-E62F27008564}"/>
              </a:ext>
            </a:extLst>
          </p:cNvPr>
          <p:cNvGrpSpPr/>
          <p:nvPr/>
        </p:nvGrpSpPr>
        <p:grpSpPr>
          <a:xfrm>
            <a:off x="4776277" y="4154312"/>
            <a:ext cx="580986" cy="839451"/>
            <a:chOff x="4886324" y="1891940"/>
            <a:chExt cx="580986" cy="839451"/>
          </a:xfrm>
        </p:grpSpPr>
        <p:pic>
          <p:nvPicPr>
            <p:cNvPr id="47" name="Grafik 1" descr="image001">
              <a:extLst>
                <a:ext uri="{FF2B5EF4-FFF2-40B4-BE49-F238E27FC236}">
                  <a16:creationId xmlns:a16="http://schemas.microsoft.com/office/drawing/2014/main" id="{A17D1B88-89AF-44BF-8314-B8A4DF91D9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0800000">
              <a:off x="4886324" y="1891940"/>
              <a:ext cx="580986" cy="839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B0907EE1-D4F8-4CD9-8702-2FD463B0A0B4}"/>
                </a:ext>
              </a:extLst>
            </p:cNvPr>
            <p:cNvSpPr/>
            <p:nvPr/>
          </p:nvSpPr>
          <p:spPr>
            <a:xfrm>
              <a:off x="5022056" y="2215999"/>
              <a:ext cx="45719" cy="86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E36A79FE-EBFF-4E05-A813-AFEDA140D431}"/>
                </a:ext>
              </a:extLst>
            </p:cNvPr>
            <p:cNvSpPr/>
            <p:nvPr/>
          </p:nvSpPr>
          <p:spPr>
            <a:xfrm>
              <a:off x="5104654" y="2234037"/>
              <a:ext cx="45719" cy="61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FEE884DF-7D36-4E67-8A29-D00FDB7BEEE8}"/>
                </a:ext>
              </a:extLst>
            </p:cNvPr>
            <p:cNvCxnSpPr>
              <a:cxnSpLocks/>
            </p:cNvCxnSpPr>
            <p:nvPr/>
          </p:nvCxnSpPr>
          <p:spPr>
            <a:xfrm>
              <a:off x="5037773" y="2215999"/>
              <a:ext cx="1054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75DC9442-8C3F-4626-B73C-A3F21FDD7299}"/>
                </a:ext>
              </a:extLst>
            </p:cNvPr>
            <p:cNvCxnSpPr>
              <a:cxnSpLocks/>
            </p:cNvCxnSpPr>
            <p:nvPr/>
          </p:nvCxnSpPr>
          <p:spPr>
            <a:xfrm>
              <a:off x="5037773" y="2304105"/>
              <a:ext cx="1366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5" name="Grafik 1" descr="image001">
            <a:extLst>
              <a:ext uri="{FF2B5EF4-FFF2-40B4-BE49-F238E27FC236}">
                <a16:creationId xmlns:a16="http://schemas.microsoft.com/office/drawing/2014/main" id="{F9949453-DFBE-44EB-BDF5-63BE3D7B3A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4816773" y="1793350"/>
            <a:ext cx="580986" cy="83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49">
            <a:extLst>
              <a:ext uri="{FF2B5EF4-FFF2-40B4-BE49-F238E27FC236}">
                <a16:creationId xmlns:a16="http://schemas.microsoft.com/office/drawing/2014/main" id="{819C2458-D7B5-4520-A558-FB30395AB6B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76121" y="4114434"/>
            <a:ext cx="785556" cy="1016821"/>
          </a:xfrm>
          <a:prstGeom prst="rect">
            <a:avLst/>
          </a:prstGeom>
        </p:spPr>
      </p:pic>
      <p:sp>
        <p:nvSpPr>
          <p:cNvPr id="59" name="Textfeld 58">
            <a:extLst>
              <a:ext uri="{FF2B5EF4-FFF2-40B4-BE49-F238E27FC236}">
                <a16:creationId xmlns:a16="http://schemas.microsoft.com/office/drawing/2014/main" id="{947F25EA-D8D3-4475-8C90-38FE00DAF93B}"/>
              </a:ext>
            </a:extLst>
          </p:cNvPr>
          <p:cNvSpPr txBox="1"/>
          <p:nvPr/>
        </p:nvSpPr>
        <p:spPr>
          <a:xfrm>
            <a:off x="6759187" y="4247538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800" dirty="0" err="1"/>
              <a:t>For</a:t>
            </a:r>
            <a:endParaRPr lang="de-DE" sz="800" dirty="0"/>
          </a:p>
          <a:p>
            <a:pPr algn="ctr"/>
            <a:r>
              <a:rPr lang="de-DE" sz="800" dirty="0" err="1"/>
              <a:t>illustration</a:t>
            </a:r>
            <a:endParaRPr lang="de-DE" sz="800" dirty="0"/>
          </a:p>
          <a:p>
            <a:pPr algn="ctr"/>
            <a:r>
              <a:rPr lang="de-DE" sz="800" dirty="0" err="1"/>
              <a:t>only</a:t>
            </a:r>
            <a:endParaRPr lang="de-DE" sz="800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4D2987B9-0910-4EAA-96BD-12D7BEC791D2}"/>
              </a:ext>
            </a:extLst>
          </p:cNvPr>
          <p:cNvSpPr txBox="1"/>
          <p:nvPr/>
        </p:nvSpPr>
        <p:spPr>
          <a:xfrm>
            <a:off x="6872434" y="1833100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800" dirty="0" err="1"/>
              <a:t>For</a:t>
            </a:r>
            <a:endParaRPr lang="de-DE" sz="800" dirty="0"/>
          </a:p>
          <a:p>
            <a:pPr algn="ctr"/>
            <a:r>
              <a:rPr lang="de-DE" sz="800" dirty="0" err="1"/>
              <a:t>illustration</a:t>
            </a:r>
            <a:endParaRPr lang="de-DE" sz="800" dirty="0"/>
          </a:p>
          <a:p>
            <a:pPr algn="ctr"/>
            <a:r>
              <a:rPr lang="de-DE" sz="800" dirty="0" err="1"/>
              <a:t>only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15004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</Words>
  <Application>Microsoft Office PowerPoint</Application>
  <PresentationFormat>On-screen Show (4:3)</PresentationFormat>
  <Paragraphs>58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Office Theme</vt:lpstr>
      <vt:lpstr>H11 Substitute – interlock solution  Fit &amp; function / Fit &amp; non-function by the “Electrical key-system”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2019-09-20T07:48:36Z</dcterms:created>
  <dcterms:modified xsi:type="dcterms:W3CDTF">2019-10-08T14:35:11Z</dcterms:modified>
</cp:coreProperties>
</file>