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73" r:id="rId3"/>
    <p:sldId id="325" r:id="rId4"/>
    <p:sldId id="330" r:id="rId5"/>
    <p:sldId id="332" r:id="rId6"/>
    <p:sldId id="333" r:id="rId7"/>
    <p:sldId id="324" r:id="rId8"/>
    <p:sldId id="326" r:id="rId9"/>
    <p:sldId id="331" r:id="rId10"/>
    <p:sldId id="308" r:id="rId11"/>
  </p:sldIdLst>
  <p:sldSz cx="9144000" cy="5143500" type="screen16x9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1DBD"/>
    <a:srgbClr val="FF0000"/>
    <a:srgbClr val="EFF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4" autoAdjust="0"/>
    <p:restoredTop sz="95262" autoAdjust="0"/>
  </p:normalViewPr>
  <p:slideViewPr>
    <p:cSldViewPr>
      <p:cViewPr varScale="1">
        <p:scale>
          <a:sx n="91" d="100"/>
          <a:sy n="91" d="100"/>
        </p:scale>
        <p:origin x="804" y="8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3516" y="7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09.01.2019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49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91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647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C67DA6-082D-407E-8BF3-0211806DC93C}" type="slidenum">
              <a:rPr kumimoji="1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88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9525"/>
            <a:ext cx="2133600" cy="357188"/>
          </a:xfrm>
        </p:spPr>
        <p:txBody>
          <a:bodyPr/>
          <a:lstStyle>
            <a:lvl1pPr>
              <a:defRPr sz="1800" b="1"/>
            </a:lvl1pPr>
          </a:lstStyle>
          <a:p>
            <a:fld id="{CF8BEEED-67CB-42A0-AF6E-6209CE1CE00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1016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6DD25-CFA7-4546-B411-7C8BF563E76A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12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2019/1/9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8676118" y="486650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47506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97731"/>
            <a:ext cx="8229600" cy="36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FB6692-F467-4912-80FE-C95156BF4856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676118" y="486650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A659953-1965-4E60-977A-87D46398FB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39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80897" y="1494094"/>
            <a:ext cx="849008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Status report  </a:t>
            </a:r>
          </a:p>
          <a:p>
            <a:r>
              <a:rPr lang="de-DE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the </a:t>
            </a:r>
          </a:p>
          <a:p>
            <a:r>
              <a:rPr lang="de-DE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Informal Working Group</a:t>
            </a:r>
          </a:p>
          <a:p>
            <a:endParaRPr lang="de-DE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de-DE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Prepared by WLTP IWG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8977" y="24949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document </a:t>
            </a:r>
            <a:r>
              <a:rPr kumimoji="0" lang="pt-BR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GRPE-78-13e</a:t>
            </a:r>
            <a:endParaRPr kumimoji="0" lang="pt-BR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78</a:t>
            </a:r>
            <a:r>
              <a:rPr kumimoji="0" lang="pt-BR" altLang="ja-JP" sz="2000" baseline="30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 </a:t>
            </a: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GRPE, 10-11 January 2019,</a:t>
            </a:r>
            <a:b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agenda item 3(b)</a:t>
            </a: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/>
          <p:cNvSpPr txBox="1"/>
          <p:nvPr/>
        </p:nvSpPr>
        <p:spPr>
          <a:xfrm>
            <a:off x="251520" y="170514"/>
            <a:ext cx="1786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3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Content</a:t>
            </a:r>
          </a:p>
        </p:txBody>
      </p:sp>
      <p:sp>
        <p:nvSpPr>
          <p:cNvPr id="29" name="Textfeld 4"/>
          <p:cNvSpPr txBox="1"/>
          <p:nvPr/>
        </p:nvSpPr>
        <p:spPr>
          <a:xfrm>
            <a:off x="683568" y="987573"/>
            <a:ext cx="78488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763" indent="-385763" defTabSz="685800">
              <a:lnSpc>
                <a:spcPts val="2800"/>
              </a:lnSpc>
              <a:buFont typeface="+mj-lt"/>
              <a:buAutoNum type="arabicPeriod"/>
            </a:pPr>
            <a:r>
              <a:rPr lang="de-DE" altLang="ja-JP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Request for GRPE Approval</a:t>
            </a:r>
            <a:endParaRPr lang="de-DE" sz="2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27063"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1-1. Amendment 5 of GTR#15</a:t>
            </a:r>
          </a:p>
          <a:p>
            <a:pPr marL="627063"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1-2. Amendment 2 of GTR#19</a:t>
            </a:r>
          </a:p>
          <a:p>
            <a:pPr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   </a:t>
            </a:r>
            <a:r>
              <a:rPr lang="de-DE" altLang="ja-JP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Review Overall Progress</a:t>
            </a:r>
          </a:p>
          <a:p>
            <a:pPr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    Status of each TF</a:t>
            </a:r>
          </a:p>
          <a:p>
            <a:pPr defTabSz="685800">
              <a:lnSpc>
                <a:spcPts val="2800"/>
              </a:lnSpc>
            </a:pPr>
            <a:r>
              <a:rPr lang="en-US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    Outlook for GRPE-79</a:t>
            </a:r>
          </a:p>
          <a:p>
            <a:pPr defTabSz="685800">
              <a:lnSpc>
                <a:spcPts val="2800"/>
              </a:lnSpc>
            </a:pPr>
            <a:endParaRPr lang="de-DE" sz="2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85800">
              <a:lnSpc>
                <a:spcPts val="2800"/>
              </a:lnSpc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Seperate presentation:</a:t>
            </a:r>
          </a:p>
          <a:p>
            <a:pPr defTabSz="685800">
              <a:lnSpc>
                <a:spcPts val="2800"/>
              </a:lnSpc>
            </a:pPr>
            <a:r>
              <a:rPr lang="de-DE" sz="2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de-DE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Transposition into UN R (GRPE-78-</a:t>
            </a:r>
            <a:r>
              <a:rPr lang="de-DE" sz="2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de-DE" sz="2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e)</a:t>
            </a:r>
          </a:p>
        </p:txBody>
      </p:sp>
    </p:spTree>
    <p:extLst>
      <p:ext uri="{BB962C8B-B14F-4D97-AF65-F5344CB8AC3E}">
        <p14:creationId xmlns:p14="http://schemas.microsoft.com/office/powerpoint/2010/main" val="417788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32726" y="195486"/>
            <a:ext cx="582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 Request for GRPE Approval</a:t>
            </a:r>
            <a:endParaRPr lang="de-DE" sz="2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34195"/>
              </p:ext>
            </p:extLst>
          </p:nvPr>
        </p:nvGraphicFramePr>
        <p:xfrm>
          <a:off x="251520" y="919800"/>
          <a:ext cx="8640960" cy="356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3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Working Categories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Expected Actions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reported during 77</a:t>
                      </a:r>
                      <a:r>
                        <a:rPr kumimoji="1" lang="en-US" altLang="ja-JP" sz="1600" baseline="30000" dirty="0"/>
                        <a:t>th</a:t>
                      </a:r>
                      <a:r>
                        <a:rPr kumimoji="1" lang="en-US" altLang="ja-JP" sz="1600" dirty="0"/>
                        <a:t> GRPE</a:t>
                      </a:r>
                      <a:endParaRPr kumimoji="1" lang="ja-JP" altLang="en-US" sz="16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/>
                        <a:t>Request</a:t>
                      </a:r>
                      <a:r>
                        <a:rPr kumimoji="1" lang="en-US" altLang="ja-JP" sz="2400" baseline="0" dirty="0"/>
                        <a:t> for GRPE Approval</a:t>
                      </a:r>
                      <a:endParaRPr kumimoji="1" lang="ja-JP" altLang="en-US" sz="24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680"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GTR15 Amendment5</a:t>
                      </a:r>
                    </a:p>
                    <a:p>
                      <a:r>
                        <a:rPr lang="en-US" altLang="ja-JP" sz="1800" dirty="0"/>
                        <a:t>(Type I under</a:t>
                      </a:r>
                      <a:r>
                        <a:rPr lang="en-US" altLang="ja-JP" sz="1800" baseline="0" dirty="0"/>
                        <a:t> 23</a:t>
                      </a:r>
                      <a:r>
                        <a:rPr lang="ja-JP" altLang="en-US" sz="1800" baseline="0" dirty="0"/>
                        <a:t>℃</a:t>
                      </a:r>
                      <a:r>
                        <a:rPr lang="en-US" altLang="ja-JP" sz="1800" baseline="0" dirty="0"/>
                        <a:t>)</a:t>
                      </a:r>
                      <a:endParaRPr lang="ja-JP" altLang="en-US" sz="1800" dirty="0"/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b="0" dirty="0"/>
                        <a:t>submit Working Document for approval</a:t>
                      </a:r>
                      <a:endParaRPr kumimoji="1" lang="ja-JP" altLang="en-US" sz="1600" b="0" dirty="0"/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800" b="1" dirty="0"/>
                        <a:t>ECE/TRANS/WP.29/GRPE/2019/2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800" b="1" dirty="0"/>
                        <a:t>Informal Document : GRPE-78-21</a:t>
                      </a:r>
                      <a:endParaRPr kumimoji="1" lang="en-US" altLang="ja-JP" sz="1800" b="1" dirty="0">
                        <a:solidFill>
                          <a:srgbClr val="FF0000"/>
                        </a:solidFill>
                      </a:endParaRP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Technical report : GRPE-78-03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249"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GTR19 Amendment2</a:t>
                      </a:r>
                    </a:p>
                    <a:p>
                      <a:r>
                        <a:rPr lang="en-US" altLang="ja-JP" sz="1600" dirty="0"/>
                        <a:t>(Evaporative</a:t>
                      </a:r>
                      <a:r>
                        <a:rPr lang="en-US" altLang="ja-JP" sz="1600" baseline="0" dirty="0"/>
                        <a:t> Emission)</a:t>
                      </a:r>
                      <a:endParaRPr lang="ja-JP" altLang="en-US" sz="1600" dirty="0"/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b="0" dirty="0"/>
                        <a:t>submit Working Document for approval</a:t>
                      </a:r>
                      <a:endParaRPr kumimoji="1" lang="ja-JP" altLang="en-US" sz="1600" b="0" dirty="0"/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800" b="1" dirty="0"/>
                        <a:t>ECE/TRANS/WP.29/GRPE/2019/4</a:t>
                      </a:r>
                    </a:p>
                    <a:p>
                      <a:pPr marL="26670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400" dirty="0"/>
                        <a:t>Technical</a:t>
                      </a:r>
                      <a:r>
                        <a:rPr kumimoji="1" lang="en-US" altLang="ja-JP" sz="1400" baseline="0" dirty="0"/>
                        <a:t> report : GRPE-78-09</a:t>
                      </a:r>
                      <a:endParaRPr kumimoji="1" lang="ja-JP" altLang="en-US" sz="1400" dirty="0"/>
                    </a:p>
                  </a:txBody>
                  <a:tcPr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Transposition to UNR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b="0" dirty="0"/>
                        <a:t>submit Informal Document for review</a:t>
                      </a:r>
                      <a:endParaRPr kumimoji="1" lang="ja-JP" altLang="en-US" sz="1600" b="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800" dirty="0"/>
                        <a:t>Postponed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6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Low Temp. Test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/>
                        <a:t>(Type I under</a:t>
                      </a:r>
                      <a:r>
                        <a:rPr lang="en-US" altLang="ja-JP" sz="1800" baseline="0" dirty="0"/>
                        <a:t> -7</a:t>
                      </a:r>
                      <a:r>
                        <a:rPr lang="ja-JP" altLang="en-US" sz="1800" baseline="0" dirty="0"/>
                        <a:t>℃</a:t>
                      </a:r>
                      <a:r>
                        <a:rPr lang="en-US" altLang="ja-JP" sz="1800" baseline="0" dirty="0"/>
                        <a:t>)</a:t>
                      </a:r>
                      <a:endParaRPr lang="ja-JP" altLang="en-US" sz="180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600" b="0" dirty="0"/>
                        <a:t>submit Informal Document for review</a:t>
                      </a:r>
                      <a:endParaRPr kumimoji="1" lang="ja-JP" altLang="en-US" sz="1600" b="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1800" dirty="0"/>
                        <a:t>Postponed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72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016" y="166913"/>
            <a:ext cx="6826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1-1. 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5 of GTR 15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882775" algn="l"/>
              </a:tabLst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(Type I test under 23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9706" y="1131590"/>
            <a:ext cx="8530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Working Document : ECE/TRANS/WP.29/GRPE/2019/2</a:t>
            </a:r>
          </a:p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Documents : GRPE-78-21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8894" y="2704147"/>
            <a:ext cx="82219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Main Modifications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/Improvements in Working Document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5838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reflection of Round Robin Test for gear shift point determination </a:t>
            </a:r>
          </a:p>
          <a:p>
            <a:pPr marL="985838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make more robust for road load measurement and wind tunnel method</a:t>
            </a:r>
          </a:p>
          <a:p>
            <a:pPr marL="985838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apply </a:t>
            </a:r>
            <a:r>
              <a:rPr lang="en-US" altLang="ja-JP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Vehicle_M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concept to ICE vehicles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7" y="1861518"/>
            <a:ext cx="8208913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800"/>
              </a:lnSpc>
              <a:buFont typeface="Wingdings"/>
              <a:buChar char="à"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Both documents will be merged and submitted for WP.29 review and approval (2019 June session)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979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0016" y="166913"/>
            <a:ext cx="6826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1-1. 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Amendment 5 of GTR 15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882775" algn="l"/>
              </a:tabLst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(Type I test under 23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6154" y="915566"/>
            <a:ext cx="8221927" cy="2375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Main Modifications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/Improvements in Working Document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_cont.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5838" indent="-268288">
              <a:lnSpc>
                <a:spcPts val="25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allow alternative procedure in case that practical errors have been identified during interpolation calculation</a:t>
            </a:r>
          </a:p>
          <a:p>
            <a:pPr marL="985838" indent="-268288">
              <a:lnSpc>
                <a:spcPts val="25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make it clear REESS voltage measurement during REESS energy change-based correction procedure</a:t>
            </a:r>
          </a:p>
          <a:p>
            <a:pPr marL="985838" indent="-268288">
              <a:lnSpc>
                <a:spcPts val="25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exempt the analysis of specific contaminants depending on the production process for hydrogen (fuel cell vehicles)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6153" y="3291830"/>
            <a:ext cx="8221927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Main Modifications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/Improvements in Informal Document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5838" indent="-268288">
              <a:lnSpc>
                <a:spcPts val="25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make “predominant mode” definition more robust (also in line with EU reg.)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5838" indent="-268288">
              <a:lnSpc>
                <a:spcPts val="25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allow break during </a:t>
            </a:r>
            <a:r>
              <a:rPr lang="en-US" altLang="ja-JP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coastdown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measurement</a:t>
            </a:r>
          </a:p>
          <a:p>
            <a:pPr marL="985838" indent="-268288">
              <a:lnSpc>
                <a:spcPts val="25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[Road load matrix family 3 ton issue]</a:t>
            </a:r>
          </a:p>
        </p:txBody>
      </p:sp>
    </p:spTree>
    <p:extLst>
      <p:ext uri="{BB962C8B-B14F-4D97-AF65-F5344CB8AC3E}">
        <p14:creationId xmlns:p14="http://schemas.microsoft.com/office/powerpoint/2010/main" val="267676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79512" y="203783"/>
            <a:ext cx="7467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882775" algn="l"/>
              </a:tabLst>
            </a:pPr>
            <a:r>
              <a:rPr kumimoji="1"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1-2</a:t>
            </a:r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Amendment 2 of GTR#19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1882775" algn="l"/>
              </a:tabLst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         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(Evaporative Emission Test) 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9706" y="987574"/>
            <a:ext cx="8530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Working Document : ECE/TRANS/WP.29/GRPE/2019/4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7449" y="1394912"/>
            <a:ext cx="8286999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Main Modifications/Improvements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	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36575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allow alternative emission calculation formula (US EPA has been adopting for decades)</a:t>
            </a:r>
          </a:p>
          <a:p>
            <a:pPr marL="536575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improve equipment calibration requirement (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 some of equipment are missing)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36575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make family definition more robust (also in line with EU reg.)</a:t>
            </a:r>
          </a:p>
          <a:p>
            <a:pPr marL="536575" indent="-268288">
              <a:lnSpc>
                <a:spcPts val="2800"/>
              </a:lnSpc>
              <a:buFont typeface="Wingdings" panose="05000000000000000000" pitchFamily="2" charset="2"/>
              <a:buChar char="ü"/>
              <a:tabLst>
                <a:tab pos="1616075" algn="l"/>
              </a:tabLst>
              <a:defRPr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make it clear to install aged canister timing for robust procedure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6057" y="4121889"/>
            <a:ext cx="8530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Additional modification without document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8972" y="4577793"/>
            <a:ext cx="8286999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Annex 1 Paragraph 3 &amp; 5.1.3.2.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aged canister → </a:t>
            </a:r>
            <a:r>
              <a:rPr lang="en-US" altLang="ja-JP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aged canister </a:t>
            </a:r>
          </a:p>
        </p:txBody>
      </p:sp>
    </p:spTree>
    <p:extLst>
      <p:ext uri="{BB962C8B-B14F-4D97-AF65-F5344CB8AC3E}">
        <p14:creationId xmlns:p14="http://schemas.microsoft.com/office/powerpoint/2010/main" val="398682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7" t="42996" r="10349" b="34000"/>
          <a:stretch/>
        </p:blipFill>
        <p:spPr bwMode="auto">
          <a:xfrm>
            <a:off x="251520" y="859000"/>
            <a:ext cx="8719642" cy="1422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4896902" y="2359587"/>
            <a:ext cx="1835337" cy="1199019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extfeld 4"/>
          <p:cNvSpPr txBox="1"/>
          <p:nvPr/>
        </p:nvSpPr>
        <p:spPr>
          <a:xfrm>
            <a:off x="4922550" y="2301471"/>
            <a:ext cx="2126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685800">
              <a:buFont typeface="Wingdings" panose="05000000000000000000" pitchFamily="2" charset="2"/>
              <a:buChar char="l"/>
            </a:pPr>
            <a:r>
              <a:rPr lang="de-DE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UNR-WLTP</a:t>
            </a:r>
          </a:p>
          <a:p>
            <a:pPr marL="285750" indent="-285750" defTabSz="685800">
              <a:buFont typeface="Wingdings" panose="05000000000000000000" pitchFamily="2" charset="2"/>
              <a:buChar char="l"/>
            </a:pPr>
            <a:r>
              <a:rPr lang="de-DE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Temp TF</a:t>
            </a:r>
          </a:p>
          <a:p>
            <a:pPr marL="285750" indent="-285750" defTabSz="685800">
              <a:buFont typeface="Wingdings" panose="05000000000000000000" pitchFamily="2" charset="2"/>
              <a:buChar char="l"/>
            </a:pPr>
            <a:r>
              <a:rPr lang="de-DE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Remaining Open Issues</a:t>
            </a:r>
          </a:p>
          <a:p>
            <a:pPr marL="285750" indent="-285750" defTabSz="685800">
              <a:buFont typeface="Wingdings" panose="05000000000000000000" pitchFamily="2" charset="2"/>
              <a:buChar char="l"/>
            </a:pPr>
            <a:r>
              <a:rPr lang="de-DE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OBD</a:t>
            </a:r>
          </a:p>
        </p:txBody>
      </p:sp>
      <p:sp>
        <p:nvSpPr>
          <p:cNvPr id="7" name="Textfeld 4"/>
          <p:cNvSpPr txBox="1"/>
          <p:nvPr/>
        </p:nvSpPr>
        <p:spPr>
          <a:xfrm>
            <a:off x="251520" y="123478"/>
            <a:ext cx="40572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3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 Overall Progress</a:t>
            </a:r>
          </a:p>
        </p:txBody>
      </p:sp>
      <p:sp>
        <p:nvSpPr>
          <p:cNvPr id="29" name="Textfeld 4"/>
          <p:cNvSpPr txBox="1"/>
          <p:nvPr/>
        </p:nvSpPr>
        <p:spPr>
          <a:xfrm>
            <a:off x="135630" y="2336156"/>
            <a:ext cx="48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Ø"/>
            </a:pPr>
            <a:r>
              <a:rPr lang="de-DE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Due to contradictory positions on a variety of item, completion of UNR and Low Temp TFs will be delayed by one or two GRPE sessions.</a:t>
            </a:r>
          </a:p>
        </p:txBody>
      </p:sp>
      <p:sp>
        <p:nvSpPr>
          <p:cNvPr id="4" name="下矢印 3"/>
          <p:cNvSpPr/>
          <p:nvPr/>
        </p:nvSpPr>
        <p:spPr>
          <a:xfrm>
            <a:off x="8248868" y="2188534"/>
            <a:ext cx="283572" cy="1554107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フリーフォーム 10"/>
          <p:cNvSpPr/>
          <p:nvPr/>
        </p:nvSpPr>
        <p:spPr>
          <a:xfrm>
            <a:off x="6533536" y="2191308"/>
            <a:ext cx="251132" cy="286421"/>
          </a:xfrm>
          <a:custGeom>
            <a:avLst/>
            <a:gdLst>
              <a:gd name="connsiteX0" fmla="*/ 0 w 210065"/>
              <a:gd name="connsiteY0" fmla="*/ 358346 h 358346"/>
              <a:gd name="connsiteX1" fmla="*/ 210065 w 210065"/>
              <a:gd name="connsiteY1" fmla="*/ 358346 h 358346"/>
              <a:gd name="connsiteX2" fmla="*/ 210065 w 210065"/>
              <a:gd name="connsiteY2" fmla="*/ 0 h 35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065" h="358346">
                <a:moveTo>
                  <a:pt x="0" y="358346"/>
                </a:moveTo>
                <a:lnTo>
                  <a:pt x="210065" y="358346"/>
                </a:lnTo>
                <a:lnTo>
                  <a:pt x="210065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Textfeld 4"/>
          <p:cNvSpPr txBox="1"/>
          <p:nvPr/>
        </p:nvSpPr>
        <p:spPr>
          <a:xfrm>
            <a:off x="7277447" y="3771602"/>
            <a:ext cx="1693715" cy="830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de-DE" sz="1600" b="1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if CPs request</a:t>
            </a:r>
          </a:p>
          <a:p>
            <a:pPr marL="285750" indent="-285750" defTabSz="685800">
              <a:buFont typeface="Wingdings" panose="05000000000000000000" pitchFamily="2" charset="2"/>
              <a:buChar char="l"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MAC</a:t>
            </a:r>
          </a:p>
          <a:p>
            <a:pPr marL="285750" indent="-285750" defTabSz="685800">
              <a:buFont typeface="Wingdings" panose="05000000000000000000" pitchFamily="2" charset="2"/>
              <a:buChar char="l"/>
            </a:pPr>
            <a:r>
              <a:rPr lang="de-DE" sz="1600" b="1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others</a:t>
            </a:r>
          </a:p>
        </p:txBody>
      </p:sp>
      <p:sp>
        <p:nvSpPr>
          <p:cNvPr id="16" name="Textfeld 4"/>
          <p:cNvSpPr txBox="1"/>
          <p:nvPr/>
        </p:nvSpPr>
        <p:spPr>
          <a:xfrm>
            <a:off x="138283" y="3670328"/>
            <a:ext cx="7046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Ø"/>
            </a:pPr>
            <a:r>
              <a:rPr lang="de-DE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Due to non-urgent CP needs, MAC/other TFs will not be started until CPs provide a clear deadline. </a:t>
            </a:r>
          </a:p>
        </p:txBody>
      </p:sp>
      <p:sp>
        <p:nvSpPr>
          <p:cNvPr id="17" name="Textfeld 4"/>
          <p:cNvSpPr txBox="1"/>
          <p:nvPr/>
        </p:nvSpPr>
        <p:spPr>
          <a:xfrm>
            <a:off x="138282" y="4438325"/>
            <a:ext cx="789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Ø"/>
            </a:pPr>
            <a:r>
              <a:rPr lang="de-DE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Phase3 activities (limits/fuel/others) are already on </a:t>
            </a:r>
          </a:p>
          <a:p>
            <a:pPr defTabSz="685800"/>
            <a:r>
              <a:rPr lang="de-DE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the table as a part of Transposition TF </a:t>
            </a:r>
            <a:r>
              <a:rPr lang="de-DE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 may be skipped</a:t>
            </a:r>
            <a:endParaRPr lang="de-DE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5781368" y="2139703"/>
            <a:ext cx="2342936" cy="1294942"/>
          </a:xfrm>
          <a:custGeom>
            <a:avLst/>
            <a:gdLst>
              <a:gd name="connsiteX0" fmla="*/ 0 w 210065"/>
              <a:gd name="connsiteY0" fmla="*/ 358346 h 358346"/>
              <a:gd name="connsiteX1" fmla="*/ 210065 w 210065"/>
              <a:gd name="connsiteY1" fmla="*/ 358346 h 358346"/>
              <a:gd name="connsiteX2" fmla="*/ 210065 w 210065"/>
              <a:gd name="connsiteY2" fmla="*/ 0 h 35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065" h="358346">
                <a:moveTo>
                  <a:pt x="0" y="358346"/>
                </a:moveTo>
                <a:lnTo>
                  <a:pt x="210065" y="358346"/>
                </a:lnTo>
                <a:lnTo>
                  <a:pt x="210065" y="0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13811" y="3389651"/>
            <a:ext cx="1912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depend on TF progress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フリーフォーム 17"/>
          <p:cNvSpPr/>
          <p:nvPr/>
        </p:nvSpPr>
        <p:spPr>
          <a:xfrm>
            <a:off x="7010400" y="2192137"/>
            <a:ext cx="809579" cy="769966"/>
          </a:xfrm>
          <a:custGeom>
            <a:avLst/>
            <a:gdLst>
              <a:gd name="connsiteX0" fmla="*/ 0 w 210065"/>
              <a:gd name="connsiteY0" fmla="*/ 358346 h 358346"/>
              <a:gd name="connsiteX1" fmla="*/ 210065 w 210065"/>
              <a:gd name="connsiteY1" fmla="*/ 358346 h 358346"/>
              <a:gd name="connsiteX2" fmla="*/ 210065 w 210065"/>
              <a:gd name="connsiteY2" fmla="*/ 0 h 35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065" h="358346">
                <a:moveTo>
                  <a:pt x="0" y="358346"/>
                </a:moveTo>
                <a:lnTo>
                  <a:pt x="210065" y="358346"/>
                </a:lnTo>
                <a:lnTo>
                  <a:pt x="210065" y="0"/>
                </a:lnTo>
              </a:path>
            </a:pathLst>
          </a:custGeom>
          <a:noFill/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右中かっこ 2"/>
          <p:cNvSpPr/>
          <p:nvPr/>
        </p:nvSpPr>
        <p:spPr>
          <a:xfrm>
            <a:off x="6761720" y="2688197"/>
            <a:ext cx="183986" cy="529892"/>
          </a:xfrm>
          <a:prstGeom prst="rightBrace">
            <a:avLst>
              <a:gd name="adj1" fmla="val 34426"/>
              <a:gd name="adj2" fmla="val 5093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8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4"/>
          <p:cNvSpPr txBox="1"/>
          <p:nvPr/>
        </p:nvSpPr>
        <p:spPr>
          <a:xfrm>
            <a:off x="231281" y="37068"/>
            <a:ext cx="3962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Status of each TF</a:t>
            </a:r>
            <a:endParaRPr lang="de-DE" sz="28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096552"/>
              </p:ext>
            </p:extLst>
          </p:nvPr>
        </p:nvGraphicFramePr>
        <p:xfrm>
          <a:off x="284926" y="605123"/>
          <a:ext cx="8563310" cy="4300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0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09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TF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Status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Next Actions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47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Transposition to UNR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plan to submit informal</a:t>
                      </a: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document @ 79</a:t>
                      </a:r>
                      <a:r>
                        <a:rPr kumimoji="1" lang="en-US" altLang="ja-JP" sz="1400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th</a:t>
                      </a: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GRPE, c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ollaborate</a:t>
                      </a: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with other TFs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Cycle/Gear Shift</a:t>
                      </a:r>
                    </a:p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/Drive</a:t>
                      </a: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Trace Indices(DTI)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Cycle : 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re-open when HEV system power is available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Gear Shift : re-open TF for tool management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DTI : </a:t>
                      </a:r>
                      <a:r>
                        <a:rPr kumimoji="1" lang="en-US" altLang="ja-JP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outcome will be incorporated into UNR TF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Low Temp.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 has strong demand to complete by the</a:t>
                      </a: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end of 2019</a:t>
                      </a:r>
                    </a:p>
                    <a:p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ollaborate</a:t>
                      </a: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with SG EV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758">
                <a:tc>
                  <a:txBody>
                    <a:bodyPr/>
                    <a:lstStyle/>
                    <a:p>
                      <a:r>
                        <a:rPr kumimoji="1" lang="en-US" altLang="ja-JP" sz="14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Evapo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COMPLETED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(re-open per 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CP needs)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4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Durability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PENDING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 propose to develop as</a:t>
                      </a:r>
                      <a:r>
                        <a:rPr kumimoji="1" lang="en-US" altLang="ja-JP" sz="1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regional basis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WLTP IWG holds its decision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16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outcome will be incorporated into UNR TF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872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OBD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will re-open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</a:t>
                      </a:r>
                      <a:r>
                        <a:rPr kumimoji="1" lang="en-US" altLang="ja-JP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items and schedule will be reviewed again and clear future actions will be developed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8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 Open Issues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COMPLETED with a few exemption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CFD : on going under the sub-group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4WD Chassis</a:t>
                      </a:r>
                      <a:r>
                        <a:rPr kumimoji="1" lang="en-US" altLang="ja-JP" sz="1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: outcome will be incorporated into UNR TF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10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4"/>
          <p:cNvSpPr txBox="1"/>
          <p:nvPr/>
        </p:nvSpPr>
        <p:spPr>
          <a:xfrm>
            <a:off x="251520" y="195486"/>
            <a:ext cx="7724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Outlook for 79</a:t>
            </a:r>
            <a:r>
              <a:rPr lang="de-DE" sz="2800" b="1" u="sng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GRPE session in May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956855"/>
              </p:ext>
            </p:extLst>
          </p:nvPr>
        </p:nvGraphicFramePr>
        <p:xfrm>
          <a:off x="323528" y="891917"/>
          <a:ext cx="8536140" cy="376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74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Working Categories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Expected Actions</a:t>
                      </a:r>
                      <a:endParaRPr kumimoji="1" lang="ja-JP" altLang="en-US" sz="1800" dirty="0"/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486">
                <a:tc>
                  <a:txBody>
                    <a:bodyPr/>
                    <a:lstStyle/>
                    <a:p>
                      <a:r>
                        <a:rPr lang="en-US" altLang="ja-JP" sz="1800" dirty="0"/>
                        <a:t>GTR15 Amendment6,</a:t>
                      </a:r>
                    </a:p>
                    <a:p>
                      <a:r>
                        <a:rPr lang="en-US" altLang="ja-JP" sz="1800" dirty="0"/>
                        <a:t>if ready</a:t>
                      </a:r>
                      <a:endParaRPr lang="ja-JP" altLang="en-US" sz="1800" dirty="0"/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/>
                        <a:t>submit Informal Document for review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035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Transposition to UNR</a:t>
                      </a:r>
                      <a:r>
                        <a:rPr kumimoji="1" lang="ja-JP" altLang="en-US" sz="1800" baseline="0" dirty="0"/>
                        <a:t> </a:t>
                      </a:r>
                      <a:r>
                        <a:rPr kumimoji="1" lang="en-US" altLang="ja-JP" sz="1800" baseline="0" dirty="0"/>
                        <a:t>including durability and COP</a:t>
                      </a:r>
                      <a:endParaRPr kumimoji="1" lang="en-US" altLang="ja-JP" sz="1800" dirty="0"/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dirty="0"/>
                        <a:t>submit Informal Document for review</a:t>
                      </a:r>
                      <a:endParaRPr kumimoji="1" lang="ja-JP" altLang="en-US" sz="1800" dirty="0"/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035">
                <a:tc>
                  <a:txBody>
                    <a:bodyPr/>
                    <a:lstStyle/>
                    <a:p>
                      <a:r>
                        <a:rPr lang="en-GB" b="0" dirty="0"/>
                        <a:t>Mandate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submit Informal Document to request for extension of mandate WLTP IWG for remaining Phase 2 activities and Phase 3 if needed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035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  <a:t>IWG Meeting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</a:rPr>
                        <a:t>request full </a:t>
                      </a:r>
                      <a:r>
                        <a:rPr kumimoji="1" lang="en-US" altLang="ja-JP" sz="1800" b="1" baseline="0" dirty="0">
                          <a:solidFill>
                            <a:schemeClr val="bg1"/>
                          </a:solidFill>
                        </a:rPr>
                        <a:t>1 day session including Transposition TF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800" b="1" baseline="0" dirty="0">
                          <a:solidFill>
                            <a:schemeClr val="bg1"/>
                          </a:solidFill>
                        </a:rPr>
                        <a:t>request half day session for SG-EV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05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日本語フォーマットMEIRY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日本語フォーマットMEIRYO">
      <a:majorFont>
        <a:latin typeface="Meiryo UI"/>
        <a:ea typeface="Meiryo UI"/>
        <a:cs typeface="Meiryo UI"/>
      </a:majorFont>
      <a:minorFont>
        <a:latin typeface="Meiryo UI"/>
        <a:ea typeface="Meiryo UI"/>
        <a:cs typeface="Meiryo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5360</TotalTime>
  <Words>741</Words>
  <Application>Microsoft Office PowerPoint</Application>
  <PresentationFormat>On-screen Show (16:9)</PresentationFormat>
  <Paragraphs>133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Meiryo UI</vt:lpstr>
      <vt:lpstr>ＭＳ Ｐゴシック</vt:lpstr>
      <vt:lpstr>Arial</vt:lpstr>
      <vt:lpstr>Calibri</vt:lpstr>
      <vt:lpstr>Wingdings</vt:lpstr>
      <vt:lpstr>Office テーマ</vt:lpstr>
      <vt:lpstr>7_日本語フォーマットMEIRYO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Cuelenaere, R.F.A. (Rob)</cp:lastModifiedBy>
  <cp:revision>662</cp:revision>
  <cp:lastPrinted>2016-01-13T17:07:07Z</cp:lastPrinted>
  <dcterms:created xsi:type="dcterms:W3CDTF">2014-06-05T19:26:02Z</dcterms:created>
  <dcterms:modified xsi:type="dcterms:W3CDTF">2019-01-09T14:41:27Z</dcterms:modified>
</cp:coreProperties>
</file>