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4" r:id="rId2"/>
    <p:sldId id="410" r:id="rId3"/>
    <p:sldId id="417" r:id="rId4"/>
    <p:sldId id="411" r:id="rId5"/>
    <p:sldId id="418" r:id="rId6"/>
    <p:sldId id="419" r:id="rId7"/>
    <p:sldId id="420" r:id="rId8"/>
    <p:sldId id="406" r:id="rId9"/>
    <p:sldId id="422" r:id="rId10"/>
    <p:sldId id="423" r:id="rId11"/>
    <p:sldId id="407" r:id="rId12"/>
    <p:sldId id="323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2D5EC1"/>
    <a:srgbClr val="3166CF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F0CF993-E5CC-4226-A83F-846B43C0DE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79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F9DD042-3D13-40AF-A1B6-51619F900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4344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5EF6FA2-11B3-4722-B3C2-7B431BDB29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FDCD8-2BA1-45EC-8DCA-95F3103B79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15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7384-474C-46B5-8077-D15025BCFF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127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0653-967D-49DA-A0A4-2AF7472A6E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19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2BE52-8423-4D88-A592-08426534D6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8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1549-6E56-4D9F-AFEC-82C270514B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18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A4E8-FA82-4FB6-8153-E48F363F49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49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64A6-CBDE-4BAE-A535-4E2F0F252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71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C6BC3-8C6B-4409-A75A-6B286E6C13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1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D2FEA-2D6C-4C19-8C18-CB8304E9AE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9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6D37-90BF-4934-9739-B1D7C5D125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8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FE424B6-CFA1-44ED-A639-3B1B835CEB5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6819" y="2996952"/>
            <a:ext cx="8496300" cy="1584325"/>
          </a:xfrm>
        </p:spPr>
        <p:txBody>
          <a:bodyPr/>
          <a:lstStyle/>
          <a:p>
            <a:pPr algn="ctr" eaLnBrk="1" hangingPunct="1"/>
            <a:r>
              <a:rPr lang="en-GB" altLang="en-US" sz="3600" dirty="0">
                <a:solidFill>
                  <a:srgbClr val="FFFF00"/>
                </a:solidFill>
              </a:rPr>
              <a:t>Update from RDE IWG</a:t>
            </a:r>
            <a:br>
              <a:rPr lang="en-GB" altLang="en-US" sz="3600" dirty="0">
                <a:solidFill>
                  <a:srgbClr val="FFFF00"/>
                </a:solidFill>
              </a:rPr>
            </a:br>
            <a:br>
              <a:rPr lang="en-GB" altLang="en-US" sz="3600" dirty="0">
                <a:solidFill>
                  <a:srgbClr val="FFFF00"/>
                </a:solidFill>
              </a:rPr>
            </a:br>
            <a:r>
              <a:rPr lang="en-GB" altLang="en-US" sz="2400" dirty="0">
                <a:solidFill>
                  <a:srgbClr val="FFFF00"/>
                </a:solidFill>
              </a:rPr>
              <a:t>GRPE January 2019</a:t>
            </a:r>
            <a:br>
              <a:rPr lang="en-GB" altLang="en-US" sz="2400" dirty="0">
                <a:solidFill>
                  <a:srgbClr val="FFFF00"/>
                </a:solidFill>
              </a:rPr>
            </a:br>
            <a:br>
              <a:rPr lang="en-GB" altLang="en-US" sz="1800" dirty="0">
                <a:solidFill>
                  <a:srgbClr val="FFFF00"/>
                </a:solidFill>
              </a:rPr>
            </a:b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From the sponsors: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European Union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Japan</a:t>
            </a:r>
            <a:br>
              <a:rPr lang="en-GB" altLang="en-US" sz="1800" dirty="0">
                <a:solidFill>
                  <a:srgbClr val="FFFF00"/>
                </a:solidFill>
              </a:rPr>
            </a:br>
            <a:r>
              <a:rPr lang="en-GB" altLang="en-US" sz="1800" dirty="0">
                <a:solidFill>
                  <a:srgbClr val="FFFF00"/>
                </a:solidFill>
              </a:rPr>
              <a:t>Korea</a:t>
            </a:r>
            <a:endParaRPr lang="en-GB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8532812" cy="1728787"/>
          </a:xfrm>
        </p:spPr>
        <p:txBody>
          <a:bodyPr/>
          <a:lstStyle/>
          <a:p>
            <a:pPr algn="ctr" eaLnBrk="1" hangingPunct="1"/>
            <a:r>
              <a:rPr lang="it-IT" altLang="en-US" sz="1800" dirty="0"/>
              <a:t> </a:t>
            </a:r>
          </a:p>
          <a:p>
            <a:pPr algn="ctr" eaLnBrk="1" hangingPunct="1"/>
            <a:endParaRPr lang="en-GB" alt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149002-624E-4E7D-B7B4-54AD64B19AA6}"/>
              </a:ext>
            </a:extLst>
          </p:cNvPr>
          <p:cNvSpPr/>
          <p:nvPr/>
        </p:nvSpPr>
        <p:spPr>
          <a:xfrm>
            <a:off x="4355976" y="155385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GRPE-78-23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item 3(c)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7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Detailed task list-2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Evaluation of trip composition: first delivery April meeting, final for June 2019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Annex on uncertainty of measurements: October 2019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Evaluation of trip severity/trip dynamics: First delivery for June 2019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Evaluation of emissions corrections and moderate/extended conditions: October 2019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Drafting of GTR: already started, informal for January 2020 GRPE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91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936625"/>
          </a:xfrm>
        </p:spPr>
        <p:txBody>
          <a:bodyPr/>
          <a:lstStyle/>
          <a:p>
            <a:r>
              <a:rPr lang="en-GB" dirty="0"/>
              <a:t>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24847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meeting on 1-2 April 2019, Tokyo, Japan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meeting during GRPE in May 2019 (half-day)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meeting 9-10 July 2019, Wien, Austria (proceed by a practical workshop on the 8</a:t>
            </a:r>
            <a:r>
              <a:rPr lang="en-GB" baseline="30000" dirty="0"/>
              <a:t>th</a:t>
            </a:r>
            <a:r>
              <a:rPr lang="en-GB" dirty="0"/>
              <a:t>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7</a:t>
            </a:r>
            <a:r>
              <a:rPr lang="en-GB" baseline="30000" dirty="0"/>
              <a:t>th</a:t>
            </a:r>
            <a:r>
              <a:rPr lang="en-GB" dirty="0"/>
              <a:t> meeting in October 2019, Seoul, Korea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meeting and Informal document in time for January 2020 GRPE meeting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meeting in February 2020 to prepare working document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meeting with Working document in June 2020 GRPE meeting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88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95288" y="3068638"/>
            <a:ext cx="8229600" cy="936625"/>
          </a:xfrm>
        </p:spPr>
        <p:txBody>
          <a:bodyPr/>
          <a:lstStyle/>
          <a:p>
            <a:pPr algn="ctr" eaLnBrk="1" hangingPunct="1"/>
            <a:r>
              <a:rPr lang="en-GB" altLang="en-US" sz="3600" dirty="0"/>
              <a:t>Thank you for your attention!</a:t>
            </a:r>
            <a:br>
              <a:rPr lang="en-GB" altLang="en-US" sz="3600" dirty="0"/>
            </a:br>
            <a:br>
              <a:rPr lang="en-GB" altLang="en-US" sz="3600" dirty="0"/>
            </a:br>
            <a:r>
              <a:rPr lang="en-GB" altLang="en-US" sz="3200" b="0" dirty="0"/>
              <a:t>From the sponsors:</a:t>
            </a:r>
            <a:br>
              <a:rPr lang="en-GB" altLang="en-US" sz="3200" b="0" dirty="0"/>
            </a:br>
            <a:r>
              <a:rPr lang="en-GB" altLang="en-US" sz="3200" b="0" dirty="0"/>
              <a:t>European Union</a:t>
            </a:r>
            <a:br>
              <a:rPr lang="en-GB" altLang="en-US" sz="3200" b="0" dirty="0"/>
            </a:br>
            <a:r>
              <a:rPr lang="en-GB" altLang="en-US" sz="3200" b="0" dirty="0"/>
              <a:t>Japan</a:t>
            </a:r>
            <a:br>
              <a:rPr lang="en-GB" altLang="en-US" sz="3200" b="0" dirty="0"/>
            </a:br>
            <a:r>
              <a:rPr lang="en-GB" altLang="en-US" sz="3200" b="0" dirty="0"/>
              <a:t>Korea</a:t>
            </a:r>
            <a:r>
              <a:rPr lang="en-GB" altLang="en-US" sz="2400" b="0" dirty="0"/>
              <a:t>  </a:t>
            </a:r>
            <a:endParaRPr lang="en-GB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4947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524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During last GRPE meeting, EU, Japan and Korea requested the creation of an RDE IWG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The GRPE accepted the proposal during its June 2018 meeting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Creation of RDE IWG accepted by AC.3 in its June 2018 meeting </a:t>
            </a:r>
          </a:p>
        </p:txBody>
      </p:sp>
    </p:spTree>
    <p:extLst>
      <p:ext uri="{BB962C8B-B14F-4D97-AF65-F5344CB8AC3E}">
        <p14:creationId xmlns:p14="http://schemas.microsoft.com/office/powerpoint/2010/main" val="247305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group met already on:</a:t>
            </a:r>
          </a:p>
          <a:p>
            <a:pPr marL="0" indent="0">
              <a:buNone/>
            </a:pPr>
            <a:endParaRPr lang="en-GB" dirty="0"/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11-12 September 2018 in Brussels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27-28 November 2018 in Brussels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dirty="0"/>
              <a:t>9 January 2019 in Geneva</a:t>
            </a:r>
          </a:p>
          <a:p>
            <a:pPr marL="857250" lvl="1" indent="-457200">
              <a:buClrTx/>
              <a:buFont typeface="+mj-lt"/>
              <a:buAutoNum type="arabicPeriod"/>
            </a:pPr>
            <a:endParaRPr lang="en-GB" dirty="0"/>
          </a:p>
          <a:p>
            <a:pPr marL="400050" lvl="1" indent="0">
              <a:buClrTx/>
              <a:buNone/>
            </a:pPr>
            <a:r>
              <a:rPr lang="en-GB" dirty="0"/>
              <a:t>And planned next meeting for 1-2 April 2019 in Japan</a:t>
            </a:r>
          </a:p>
          <a:p>
            <a:pPr marL="857250" lvl="1" indent="-457200">
              <a:buClrTx/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50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Confirmed Roles: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Chair: </a:t>
            </a:r>
            <a:r>
              <a:rPr lang="en-US" dirty="0"/>
              <a:t>European Union (P. </a:t>
            </a:r>
            <a:r>
              <a:rPr lang="en-US" dirty="0" err="1"/>
              <a:t>Dilara</a:t>
            </a:r>
            <a:r>
              <a:rPr lang="en-US" dirty="0"/>
              <a:t>)</a:t>
            </a:r>
          </a:p>
          <a:p>
            <a:r>
              <a:rPr lang="en-US" b="1" dirty="0"/>
              <a:t>Vice-chairs: </a:t>
            </a:r>
            <a:r>
              <a:rPr lang="en-US" dirty="0"/>
              <a:t>Japan (Y. </a:t>
            </a:r>
            <a:r>
              <a:rPr lang="en-US" dirty="0" err="1"/>
              <a:t>Kono</a:t>
            </a:r>
            <a:r>
              <a:rPr lang="en-US" dirty="0"/>
              <a:t>) and Korea (J. Park)</a:t>
            </a:r>
          </a:p>
          <a:p>
            <a:r>
              <a:rPr lang="en-US" b="1" dirty="0"/>
              <a:t>Secretaries: </a:t>
            </a:r>
            <a:r>
              <a:rPr lang="en-US" dirty="0"/>
              <a:t>OICA (P. Mendoza-</a:t>
            </a:r>
            <a:r>
              <a:rPr lang="en-US" dirty="0" err="1"/>
              <a:t>Villafuerte</a:t>
            </a:r>
            <a:r>
              <a:rPr lang="en-US" dirty="0"/>
              <a:t>), JASIC (N. Ichikawa)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0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1st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of development of the RDE methodology in Europe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of Japanese methodology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and discussion of the joined text of the two methodologies, based on the RDE4 version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Discussion on </a:t>
            </a:r>
            <a:r>
              <a:rPr lang="en-GB" dirty="0" err="1"/>
              <a:t>ToR</a:t>
            </a: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Work is needed in order to understand how other CPs driving and boundary conditions can be 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190394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2nd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of Indian RDE methodology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of the scope of the US work for RDE development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Continuation of the discussion on a consolidated text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by JRC of changes made in the RDE4 act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of the OICA position</a:t>
            </a:r>
          </a:p>
        </p:txBody>
      </p:sp>
    </p:spTree>
    <p:extLst>
      <p:ext uri="{BB962C8B-B14F-4D97-AF65-F5344CB8AC3E}">
        <p14:creationId xmlns:p14="http://schemas.microsoft.com/office/powerpoint/2010/main" val="394430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3rd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of Korean RDE methodology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Presentation by JRC of testing guidelines and of RDE data and tool available by JRC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Discussion on creation of a common RDE database with data relevant for the further development of RDE GTR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Discussion on </a:t>
            </a:r>
            <a:r>
              <a:rPr lang="en-GB" dirty="0" err="1"/>
              <a:t>ToR</a:t>
            </a:r>
            <a:r>
              <a:rPr lang="en-GB" dirty="0"/>
              <a:t>, tasks and timeline</a:t>
            </a:r>
          </a:p>
        </p:txBody>
      </p:sp>
    </p:spTree>
    <p:extLst>
      <p:ext uri="{BB962C8B-B14F-4D97-AF65-F5344CB8AC3E}">
        <p14:creationId xmlns:p14="http://schemas.microsoft.com/office/powerpoint/2010/main" val="404888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on the RDE GTR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5290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GTR should contain only technical procedures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The group is considering how to adapt the procedures in order for them to work in various regions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Extra testing may be required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The issue of how to deal with the uncertainty of measurements is still open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b="0" dirty="0"/>
              <a:t>CEN is developing a standard on the performance of PEMS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b="0" dirty="0"/>
              <a:t>In case this is not ready in time, we will need to take this up in the GTR</a:t>
            </a:r>
          </a:p>
        </p:txBody>
      </p:sp>
    </p:spTree>
    <p:extLst>
      <p:ext uri="{BB962C8B-B14F-4D97-AF65-F5344CB8AC3E}">
        <p14:creationId xmlns:p14="http://schemas.microsoft.com/office/powerpoint/2010/main" val="254375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Detailed task list-1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Driving and emission data collection: 1 June 2019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Evaluation of Temperature and Altitude boundaries using regional needs: first delivery by 1 April 2019 meeting in Tokyo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Evaluation of cumulative altitude gain: 1 April 2019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FF0000"/>
                </a:solidFill>
              </a:rPr>
              <a:t>Introduction of certification lab cycles other than WLTP (FTP, MIDC,…): first delivery on 1 October 2019, final delivery end 2019*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27735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</a:rPr>
              <a:t>*in case the work cannot be performed in time for having a draft text by end of 2019, maybe to be postponed for second phase.  </a:t>
            </a:r>
          </a:p>
        </p:txBody>
      </p:sp>
    </p:spTree>
    <p:extLst>
      <p:ext uri="{BB962C8B-B14F-4D97-AF65-F5344CB8AC3E}">
        <p14:creationId xmlns:p14="http://schemas.microsoft.com/office/powerpoint/2010/main" val="141799741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311</TotalTime>
  <Words>595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Blank</vt:lpstr>
      <vt:lpstr>Update from RDE IWG  GRPE January 2019   From the sponsors: European Union Japan Korea</vt:lpstr>
      <vt:lpstr>Background</vt:lpstr>
      <vt:lpstr>Meetings</vt:lpstr>
      <vt:lpstr>Confirmed Roles:</vt:lpstr>
      <vt:lpstr>1st Meeting</vt:lpstr>
      <vt:lpstr>2nd Meeting</vt:lpstr>
      <vt:lpstr>3rd Meeting</vt:lpstr>
      <vt:lpstr>Work on the RDE GTR</vt:lpstr>
      <vt:lpstr>Detailed task list-1</vt:lpstr>
      <vt:lpstr>Detailed task list-2</vt:lpstr>
      <vt:lpstr>Plans</vt:lpstr>
      <vt:lpstr>Thank you for your attention!  From the sponsors: European Union Japan Korea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DILARA Panagiota (GROW)</dc:creator>
  <cp:lastModifiedBy>Francois Cuenot</cp:lastModifiedBy>
  <cp:revision>82</cp:revision>
  <dcterms:created xsi:type="dcterms:W3CDTF">2016-10-19T12:22:50Z</dcterms:created>
  <dcterms:modified xsi:type="dcterms:W3CDTF">2019-01-09T17:17:37Z</dcterms:modified>
</cp:coreProperties>
</file>