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87" r:id="rId2"/>
  </p:sldIdLst>
  <p:sldSz cx="9906000" cy="6858000" type="A4"/>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9" autoAdjust="0"/>
    <p:restoredTop sz="94581" autoAdjust="0"/>
  </p:normalViewPr>
  <p:slideViewPr>
    <p:cSldViewPr>
      <p:cViewPr varScale="1">
        <p:scale>
          <a:sx n="108" d="100"/>
          <a:sy n="108" d="100"/>
        </p:scale>
        <p:origin x="1452" y="10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717" cy="48059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2775" y="0"/>
            <a:ext cx="3170717" cy="480598"/>
          </a:xfrm>
          <a:prstGeom prst="rect">
            <a:avLst/>
          </a:prstGeom>
        </p:spPr>
        <p:txBody>
          <a:bodyPr vert="horz" lIns="91440" tIns="45720" rIns="91440" bIns="45720" rtlCol="0"/>
          <a:lstStyle>
            <a:lvl1pPr algn="r">
              <a:defRPr sz="1200"/>
            </a:lvl1pPr>
          </a:lstStyle>
          <a:p>
            <a:fld id="{8EE143CF-C05C-4899-A90B-0EF0DB90A256}" type="datetimeFigureOut">
              <a:rPr lang="en-US" smtClean="0"/>
              <a:pPr/>
              <a:t>5/10/2019</a:t>
            </a:fld>
            <a:endParaRPr lang="en-US"/>
          </a:p>
        </p:txBody>
      </p:sp>
      <p:sp>
        <p:nvSpPr>
          <p:cNvPr id="4" name="Footer Placeholder 3"/>
          <p:cNvSpPr>
            <a:spLocks noGrp="1"/>
          </p:cNvSpPr>
          <p:nvPr>
            <p:ph type="ftr" sz="quarter" idx="2"/>
          </p:nvPr>
        </p:nvSpPr>
        <p:spPr>
          <a:xfrm>
            <a:off x="0" y="9119068"/>
            <a:ext cx="3170717" cy="48059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2775" y="9119068"/>
            <a:ext cx="3170717" cy="48059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143588" y="0"/>
            <a:ext cx="3169920" cy="480060"/>
          </a:xfrm>
          <a:prstGeom prst="rect">
            <a:avLst/>
          </a:prstGeom>
        </p:spPr>
        <p:txBody>
          <a:bodyPr vert="horz" lIns="91440" tIns="45720" rIns="91440" bIns="45720" rtlCol="0"/>
          <a:lstStyle>
            <a:lvl1pPr algn="r">
              <a:defRPr sz="1200"/>
            </a:lvl1pPr>
          </a:lstStyle>
          <a:p>
            <a:fld id="{0F1FE176-7828-4E25-A303-EFB7A6EB15F0}" type="datetimeFigureOut">
              <a:rPr lang="en-GB" smtClean="0"/>
              <a:pPr/>
              <a:t>10/05/2019</a:t>
            </a:fld>
            <a:endParaRPr lang="en-GB"/>
          </a:p>
        </p:txBody>
      </p:sp>
      <p:sp>
        <p:nvSpPr>
          <p:cNvPr id="4" name="Slide Image Placeholder 3"/>
          <p:cNvSpPr>
            <a:spLocks noGrp="1" noRot="1" noChangeAspect="1"/>
          </p:cNvSpPr>
          <p:nvPr>
            <p:ph type="sldImg" idx="2"/>
          </p:nvPr>
        </p:nvSpPr>
        <p:spPr>
          <a:xfrm>
            <a:off x="1057275" y="720725"/>
            <a:ext cx="5200650" cy="3600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19473"/>
            <a:ext cx="3169920" cy="48006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143588" y="9119473"/>
            <a:ext cx="3169920" cy="480060"/>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endParaRPr lang="en-GB" sz="40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Working Party on Pollution and Energy (GRPE)</a:t>
            </a:r>
            <a:br>
              <a:rPr lang="en-GB" sz="2400" dirty="0">
                <a:solidFill>
                  <a:schemeClr val="bg1"/>
                </a:solidFill>
              </a:rPr>
            </a:br>
            <a:r>
              <a:rPr lang="en-GB" sz="1800" dirty="0">
                <a:solidFill>
                  <a:schemeClr val="bg1"/>
                </a:solidFill>
              </a:rPr>
              <a:t>Highlights of the March 2019 sessions of WP.29</a:t>
            </a:r>
            <a:endParaRPr lang="en-GB" sz="1800" b="1" dirty="0">
              <a:solidFill>
                <a:schemeClr val="bg1"/>
              </a:solidFill>
            </a:endParaRPr>
          </a:p>
        </p:txBody>
      </p:sp>
      <p:sp>
        <p:nvSpPr>
          <p:cNvPr id="4" name="Textfeld 12"/>
          <p:cNvSpPr txBox="1">
            <a:spLocks noChangeArrowheads="1"/>
          </p:cNvSpPr>
          <p:nvPr/>
        </p:nvSpPr>
        <p:spPr bwMode="auto">
          <a:xfrm>
            <a:off x="6543675" y="62508"/>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eaLnBrk="1" hangingPunct="1"/>
            <a:r>
              <a:rPr lang="en-US" sz="1200"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GRPE-79-03</a:t>
            </a:r>
            <a:endParaRPr lang="de-DE" sz="1200" dirty="0">
              <a:solidFill>
                <a:schemeClr val="bg1"/>
              </a:solidFill>
              <a:latin typeface="Times New Roman" pitchFamily="18" charset="0"/>
              <a:cs typeface="Times New Roman" pitchFamily="18" charset="0"/>
            </a:endParaRPr>
          </a:p>
          <a:p>
            <a:pPr algn="r"/>
            <a:r>
              <a:rPr lang="en-US" sz="1200" dirty="0">
                <a:solidFill>
                  <a:schemeClr val="bg1"/>
                </a:solidFill>
                <a:latin typeface="Times New Roman" pitchFamily="18" charset="0"/>
                <a:cs typeface="Times New Roman" pitchFamily="18" charset="0"/>
              </a:rPr>
              <a:t>79</a:t>
            </a:r>
            <a:r>
              <a:rPr lang="en-US" sz="1200" baseline="30000" dirty="0">
                <a:solidFill>
                  <a:schemeClr val="bg1"/>
                </a:solidFill>
                <a:latin typeface="Times New Roman" pitchFamily="18" charset="0"/>
                <a:cs typeface="Times New Roman" pitchFamily="18" charset="0"/>
              </a:rPr>
              <a:t>th</a:t>
            </a:r>
            <a:r>
              <a:rPr lang="en-US" sz="1200" dirty="0">
                <a:solidFill>
                  <a:schemeClr val="bg1"/>
                </a:solidFill>
                <a:latin typeface="Times New Roman" pitchFamily="18" charset="0"/>
                <a:cs typeface="Times New Roman" pitchFamily="18" charset="0"/>
              </a:rPr>
              <a:t> GRPE, 21-24 May 2019</a:t>
            </a:r>
          </a:p>
          <a:p>
            <a:pPr algn="r" eaLnBrk="1" hangingPunct="1"/>
            <a:r>
              <a:rPr lang="en-US" sz="1200" dirty="0">
                <a:solidFill>
                  <a:schemeClr val="bg1"/>
                </a:solidFill>
                <a:latin typeface="Times New Roman" pitchFamily="18" charset="0"/>
                <a:cs typeface="Times New Roman" pitchFamily="18" charset="0"/>
              </a:rPr>
              <a:t>Agenda item 2</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128464" y="1484784"/>
            <a:ext cx="9649072" cy="5373216"/>
          </a:xfrm>
        </p:spPr>
        <p:txBody>
          <a:bodyPr>
            <a:normAutofit fontScale="62500" lnSpcReduction="20000"/>
          </a:bodyPr>
          <a:lstStyle/>
          <a:p>
            <a:pPr marL="171450" indent="-171450">
              <a:spcBef>
                <a:spcPts val="0"/>
              </a:spcBef>
              <a:buFont typeface="Arial" panose="020B0604020202020204" pitchFamily="34" charset="0"/>
              <a:buChar char="•"/>
            </a:pPr>
            <a:endParaRPr lang="en-GB" sz="1400" dirty="0"/>
          </a:p>
          <a:p>
            <a:pPr marL="342900" indent="-342900">
              <a:spcBef>
                <a:spcPts val="0"/>
              </a:spcBef>
              <a:buFont typeface="+mj-lt"/>
              <a:buAutoNum type="arabicPeriod"/>
            </a:pPr>
            <a:r>
              <a:rPr lang="en-US" sz="2600" dirty="0"/>
              <a:t>Authorization  to  develop  a  UN  GTR on  </a:t>
            </a:r>
            <a:r>
              <a:rPr lang="fr-CH" sz="2600" dirty="0"/>
              <a:t>the </a:t>
            </a:r>
            <a:r>
              <a:rPr lang="fr-CH" sz="2600" dirty="0" err="1"/>
              <a:t>Determination</a:t>
            </a:r>
            <a:r>
              <a:rPr lang="fr-CH" sz="2600" dirty="0"/>
              <a:t> of </a:t>
            </a:r>
            <a:r>
              <a:rPr lang="fr-CH" sz="2600" dirty="0" err="1"/>
              <a:t>Electrified</a:t>
            </a:r>
            <a:r>
              <a:rPr lang="fr-CH" sz="2600" dirty="0"/>
              <a:t> </a:t>
            </a:r>
            <a:r>
              <a:rPr lang="fr-CH" sz="2600" dirty="0" err="1"/>
              <a:t>Vehicle</a:t>
            </a:r>
            <a:r>
              <a:rPr lang="fr-CH" sz="2600" dirty="0"/>
              <a:t> Power (DEVP) </a:t>
            </a:r>
            <a:r>
              <a:rPr lang="fr-CH" sz="2600" dirty="0" err="1"/>
              <a:t>granted</a:t>
            </a:r>
            <a:r>
              <a:rPr lang="fr-CH" sz="2600" dirty="0"/>
              <a:t> by AC.3. </a:t>
            </a:r>
          </a:p>
          <a:p>
            <a:pPr marL="342900" indent="-342900">
              <a:spcBef>
                <a:spcPts val="0"/>
              </a:spcBef>
              <a:buFont typeface="+mj-lt"/>
              <a:buAutoNum type="arabicPeriod"/>
            </a:pPr>
            <a:endParaRPr lang="fr-CH" sz="2600" dirty="0"/>
          </a:p>
          <a:p>
            <a:pPr marL="342900" indent="-342900">
              <a:spcBef>
                <a:spcPts val="0"/>
              </a:spcBef>
              <a:buFont typeface="+mj-lt"/>
              <a:buAutoNum type="arabicPeriod"/>
            </a:pPr>
            <a:r>
              <a:rPr lang="en-US" sz="2600" dirty="0"/>
              <a:t>The World Forum considered draft amendments to Schedule 4 of the 1958 Agreement (ECE/TRANS/WP.29/2018/165</a:t>
            </a:r>
            <a:r>
              <a:rPr lang="en-US" sz="2600"/>
              <a:t>), clarifying </a:t>
            </a:r>
            <a:r>
              <a:rPr lang="en-US" sz="2600" dirty="0"/>
              <a:t>approval numbering. The administrative Committee of the 1958 Agreement (AC.1) established by unanimous vote the draft amendment to Schedule 4 of the 1958 Agreement and requested the secretariat to notify the amendment to Schedule 4 to the Secretary-General. (Note: </a:t>
            </a:r>
            <a:r>
              <a:rPr lang="en-US" sz="2600" dirty="0" err="1"/>
              <a:t>EiF</a:t>
            </a:r>
            <a:r>
              <a:rPr lang="en-US" sz="2600" dirty="0"/>
              <a:t> expected by end of December 2019)</a:t>
            </a:r>
          </a:p>
          <a:p>
            <a:pPr marL="342900" indent="-342900">
              <a:spcBef>
                <a:spcPts val="0"/>
              </a:spcBef>
              <a:buFont typeface="+mj-lt"/>
              <a:buAutoNum type="arabicPeriod"/>
            </a:pPr>
            <a:endParaRPr lang="en-US" sz="2600" dirty="0"/>
          </a:p>
          <a:p>
            <a:pPr marL="342900" indent="-342900">
              <a:spcBef>
                <a:spcPts val="0"/>
              </a:spcBef>
              <a:buFont typeface="+mj-lt"/>
              <a:buAutoNum type="arabicPeriod"/>
            </a:pPr>
            <a:r>
              <a:rPr lang="en-US" sz="2600" dirty="0"/>
              <a:t>On UN Regulation No. 0 on IWVTA, WP.29 noted that candidates of UN Regulations applicable to IWVTA Phase II were referred to the responsible GRs for review. GRs were requested to report the outcome of their reviews to the IWG on IWVTA by June 2019 at the latest for an inclusion in the new revision of Annex 4 to UN Regulation No. 0. </a:t>
            </a:r>
          </a:p>
          <a:p>
            <a:pPr marL="342900" indent="-342900">
              <a:spcBef>
                <a:spcPts val="0"/>
              </a:spcBef>
              <a:buFont typeface="+mj-lt"/>
              <a:buAutoNum type="arabicPeriod"/>
            </a:pPr>
            <a:endParaRPr lang="en-US" sz="2600" dirty="0"/>
          </a:p>
          <a:p>
            <a:pPr marL="342900" indent="-342900">
              <a:spcBef>
                <a:spcPts val="0"/>
              </a:spcBef>
              <a:buFont typeface="+mj-lt"/>
              <a:buAutoNum type="arabicPeriod"/>
            </a:pPr>
            <a:r>
              <a:rPr lang="en-US" sz="2600" dirty="0"/>
              <a:t>WP.29 also noted that the official start-up of DETA was 18 March 2019 requested that all Type Approval Authorities (TAA) of the Contracting Parties to the 1958 Agreement start using DETA, as soon as possible (for details on access rights, see Annex V).</a:t>
            </a:r>
          </a:p>
          <a:p>
            <a:pPr marL="342900" indent="-342900">
              <a:spcBef>
                <a:spcPts val="0"/>
              </a:spcBef>
              <a:buFont typeface="+mj-lt"/>
              <a:buAutoNum type="arabicPeriod"/>
            </a:pPr>
            <a:endParaRPr lang="en-US" sz="2600" dirty="0"/>
          </a:p>
          <a:p>
            <a:pPr marL="342900" indent="-342900">
              <a:spcBef>
                <a:spcPts val="0"/>
              </a:spcBef>
              <a:buFont typeface="+mj-lt"/>
              <a:buAutoNum type="arabicPeriod"/>
            </a:pPr>
            <a:r>
              <a:rPr lang="en-US" sz="2600" dirty="0"/>
              <a:t>WP.29 reminded Contracting Parties that changes and new information on national Type Approval Authorities and their designated Technical Services should be introduced by the national Single Points of Contact (SPOC) via the “343 app”. Notifications received in paper will no longer be followed up by the secretariat, as previously agreed by WP.29.</a:t>
            </a:r>
          </a:p>
          <a:p>
            <a:pPr marL="342900" indent="-342900">
              <a:spcBef>
                <a:spcPts val="0"/>
              </a:spcBef>
              <a:buFont typeface="+mj-lt"/>
              <a:buAutoNum type="arabicPeriod"/>
            </a:pPr>
            <a:endParaRPr lang="en-US" sz="2600" dirty="0"/>
          </a:p>
          <a:p>
            <a:pPr marL="342900" indent="-342900">
              <a:spcBef>
                <a:spcPts val="0"/>
              </a:spcBef>
              <a:buFont typeface="+mj-lt"/>
              <a:buAutoNum type="arabicPeriod"/>
            </a:pPr>
            <a:endParaRPr lang="en-US" sz="2600" dirty="0"/>
          </a:p>
          <a:p>
            <a:pPr>
              <a:spcBef>
                <a:spcPts val="0"/>
              </a:spcBef>
            </a:pPr>
            <a:r>
              <a:rPr lang="en-US" sz="2600" dirty="0"/>
              <a:t>For more details see: ECE/TRANS/WP.29/1145</a:t>
            </a:r>
            <a:endParaRPr lang="en-GB" sz="2600" dirty="0"/>
          </a:p>
        </p:txBody>
      </p:sp>
    </p:spTree>
    <p:extLst>
      <p:ext uri="{BB962C8B-B14F-4D97-AF65-F5344CB8AC3E}">
        <p14:creationId xmlns:p14="http://schemas.microsoft.com/office/powerpoint/2010/main" val="2256515904"/>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3116</TotalTime>
  <Words>320</Words>
  <Application>Microsoft Office PowerPoint</Application>
  <PresentationFormat>A4 Paper (210x297 mm)</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Verdana</vt:lpstr>
      <vt:lpstr>Office Theme</vt:lpstr>
      <vt:lpstr>Working Party on Pollution and Energy (GRPE) Highlights of the March 2019 sessions of WP.29</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Francois Cuenot</cp:lastModifiedBy>
  <cp:revision>189</cp:revision>
  <cp:lastPrinted>2017-05-29T09:13:01Z</cp:lastPrinted>
  <dcterms:created xsi:type="dcterms:W3CDTF">2014-05-01T14:51:01Z</dcterms:created>
  <dcterms:modified xsi:type="dcterms:W3CDTF">2019-05-10T11:19:11Z</dcterms:modified>
</cp:coreProperties>
</file>