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9144000" cy="6858000" type="screen4x3"/>
  <p:notesSz cx="6761163" cy="985678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b Gardner 151018" initials="RG 151018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0033CC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737" autoAdjust="0"/>
  </p:normalViewPr>
  <p:slideViewPr>
    <p:cSldViewPr>
      <p:cViewPr varScale="1">
        <p:scale>
          <a:sx n="114" d="100"/>
          <a:sy n="114" d="100"/>
        </p:scale>
        <p:origin x="150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89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t" anchorCtr="0" compatLnSpc="1">
            <a:prstTxWarp prst="textNoShape">
              <a:avLst/>
            </a:prstTxWarp>
          </a:bodyPr>
          <a:lstStyle>
            <a:lvl1pPr defTabSz="919163">
              <a:defRPr sz="1200"/>
            </a:lvl1pPr>
          </a:lstStyle>
          <a:p>
            <a:endParaRPr lang="fr-FR" altLang="ja-JP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0638" y="0"/>
            <a:ext cx="29289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/>
            </a:lvl1pPr>
          </a:lstStyle>
          <a:p>
            <a:endParaRPr lang="fr-FR" altLang="ja-JP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39775"/>
            <a:ext cx="4927600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275" y="4681538"/>
            <a:ext cx="5408613" cy="443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ja-JP"/>
              <a:t>Cliquez pour modifier les styles du texte du masque</a:t>
            </a:r>
          </a:p>
          <a:p>
            <a:pPr lvl="1"/>
            <a:r>
              <a:rPr lang="fr-FR" altLang="ja-JP"/>
              <a:t>Deuxième niveau</a:t>
            </a:r>
          </a:p>
          <a:p>
            <a:pPr lvl="2"/>
            <a:r>
              <a:rPr lang="fr-FR" altLang="ja-JP"/>
              <a:t>Troisième niveau</a:t>
            </a:r>
          </a:p>
          <a:p>
            <a:pPr lvl="3"/>
            <a:r>
              <a:rPr lang="fr-FR" altLang="ja-JP"/>
              <a:t>Quatrième niveau</a:t>
            </a:r>
          </a:p>
          <a:p>
            <a:pPr lvl="4"/>
            <a:r>
              <a:rPr lang="fr-FR" altLang="ja-JP"/>
              <a:t>Cinquième niveau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1488"/>
            <a:ext cx="292893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b" anchorCtr="0" compatLnSpc="1">
            <a:prstTxWarp prst="textNoShape">
              <a:avLst/>
            </a:prstTxWarp>
          </a:bodyPr>
          <a:lstStyle>
            <a:lvl1pPr defTabSz="919163">
              <a:defRPr sz="1200"/>
            </a:lvl1pPr>
          </a:lstStyle>
          <a:p>
            <a:endParaRPr lang="fr-FR" altLang="ja-JP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0638" y="9361488"/>
            <a:ext cx="292893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/>
            </a:lvl1pPr>
          </a:lstStyle>
          <a:p>
            <a:fld id="{41FE2CFF-C77F-45F5-8196-7FFE9E57B434}" type="slidenum">
              <a:rPr lang="ja-JP" altLang="fr-FR"/>
              <a:pPr/>
              <a:t>‹N°›</a:t>
            </a:fld>
            <a:endParaRPr lang="fr-FR" altLang="ja-JP"/>
          </a:p>
        </p:txBody>
      </p:sp>
    </p:spTree>
    <p:extLst>
      <p:ext uri="{BB962C8B-B14F-4D97-AF65-F5344CB8AC3E}">
        <p14:creationId xmlns:p14="http://schemas.microsoft.com/office/powerpoint/2010/main" val="35205305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6E22B0-3A17-45B7-AF4B-28357ACE90C3}" type="slidenum">
              <a:rPr lang="ja-JP" altLang="fr-FR"/>
              <a:pPr/>
              <a:t>‹N°›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4D32B0-8A42-44E7-9B4D-3C2296BFBD2E}" type="slidenum">
              <a:rPr lang="ja-JP" altLang="fr-FR"/>
              <a:pPr/>
              <a:t>‹N°›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A5D464-134C-4C80-B41F-7081051DEBC1}" type="slidenum">
              <a:rPr lang="ja-JP" altLang="fr-FR"/>
              <a:pPr/>
              <a:t>‹N°›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7F56F4-53F4-4744-8FEF-840AE151320B}" type="slidenum">
              <a:rPr lang="ja-JP" altLang="fr-FR"/>
              <a:pPr/>
              <a:t>‹N°›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DCAE38-802C-4BCD-8E23-F653FABC34F1}" type="slidenum">
              <a:rPr lang="ja-JP" altLang="fr-FR"/>
              <a:pPr/>
              <a:t>‹N°›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CF7609-A126-430D-864C-5251E8DC0566}" type="slidenum">
              <a:rPr lang="ja-JP" altLang="fr-FR"/>
              <a:pPr/>
              <a:t>‹N°›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C2F580-C48E-4C14-8111-BE255E1134ED}" type="slidenum">
              <a:rPr lang="ja-JP" altLang="fr-FR"/>
              <a:pPr/>
              <a:t>‹N°›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9A974D-1DC4-4C29-960C-4F23E42A2DA2}" type="slidenum">
              <a:rPr lang="ja-JP" altLang="fr-FR"/>
              <a:pPr/>
              <a:t>‹N°›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050A2B-ED20-46DB-805A-96BB748EB760}" type="slidenum">
              <a:rPr lang="ja-JP" altLang="fr-FR"/>
              <a:pPr/>
              <a:t>‹N°›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F7C1A6-5432-4A88-9199-948E52B80477}" type="slidenum">
              <a:rPr lang="ja-JP" altLang="fr-FR"/>
              <a:pPr/>
              <a:t>‹N°›</a:t>
            </a:fld>
            <a:endParaRPr lang="fr-FR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chemeClr val="accent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ja-JP" dirty="0"/>
              <a:t>Cliquez pour modifier les styles du texte du masque</a:t>
            </a:r>
          </a:p>
          <a:p>
            <a:pPr lvl="1"/>
            <a:r>
              <a:rPr lang="fr-FR" altLang="ja-JP" dirty="0"/>
              <a:t>Deuxième niveau</a:t>
            </a:r>
          </a:p>
          <a:p>
            <a:pPr lvl="2"/>
            <a:r>
              <a:rPr lang="fr-FR" altLang="ja-JP" dirty="0"/>
              <a:t>Troisième niveau</a:t>
            </a:r>
          </a:p>
          <a:p>
            <a:pPr lvl="3"/>
            <a:r>
              <a:rPr lang="fr-FR" altLang="ja-JP" dirty="0"/>
              <a:t>Quatrième niveau</a:t>
            </a:r>
          </a:p>
          <a:p>
            <a:pPr lvl="4"/>
            <a:r>
              <a:rPr lang="fr-FR" altLang="ja-JP" dirty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34" charset="-128"/>
              </a:defRPr>
            </a:lvl1pPr>
          </a:lstStyle>
          <a:p>
            <a:endParaRPr lang="fr-FR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34" charset="-128"/>
              </a:defRPr>
            </a:lvl1pPr>
          </a:lstStyle>
          <a:p>
            <a:endParaRPr lang="fr-FR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34" charset="-128"/>
              </a:defRPr>
            </a:lvl1pPr>
          </a:lstStyle>
          <a:p>
            <a:fld id="{841ADF96-E6CA-4184-9617-4AA0842E2F41}" type="slidenum">
              <a:rPr lang="ja-JP" altLang="fr-FR"/>
              <a:pPr/>
              <a:t>‹N°›</a:t>
            </a:fld>
            <a:endParaRPr lang="fr-FR" altLang="ja-JP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55F9AB65-48AB-4ADF-A9A1-A51ECD7198C2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494" y="197221"/>
            <a:ext cx="2005717" cy="1080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v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DA39124A-B18B-49E4-A30C-9CDAD43E3E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2258237"/>
              </p:ext>
            </p:extLst>
          </p:nvPr>
        </p:nvGraphicFramePr>
        <p:xfrm>
          <a:off x="611560" y="188640"/>
          <a:ext cx="8075240" cy="182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23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516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40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Submitted by the expert from OICA</a:t>
                      </a:r>
                      <a:endParaRPr lang="fr-FR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894080" algn="l">
                        <a:spcAft>
                          <a:spcPts val="0"/>
                        </a:spcAft>
                      </a:pPr>
                      <a:endParaRPr lang="fr-FR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DBAF195-D317-47F5-9D7F-B88D41B59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altLang="ja-JP" sz="1000" dirty="0"/>
              <a:t>1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15F0EFB7-85DF-472C-8A37-F5B6F8070459}"/>
              </a:ext>
            </a:extLst>
          </p:cNvPr>
          <p:cNvSpPr txBox="1"/>
          <p:nvPr/>
        </p:nvSpPr>
        <p:spPr>
          <a:xfrm>
            <a:off x="8389" y="2515543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Updated information on OICA’s proposed amendment to UN Regulation 101 (Fuel and Energy Consumption and Emissions of CO</a:t>
            </a:r>
            <a:r>
              <a:rPr lang="en-GB" sz="3200" baseline="-25000" dirty="0"/>
              <a:t>2</a:t>
            </a:r>
            <a:r>
              <a:rPr lang="en-GB" sz="3200" dirty="0"/>
              <a:t>)</a:t>
            </a:r>
            <a:endParaRPr lang="en-GB" dirty="0"/>
          </a:p>
        </p:txBody>
      </p:sp>
      <p:sp>
        <p:nvSpPr>
          <p:cNvPr id="5" name="Textfeld 12">
            <a:extLst>
              <a:ext uri="{FF2B5EF4-FFF2-40B4-BE49-F238E27FC236}">
                <a16:creationId xmlns:a16="http://schemas.microsoft.com/office/drawing/2014/main" id="{A050EB1F-19AC-4C61-8629-E8130DA495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6096" y="118336"/>
            <a:ext cx="33623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Informal document </a:t>
            </a:r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GRPE-79-11</a:t>
            </a:r>
            <a:endParaRPr lang="de-DE" sz="1200" dirty="0">
              <a:highlight>
                <a:srgbClr val="FFFF00"/>
              </a:highlight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79</a:t>
            </a:r>
            <a:r>
              <a:rPr lang="en-US" sz="1200" baseline="30000" dirty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GRPE, 21-24 May 2019</a:t>
            </a:r>
          </a:p>
          <a:p>
            <a:pPr algn="r" eaLnBrk="1" hangingPunct="1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Agenda item 3.(a)</a:t>
            </a:r>
            <a:endParaRPr lang="de-DE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509C6BE-78E5-4432-886F-D50D81CA4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5D464-134C-4C80-B41F-7081051DEBC1}" type="slidenum">
              <a:rPr lang="ja-JP" altLang="fr-FR" smtClean="0"/>
              <a:pPr/>
              <a:t>2</a:t>
            </a:fld>
            <a:endParaRPr lang="fr-FR" altLang="ja-JP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 bwMode="auto">
          <a:xfrm>
            <a:off x="2901427" y="404664"/>
            <a:ext cx="5781328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fr-FR" sz="3600" u="sng" kern="0" dirty="0"/>
              <a:t>Update:</a:t>
            </a:r>
          </a:p>
        </p:txBody>
      </p:sp>
      <p:sp>
        <p:nvSpPr>
          <p:cNvPr id="11" name="Espace réservé du contenu 2"/>
          <p:cNvSpPr>
            <a:spLocks noGrp="1"/>
          </p:cNvSpPr>
          <p:nvPr>
            <p:ph idx="1"/>
          </p:nvPr>
        </p:nvSpPr>
        <p:spPr>
          <a:xfrm>
            <a:off x="453155" y="1556792"/>
            <a:ext cx="8229600" cy="5112568"/>
          </a:xfrm>
        </p:spPr>
        <p:txBody>
          <a:bodyPr/>
          <a:lstStyle/>
          <a:p>
            <a:r>
              <a:rPr lang="en-GB" sz="1800" b="1" dirty="0"/>
              <a:t>In GRPE 78, OICA presented informal paper GRPE-78-20e to describe a planned proposal to amend UN R101 to accept the tests currently performed in the EU in the interest of correlation between NEDC and WLTP.</a:t>
            </a:r>
            <a:br>
              <a:rPr lang="en-GB" sz="1800" b="1" dirty="0"/>
            </a:br>
            <a:r>
              <a:rPr lang="en-GB" sz="1800" b="1" dirty="0"/>
              <a:t>However:</a:t>
            </a:r>
          </a:p>
          <a:p>
            <a:pPr lvl="1"/>
            <a:r>
              <a:rPr lang="en-GB" sz="1800" b="1" dirty="0"/>
              <a:t>The task of compiling the required working paper was greater than anticipated and the period between </a:t>
            </a:r>
            <a:r>
              <a:rPr lang="en-GB" sz="1800" b="1" dirty="0" err="1"/>
              <a:t>GRPE</a:t>
            </a:r>
            <a:r>
              <a:rPr lang="en-GB" sz="1800" b="1" dirty="0"/>
              <a:t> 78 and </a:t>
            </a:r>
            <a:r>
              <a:rPr lang="en-GB" sz="1800" b="1" dirty="0" err="1"/>
              <a:t>GRPE</a:t>
            </a:r>
            <a:r>
              <a:rPr lang="en-GB" sz="1800" b="1" dirty="0"/>
              <a:t> 79 was shorter than usual.</a:t>
            </a:r>
          </a:p>
          <a:p>
            <a:pPr lvl="1"/>
            <a:r>
              <a:rPr lang="en-GB" sz="1800" b="1" dirty="0"/>
              <a:t>In the interim, Australia has published circulars 79/04-4-1 and 81/02-2-1 which locally resolve the immediate concern.</a:t>
            </a:r>
          </a:p>
          <a:p>
            <a:pPr lvl="1"/>
            <a:endParaRPr lang="en-GB" sz="1800" b="1" dirty="0"/>
          </a:p>
          <a:p>
            <a:r>
              <a:rPr lang="en-GB" sz="1800" b="1" dirty="0" err="1"/>
              <a:t>OICA</a:t>
            </a:r>
            <a:r>
              <a:rPr lang="en-GB" sz="1800" b="1" dirty="0"/>
              <a:t> have therefore elected to postpone presentation of the working paper to </a:t>
            </a:r>
            <a:r>
              <a:rPr lang="en-GB" sz="1800" b="1" dirty="0" err="1"/>
              <a:t>GRPE</a:t>
            </a:r>
            <a:r>
              <a:rPr lang="en-GB" sz="1800" b="1" dirty="0"/>
              <a:t> 80 (January 2020) and would like to thank all interested parties for their patience in this matter.</a:t>
            </a:r>
          </a:p>
          <a:p>
            <a:endParaRPr lang="en-GB" sz="1800" b="1" dirty="0"/>
          </a:p>
          <a:p>
            <a:pPr lvl="1"/>
            <a:endParaRPr lang="en-GB" sz="1800" b="1" dirty="0"/>
          </a:p>
          <a:p>
            <a:endParaRPr lang="en-GB" sz="1800" b="1" dirty="0"/>
          </a:p>
          <a:p>
            <a:pPr marL="0" indent="0">
              <a:buNone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4173730366"/>
      </p:ext>
    </p:extLst>
  </p:cSld>
  <p:clrMapOvr>
    <a:masterClrMapping/>
  </p:clrMapOvr>
</p:sld>
</file>

<file path=ppt/theme/theme1.xml><?xml version="1.0" encoding="utf-8"?>
<a:theme xmlns:a="http://schemas.openxmlformats.org/drawingml/2006/main" name="Masque présentation OICA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/>
        </a:defPPr>
      </a:lstStyle>
    </a:tx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Masque Présentation OICA</Template>
  <TotalTime>9</TotalTime>
  <Words>82</Words>
  <Application>Microsoft Office PowerPoint</Application>
  <PresentationFormat>Affichage à l'écran (4:3)</PresentationFormat>
  <Paragraphs>15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Times New Roman</vt:lpstr>
      <vt:lpstr>Wingdings</vt:lpstr>
      <vt:lpstr>Masque présentation OICA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Jocelyne Nziendolo</dc:creator>
  <cp:lastModifiedBy>Francois Cuenot</cp:lastModifiedBy>
  <cp:revision>42</cp:revision>
  <dcterms:created xsi:type="dcterms:W3CDTF">2018-05-24T09:21:32Z</dcterms:created>
  <dcterms:modified xsi:type="dcterms:W3CDTF">2019-05-20T17:01:46Z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