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01" r:id="rId4"/>
    <p:sldId id="302" r:id="rId5"/>
    <p:sldId id="303" r:id="rId6"/>
    <p:sldId id="421" r:id="rId7"/>
    <p:sldId id="432" r:id="rId8"/>
    <p:sldId id="304" r:id="rId9"/>
    <p:sldId id="429" r:id="rId10"/>
    <p:sldId id="428" r:id="rId11"/>
    <p:sldId id="430" r:id="rId12"/>
    <p:sldId id="427" r:id="rId13"/>
    <p:sldId id="431" r:id="rId14"/>
    <p:sldId id="329" r:id="rId15"/>
    <p:sldId id="423" r:id="rId16"/>
    <p:sldId id="424" r:id="rId17"/>
    <p:sldId id="425" r:id="rId18"/>
    <p:sldId id="405" r:id="rId19"/>
    <p:sldId id="404" r:id="rId20"/>
    <p:sldId id="426" r:id="rId21"/>
    <p:sldId id="26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0"/>
    <p:restoredTop sz="93166" autoAdjust="0"/>
  </p:normalViewPr>
  <p:slideViewPr>
    <p:cSldViewPr snapToGrid="0" snapToObjects="1">
      <p:cViewPr varScale="1">
        <p:scale>
          <a:sx n="114" d="100"/>
          <a:sy n="114" d="100"/>
        </p:scale>
        <p:origin x="852" y="11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pPr/>
              <a:t>21-5-2019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21-5-2019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47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1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1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1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1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>
            <a:extLst>
              <a:ext uri="{FF2B5EF4-FFF2-40B4-BE49-F238E27FC236}">
                <a16:creationId xmlns:a16="http://schemas.microsoft.com/office/drawing/2014/main" id="{5E8E61CC-4765-4EC2-81D3-596CD461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284" y="103174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GRPE-79-13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GRPE, 21-24 May 2019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7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Extension of methodology to PN-PEMS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Based on laboratory PMP systems penetrations, the PN-PEMS penetrations will be defined</a:t>
            </a:r>
          </a:p>
          <a:p>
            <a:endParaRPr lang="en-US" sz="2400" dirty="0"/>
          </a:p>
          <a:p>
            <a:r>
              <a:rPr lang="en-US" sz="2400" dirty="0"/>
              <a:t>Newly adjusted PN-PEMS systems (and calibrated) will be tested at JRC at the end of the year</a:t>
            </a:r>
          </a:p>
          <a:p>
            <a:endParaRPr lang="en-US" sz="2400" dirty="0"/>
          </a:p>
          <a:p>
            <a:r>
              <a:rPr lang="en-US" sz="2400" dirty="0"/>
              <a:t>Instrument manufacturers have already confirmed that such systems are ready</a:t>
            </a:r>
          </a:p>
          <a:p>
            <a:endParaRPr lang="en-US" sz="2400" dirty="0"/>
          </a:p>
          <a:p>
            <a:r>
              <a:rPr lang="en-US" sz="2400" dirty="0"/>
              <a:t>The 50% margin has to be re-tested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5635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220775"/>
            <a:ext cx="10896600" cy="993310"/>
          </a:xfrm>
        </p:spPr>
        <p:txBody>
          <a:bodyPr/>
          <a:lstStyle/>
          <a:p>
            <a:r>
              <a:rPr lang="en-IE" altLang="en-US" dirty="0"/>
              <a:t>PN Counting from Raw Exhaust via Fixed Dilution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051" y="1769807"/>
            <a:ext cx="11664949" cy="4683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93B37"/>
                </a:solidFill>
                <a:latin typeface="Verdana"/>
                <a:cs typeface="Verdana"/>
              </a:rPr>
              <a:t>Objective: Raw exhaust sampling via fixed dilution for type approval of heavy duty engines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93B37"/>
                </a:solidFill>
                <a:latin typeface="Verdana"/>
                <a:cs typeface="Verdana"/>
              </a:rPr>
              <a:t>The exercise covers:</a:t>
            </a:r>
            <a:endParaRPr lang="en-IE" sz="2400" dirty="0">
              <a:solidFill>
                <a:srgbClr val="093B37"/>
              </a:solidFill>
              <a:latin typeface="Verdana"/>
              <a:cs typeface="Verdana"/>
            </a:endParaRPr>
          </a:p>
          <a:p>
            <a:r>
              <a:rPr lang="en-IE" sz="2400" dirty="0">
                <a:solidFill>
                  <a:srgbClr val="093B37"/>
                </a:solidFill>
                <a:latin typeface="Verdana"/>
                <a:cs typeface="Verdana"/>
              </a:rPr>
              <a:t>CNG, DPF regenerations, high bio-fuels</a:t>
            </a:r>
          </a:p>
          <a:p>
            <a:r>
              <a:rPr lang="en-IE" sz="2400" dirty="0">
                <a:solidFill>
                  <a:srgbClr val="093B37"/>
                </a:solidFill>
                <a:latin typeface="Verdana"/>
                <a:cs typeface="Verdana"/>
              </a:rPr>
              <a:t>Crankcase (open system) emissions connected to tailpipe </a:t>
            </a:r>
          </a:p>
          <a:p>
            <a:r>
              <a:rPr lang="en-IE" sz="2400" dirty="0">
                <a:solidFill>
                  <a:srgbClr val="093B37"/>
                </a:solidFill>
                <a:latin typeface="Verdana"/>
                <a:cs typeface="Verdana"/>
              </a:rPr>
              <a:t>Only calibrated systems (especially 10 nm CPCs)</a:t>
            </a:r>
          </a:p>
          <a:p>
            <a:endParaRPr lang="en-US" sz="2400" dirty="0">
              <a:solidFill>
                <a:srgbClr val="093B37"/>
              </a:solidFill>
              <a:latin typeface="Verdana"/>
              <a:cs typeface="Verdana"/>
            </a:endParaRPr>
          </a:p>
          <a:p>
            <a:r>
              <a:rPr lang="en-US" sz="2400" dirty="0">
                <a:solidFill>
                  <a:srgbClr val="093B37"/>
                </a:solidFill>
                <a:latin typeface="Verdana"/>
                <a:cs typeface="Verdana"/>
              </a:rPr>
              <a:t>European timeline from week 41/2018 to week 27/2019 covering 6 OEMS</a:t>
            </a:r>
          </a:p>
          <a:p>
            <a:r>
              <a:rPr lang="en-US" sz="2400" dirty="0">
                <a:solidFill>
                  <a:srgbClr val="093B37"/>
                </a:solidFill>
                <a:latin typeface="Verdana"/>
                <a:cs typeface="Verdana"/>
              </a:rPr>
              <a:t>Extension to China (VECC and CAAM) and USA under consideration</a:t>
            </a:r>
          </a:p>
          <a:p>
            <a:pPr marL="0" indent="0">
              <a:buNone/>
            </a:pPr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6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453061"/>
            <a:ext cx="7401636" cy="47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2398440"/>
            <a:ext cx="5102352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000" dirty="0"/>
              <a:t>A well designed experimental programme has been agreed between JRC and ACEA</a:t>
            </a:r>
          </a:p>
          <a:p>
            <a:pPr>
              <a:spcAft>
                <a:spcPts val="600"/>
              </a:spcAft>
            </a:pPr>
            <a:endParaRPr lang="en-IE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000000"/>
                </a:solidFill>
              </a:rPr>
              <a:t>Objectives:</a:t>
            </a:r>
          </a:p>
          <a:p>
            <a:r>
              <a:rPr lang="en-IE" sz="2000" dirty="0"/>
              <a:t>Assess raw exhaust sampling for type approval</a:t>
            </a:r>
          </a:p>
          <a:p>
            <a:pPr lvl="1"/>
            <a:r>
              <a:rPr lang="en-IE" sz="2000" dirty="0"/>
              <a:t>Uncertainty TP vs CVS or PFDS</a:t>
            </a:r>
          </a:p>
          <a:p>
            <a:pPr lvl="1"/>
            <a:r>
              <a:rPr lang="en-IE" sz="2000" dirty="0"/>
              <a:t>Robustness of TP systems</a:t>
            </a:r>
          </a:p>
          <a:p>
            <a:pPr lvl="1"/>
            <a:r>
              <a:rPr lang="en-IE" sz="2000" dirty="0"/>
              <a:t>Technical specifications</a:t>
            </a:r>
          </a:p>
          <a:p>
            <a:r>
              <a:rPr lang="en-IE" sz="2000" dirty="0"/>
              <a:t>Sub-23 nm</a:t>
            </a:r>
          </a:p>
          <a:p>
            <a:pPr lvl="1"/>
            <a:r>
              <a:rPr lang="it-IT" sz="2000" dirty="0"/>
              <a:t>Support PMP</a:t>
            </a: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92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Preliminary results at OEM1 show good results:</a:t>
            </a:r>
          </a:p>
          <a:p>
            <a:endParaRPr lang="en-US" sz="2400" dirty="0">
              <a:solidFill>
                <a:srgbClr val="093B37"/>
              </a:solidFill>
              <a:latin typeface="Verdana"/>
              <a:cs typeface="Verdana"/>
            </a:endParaRPr>
          </a:p>
          <a:p>
            <a:pPr lvl="1"/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Excellent comparability partial flow – raw exhaust for both 23 and 10 nm CPCs</a:t>
            </a:r>
          </a:p>
          <a:p>
            <a:pPr lvl="1"/>
            <a:endParaRPr lang="en-US" dirty="0">
              <a:solidFill>
                <a:srgbClr val="093B37"/>
              </a:solidFill>
              <a:latin typeface="Verdana"/>
              <a:cs typeface="Verdana"/>
            </a:endParaRPr>
          </a:p>
          <a:p>
            <a:pPr lvl="1"/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No artifacts from crankcase emissions </a:t>
            </a:r>
          </a:p>
          <a:p>
            <a:pPr lvl="1"/>
            <a:endParaRPr lang="en-US" dirty="0">
              <a:solidFill>
                <a:srgbClr val="093B37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System with (cold) pre-diluter is also tested at some OEM</a:t>
            </a:r>
          </a:p>
        </p:txBody>
      </p:sp>
    </p:spTree>
    <p:extLst>
      <p:ext uri="{BB962C8B-B14F-4D97-AF65-F5344CB8AC3E}">
        <p14:creationId xmlns:p14="http://schemas.microsoft.com/office/powerpoint/2010/main" val="353988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NON-EXHAUST 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146285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1986337"/>
            <a:ext cx="6012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The </a:t>
            </a:r>
            <a:r>
              <a:rPr lang="" altLang="en-US" dirty="0">
                <a:latin typeface="Verdana" pitchFamily="34" charset="0"/>
              </a:rPr>
              <a:t>development of the </a:t>
            </a:r>
            <a:r>
              <a:rPr lang="en-US" altLang="en-US" dirty="0">
                <a:latin typeface="Verdana" pitchFamily="34" charset="0"/>
              </a:rPr>
              <a:t>novel cycle has been </a:t>
            </a:r>
            <a:r>
              <a:rPr lang="" altLang="en-US" dirty="0">
                <a:latin typeface="Verdana" pitchFamily="34" charset="0"/>
              </a:rPr>
              <a:t>concluded</a:t>
            </a:r>
            <a:r>
              <a:rPr lang="en-US" altLang="en-US" dirty="0">
                <a:latin typeface="Verdana" pitchFamily="34" charset="0"/>
              </a:rPr>
              <a:t> and</a:t>
            </a:r>
            <a:r>
              <a:rPr lang="" altLang="en-US" dirty="0">
                <a:latin typeface="Verdana" pitchFamily="34" charset="0"/>
              </a:rPr>
              <a:t> the cycle has been</a:t>
            </a:r>
            <a:r>
              <a:rPr lang="en-US" altLang="en-US" dirty="0">
                <a:latin typeface="Verdana" pitchFamily="34" charset="0"/>
              </a:rPr>
              <a:t> e</a:t>
            </a:r>
            <a:r>
              <a:rPr lang="" altLang="en-US" dirty="0">
                <a:latin typeface="Verdana" pitchFamily="34" charset="0"/>
              </a:rPr>
              <a:t>valuated through an extensive Round Robin campaign</a:t>
            </a: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" altLang="en-US" dirty="0">
                <a:latin typeface="Verdana" pitchFamily="34" charset="0"/>
              </a:rPr>
              <a:t>The results of the RR were presented to the 50</a:t>
            </a:r>
            <a:r>
              <a:rPr lang="" altLang="en-US" baseline="30000" dirty="0">
                <a:latin typeface="Verdana" pitchFamily="34" charset="0"/>
              </a:rPr>
              <a:t>th</a:t>
            </a:r>
            <a:r>
              <a:rPr lang="" altLang="en-US" dirty="0">
                <a:latin typeface="Verdana" pitchFamily="34" charset="0"/>
              </a:rPr>
              <a:t> PMP Meeting and will be released in a report form in the next months</a:t>
            </a:r>
            <a:endParaRPr lang="en-US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" altLang="en-US" dirty="0">
                <a:latin typeface="Verdana" pitchFamily="34" charset="0"/>
              </a:rPr>
              <a:t>There are some differences in the recorded brake temperatures between the labs mainly due to different air cooling speed adjustment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73131"/>
            <a:ext cx="12192000" cy="105014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BRAKE </a:t>
            </a:r>
            <a:r>
              <a:rPr lang="" altLang="en-US" sz="3200" b="1" cap="all">
                <a:latin typeface="Verdana" pitchFamily="34" charset="0"/>
                <a:ea typeface="Verdana" pitchFamily="34" charset="0"/>
                <a:cs typeface="Verdana" charset="0"/>
              </a:rPr>
              <a:t>PARTICLE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EMISSIONS</a:t>
            </a:r>
            <a:r>
              <a:rPr lang="en-US" sz="32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600" b="1" dirty="0">
                <a:latin typeface="Verdana" pitchFamily="34" charset="0"/>
                <a:ea typeface="Verdana" pitchFamily="34" charset="0"/>
              </a:rPr>
              <a:t>COMMON METHOD FOR MEASURING BRAKE WEAR PARTICLES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981692" y="1550602"/>
            <a:ext cx="1022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2000" b="1" dirty="0">
                <a:latin typeface="Verdana" pitchFamily="34" charset="0"/>
                <a:ea typeface="Verdana" pitchFamily="34" charset="0"/>
                <a:cs typeface="Verdana"/>
              </a:rPr>
              <a:t>STEP 1 </a:t>
            </a:r>
            <a:r>
              <a:rPr lang="el-GR" sz="2000" b="1" dirty="0">
                <a:latin typeface="Verdana" pitchFamily="34" charset="0"/>
                <a:ea typeface="Verdana" pitchFamily="34" charset="0"/>
                <a:cs typeface="Verdana"/>
              </a:rPr>
              <a:t>–</a:t>
            </a:r>
            <a:r>
              <a:rPr lang="" sz="2000" b="1" dirty="0">
                <a:latin typeface="Verdana" pitchFamily="34" charset="0"/>
                <a:ea typeface="Verdana" pitchFamily="34" charset="0"/>
                <a:cs typeface="Verdana"/>
              </a:rPr>
              <a:t> </a:t>
            </a:r>
            <a:r>
              <a:rPr lang="en-IE" sz="2000" b="1" dirty="0">
                <a:latin typeface="Verdana" pitchFamily="34" charset="0"/>
                <a:ea typeface="Verdana" pitchFamily="34" charset="0"/>
                <a:cs typeface="Verdana"/>
              </a:rPr>
              <a:t>DEVELOPMENT OF A NEW REAL-WORLD BRAKING CYCLE</a:t>
            </a:r>
          </a:p>
        </p:txBody>
      </p:sp>
      <p:grpSp>
        <p:nvGrpSpPr>
          <p:cNvPr id="2" name="8 - Ομάδα"/>
          <p:cNvGrpSpPr/>
          <p:nvPr/>
        </p:nvGrpSpPr>
        <p:grpSpPr>
          <a:xfrm>
            <a:off x="6127669" y="2164467"/>
            <a:ext cx="5969329" cy="3839996"/>
            <a:chOff x="6127669" y="2164467"/>
            <a:chExt cx="5969329" cy="38399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l="11065" t="23587" r="26442" b="17576"/>
            <a:stretch>
              <a:fillRect/>
            </a:stretch>
          </p:blipFill>
          <p:spPr bwMode="auto">
            <a:xfrm>
              <a:off x="6127669" y="2164467"/>
              <a:ext cx="5969329" cy="3618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6"/>
            <p:cNvSpPr/>
            <p:nvPr/>
          </p:nvSpPr>
          <p:spPr>
            <a:xfrm>
              <a:off x="6127669" y="5722398"/>
              <a:ext cx="5969329" cy="282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indent="-361950" algn="ctr" defTabSz="365125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en-US" sz="950" b="1" dirty="0">
                  <a:solidFill>
                    <a:srgbClr val="680000"/>
                  </a:solidFill>
                  <a:latin typeface="Verdana" pitchFamily="34" charset="0"/>
                </a:rPr>
                <a:t>L</a:t>
              </a:r>
              <a:r>
                <a:rPr lang="" altLang="en-US" sz="950" b="1">
                  <a:solidFill>
                    <a:srgbClr val="680000"/>
                  </a:solidFill>
                  <a:latin typeface="Verdana" pitchFamily="34" charset="0"/>
                </a:rPr>
                <a:t>ab-to-lab variation of the rotor temperature for all 303 braking events of the cycle</a:t>
              </a:r>
              <a:endParaRPr lang="" altLang="en-US" sz="950" b="1" dirty="0">
                <a:solidFill>
                  <a:srgbClr val="68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28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1986337"/>
            <a:ext cx="675705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PM</a:t>
            </a:r>
            <a:r>
              <a:rPr lang="en-US" altLang="en-US" baseline="-25000" dirty="0">
                <a:latin typeface="Verdana" pitchFamily="34" charset="0"/>
              </a:rPr>
              <a:t>10</a:t>
            </a:r>
            <a:r>
              <a:rPr lang="" altLang="en-US">
                <a:latin typeface="Verdana" pitchFamily="34" charset="0"/>
              </a:rPr>
              <a:t>,</a:t>
            </a:r>
            <a:r>
              <a:rPr lang="en-US" altLang="en-US" dirty="0">
                <a:latin typeface="Verdana" pitchFamily="34" charset="0"/>
              </a:rPr>
              <a:t> PM</a:t>
            </a:r>
            <a:r>
              <a:rPr lang="en-US" altLang="en-US" baseline="-25000" dirty="0">
                <a:latin typeface="Verdana" pitchFamily="34" charset="0"/>
              </a:rPr>
              <a:t>2.5</a:t>
            </a:r>
            <a:r>
              <a:rPr lang="en-US" altLang="en-US" dirty="0">
                <a:latin typeface="Verdana" pitchFamily="34" charset="0"/>
              </a:rPr>
              <a:t> as well as PN </a:t>
            </a:r>
            <a:r>
              <a:rPr lang="" altLang="en-US">
                <a:latin typeface="Verdana" pitchFamily="34" charset="0"/>
              </a:rPr>
              <a:t>brake particle </a:t>
            </a:r>
            <a:r>
              <a:rPr lang="en-US" altLang="en-US" dirty="0">
                <a:latin typeface="Verdana" pitchFamily="34" charset="0"/>
              </a:rPr>
              <a:t>emissions </a:t>
            </a:r>
            <a:r>
              <a:rPr lang="" altLang="en-US">
                <a:latin typeface="Verdana" pitchFamily="34" charset="0"/>
              </a:rPr>
              <a:t>are</a:t>
            </a:r>
            <a:r>
              <a:rPr lang="en-US" altLang="en-US" dirty="0">
                <a:latin typeface="Verdana" pitchFamily="34" charset="0"/>
              </a:rPr>
              <a:t> be</a:t>
            </a:r>
            <a:r>
              <a:rPr lang="" altLang="en-US">
                <a:latin typeface="Verdana" pitchFamily="34" charset="0"/>
              </a:rPr>
              <a:t>ing</a:t>
            </a:r>
            <a:r>
              <a:rPr lang="en-US" altLang="en-US" dirty="0">
                <a:latin typeface="Verdana" pitchFamily="34" charset="0"/>
              </a:rPr>
              <a:t> investigated</a:t>
            </a:r>
            <a:r>
              <a:rPr lang="" altLang="en-US">
                <a:latin typeface="Verdana" pitchFamily="34" charset="0"/>
              </a:rPr>
              <a:t> within TF2</a:t>
            </a:r>
            <a:endParaRPr lang="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" altLang="en-US">
                <a:latin typeface="Verdana" pitchFamily="34" charset="0"/>
              </a:rPr>
              <a:t>R</a:t>
            </a:r>
            <a:r>
              <a:rPr lang="" altLang="en-US" dirty="0">
                <a:latin typeface="Verdana" pitchFamily="34" charset="0"/>
              </a:rPr>
              <a:t>esults presented to the 50</a:t>
            </a:r>
            <a:r>
              <a:rPr lang="" altLang="en-US" baseline="30000" dirty="0">
                <a:latin typeface="Verdana" pitchFamily="34" charset="0"/>
              </a:rPr>
              <a:t>th</a:t>
            </a:r>
            <a:r>
              <a:rPr lang="" altLang="en-US" dirty="0">
                <a:latin typeface="Verdana" pitchFamily="34" charset="0"/>
              </a:rPr>
              <a:t> PMP Meeting </a:t>
            </a:r>
            <a:r>
              <a:rPr lang="" altLang="en-US">
                <a:latin typeface="Verdana" pitchFamily="34" charset="0"/>
              </a:rPr>
              <a:t>suggest different </a:t>
            </a:r>
            <a:r>
              <a:rPr lang="" altLang="en-US" b="1" i="1">
                <a:latin typeface="Verdana" pitchFamily="34" charset="0"/>
              </a:rPr>
              <a:t>PM emission </a:t>
            </a:r>
            <a:r>
              <a:rPr lang="" altLang="en-US" b="1" i="1" dirty="0">
                <a:latin typeface="Verdana" pitchFamily="34" charset="0"/>
              </a:rPr>
              <a:t>levels</a:t>
            </a:r>
            <a:r>
              <a:rPr lang="" altLang="en-US">
                <a:latin typeface="Verdana" pitchFamily="34" charset="0"/>
              </a:rPr>
              <a:t> as well as different </a:t>
            </a:r>
            <a:r>
              <a:rPr lang="" altLang="en-US" b="1" i="1">
                <a:latin typeface="Verdana" pitchFamily="34" charset="0"/>
              </a:rPr>
              <a:t>particle size distributions</a:t>
            </a:r>
            <a:r>
              <a:rPr lang="" altLang="en-US">
                <a:latin typeface="Verdana" pitchFamily="34" charset="0"/>
              </a:rPr>
              <a:t> for different types of pads (NAO vs. Low-Met)</a:t>
            </a:r>
            <a:endParaRPr lang="en-US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" altLang="en-US">
                <a:latin typeface="Verdana" pitchFamily="34" charset="0"/>
              </a:rPr>
              <a:t>TF2 is currently assessing </a:t>
            </a:r>
            <a:r>
              <a:rPr lang="el-GR" altLang="en-US" dirty="0">
                <a:latin typeface="Verdana" pitchFamily="34" charset="0"/>
              </a:rPr>
              <a:t>¡</a:t>
            </a:r>
            <a:r>
              <a:rPr lang="" altLang="en-US">
                <a:latin typeface="Verdana" pitchFamily="34" charset="0"/>
              </a:rPr>
              <a:t>. the influence of different types of pads on emissions, </a:t>
            </a:r>
            <a:r>
              <a:rPr lang="el-GR" altLang="en-US" dirty="0">
                <a:latin typeface="Verdana" pitchFamily="34" charset="0"/>
              </a:rPr>
              <a:t>¡¡</a:t>
            </a:r>
            <a:r>
              <a:rPr lang="" altLang="en-US">
                <a:latin typeface="Verdana" pitchFamily="34" charset="0"/>
              </a:rPr>
              <a:t>. volatile removal for PN measurement, </a:t>
            </a:r>
            <a:r>
              <a:rPr lang="el-GR" altLang="en-US" dirty="0">
                <a:latin typeface="Verdana" pitchFamily="34" charset="0"/>
              </a:rPr>
              <a:t>¡¡¡</a:t>
            </a:r>
            <a:r>
              <a:rPr lang="" altLang="en-US">
                <a:latin typeface="Verdana" pitchFamily="34" charset="0"/>
              </a:rPr>
              <a:t>. reduction of soak times  </a:t>
            </a:r>
            <a:endParaRPr lang="" altLang="en-US" dirty="0">
              <a:latin typeface="Verdana" pitchFamily="34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73131"/>
            <a:ext cx="12192000" cy="105014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BRAKE </a:t>
            </a:r>
            <a:r>
              <a:rPr lang="" altLang="en-US" sz="3200" b="1" cap="all">
                <a:latin typeface="Verdana" pitchFamily="34" charset="0"/>
                <a:ea typeface="Verdana" pitchFamily="34" charset="0"/>
                <a:cs typeface="Verdana" charset="0"/>
              </a:rPr>
              <a:t>PARTICLE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EMISSIONS</a:t>
            </a:r>
            <a:r>
              <a:rPr lang="en-US" sz="32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600" b="1" dirty="0">
                <a:latin typeface="Verdana" pitchFamily="34" charset="0"/>
                <a:ea typeface="Verdana" pitchFamily="34" charset="0"/>
              </a:rPr>
              <a:t>COMMON METHOD FOR MEASURING BRAKE WEAR PARTICLES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" y="1562477"/>
            <a:ext cx="12191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b="1" dirty="0">
                <a:latin typeface="Verdana" pitchFamily="34" charset="0"/>
                <a:ea typeface="Verdana" pitchFamily="34" charset="0"/>
                <a:cs typeface="Verdana"/>
              </a:rPr>
              <a:t>STEP </a:t>
            </a:r>
            <a:r>
              <a:rPr lang="" b="1">
                <a:latin typeface="Verdana" pitchFamily="34" charset="0"/>
                <a:ea typeface="Verdana" pitchFamily="34" charset="0"/>
                <a:cs typeface="Verdana"/>
              </a:rPr>
              <a:t>2</a:t>
            </a:r>
            <a:r>
              <a:rPr lang="" b="1" dirty="0">
                <a:latin typeface="Verdana" pitchFamily="34" charset="0"/>
                <a:ea typeface="Verdana" pitchFamily="34" charset="0"/>
                <a:cs typeface="Verdana"/>
              </a:rPr>
              <a:t> </a:t>
            </a:r>
            <a:r>
              <a:rPr lang="el-GR" b="1" dirty="0">
                <a:latin typeface="Verdana" pitchFamily="34" charset="0"/>
                <a:ea typeface="Verdana" pitchFamily="34" charset="0"/>
                <a:cs typeface="Verdana"/>
              </a:rPr>
              <a:t>–</a:t>
            </a:r>
            <a:r>
              <a:rPr lang="" b="1" dirty="0">
                <a:latin typeface="Verdana" pitchFamily="34" charset="0"/>
                <a:ea typeface="Verdana" pitchFamily="34" charset="0"/>
                <a:cs typeface="Verdana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/>
              </a:rPr>
              <a:t>DEFINITION OF MINIMUM REQUIREMENTS</a:t>
            </a:r>
            <a:r>
              <a:rPr lang="" b="1">
                <a:latin typeface="Verdana" pitchFamily="34" charset="0"/>
                <a:ea typeface="Verdana" pitchFamily="34" charset="0"/>
                <a:cs typeface="Verdana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/>
              </a:rPr>
              <a:t>FOR THE EMISSIONS MEASUREMENT</a:t>
            </a:r>
            <a:endParaRPr lang="en-IE" sz="2000" b="1" dirty="0">
              <a:latin typeface="Verdana" pitchFamily="34" charset="0"/>
              <a:ea typeface="Verdana" pitchFamily="34" charset="0"/>
              <a:cs typeface="Verdana"/>
            </a:endParaRPr>
          </a:p>
        </p:txBody>
      </p:sp>
      <p:grpSp>
        <p:nvGrpSpPr>
          <p:cNvPr id="15" name="14 - Ομάδα"/>
          <p:cNvGrpSpPr/>
          <p:nvPr/>
        </p:nvGrpSpPr>
        <p:grpSpPr>
          <a:xfrm>
            <a:off x="6840191" y="2151847"/>
            <a:ext cx="5065503" cy="3665821"/>
            <a:chOff x="6840191" y="2163722"/>
            <a:chExt cx="5065503" cy="3665821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6840191" y="2163722"/>
              <a:ext cx="4560111" cy="1792850"/>
              <a:chOff x="6840191" y="2163722"/>
              <a:chExt cx="4560111" cy="1792850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9749634" y="2720388"/>
                <a:ext cx="16506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950" indent="-361950" algn="ctr" defTabSz="365125">
                  <a:spcAft>
                    <a:spcPts val="600"/>
                  </a:spcAft>
                </a:pPr>
                <a:r>
                  <a:rPr lang="en-US" altLang="en-US" sz="950" b="1" dirty="0">
                    <a:solidFill>
                      <a:srgbClr val="680000"/>
                    </a:solidFill>
                    <a:latin typeface="Verdana" pitchFamily="34" charset="0"/>
                  </a:rPr>
                  <a:t>M</a:t>
                </a:r>
                <a:r>
                  <a:rPr lang="" altLang="en-US" sz="950" b="1">
                    <a:solidFill>
                      <a:srgbClr val="680000"/>
                    </a:solidFill>
                    <a:latin typeface="Verdana" pitchFamily="34" charset="0"/>
                  </a:rPr>
                  <a:t>amakos et al. 2019</a:t>
                </a:r>
              </a:p>
              <a:p>
                <a:pPr marL="361950" indent="-361950" algn="ctr" defTabSz="365125">
                  <a:spcAft>
                    <a:spcPts val="600"/>
                  </a:spcAft>
                </a:pPr>
                <a:r>
                  <a:rPr lang="" altLang="en-US" sz="950" b="1">
                    <a:solidFill>
                      <a:srgbClr val="680000"/>
                    </a:solidFill>
                    <a:latin typeface="Verdana" pitchFamily="34" charset="0"/>
                  </a:rPr>
                  <a:t> 50th PMP Meeting</a:t>
                </a:r>
                <a:endParaRPr lang="" altLang="en-US" sz="950" b="1" dirty="0">
                  <a:solidFill>
                    <a:srgbClr val="6800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40191" y="2163722"/>
                <a:ext cx="2952000" cy="179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12 - Ομάδα"/>
            <p:cNvGrpSpPr/>
            <p:nvPr/>
          </p:nvGrpSpPr>
          <p:grpSpPr>
            <a:xfrm>
              <a:off x="6899569" y="3966353"/>
              <a:ext cx="5006125" cy="1863190"/>
              <a:chOff x="6899569" y="3966353"/>
              <a:chExt cx="5006125" cy="186319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20000"/>
              </a:blip>
              <a:srcRect l="40935" t="30641" r="21974" b="27108"/>
              <a:stretch>
                <a:fillRect/>
              </a:stretch>
            </p:blipFill>
            <p:spPr bwMode="auto">
              <a:xfrm>
                <a:off x="8662369" y="3966353"/>
                <a:ext cx="3243325" cy="1863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6"/>
              <p:cNvSpPr/>
              <p:nvPr/>
            </p:nvSpPr>
            <p:spPr>
              <a:xfrm>
                <a:off x="6899569" y="4675380"/>
                <a:ext cx="18696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950" indent="-361950" algn="ctr" defTabSz="365125">
                  <a:spcAft>
                    <a:spcPts val="600"/>
                  </a:spcAft>
                </a:pPr>
                <a:r>
                  <a:rPr lang="" altLang="en-US" sz="950" b="1">
                    <a:solidFill>
                      <a:srgbClr val="680000"/>
                    </a:solidFill>
                    <a:latin typeface="Verdana" pitchFamily="34" charset="0"/>
                  </a:rPr>
                  <a:t>Hagino et al. 2019</a:t>
                </a:r>
              </a:p>
              <a:p>
                <a:pPr marL="361950" indent="-361950" algn="ctr" defTabSz="365125">
                  <a:spcAft>
                    <a:spcPts val="600"/>
                  </a:spcAft>
                </a:pPr>
                <a:r>
                  <a:rPr lang="" altLang="en-US" sz="950" b="1">
                    <a:solidFill>
                      <a:srgbClr val="680000"/>
                    </a:solidFill>
                    <a:latin typeface="Verdana" pitchFamily="34" charset="0"/>
                  </a:rPr>
                  <a:t>50th PMP Meeting</a:t>
                </a:r>
                <a:endParaRPr lang="" altLang="en-US" sz="950" b="1" dirty="0">
                  <a:solidFill>
                    <a:srgbClr val="68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4" name="Rectangle 6"/>
          <p:cNvSpPr/>
          <p:nvPr/>
        </p:nvSpPr>
        <p:spPr>
          <a:xfrm>
            <a:off x="6127669" y="5746148"/>
            <a:ext cx="5969329" cy="28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 defTabSz="365125">
              <a:lnSpc>
                <a:spcPct val="150000"/>
              </a:lnSpc>
              <a:spcAft>
                <a:spcPts val="600"/>
              </a:spcAft>
            </a:pPr>
            <a:r>
              <a:rPr lang="en-US" altLang="en-US" sz="950" b="1" dirty="0">
                <a:solidFill>
                  <a:srgbClr val="680000"/>
                </a:solidFill>
                <a:latin typeface="Verdana" pitchFamily="34" charset="0"/>
              </a:rPr>
              <a:t>P</a:t>
            </a:r>
            <a:r>
              <a:rPr lang="" altLang="en-US" sz="950" b="1">
                <a:solidFill>
                  <a:srgbClr val="680000"/>
                </a:solidFill>
                <a:latin typeface="Verdana" pitchFamily="34" charset="0"/>
              </a:rPr>
              <a:t>M and PN brake emissions from different types of pads</a:t>
            </a:r>
            <a:endParaRPr lang="" altLang="en-US" sz="950" b="1" dirty="0">
              <a:solidFill>
                <a:srgbClr val="68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8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904" y="2057587"/>
            <a:ext cx="1179219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N</a:t>
            </a:r>
            <a:r>
              <a:rPr lang="" altLang="en-US" dirty="0">
                <a:latin typeface="Verdana" pitchFamily="34" charset="0"/>
              </a:rPr>
              <a:t>o experimental results were presented to the 50</a:t>
            </a:r>
            <a:r>
              <a:rPr lang="" altLang="en-US" baseline="30000" dirty="0">
                <a:latin typeface="Verdana" pitchFamily="34" charset="0"/>
              </a:rPr>
              <a:t>th</a:t>
            </a:r>
            <a:r>
              <a:rPr lang="" altLang="en-US" dirty="0">
                <a:latin typeface="Verdana" pitchFamily="34" charset="0"/>
              </a:rPr>
              <a:t> PMP Meeting. Results from two on-going campaigns had been presented to the 48</a:t>
            </a:r>
            <a:r>
              <a:rPr lang="" altLang="en-US" baseline="30000" dirty="0">
                <a:latin typeface="Verdana" pitchFamily="34" charset="0"/>
              </a:rPr>
              <a:t>th</a:t>
            </a:r>
            <a:r>
              <a:rPr lang="" altLang="en-US" dirty="0">
                <a:latin typeface="Verdana" pitchFamily="34" charset="0"/>
              </a:rPr>
              <a:t> PMP Meeting</a:t>
            </a: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T</a:t>
            </a:r>
            <a:r>
              <a:rPr lang="" altLang="en-US" dirty="0">
                <a:latin typeface="Verdana" pitchFamily="34" charset="0"/>
              </a:rPr>
              <a:t>he EC has mandated the development of a methodology for measuring tyres abrasion rate. DG-GROW will lead this task </a:t>
            </a:r>
            <a:endParaRPr lang="en-US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A</a:t>
            </a:r>
            <a:r>
              <a:rPr lang="" altLang="en-US" dirty="0">
                <a:latin typeface="Verdana" pitchFamily="34" charset="0"/>
              </a:rPr>
              <a:t>fter the development of the methodology the PMP could investigate the relationship between tyre wear PM emissions and their abrasion rate</a:t>
            </a: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" altLang="en-US" dirty="0">
                <a:latin typeface="Verdana" pitchFamily="34" charset="0"/>
              </a:rPr>
              <a:t>For the time being the PMP will </a:t>
            </a:r>
            <a:r>
              <a:rPr lang="en-GB" altLang="en-US" dirty="0">
                <a:latin typeface="Verdana" pitchFamily="34" charset="0"/>
              </a:rPr>
              <a:t>continue monitoring on-going projects and published data regarding the physical nature and size distribution of particle emissions from tyre/road wear</a:t>
            </a:r>
            <a:endParaRPr lang="" altLang="en-US" dirty="0">
              <a:latin typeface="Verdana" pitchFamily="34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439382"/>
            <a:ext cx="12192000" cy="54626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" altLang="en-US" sz="3200" b="1" cap="all">
                <a:latin typeface="Verdana" pitchFamily="34" charset="0"/>
                <a:ea typeface="Verdana" pitchFamily="34" charset="0"/>
                <a:cs typeface="Verdana" charset="0"/>
              </a:rPr>
              <a:t>TYRE WEAR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</a:t>
            </a:r>
            <a:r>
              <a:rPr lang="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PARTICLE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EMISSIONS</a:t>
            </a:r>
            <a:r>
              <a:rPr lang="en-US" sz="32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981692" y="1586227"/>
            <a:ext cx="1022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2000" b="1" dirty="0">
                <a:latin typeface="Verdana" pitchFamily="34" charset="0"/>
                <a:ea typeface="Verdana" pitchFamily="34" charset="0"/>
                <a:cs typeface="Verdana"/>
              </a:rPr>
              <a:t>C</a:t>
            </a:r>
            <a:r>
              <a:rPr lang="" sz="2000" b="1">
                <a:latin typeface="Verdana" pitchFamily="34" charset="0"/>
                <a:ea typeface="Verdana" pitchFamily="34" charset="0"/>
                <a:cs typeface="Verdana"/>
              </a:rPr>
              <a:t>URRENT STATUS AND FUTURE OUTLOOK</a:t>
            </a:r>
            <a:endParaRPr lang="en-IE" sz="2000" b="1" dirty="0">
              <a:latin typeface="Verdana" pitchFamily="34" charset="0"/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928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PMP NEXT STEPS</a:t>
            </a:r>
          </a:p>
        </p:txBody>
      </p:sp>
    </p:spTree>
    <p:extLst>
      <p:ext uri="{BB962C8B-B14F-4D97-AF65-F5344CB8AC3E}">
        <p14:creationId xmlns:p14="http://schemas.microsoft.com/office/powerpoint/2010/main" val="354800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PMP Mandate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Current mandate expires in June 2019</a:t>
            </a:r>
          </a:p>
          <a:p>
            <a:pPr marL="0" indent="0">
              <a:buNone/>
            </a:pPr>
            <a:r>
              <a:rPr lang="en-US" sz="2400" dirty="0"/>
              <a:t>The PMP group has submitted an updated draft version of the </a:t>
            </a:r>
            <a:r>
              <a:rPr lang="en-US" sz="2400" dirty="0" err="1"/>
              <a:t>ToR</a:t>
            </a:r>
            <a:r>
              <a:rPr lang="en-US" sz="2400" dirty="0"/>
              <a:t> (informal document ….) and requests a new mandate with the following main concrete objectives: </a:t>
            </a:r>
          </a:p>
          <a:p>
            <a:endParaRPr lang="en-US" sz="1000" dirty="0"/>
          </a:p>
          <a:p>
            <a:pPr lvl="1"/>
            <a:r>
              <a:rPr lang="en-US" sz="2400" b="1" dirty="0"/>
              <a:t>Sub 23 nm exhaust particles</a:t>
            </a:r>
            <a:r>
              <a:rPr lang="en-US" sz="2400" dirty="0"/>
              <a:t>: </a:t>
            </a:r>
          </a:p>
          <a:p>
            <a:pPr lvl="2"/>
            <a:r>
              <a:rPr lang="en-US" sz="1800" dirty="0"/>
              <a:t>Develop by June 2020 a methodology to measure sub-23 nm particle</a:t>
            </a:r>
          </a:p>
          <a:p>
            <a:pPr marL="685800" lvl="3">
              <a:spcBef>
                <a:spcPts val="1000"/>
              </a:spcBef>
            </a:pP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robust</a:t>
            </a:r>
            <a:r>
              <a:rPr lang="it-IT" sz="2400" dirty="0"/>
              <a:t> data for the </a:t>
            </a:r>
            <a:r>
              <a:rPr lang="it-IT" sz="2400" dirty="0" err="1"/>
              <a:t>validation</a:t>
            </a:r>
            <a:r>
              <a:rPr lang="it-IT" sz="2400" dirty="0"/>
              <a:t> of </a:t>
            </a:r>
            <a:r>
              <a:rPr lang="it-IT" sz="2400" b="1" dirty="0" err="1"/>
              <a:t>direct</a:t>
            </a:r>
            <a:r>
              <a:rPr lang="it-IT" sz="2400" b="1" dirty="0"/>
              <a:t> </a:t>
            </a:r>
            <a:r>
              <a:rPr lang="it-IT" sz="2400" b="1" dirty="0" err="1"/>
              <a:t>raw</a:t>
            </a:r>
            <a:r>
              <a:rPr lang="it-IT" sz="2400" b="1" dirty="0"/>
              <a:t> </a:t>
            </a:r>
            <a:r>
              <a:rPr lang="it-IT" sz="2400" b="1" dirty="0" err="1"/>
              <a:t>exhaust</a:t>
            </a:r>
            <a:r>
              <a:rPr lang="it-IT" sz="2400" b="1" dirty="0"/>
              <a:t> </a:t>
            </a:r>
            <a:r>
              <a:rPr lang="it-IT" sz="2400" b="1" dirty="0" err="1"/>
              <a:t>sampling</a:t>
            </a:r>
            <a:r>
              <a:rPr lang="it-IT" sz="2400" dirty="0"/>
              <a:t> for PN </a:t>
            </a:r>
            <a:r>
              <a:rPr lang="it-IT" sz="2400" dirty="0" err="1"/>
              <a:t>measurement</a:t>
            </a:r>
            <a:r>
              <a:rPr lang="it-IT" sz="2400" dirty="0"/>
              <a:t> for HD </a:t>
            </a:r>
            <a:r>
              <a:rPr lang="it-IT" sz="2400" dirty="0" err="1"/>
              <a:t>engines</a:t>
            </a:r>
            <a:endParaRPr lang="en-US" sz="2400" dirty="0"/>
          </a:p>
          <a:p>
            <a:pPr marL="685800" lvl="3">
              <a:spcBef>
                <a:spcPts val="1000"/>
              </a:spcBef>
            </a:pPr>
            <a:r>
              <a:rPr lang="en-GB" sz="2400" dirty="0"/>
              <a:t>Development of a suggested common test procedure for sampling and assessing </a:t>
            </a:r>
            <a:r>
              <a:rPr lang="en-GB" sz="2400" b="1" dirty="0"/>
              <a:t>brake wear particles </a:t>
            </a:r>
            <a:r>
              <a:rPr lang="en-GB" sz="2400" dirty="0"/>
              <a:t>both in terms of mass and number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6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79th UNECE GRPE session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PMP IWG Progress Report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Geneva, 21</a:t>
            </a:r>
            <a:r>
              <a:rPr lang="it-IT" baseline="30000" dirty="0"/>
              <a:t>th</a:t>
            </a:r>
            <a:r>
              <a:rPr lang="it-IT" dirty="0"/>
              <a:t> -24</a:t>
            </a:r>
            <a:r>
              <a:rPr lang="it-IT" baseline="30000" dirty="0"/>
              <a:t>th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2019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470" y="3809493"/>
            <a:ext cx="1969717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470" y="5412861"/>
            <a:ext cx="2496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16DE232D-6070-4CA5-BC54-4522A75DB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284" y="103174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GRPE-79-13</a:t>
            </a: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1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GRPE, 21-24 May 2019</a:t>
            </a: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item 7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904" y="2021962"/>
            <a:ext cx="1179219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Validation of the developed novel test cycle </a:t>
            </a:r>
            <a:r>
              <a:rPr lang="" altLang="en-US">
                <a:latin typeface="Verdana" pitchFamily="34" charset="0"/>
              </a:rPr>
              <a:t>(publication of the report) and application</a:t>
            </a:r>
            <a:r>
              <a:rPr lang="en-GB" altLang="en-US" dirty="0">
                <a:latin typeface="Verdana" pitchFamily="34" charset="0"/>
              </a:rPr>
              <a:t> </a:t>
            </a:r>
            <a:r>
              <a:rPr lang="" altLang="en-US">
                <a:latin typeface="Verdana" pitchFamily="34" charset="0"/>
              </a:rPr>
              <a:t>to</a:t>
            </a:r>
            <a:r>
              <a:rPr lang="en-GB" altLang="en-US" dirty="0">
                <a:latin typeface="Verdana" pitchFamily="34" charset="0"/>
              </a:rPr>
              <a:t> the investigation of </a:t>
            </a:r>
            <a:r>
              <a:rPr lang="" altLang="en-US">
                <a:latin typeface="Verdana" pitchFamily="34" charset="0"/>
              </a:rPr>
              <a:t>b</a:t>
            </a:r>
            <a:r>
              <a:rPr lang="en-GB" altLang="en-US" dirty="0">
                <a:latin typeface="Verdana" pitchFamily="34" charset="0"/>
              </a:rPr>
              <a:t>rake </a:t>
            </a:r>
            <a:r>
              <a:rPr lang="" altLang="en-US">
                <a:latin typeface="Verdana" pitchFamily="34" charset="0"/>
              </a:rPr>
              <a:t>w</a:t>
            </a:r>
            <a:r>
              <a:rPr lang="en-GB" altLang="en-US" dirty="0">
                <a:latin typeface="Verdana" pitchFamily="34" charset="0"/>
              </a:rPr>
              <a:t>ear </a:t>
            </a:r>
            <a:r>
              <a:rPr lang="" altLang="en-US">
                <a:latin typeface="Verdana" pitchFamily="34" charset="0"/>
              </a:rPr>
              <a:t>p</a:t>
            </a:r>
            <a:r>
              <a:rPr lang="en-GB" altLang="en-US" dirty="0">
                <a:latin typeface="Verdana" pitchFamily="34" charset="0"/>
              </a:rPr>
              <a:t>article</a:t>
            </a:r>
            <a:r>
              <a:rPr lang="" altLang="en-US">
                <a:latin typeface="Verdana" pitchFamily="34" charset="0"/>
              </a:rPr>
              <a:t> PM and PN emissions</a:t>
            </a:r>
            <a:endParaRPr lang="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Definition of the minimum requirements for brake wear particles generation</a:t>
            </a:r>
            <a:r>
              <a:rPr lang="" altLang="en-US">
                <a:latin typeface="Verdana" pitchFamily="34" charset="0"/>
              </a:rPr>
              <a:t>, </a:t>
            </a:r>
            <a:r>
              <a:rPr lang="en-GB" altLang="en-US" dirty="0">
                <a:latin typeface="Verdana" pitchFamily="34" charset="0"/>
              </a:rPr>
              <a:t>sampling</a:t>
            </a:r>
            <a:r>
              <a:rPr lang="" altLang="en-US">
                <a:latin typeface="Verdana" pitchFamily="34" charset="0"/>
              </a:rPr>
              <a:t> and measurement (TF2 </a:t>
            </a:r>
            <a:r>
              <a:rPr lang="el-GR" altLang="en-US" dirty="0">
                <a:latin typeface="Verdana" pitchFamily="34" charset="0"/>
              </a:rPr>
              <a:t>–</a:t>
            </a:r>
            <a:r>
              <a:rPr lang="" altLang="en-US">
                <a:latin typeface="Verdana" pitchFamily="34" charset="0"/>
              </a:rPr>
              <a:t> Possible timeline end of 2019)</a:t>
            </a:r>
            <a:endParaRPr lang="en-US" altLang="en-US" dirty="0"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Validation of the proposed approach for the measurement and characterization of brake wear particles</a:t>
            </a:r>
            <a:r>
              <a:rPr lang="" altLang="en-US">
                <a:latin typeface="Verdana" pitchFamily="34" charset="0"/>
              </a:rPr>
              <a:t> (Possible Round Robin activity </a:t>
            </a:r>
            <a:r>
              <a:rPr lang="el-GR" altLang="en-US" dirty="0">
                <a:latin typeface="Verdana" pitchFamily="34" charset="0"/>
              </a:rPr>
              <a:t>–</a:t>
            </a:r>
            <a:r>
              <a:rPr lang="" altLang="en-US" dirty="0">
                <a:latin typeface="Verdana" pitchFamily="34" charset="0"/>
              </a:rPr>
              <a:t> Possible timeline </a:t>
            </a:r>
            <a:r>
              <a:rPr lang="" altLang="en-US">
                <a:latin typeface="Verdana" pitchFamily="34" charset="0"/>
              </a:rPr>
              <a:t>mid</a:t>
            </a:r>
            <a:r>
              <a:rPr lang="" altLang="en-US" dirty="0">
                <a:latin typeface="Verdana" pitchFamily="34" charset="0"/>
              </a:rPr>
              <a:t> of 20</a:t>
            </a:r>
            <a:r>
              <a:rPr lang="" altLang="en-US">
                <a:latin typeface="Verdana" pitchFamily="34" charset="0"/>
              </a:rPr>
              <a:t>20)</a:t>
            </a:r>
            <a:endParaRPr lang="" altLang="en-US" dirty="0">
              <a:latin typeface="Verdana" pitchFamily="34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498764"/>
            <a:ext cx="12192000" cy="55814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arn-CL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N</a:t>
            </a:r>
            <a:r>
              <a:rPr lang="" altLang="en-US" sz="3200" b="1" cap="all">
                <a:latin typeface="Verdana" pitchFamily="34" charset="0"/>
                <a:ea typeface="Verdana" pitchFamily="34" charset="0"/>
                <a:cs typeface="Verdana" charset="0"/>
              </a:rPr>
              <a:t>on-exhaust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</a:t>
            </a:r>
            <a:r>
              <a:rPr lang="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PARTICLE</a:t>
            </a:r>
            <a:r>
              <a:rPr lang="en-US" altLang="en-US" sz="3200" b="1" cap="all" dirty="0">
                <a:latin typeface="Verdana" pitchFamily="34" charset="0"/>
                <a:ea typeface="Verdana" pitchFamily="34" charset="0"/>
                <a:cs typeface="Verdana" charset="0"/>
              </a:rPr>
              <a:t> EMISSIONS</a:t>
            </a:r>
            <a:r>
              <a:rPr lang="en-US" sz="32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981692" y="1550602"/>
            <a:ext cx="1022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2000" b="1" dirty="0">
                <a:latin typeface="Verdana" pitchFamily="34" charset="0"/>
                <a:ea typeface="Verdana" pitchFamily="34" charset="0"/>
                <a:cs typeface="Verdana"/>
              </a:rPr>
              <a:t>N</a:t>
            </a:r>
            <a:r>
              <a:rPr lang="" sz="2000" b="1">
                <a:latin typeface="Verdana" pitchFamily="34" charset="0"/>
                <a:ea typeface="Verdana" pitchFamily="34" charset="0"/>
                <a:cs typeface="Verdana"/>
              </a:rPr>
              <a:t>EXT STEPS </a:t>
            </a:r>
            <a:r>
              <a:rPr lang="el-GR" sz="2000" b="1" dirty="0">
                <a:latin typeface="Verdana" pitchFamily="34" charset="0"/>
                <a:ea typeface="Verdana" pitchFamily="34" charset="0"/>
                <a:cs typeface="Verdana"/>
              </a:rPr>
              <a:t>–</a:t>
            </a:r>
            <a:r>
              <a:rPr lang="" sz="2000" b="1">
                <a:latin typeface="Verdana" pitchFamily="34" charset="0"/>
                <a:ea typeface="Verdana" pitchFamily="34" charset="0"/>
                <a:cs typeface="Verdana"/>
              </a:rPr>
              <a:t> PROPOSED ToR Brakes and Tyres</a:t>
            </a:r>
            <a:endParaRPr lang="en-IE" sz="2000" b="1" dirty="0">
              <a:latin typeface="Verdana" pitchFamily="34" charset="0"/>
              <a:ea typeface="Verdana" pitchFamily="34" charset="0"/>
              <a:cs typeface="Verdana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221679" y="5048112"/>
            <a:ext cx="11792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dirty="0">
                <a:latin typeface="Verdana" pitchFamily="34" charset="0"/>
              </a:rPr>
              <a:t>Continue monitoring on-going projects and published data regarding the physical nature and size distribution of particle emissions from tyre/road wear</a:t>
            </a:r>
            <a:endParaRPr lang="" alt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8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2419350" y="3273440"/>
            <a:ext cx="9201150" cy="1384995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the PMP leadership team </a:t>
            </a:r>
            <a:r>
              <a:rPr lang="en-GB" sz="1800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</a:p>
          <a:p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 : Giorgio Martini - </a:t>
            </a:r>
            <a:r>
              <a:rPr lang="en-GB" sz="1800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giorgio.martini@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ec.europa.eu </a:t>
            </a:r>
          </a:p>
          <a:p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Secretary – Rainer rvogt@ford.com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PMP meetings in 2018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2000" dirty="0"/>
              <a:t>2019-01-10:  		PMP 49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(GRPE Geneva summary)</a:t>
            </a:r>
          </a:p>
          <a:p>
            <a:r>
              <a:rPr lang="it-IT" altLang="en-US" sz="2000" dirty="0"/>
              <a:t>2019-02-26			</a:t>
            </a:r>
            <a:r>
              <a:rPr lang="it-IT" altLang="en-US" sz="2000" dirty="0" err="1"/>
              <a:t>Webconference</a:t>
            </a:r>
            <a:r>
              <a:rPr lang="it-IT" altLang="en-US" sz="2000" dirty="0"/>
              <a:t> </a:t>
            </a:r>
            <a:endParaRPr lang="en-US" altLang="en-US" sz="2000" dirty="0"/>
          </a:p>
          <a:p>
            <a:r>
              <a:rPr lang="en-US" altLang="en-US" sz="2000" dirty="0"/>
              <a:t>2019-04-03/04: 		PMP 50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 (Brussels)</a:t>
            </a:r>
          </a:p>
          <a:p>
            <a:pPr marL="0" indent="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endParaRPr lang="it-IT" altLang="en-US" sz="2000" baseline="30000" dirty="0"/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baseline="300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dirty="0"/>
              <a:t>NEXT F-2-F MEETING: </a:t>
            </a:r>
            <a:r>
              <a:rPr lang="en-US" altLang="en-US" sz="2000" b="1" dirty="0"/>
              <a:t>PMP 51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 29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</a:t>
            </a:r>
            <a:r>
              <a:rPr lang="mr-IN" altLang="en-US" sz="2000" b="1" dirty="0"/>
              <a:t>–</a:t>
            </a:r>
            <a:r>
              <a:rPr lang="it-IT" altLang="en-US" sz="2000" b="1" dirty="0"/>
              <a:t> 30</a:t>
            </a:r>
            <a:r>
              <a:rPr lang="en-US" altLang="en-US" sz="2000" b="1" baseline="30000" dirty="0" err="1"/>
              <a:t>th</a:t>
            </a:r>
            <a:r>
              <a:rPr lang="en-US" altLang="en-US" sz="2000" b="1" dirty="0"/>
              <a:t>  October 2019 </a:t>
            </a:r>
            <a:r>
              <a:rPr lang="en-US" altLang="en-US" sz="2000" dirty="0"/>
              <a:t>(Location: JRC </a:t>
            </a:r>
            <a:r>
              <a:rPr lang="en-US" altLang="en-US" sz="2000" dirty="0" err="1"/>
              <a:t>Ispra</a:t>
            </a:r>
            <a:r>
              <a:rPr lang="en-US" altLang="en-US" sz="2000" dirty="0"/>
              <a:t> - tbc)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56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EXHAUST 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332433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Main activities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Sub-23nm</a:t>
            </a:r>
          </a:p>
          <a:p>
            <a:r>
              <a:rPr lang="en-US" altLang="en-US" dirty="0"/>
              <a:t>PN-PEMs 10 nm</a:t>
            </a:r>
          </a:p>
          <a:p>
            <a:r>
              <a:rPr lang="en-US" altLang="en-US" dirty="0"/>
              <a:t>Raw exhaust sampling</a:t>
            </a:r>
          </a:p>
          <a:p>
            <a:r>
              <a:rPr lang="en-US" altLang="en-US" dirty="0"/>
              <a:t>Round Robin PNC (Particle Number Counter)</a:t>
            </a:r>
          </a:p>
          <a:p>
            <a:r>
              <a:rPr lang="en-US" altLang="en-US" dirty="0"/>
              <a:t>Horizon 2020 projects</a:t>
            </a:r>
          </a:p>
          <a:p>
            <a:r>
              <a:rPr lang="it-IT" altLang="en-US" dirty="0"/>
              <a:t>Particle emissions from gas engines</a:t>
            </a:r>
            <a:endParaRPr lang="en-US" altLang="en-US" dirty="0"/>
          </a:p>
          <a:p>
            <a:r>
              <a:rPr lang="en-US" altLang="en-US" dirty="0"/>
              <a:t>WLTP low temperature PN testing</a:t>
            </a:r>
          </a:p>
          <a:p>
            <a:r>
              <a:rPr lang="en-US" altLang="en-US" dirty="0"/>
              <a:t>Effect of fuel on PN 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5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Sub23 nm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839216" y="1673860"/>
            <a:ext cx="10896600" cy="3614738"/>
          </a:xfrm>
        </p:spPr>
        <p:txBody>
          <a:bodyPr/>
          <a:lstStyle/>
          <a:p>
            <a:r>
              <a:rPr lang="en-IE" altLang="en-US" sz="2000" dirty="0"/>
              <a:t>In the 49</a:t>
            </a:r>
            <a:r>
              <a:rPr lang="en-IE" altLang="en-US" sz="2000" baseline="30000" dirty="0"/>
              <a:t>th</a:t>
            </a:r>
            <a:r>
              <a:rPr lang="en-IE" altLang="en-US" sz="2000" dirty="0"/>
              <a:t> PMP meeting held on the 10</a:t>
            </a:r>
            <a:r>
              <a:rPr lang="en-IE" altLang="en-US" sz="2000" baseline="30000" dirty="0"/>
              <a:t>th</a:t>
            </a:r>
            <a:r>
              <a:rPr lang="en-IE" altLang="en-US" sz="2000" dirty="0"/>
              <a:t> January 2019 the European Commission asked to finalize the work on the sub-23 nm particle measurement by developing a test procedure by June 2020 in view of the post-Euro 6/VI standards</a:t>
            </a:r>
          </a:p>
          <a:p>
            <a:endParaRPr lang="en-IE" altLang="en-US" sz="2000" dirty="0"/>
          </a:p>
          <a:p>
            <a:r>
              <a:rPr lang="en-IE" altLang="en-US" sz="2000" dirty="0"/>
              <a:t>In the 50</a:t>
            </a:r>
            <a:r>
              <a:rPr lang="en-IE" altLang="en-US" sz="2000" baseline="30000" dirty="0"/>
              <a:t>th</a:t>
            </a:r>
            <a:r>
              <a:rPr lang="en-IE" altLang="en-US" sz="2000" dirty="0"/>
              <a:t> PMP meeting the following main points have been addressed: </a:t>
            </a:r>
          </a:p>
          <a:p>
            <a:pPr lvl="1"/>
            <a:r>
              <a:rPr lang="it-IT" sz="2000" b="1" dirty="0" err="1"/>
              <a:t>Adaptated</a:t>
            </a:r>
            <a:r>
              <a:rPr lang="it-IT" sz="2000" b="1" dirty="0"/>
              <a:t> or </a:t>
            </a:r>
            <a:r>
              <a:rPr lang="it-IT" sz="2000" b="1" dirty="0" err="1"/>
              <a:t>optimized</a:t>
            </a:r>
            <a:r>
              <a:rPr lang="it-IT" sz="2000" b="1" dirty="0"/>
              <a:t> </a:t>
            </a:r>
            <a:r>
              <a:rPr lang="it-IT" sz="2000" b="1" dirty="0" err="1"/>
              <a:t>system</a:t>
            </a:r>
            <a:r>
              <a:rPr lang="it-IT" sz="2000" b="1" dirty="0"/>
              <a:t> ?</a:t>
            </a:r>
          </a:p>
          <a:p>
            <a:pPr lvl="1"/>
            <a:r>
              <a:rPr lang="it-IT" sz="2000" b="1" dirty="0" err="1"/>
              <a:t>Evaporation</a:t>
            </a:r>
            <a:r>
              <a:rPr lang="it-IT" sz="2000" b="1" dirty="0"/>
              <a:t> tube or </a:t>
            </a:r>
            <a:r>
              <a:rPr lang="it-IT" sz="2000" b="1" dirty="0" err="1"/>
              <a:t>catalytic</a:t>
            </a:r>
            <a:r>
              <a:rPr lang="it-IT" sz="2000" b="1" dirty="0"/>
              <a:t> stripper?</a:t>
            </a:r>
            <a:endParaRPr lang="it-IT" sz="2000" dirty="0"/>
          </a:p>
          <a:p>
            <a:pPr lvl="1"/>
            <a:r>
              <a:rPr lang="it-IT" sz="2000" b="1" dirty="0"/>
              <a:t>PN-</a:t>
            </a:r>
            <a:r>
              <a:rPr lang="it-IT" sz="2000" b="1" dirty="0" err="1"/>
              <a:t>system</a:t>
            </a:r>
            <a:r>
              <a:rPr lang="it-IT" sz="2000" b="1" dirty="0"/>
              <a:t> </a:t>
            </a:r>
            <a:r>
              <a:rPr lang="it-IT" sz="2000" b="1" dirty="0" err="1"/>
              <a:t>calibration</a:t>
            </a:r>
            <a:r>
              <a:rPr lang="it-IT" sz="2000" b="1" dirty="0"/>
              <a:t> </a:t>
            </a:r>
            <a:r>
              <a:rPr lang="it-IT" sz="2000" b="1" dirty="0" err="1"/>
              <a:t>material</a:t>
            </a:r>
            <a:r>
              <a:rPr lang="it-IT" sz="2000" b="1" dirty="0"/>
              <a:t>/generation </a:t>
            </a:r>
            <a:r>
              <a:rPr lang="it-IT" sz="2000" b="1" dirty="0" err="1"/>
              <a:t>method</a:t>
            </a:r>
            <a:endParaRPr lang="it-IT" sz="2000" b="1" dirty="0"/>
          </a:p>
          <a:p>
            <a:pPr lvl="1"/>
            <a:r>
              <a:rPr lang="en-GB" sz="2000" b="1" dirty="0"/>
              <a:t>CPC counting efficiency</a:t>
            </a:r>
          </a:p>
          <a:p>
            <a:pPr marL="457200" lvl="1" indent="0">
              <a:buNone/>
            </a:pPr>
            <a:endParaRPr lang="it-IT" sz="2000" b="1" dirty="0"/>
          </a:p>
          <a:p>
            <a:pPr marL="269875" lvl="1" indent="-269875"/>
            <a:r>
              <a:rPr lang="en-IE" altLang="en-US" sz="2000" dirty="0"/>
              <a:t>It has been decided, also on the basis of the available data, that the best option is to adapt the current methodology. </a:t>
            </a:r>
          </a:p>
          <a:p>
            <a:pPr marL="269875" lvl="1" indent="-269875"/>
            <a:endParaRPr lang="en-IE" altLang="en-US" sz="2000" dirty="0"/>
          </a:p>
          <a:p>
            <a:pPr marL="269875" lvl="1" indent="-269875"/>
            <a:r>
              <a:rPr lang="en-IE" altLang="en-US" sz="2000" dirty="0"/>
              <a:t>A few points are still open and need additional data/discussion</a:t>
            </a:r>
          </a:p>
          <a:p>
            <a:pPr marL="269875" lvl="1" indent="-269875"/>
            <a:endParaRPr lang="en-IE" altLang="en-US" sz="2000" dirty="0"/>
          </a:p>
          <a:p>
            <a:endParaRPr lang="en-IE" altLang="en-US" sz="2000" dirty="0"/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16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Sub23 nm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839216" y="1673860"/>
            <a:ext cx="10896600" cy="3614738"/>
          </a:xfrm>
        </p:spPr>
        <p:txBody>
          <a:bodyPr/>
          <a:lstStyle/>
          <a:p>
            <a:pPr marL="457200" lvl="1" indent="0">
              <a:buNone/>
            </a:pPr>
            <a:endParaRPr lang="it-IT" sz="2400" b="1" dirty="0"/>
          </a:p>
          <a:p>
            <a:pPr marL="269875" lvl="1" indent="-269875"/>
            <a:r>
              <a:rPr lang="en-IE" altLang="en-US" sz="2400" dirty="0"/>
              <a:t>A working document has been prepared with the current text of the test procedure as laid down in GTR n.15 and proposed modifications </a:t>
            </a:r>
          </a:p>
          <a:p>
            <a:pPr marL="269875" lvl="1" indent="-269875"/>
            <a:endParaRPr lang="en-IE" altLang="en-US" sz="2400" dirty="0"/>
          </a:p>
          <a:p>
            <a:pPr marL="269875" lvl="1" indent="-269875"/>
            <a:r>
              <a:rPr lang="en-IE" altLang="en-US" sz="2400" dirty="0"/>
              <a:t>The document has been circulated to the members of the group asking for inputs/comments by end of May</a:t>
            </a:r>
          </a:p>
          <a:p>
            <a:pPr marL="269875" lvl="1" indent="-269875"/>
            <a:endParaRPr lang="en-IE" altLang="en-US" sz="2400" dirty="0"/>
          </a:p>
          <a:p>
            <a:pPr marL="269875" lvl="1" indent="-269875"/>
            <a:r>
              <a:rPr lang="en-IE" altLang="en-US" sz="2400" dirty="0"/>
              <a:t>The JRC will collect the inputs and prepare a summary that will be discussed in a next </a:t>
            </a:r>
            <a:r>
              <a:rPr lang="en-IE" altLang="en-US" sz="2400" dirty="0" err="1"/>
              <a:t>webconference</a:t>
            </a:r>
            <a:endParaRPr lang="en-IE" altLang="en-US" sz="2400" dirty="0"/>
          </a:p>
          <a:p>
            <a:pPr marL="269875" lvl="1" indent="-269875"/>
            <a:endParaRPr lang="en-IE" altLang="en-US" sz="2400" dirty="0"/>
          </a:p>
          <a:p>
            <a:endParaRPr lang="en-IE" altLang="en-US" sz="2400" dirty="0"/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18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2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Sub23 nm Round Robin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839216" y="1673860"/>
            <a:ext cx="10896600" cy="3614738"/>
          </a:xfrm>
        </p:spPr>
        <p:txBody>
          <a:bodyPr/>
          <a:lstStyle/>
          <a:p>
            <a:r>
              <a:rPr lang="en-IE" altLang="en-US" sz="2000" dirty="0"/>
              <a:t>Main purpose: Monitoring particle emissions of new engine/after-treatment technologies.</a:t>
            </a:r>
          </a:p>
          <a:p>
            <a:r>
              <a:rPr lang="en-IE" altLang="en-US" sz="2000" dirty="0"/>
              <a:t>Assessment of the repeatability/reproducibility of the proposed particle counting methodology by means of a “round robin”.</a:t>
            </a:r>
          </a:p>
          <a:p>
            <a:r>
              <a:rPr lang="en-IE" altLang="en-US" sz="2000" dirty="0"/>
              <a:t>Two systems with CS and 10nm CPC were circulated</a:t>
            </a:r>
          </a:p>
          <a:p>
            <a:r>
              <a:rPr lang="en-IE" altLang="en-US" sz="2000" dirty="0"/>
              <a:t>Each lab PMP system plus a 10nm CPC (was circulated)</a:t>
            </a:r>
          </a:p>
          <a:p>
            <a:r>
              <a:rPr lang="en-IE" altLang="en-US" sz="2000" dirty="0"/>
              <a:t>One golden vehicle (Opel Astra GDI – no GPF)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altLang="en-US" sz="1800" dirty="0"/>
              <a:t>The PMP group would have preferred 6d technology for the golden vehicle, this was not available in the program timing and will need investigation later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alt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E" altLang="en-US" sz="2000" b="1" dirty="0"/>
              <a:t>7 EU labs completed. Extension to China / Japan </a:t>
            </a:r>
            <a:r>
              <a:rPr lang="en-IE" altLang="en-US" sz="1800" b="1" dirty="0"/>
              <a:t>from June 2019</a:t>
            </a:r>
          </a:p>
          <a:p>
            <a:endParaRPr lang="en-IE" altLang="en-US" sz="2000" dirty="0"/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16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74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Sub23 nm Round Robin</a:t>
            </a:r>
            <a:endParaRPr lang="en-IE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it-IT" sz="2000" dirty="0"/>
                  <a:t>Inter-LAB </a:t>
                </a:r>
                <a:r>
                  <a:rPr lang="it-IT" sz="2000" dirty="0" err="1"/>
                  <a:t>S</a:t>
                </a:r>
                <a:r>
                  <a:rPr lang="it-IT" sz="1200" dirty="0" err="1"/>
                  <a:t>olid</a:t>
                </a:r>
                <a:r>
                  <a:rPr lang="it-IT" sz="2000" dirty="0" err="1"/>
                  <a:t>P</a:t>
                </a:r>
                <a:r>
                  <a:rPr lang="it-IT" sz="1200" dirty="0" err="1"/>
                  <a:t>article</a:t>
                </a:r>
                <a:r>
                  <a:rPr lang="it-IT" sz="2000" dirty="0" err="1"/>
                  <a:t>N</a:t>
                </a:r>
                <a:r>
                  <a:rPr lang="it-IT" sz="1200" dirty="0" err="1"/>
                  <a:t>umber</a:t>
                </a:r>
                <a:r>
                  <a:rPr lang="it-IT" sz="2000" dirty="0" err="1"/>
                  <a:t>-results</a:t>
                </a:r>
                <a:r>
                  <a:rPr lang="it-IT" sz="2000" dirty="0"/>
                  <a:t> comparable for SPN10 and SPN23</a:t>
                </a:r>
              </a:p>
              <a:p>
                <a:pPr lvl="1"/>
                <a:r>
                  <a:rPr lang="it-IT" sz="2000" dirty="0"/>
                  <a:t>The variabilities for SPN10 and SPN23 at the same level</a:t>
                </a:r>
              </a:p>
              <a:p>
                <a:pPr lvl="1"/>
                <a:r>
                  <a:rPr lang="it-IT" sz="2000" dirty="0"/>
                  <a:t>The reproducibilities were acceptable for SPN10 and SPN23</a:t>
                </a:r>
              </a:p>
              <a:p>
                <a:pPr lvl="2"/>
                <a:r>
                  <a:rPr lang="it-IT" sz="2000" dirty="0"/>
                  <a:t>Reproducibility,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it-IT" sz="2000" dirty="0"/>
                  <a:t>,between 11 % and 23 %</a:t>
                </a:r>
              </a:p>
              <a:p>
                <a:pPr marL="914400" lvl="2" indent="0">
                  <a:buNone/>
                </a:pPr>
                <a:endParaRPr lang="it-IT" sz="2000" dirty="0"/>
              </a:p>
              <a:p>
                <a:r>
                  <a:rPr lang="it-IT" sz="2000" dirty="0"/>
                  <a:t>Sub23nm-fractions varied heavily between the labs</a:t>
                </a:r>
              </a:p>
              <a:p>
                <a:pPr lvl="1"/>
                <a:r>
                  <a:rPr lang="it-IT" sz="2000" dirty="0"/>
                  <a:t>Affected by the used SPN10 sampling method</a:t>
                </a:r>
              </a:p>
              <a:p>
                <a:pPr lvl="2"/>
                <a:r>
                  <a:rPr lang="it-IT" sz="2000" dirty="0"/>
                  <a:t>LAB systems COLD start Sub23nm (</a:t>
                </a:r>
                <a:r>
                  <a:rPr lang="en-IE" sz="2000" dirty="0"/>
                  <a:t>9 ± 12)%, HOT start </a:t>
                </a:r>
                <a:r>
                  <a:rPr lang="it-IT" sz="2000" dirty="0"/>
                  <a:t>(</a:t>
                </a:r>
                <a:r>
                  <a:rPr lang="en-IE" sz="2000" dirty="0"/>
                  <a:t>26 ± 20)%</a:t>
                </a:r>
                <a:r>
                  <a:rPr lang="it-IT" sz="2000" dirty="0"/>
                  <a:t> </a:t>
                </a:r>
              </a:p>
              <a:p>
                <a:endParaRPr lang="it-IT" sz="2000" dirty="0"/>
              </a:p>
              <a:p>
                <a:r>
                  <a:rPr lang="it-IT" sz="2000" dirty="0"/>
                  <a:t>For optimized system Sub23nm-fraction variability and reproducibility acceptable</a:t>
                </a:r>
              </a:p>
              <a:p>
                <a:pPr lvl="1"/>
                <a:r>
                  <a:rPr lang="it-IT" sz="2000" dirty="0"/>
                  <a:t>COLD start Sub23nm (</a:t>
                </a:r>
                <a:r>
                  <a:rPr lang="en-IE" sz="2000" dirty="0"/>
                  <a:t>18 ± 4)% and HOT start </a:t>
                </a:r>
                <a:r>
                  <a:rPr lang="it-IT" sz="2000" dirty="0"/>
                  <a:t>(</a:t>
                </a:r>
                <a:r>
                  <a:rPr lang="en-IE" sz="2000" dirty="0"/>
                  <a:t>39 ± 6)%</a:t>
                </a:r>
                <a:endParaRPr lang="it-IT" sz="2000" dirty="0"/>
              </a:p>
              <a:p>
                <a:r>
                  <a:rPr lang="it-IT" sz="2000" b="1" dirty="0"/>
                  <a:t>Current methodology feasible for SPN10-measurements by only optimizing SPN10 sampling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1">
                <a:blip r:embed="rId2"/>
                <a:stretch>
                  <a:fillRect l="-447" t="-1686" b="-30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707687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1989</TotalTime>
  <Words>1265</Words>
  <Application>Microsoft Office PowerPoint</Application>
  <PresentationFormat>Grand écran</PresentationFormat>
  <Paragraphs>161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Verdana </vt:lpstr>
      <vt:lpstr>Verdana Standaard</vt:lpstr>
      <vt:lpstr>Arial</vt:lpstr>
      <vt:lpstr>Calibri</vt:lpstr>
      <vt:lpstr>Cambria Math</vt:lpstr>
      <vt:lpstr>Courier New</vt:lpstr>
      <vt:lpstr>Times New Roman</vt:lpstr>
      <vt:lpstr>Verdana</vt:lpstr>
      <vt:lpstr>JRC-presentation_new-style_template</vt:lpstr>
      <vt:lpstr>Présentation PowerPoint</vt:lpstr>
      <vt:lpstr>79th UNECE GRPE session  PMP IWG Progress Report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Cuenot</cp:lastModifiedBy>
  <cp:revision>93</cp:revision>
  <dcterms:created xsi:type="dcterms:W3CDTF">2017-04-24T08:06:23Z</dcterms:created>
  <dcterms:modified xsi:type="dcterms:W3CDTF">2019-05-21T07:15:24Z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fa3eff01-ca24-4f6e-8f93-93708d096d20</vt:lpwstr>
  </property>
  <property fmtid="{D5CDD505-2E9C-101B-9397-08002B2CF9AE}" pid="5" name="Jive_LatestUserAccountName">
    <vt:lpwstr>martigb</vt:lpwstr>
  </property>
  <property fmtid="{D5CDD505-2E9C-101B-9397-08002B2CF9AE}" pid="6" name="Offisync_UniqueId">
    <vt:lpwstr>127154</vt:lpwstr>
  </property>
  <property fmtid="{D5CDD505-2E9C-101B-9397-08002B2CF9AE}" pid="7" name="Offisync_UpdateToken">
    <vt:lpwstr>3</vt:lpwstr>
  </property>
</Properties>
</file>