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3" r:id="rId3"/>
    <p:sldId id="282" r:id="rId4"/>
    <p:sldId id="402" r:id="rId5"/>
    <p:sldId id="405" r:id="rId6"/>
    <p:sldId id="403" r:id="rId7"/>
    <p:sldId id="406" r:id="rId8"/>
    <p:sldId id="407" r:id="rId9"/>
    <p:sldId id="408" r:id="rId10"/>
    <p:sldId id="404" r:id="rId11"/>
  </p:sldIdLst>
  <p:sldSz cx="9144000" cy="6858000" type="screen4x3"/>
  <p:notesSz cx="7104063" cy="10234613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400" b="1" u="sng" kern="1200">
        <a:solidFill>
          <a:schemeClr val="tx1"/>
        </a:solidFill>
        <a:latin typeface="굴림" panose="020B0503020000020004" pitchFamily="34" charset="-127"/>
        <a:ea typeface="굴림" panose="020B0503020000020004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400" b="1" u="sng" kern="1200">
        <a:solidFill>
          <a:schemeClr val="tx1"/>
        </a:solidFill>
        <a:latin typeface="굴림" panose="020B0503020000020004" pitchFamily="34" charset="-127"/>
        <a:ea typeface="굴림" panose="020B0503020000020004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400" b="1" u="sng" kern="1200">
        <a:solidFill>
          <a:schemeClr val="tx1"/>
        </a:solidFill>
        <a:latin typeface="굴림" panose="020B0503020000020004" pitchFamily="34" charset="-127"/>
        <a:ea typeface="굴림" panose="020B0503020000020004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400" b="1" u="sng" kern="1200">
        <a:solidFill>
          <a:schemeClr val="tx1"/>
        </a:solidFill>
        <a:latin typeface="굴림" panose="020B0503020000020004" pitchFamily="34" charset="-127"/>
        <a:ea typeface="굴림" panose="020B0503020000020004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400" b="1" u="sng" kern="1200">
        <a:solidFill>
          <a:schemeClr val="tx1"/>
        </a:solidFill>
        <a:latin typeface="굴림" panose="020B0503020000020004" pitchFamily="34" charset="-127"/>
        <a:ea typeface="굴림" panose="020B0503020000020004" pitchFamily="34" charset="-127"/>
        <a:cs typeface="+mn-cs"/>
      </a:defRPr>
    </a:lvl5pPr>
    <a:lvl6pPr marL="2286000" algn="l" defTabSz="914400" rtl="0" eaLnBrk="1" latinLnBrk="0" hangingPunct="1">
      <a:defRPr kumimoji="1" sz="1400" b="1" u="sng" kern="1200">
        <a:solidFill>
          <a:schemeClr val="tx1"/>
        </a:solidFill>
        <a:latin typeface="굴림" panose="020B0503020000020004" pitchFamily="34" charset="-127"/>
        <a:ea typeface="굴림" panose="020B0503020000020004" pitchFamily="34" charset="-127"/>
        <a:cs typeface="+mn-cs"/>
      </a:defRPr>
    </a:lvl6pPr>
    <a:lvl7pPr marL="2743200" algn="l" defTabSz="914400" rtl="0" eaLnBrk="1" latinLnBrk="0" hangingPunct="1">
      <a:defRPr kumimoji="1" sz="1400" b="1" u="sng" kern="1200">
        <a:solidFill>
          <a:schemeClr val="tx1"/>
        </a:solidFill>
        <a:latin typeface="굴림" panose="020B0503020000020004" pitchFamily="34" charset="-127"/>
        <a:ea typeface="굴림" panose="020B0503020000020004" pitchFamily="34" charset="-127"/>
        <a:cs typeface="+mn-cs"/>
      </a:defRPr>
    </a:lvl7pPr>
    <a:lvl8pPr marL="3200400" algn="l" defTabSz="914400" rtl="0" eaLnBrk="1" latinLnBrk="0" hangingPunct="1">
      <a:defRPr kumimoji="1" sz="1400" b="1" u="sng" kern="1200">
        <a:solidFill>
          <a:schemeClr val="tx1"/>
        </a:solidFill>
        <a:latin typeface="굴림" panose="020B0503020000020004" pitchFamily="34" charset="-127"/>
        <a:ea typeface="굴림" panose="020B0503020000020004" pitchFamily="34" charset="-127"/>
        <a:cs typeface="+mn-cs"/>
      </a:defRPr>
    </a:lvl8pPr>
    <a:lvl9pPr marL="3657600" algn="l" defTabSz="914400" rtl="0" eaLnBrk="1" latinLnBrk="0" hangingPunct="1">
      <a:defRPr kumimoji="1" sz="1400" b="1" u="sng" kern="1200">
        <a:solidFill>
          <a:schemeClr val="tx1"/>
        </a:solidFill>
        <a:latin typeface="굴림" panose="020B0503020000020004" pitchFamily="34" charset="-127"/>
        <a:ea typeface="굴림" panose="020B0503020000020004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9FF4"/>
    <a:srgbClr val="A1F2FD"/>
    <a:srgbClr val="FF6600"/>
    <a:srgbClr val="224568"/>
    <a:srgbClr val="92350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4" autoAdjust="0"/>
    <p:restoredTop sz="99495" autoAdjust="0"/>
  </p:normalViewPr>
  <p:slideViewPr>
    <p:cSldViewPr>
      <p:cViewPr varScale="1">
        <p:scale>
          <a:sx n="110" d="100"/>
          <a:sy n="110" d="100"/>
        </p:scale>
        <p:origin x="171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9EF476EA-ADF0-44B9-850B-DAE69176FDD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5" tIns="47298" rIns="94595" bIns="47298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sz="1300" b="0" u="none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A4EC79A6-4FE1-438E-9A3B-DFE3E8F087F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97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5" tIns="47298" rIns="94595" bIns="47298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300" b="0" u="none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6482ABFF-823A-4D6C-B577-FBDACFD1C94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5" tIns="47298" rIns="94595" bIns="47298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sz="1300" b="0" u="none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986759C1-A35D-41DA-AA7B-9831E4C90AC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5" tIns="47298" rIns="94595" bIns="47298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300" b="0" u="none"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BAB7A88C-AE11-4FD2-A367-3F1F36932E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1F3D58D-4BDB-4D42-9705-F52289C4D4F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5" tIns="47298" rIns="94595" bIns="47298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sz="1300" b="0" u="none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1CFCCC2-4852-4D60-B007-E92EBE1E310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97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5" tIns="47298" rIns="94595" bIns="47298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300" b="0" u="none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DC3F3D7-4C7D-4729-84FB-E8652D0A349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68350"/>
            <a:ext cx="5111750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3064B4CE-4293-44D7-AA6B-FA3B35B8C3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4837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5" tIns="47298" rIns="94595" bIns="472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B97EFCE8-84EC-48A1-AA77-2BCB8C2266D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5" tIns="47298" rIns="94595" bIns="47298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sz="1300" b="0" u="none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6E17F851-6154-4E32-A1EA-FBC061EE01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97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5" tIns="47298" rIns="94595" bIns="47298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300" b="0" u="none"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BD76C131-A0B1-4614-B223-DD4461856F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278E67-A124-4EF6-A9F1-405D4E2EE7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30A0A4-01B2-47BA-A5F4-87AD8438A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5A2077-EDD1-4E8A-A427-14740F095A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BB25C-7260-4CF2-BA23-963F1568BD1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6394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073E78-1594-4773-A22F-AD9B8E2124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72036F-3C3C-466B-A97A-C575DDD6CE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38B84D-F066-47E6-A385-4381F329E1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4DE55-57B7-434D-B0B9-0D118A44CFA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4478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83B1FB-3B04-42E2-97D7-C736B43F82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624C3A-3CA8-4E6D-9A81-DF3EA211DA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C26A2F-2D85-4D22-8622-EB6223F979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ACEBE-4567-43F5-8FCA-47195C06935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3355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B9232D4-B5CC-4DF0-AB15-D912997D71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490229-0FB1-4FF9-BCB0-9F4A61E12D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988F31-E396-4CA6-9D02-3EF8C1FA79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0FCBB-F36E-41A8-952C-89718700AD5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359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BA2569-C010-43B4-ACFC-3B86CD8EF1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2A9414-60AF-448C-AEBB-B0EA878406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2C03B8-DCF1-43E9-87E9-F0CBA92C38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05FD2-89B2-43D2-9216-42C32BF7D1E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57900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BF8B87-7591-4918-A984-59B6CADD23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5C77DE-39C0-4111-A21D-6721D27799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A03DCD-39DC-4593-9859-739FB6AAAA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B0A9E-0F5E-45FF-914A-DB6FBA6AEBE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9180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1C8E1F-031E-456F-A65F-A54E9DA4E6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A81B6B-FC54-441A-9934-CED7E5F2D2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5D8AE3-08CB-418F-B967-D6982429E5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36AF7-B7A7-481E-AAD8-7B2D55E500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175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51BCCC7-B222-4CFC-BCEF-14ACC7D617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C2EA735-81F4-4635-AD1D-82E7592554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DA8B78-1829-42FC-8859-F9495086AB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8ED4E-BD33-42D4-A711-63F08C9E84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1586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207DBCB-B05E-4F45-AD5A-F64351B5D2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8B423A7-0421-42AA-94EA-686144220E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B6F9903-F583-4204-814E-28B116DE55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73A60-F9F3-4E4A-BBCE-42DD5B94E22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2464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251F0E2-81CB-47E8-B78C-006901DFF4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038E435-259E-41D9-A0DD-7DDA4724CA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913DCCD-F006-40D2-A8CA-60916B7F87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C9243-C825-4AEC-9172-D127D5D80D7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86972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F97989-E889-47D5-83CC-87248DDD22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FF0D6B-8256-4F82-B822-782B6B0A13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F3019F-D9E1-4240-85A9-07298D0CEE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BDD9B-A853-4FA6-8199-8B1B6C8C6B0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7856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543EE1-2CEC-4B40-8042-F4AC9D729B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4443F1-B7C2-4418-B96B-B2875F4041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57280D-D1B4-4130-B4A1-C1AF1C0454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4553D-D039-4A40-A9D0-16222C3ED4E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4452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>
            <a:extLst>
              <a:ext uri="{FF2B5EF4-FFF2-40B4-BE49-F238E27FC236}">
                <a16:creationId xmlns:a16="http://schemas.microsoft.com/office/drawing/2014/main" id="{0623DF9A-391A-4432-BA80-E7512ED24A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b="0" u="none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02F11DF-6F04-4DD2-B3AC-A4F3C2C29B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b="0" u="none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5E6C49-3EE7-48CA-884A-942E804A1B2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b="0" u="none"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3DCB959C-144D-445D-AC74-32071717A79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그림 4" descr="커버.jpg">
            <a:extLst>
              <a:ext uri="{FF2B5EF4-FFF2-40B4-BE49-F238E27FC236}">
                <a16:creationId xmlns:a16="http://schemas.microsoft.com/office/drawing/2014/main" id="{62E5D3AE-A217-408B-BD6B-9443CBE742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9">
            <a:extLst>
              <a:ext uri="{FF2B5EF4-FFF2-40B4-BE49-F238E27FC236}">
                <a16:creationId xmlns:a16="http://schemas.microsoft.com/office/drawing/2014/main" id="{4FA013F3-A4C7-4527-A332-5C14EE90D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1109" y="3379788"/>
            <a:ext cx="303442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pPr algn="ctr" eaLnBrk="1" latinLnBrk="1" hangingPunct="1"/>
            <a:r>
              <a:rPr lang="en-US" altLang="ko-KR" sz="2400" u="none">
                <a:latin typeface="Times New Roman" panose="02020603050405020304" pitchFamily="18" charset="0"/>
                <a:ea typeface="HY울릉도M" pitchFamily="18" charset="-127"/>
                <a:cs typeface="Times New Roman" panose="02020603050405020304" pitchFamily="18" charset="0"/>
              </a:rPr>
              <a:t>2019. 10. 8</a:t>
            </a:r>
          </a:p>
          <a:p>
            <a:pPr algn="ctr" eaLnBrk="1" latinLnBrk="1" hangingPunct="1"/>
            <a:endParaRPr lang="en-US" altLang="ko-KR" sz="2400" u="none">
              <a:latin typeface="Times New Roman" panose="02020603050405020304" pitchFamily="18" charset="0"/>
              <a:ea typeface="HY울릉도M" pitchFamily="18" charset="-127"/>
              <a:cs typeface="Times New Roman" panose="02020603050405020304" pitchFamily="18" charset="0"/>
            </a:endParaRPr>
          </a:p>
          <a:p>
            <a:pPr algn="ctr" eaLnBrk="1" latinLnBrk="1" hangingPunct="1"/>
            <a:r>
              <a:rPr lang="en-US" altLang="ko-KR" sz="2400" u="none">
                <a:latin typeface="Times New Roman" panose="02020603050405020304" pitchFamily="18" charset="0"/>
                <a:ea typeface="HY울릉도M" pitchFamily="18" charset="-127"/>
                <a:cs typeface="Times New Roman" panose="02020603050405020304" pitchFamily="18" charset="0"/>
              </a:rPr>
              <a:t>Kil ho Mang(KATRI)</a:t>
            </a:r>
          </a:p>
        </p:txBody>
      </p:sp>
      <p:sp>
        <p:nvSpPr>
          <p:cNvPr id="4100" name="Rectangle 6">
            <a:extLst>
              <a:ext uri="{FF2B5EF4-FFF2-40B4-BE49-F238E27FC236}">
                <a16:creationId xmlns:a16="http://schemas.microsoft.com/office/drawing/2014/main" id="{345E5CC8-672D-4C98-A361-B17F0B59D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1788"/>
            <a:ext cx="9144000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pPr algn="ctr" eaLnBrk="1" latinLnBrk="1" hangingPunct="1">
              <a:lnSpc>
                <a:spcPct val="120000"/>
              </a:lnSpc>
            </a:pPr>
            <a:r>
              <a:rPr lang="en-US" altLang="ko-KR" sz="3600" b="0" u="none">
                <a:latin typeface="Times New Roman" panose="02020603050405020304" pitchFamily="18" charset="0"/>
                <a:ea typeface="HY울릉도M" pitchFamily="18" charset="-127"/>
                <a:cs typeface="Times New Roman" panose="02020603050405020304" pitchFamily="18" charset="0"/>
              </a:rPr>
              <a:t>Camera monitor system issues in Korea</a:t>
            </a:r>
          </a:p>
        </p:txBody>
      </p:sp>
      <p:sp>
        <p:nvSpPr>
          <p:cNvPr id="4101" name="직사각형 6">
            <a:extLst>
              <a:ext uri="{FF2B5EF4-FFF2-40B4-BE49-F238E27FC236}">
                <a16:creationId xmlns:a16="http://schemas.microsoft.com/office/drawing/2014/main" id="{4BD5B752-26AF-4E33-B5F3-B2A907F4C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5445125"/>
            <a:ext cx="2376487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pPr eaLnBrk="1" latinLnBrk="1" hangingPunct="1"/>
            <a:endParaRPr lang="ko-K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2" name="직사각형 6">
            <a:extLst>
              <a:ext uri="{FF2B5EF4-FFF2-40B4-BE49-F238E27FC236}">
                <a16:creationId xmlns:a16="http://schemas.microsoft.com/office/drawing/2014/main" id="{449D5254-59F8-4FD9-8D2B-525991F90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15888"/>
            <a:ext cx="2881313" cy="1512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pPr eaLnBrk="1" latinLnBrk="1" hangingPunct="1"/>
            <a:endParaRPr lang="ko-K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3" name="그림 1">
            <a:extLst>
              <a:ext uri="{FF2B5EF4-FFF2-40B4-BE49-F238E27FC236}">
                <a16:creationId xmlns:a16="http://schemas.microsoft.com/office/drawing/2014/main" id="{BCFECF23-DF28-4030-B9DD-24DA25D0DC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288" y="5416550"/>
            <a:ext cx="3095625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CC24DC3-3814-4989-AB50-254D6F7CA458}"/>
              </a:ext>
            </a:extLst>
          </p:cNvPr>
          <p:cNvSpPr txBox="1"/>
          <p:nvPr/>
        </p:nvSpPr>
        <p:spPr>
          <a:xfrm>
            <a:off x="323528" y="332656"/>
            <a:ext cx="3978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0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Submitted</a:t>
            </a:r>
            <a:r>
              <a:rPr lang="fr-CH" b="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the expert </a:t>
            </a:r>
            <a:r>
              <a:rPr lang="fr-CH" b="0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fr-CH" b="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CH" b="0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Republic</a:t>
            </a:r>
            <a:r>
              <a:rPr lang="fr-CH" b="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 </a:t>
            </a:r>
            <a:r>
              <a:rPr lang="fr-CH" b="0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Korea</a:t>
            </a:r>
            <a:endParaRPr lang="en-GB" b="0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A47B2E-A4B7-4F62-96A6-25ADA1F9AE43}"/>
              </a:ext>
            </a:extLst>
          </p:cNvPr>
          <p:cNvSpPr txBox="1"/>
          <p:nvPr/>
        </p:nvSpPr>
        <p:spPr>
          <a:xfrm>
            <a:off x="6307481" y="332655"/>
            <a:ext cx="267554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CH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document</a:t>
            </a:r>
            <a:r>
              <a:rPr lang="fr-CH" b="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GRSG-117-32</a:t>
            </a:r>
            <a:br>
              <a:rPr lang="fr-CH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CH" b="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117th GRSG, 8-11 </a:t>
            </a:r>
            <a:r>
              <a:rPr lang="fr-CH" b="0" u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October</a:t>
            </a:r>
            <a:r>
              <a:rPr lang="fr-CH" b="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</a:t>
            </a:r>
          </a:p>
          <a:p>
            <a:pPr algn="r"/>
            <a:r>
              <a:rPr lang="fr-CH" b="0" u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Agenda item 7 (a)</a:t>
            </a:r>
            <a:endParaRPr lang="en-GB" u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번호 개체 틀 5">
            <a:extLst>
              <a:ext uri="{FF2B5EF4-FFF2-40B4-BE49-F238E27FC236}">
                <a16:creationId xmlns:a16="http://schemas.microsoft.com/office/drawing/2014/main" id="{BA5C6732-4C73-4936-9AF9-BDF106C59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fld id="{A2F53415-ACC6-430A-9B36-1C6BE532B3D3}" type="slidenum">
              <a:rPr lang="en-US" altLang="ko-KR" b="0" u="none" smtClean="0"/>
              <a:pPr/>
              <a:t>10</a:t>
            </a:fld>
            <a:endParaRPr lang="en-US" altLang="ko-KR" b="0" u="none"/>
          </a:p>
        </p:txBody>
      </p:sp>
      <p:sp>
        <p:nvSpPr>
          <p:cNvPr id="13315" name="TextBox 18">
            <a:extLst>
              <a:ext uri="{FF2B5EF4-FFF2-40B4-BE49-F238E27FC236}">
                <a16:creationId xmlns:a16="http://schemas.microsoft.com/office/drawing/2014/main" id="{894A067C-70FC-47E8-8F91-36D1BBECD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838" y="1773238"/>
            <a:ext cx="3063875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pPr algn="ctr" eaLnBrk="1" latinLnBrk="1" hangingPunct="1"/>
            <a:r>
              <a:rPr lang="en-US" altLang="ko-KR" sz="6600" u="none">
                <a:latin typeface="HY울릉도M" pitchFamily="18" charset="-127"/>
                <a:ea typeface="HY울릉도M" pitchFamily="18" charset="-127"/>
                <a:cs typeface="David" panose="020E0502060401010101" pitchFamily="34" charset="-79"/>
              </a:rPr>
              <a:t>Q &amp; A</a:t>
            </a:r>
          </a:p>
          <a:p>
            <a:pPr algn="ctr" eaLnBrk="1" latinLnBrk="1" hangingPunct="1"/>
            <a:endParaRPr lang="en-US" altLang="ko-KR" sz="3200" u="none">
              <a:latin typeface="HY울릉도M" pitchFamily="18" charset="-127"/>
              <a:ea typeface="HY울릉도M" pitchFamily="18" charset="-127"/>
              <a:cs typeface="David" panose="020E0502060401010101" pitchFamily="34" charset="-79"/>
            </a:endParaRPr>
          </a:p>
          <a:p>
            <a:pPr algn="ctr" eaLnBrk="1" latinLnBrk="1" hangingPunct="1"/>
            <a:r>
              <a:rPr lang="en-US" altLang="ko-KR" sz="2400" u="none">
                <a:latin typeface="HY울릉도M" pitchFamily="18" charset="-127"/>
                <a:ea typeface="HY울릉도M" pitchFamily="18" charset="-127"/>
                <a:cs typeface="David" panose="020E0502060401010101" pitchFamily="34" charset="-79"/>
              </a:rPr>
              <a:t>Kil ho Mang</a:t>
            </a:r>
          </a:p>
          <a:p>
            <a:pPr algn="ctr" eaLnBrk="1" latinLnBrk="1" hangingPunct="1"/>
            <a:r>
              <a:rPr lang="en-US" altLang="ko-KR" sz="2400" u="none">
                <a:latin typeface="HY울릉도M" pitchFamily="18" charset="-127"/>
                <a:ea typeface="HY울릉도M" pitchFamily="18" charset="-127"/>
                <a:cs typeface="David" panose="020E0502060401010101" pitchFamily="34" charset="-79"/>
              </a:rPr>
              <a:t>helper@kotsa.or.kr</a:t>
            </a:r>
            <a:endParaRPr lang="ko-KR" altLang="en-US" sz="2400" u="none">
              <a:latin typeface="HY울릉도M" pitchFamily="18" charset="-127"/>
              <a:ea typeface="HY울릉도M" pitchFamily="18" charset="-127"/>
              <a:cs typeface="David" panose="020E0502060401010101" pitchFamily="34" charset="-79"/>
            </a:endParaRPr>
          </a:p>
        </p:txBody>
      </p:sp>
      <p:cxnSp>
        <p:nvCxnSpPr>
          <p:cNvPr id="13316" name="직선 연결선 21">
            <a:extLst>
              <a:ext uri="{FF2B5EF4-FFF2-40B4-BE49-F238E27FC236}">
                <a16:creationId xmlns:a16="http://schemas.microsoft.com/office/drawing/2014/main" id="{A8A28363-6062-4A29-82C7-D76BB70B363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8625" y="928688"/>
            <a:ext cx="8429625" cy="1587"/>
          </a:xfrm>
          <a:prstGeom prst="line">
            <a:avLst/>
          </a:prstGeom>
          <a:noFill/>
          <a:ln w="12700" algn="ctr">
            <a:solidFill>
              <a:srgbClr val="0060A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7" name="직선 연결선 13">
            <a:extLst>
              <a:ext uri="{FF2B5EF4-FFF2-40B4-BE49-F238E27FC236}">
                <a16:creationId xmlns:a16="http://schemas.microsoft.com/office/drawing/2014/main" id="{FDD83317-0869-439B-89A3-A87A896C0DB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4313" y="6213475"/>
            <a:ext cx="8715375" cy="1588"/>
          </a:xfrm>
          <a:prstGeom prst="line">
            <a:avLst/>
          </a:prstGeom>
          <a:noFill/>
          <a:ln w="9525" algn="ctr">
            <a:solidFill>
              <a:srgbClr val="0060A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6" name="Rectangle 10">
            <a:extLst>
              <a:ext uri="{FF2B5EF4-FFF2-40B4-BE49-F238E27FC236}">
                <a16:creationId xmlns:a16="http://schemas.microsoft.com/office/drawing/2014/main" id="{3DB26A58-8051-41EA-9848-A1A04E52B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1" latinLnBrk="1" hangingPunct="1">
              <a:defRPr/>
            </a:pPr>
            <a:endParaRPr lang="ko-KR" altLang="en-US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360DA39A-0012-4A5F-A6B0-81BEE2DD0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1" latinLnBrk="1" hangingPunct="1">
              <a:defRPr/>
            </a:pPr>
            <a:endParaRPr lang="ko-KR" altLang="en-US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pic>
        <p:nvPicPr>
          <p:cNvPr id="13320" name="그림 9">
            <a:extLst>
              <a:ext uri="{FF2B5EF4-FFF2-40B4-BE49-F238E27FC236}">
                <a16:creationId xmlns:a16="http://schemas.microsoft.com/office/drawing/2014/main" id="{EC324D2C-F1EC-4EDD-B350-24BD07A407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6326188"/>
            <a:ext cx="176053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번호 개체 틀 5">
            <a:extLst>
              <a:ext uri="{FF2B5EF4-FFF2-40B4-BE49-F238E27FC236}">
                <a16:creationId xmlns:a16="http://schemas.microsoft.com/office/drawing/2014/main" id="{71AC823B-2593-4E0D-8BDD-62CD18267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fld id="{D0436663-09E7-442A-867E-E906546988B3}" type="slidenum">
              <a:rPr lang="en-US" altLang="ko-KR" b="0" u="none" smtClean="0"/>
              <a:pPr/>
              <a:t>2</a:t>
            </a:fld>
            <a:endParaRPr lang="en-US" altLang="ko-KR" b="0" u="none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960C405-8EB0-4620-B67F-34125816CDE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81050" y="1600200"/>
            <a:ext cx="7788275" cy="9525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pPr eaLnBrk="1" latinLnBrk="1" hangingPunct="1"/>
            <a:endParaRPr lang="ko-KR" altLang="ko-KR" b="0" u="none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67EB692C-8171-4178-A7FC-123A4E07E63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196975" y="830263"/>
            <a:ext cx="98425" cy="106045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pPr eaLnBrk="1" latinLnBrk="1" hangingPunct="1"/>
            <a:endParaRPr lang="ko-KR" altLang="ko-KR" b="0" u="none"/>
          </a:p>
        </p:txBody>
      </p:sp>
      <p:sp>
        <p:nvSpPr>
          <p:cNvPr id="5125" name="Text Box 6">
            <a:extLst>
              <a:ext uri="{FF2B5EF4-FFF2-40B4-BE49-F238E27FC236}">
                <a16:creationId xmlns:a16="http://schemas.microsoft.com/office/drawing/2014/main" id="{DE3EB5AB-A94A-41C3-A0C4-5BD84B662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987425"/>
            <a:ext cx="2176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pPr eaLnBrk="1" latinLnBrk="1" hangingPunct="1"/>
            <a:r>
              <a:rPr lang="en-US" altLang="ko-KR" sz="2400" b="0" u="none">
                <a:latin typeface="HY울릉도M" pitchFamily="18" charset="-127"/>
                <a:ea typeface="HY울릉도M" pitchFamily="18" charset="-127"/>
              </a:rPr>
              <a:t>Contents</a:t>
            </a:r>
            <a:endParaRPr lang="ko-KR" altLang="en-US" sz="2400" b="0" u="none"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5126" name="Text Box 5">
            <a:extLst>
              <a:ext uri="{FF2B5EF4-FFF2-40B4-BE49-F238E27FC236}">
                <a16:creationId xmlns:a16="http://schemas.microsoft.com/office/drawing/2014/main" id="{B5B03A20-F477-4DE8-B852-24C3B3FAD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1793875"/>
            <a:ext cx="5256213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1066800" indent="-609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pPr lvl="1" eaLnBrk="1" latinLnBrk="1" hangingPunct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altLang="ko-KR" sz="2200" b="0" u="none">
                <a:latin typeface="HY울릉도M" pitchFamily="18" charset="-127"/>
                <a:ea typeface="HY울릉도M" pitchFamily="18" charset="-127"/>
              </a:rPr>
              <a:t>Current situation</a:t>
            </a:r>
          </a:p>
          <a:p>
            <a:pPr lvl="1" eaLnBrk="1" latinLnBrk="1" hangingPunct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altLang="ko-KR" sz="2200" b="0" u="none">
                <a:latin typeface="HY울릉도M" pitchFamily="18" charset="-127"/>
                <a:ea typeface="HY울릉도M" pitchFamily="18" charset="-127"/>
              </a:rPr>
              <a:t>Test facility</a:t>
            </a:r>
          </a:p>
          <a:p>
            <a:pPr lvl="1" eaLnBrk="1" latinLnBrk="1" hangingPunct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altLang="ko-KR" sz="2200" b="0" u="none">
                <a:latin typeface="HY울릉도M" pitchFamily="18" charset="-127"/>
                <a:ea typeface="HY울릉도M" pitchFamily="18" charset="-127"/>
              </a:rPr>
              <a:t>CMS test on vehicle</a:t>
            </a:r>
          </a:p>
          <a:p>
            <a:pPr lvl="1" eaLnBrk="1" latinLnBrk="1" hangingPunct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altLang="ko-KR" sz="2200" b="0" u="none">
                <a:latin typeface="HY울릉도M" pitchFamily="18" charset="-127"/>
                <a:ea typeface="HY울릉도M" pitchFamily="18" charset="-127"/>
              </a:rPr>
              <a:t>Couclusion</a:t>
            </a:r>
          </a:p>
          <a:p>
            <a:pPr lvl="1" eaLnBrk="1" latinLnBrk="1" hangingPunct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altLang="ko-KR" sz="2200" b="0" u="none">
                <a:latin typeface="HY울릉도M" pitchFamily="18" charset="-127"/>
                <a:ea typeface="HY울릉도M" pitchFamily="18" charset="-127"/>
              </a:rPr>
              <a:t>Q &amp; A</a:t>
            </a:r>
          </a:p>
          <a:p>
            <a:pPr lvl="1" eaLnBrk="1" latinLnBrk="1" hangingPunct="1">
              <a:lnSpc>
                <a:spcPct val="200000"/>
              </a:lnSpc>
              <a:buFont typeface="Wingdings" panose="05000000000000000000" pitchFamily="2" charset="2"/>
              <a:buChar char="q"/>
            </a:pPr>
            <a:endParaRPr lang="en-US" altLang="ko-KR" sz="2200" b="0" u="none"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5127" name="그림 14">
            <a:extLst>
              <a:ext uri="{FF2B5EF4-FFF2-40B4-BE49-F238E27FC236}">
                <a16:creationId xmlns:a16="http://schemas.microsoft.com/office/drawing/2014/main" id="{AE397D4C-946D-408A-86AD-404D850661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6326188"/>
            <a:ext cx="176053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번호 개체 틀 5">
            <a:extLst>
              <a:ext uri="{FF2B5EF4-FFF2-40B4-BE49-F238E27FC236}">
                <a16:creationId xmlns:a16="http://schemas.microsoft.com/office/drawing/2014/main" id="{AE6A908D-5B50-4ED8-A81A-C92A69082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fld id="{C579A003-9578-4753-BD5E-651D936BC2BF}" type="slidenum">
              <a:rPr lang="en-US" altLang="ko-KR" b="0" u="none" smtClean="0"/>
              <a:pPr/>
              <a:t>3</a:t>
            </a:fld>
            <a:endParaRPr lang="en-US" altLang="ko-KR" b="0" u="none"/>
          </a:p>
        </p:txBody>
      </p:sp>
      <p:sp>
        <p:nvSpPr>
          <p:cNvPr id="6147" name="TextBox 18">
            <a:extLst>
              <a:ext uri="{FF2B5EF4-FFF2-40B4-BE49-F238E27FC236}">
                <a16:creationId xmlns:a16="http://schemas.microsoft.com/office/drawing/2014/main" id="{8EFB0497-0EC3-400F-AA8D-30234DAE7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950" y="265113"/>
            <a:ext cx="3448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pPr eaLnBrk="1" latinLnBrk="1" hangingPunct="1"/>
            <a:r>
              <a:rPr lang="en-US" altLang="ko-KR" sz="3200" u="none">
                <a:latin typeface="HY울릉도M" pitchFamily="18" charset="-127"/>
                <a:ea typeface="HY울릉도M" pitchFamily="18" charset="-127"/>
                <a:cs typeface="David" panose="020B0604020202020204" pitchFamily="34" charset="-79"/>
              </a:rPr>
              <a:t>Current situation</a:t>
            </a:r>
            <a:endParaRPr lang="ko-KR" altLang="en-US" sz="3200" u="none">
              <a:latin typeface="HY울릉도M" pitchFamily="18" charset="-127"/>
              <a:ea typeface="HY울릉도M" pitchFamily="18" charset="-127"/>
              <a:cs typeface="David" panose="020B0604020202020204" pitchFamily="34" charset="-79"/>
            </a:endParaRPr>
          </a:p>
        </p:txBody>
      </p:sp>
      <p:cxnSp>
        <p:nvCxnSpPr>
          <p:cNvPr id="6148" name="직선 연결선 21">
            <a:extLst>
              <a:ext uri="{FF2B5EF4-FFF2-40B4-BE49-F238E27FC236}">
                <a16:creationId xmlns:a16="http://schemas.microsoft.com/office/drawing/2014/main" id="{1DD906ED-D4B7-47A4-B02C-3E5F99CBAF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8625" y="928688"/>
            <a:ext cx="8429625" cy="1587"/>
          </a:xfrm>
          <a:prstGeom prst="line">
            <a:avLst/>
          </a:prstGeom>
          <a:noFill/>
          <a:ln w="12700" algn="ctr">
            <a:solidFill>
              <a:srgbClr val="0060A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9" name="직선 연결선 13">
            <a:extLst>
              <a:ext uri="{FF2B5EF4-FFF2-40B4-BE49-F238E27FC236}">
                <a16:creationId xmlns:a16="http://schemas.microsoft.com/office/drawing/2014/main" id="{FB11A756-6A4B-417D-9E7E-1D9755549FB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4313" y="6213475"/>
            <a:ext cx="8715375" cy="1588"/>
          </a:xfrm>
          <a:prstGeom prst="line">
            <a:avLst/>
          </a:prstGeom>
          <a:noFill/>
          <a:ln w="9525" algn="ctr">
            <a:solidFill>
              <a:srgbClr val="0060A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6" name="Rectangle 10">
            <a:extLst>
              <a:ext uri="{FF2B5EF4-FFF2-40B4-BE49-F238E27FC236}">
                <a16:creationId xmlns:a16="http://schemas.microsoft.com/office/drawing/2014/main" id="{AA392ECC-E185-4FA6-95CD-5FDB062AD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1" latinLnBrk="1" hangingPunct="1">
              <a:defRPr/>
            </a:pPr>
            <a:endParaRPr lang="ko-KR" altLang="en-US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D65C2092-9FC7-4D07-815B-32F349E70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1" latinLnBrk="1" hangingPunct="1">
              <a:defRPr/>
            </a:pPr>
            <a:endParaRPr lang="ko-KR" altLang="en-US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pic>
        <p:nvPicPr>
          <p:cNvPr id="6152" name="그림 9">
            <a:extLst>
              <a:ext uri="{FF2B5EF4-FFF2-40B4-BE49-F238E27FC236}">
                <a16:creationId xmlns:a16="http://schemas.microsoft.com/office/drawing/2014/main" id="{73BC5D86-854B-4E3E-AFCB-73E470C77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6326188"/>
            <a:ext cx="176053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TextBox 4">
            <a:extLst>
              <a:ext uri="{FF2B5EF4-FFF2-40B4-BE49-F238E27FC236}">
                <a16:creationId xmlns:a16="http://schemas.microsoft.com/office/drawing/2014/main" id="{54C8DCBA-A312-4CAF-A456-7B32B9303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219200"/>
            <a:ext cx="8318500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ko-KR" sz="1800" b="0" u="none"/>
              <a:t>○ </a:t>
            </a:r>
            <a:r>
              <a:rPr lang="en-US" altLang="ko-KR" sz="1800" u="none"/>
              <a:t>(2016.06.18) </a:t>
            </a:r>
            <a:r>
              <a:rPr lang="en-US" altLang="ko-KR" sz="1800" b="0" u="none"/>
              <a:t>Camera monitor system regulation released in R46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○ </a:t>
            </a:r>
            <a:r>
              <a:rPr lang="en-US" altLang="ko-KR" sz="1800" u="none"/>
              <a:t>(2017.01.09) </a:t>
            </a:r>
            <a:r>
              <a:rPr lang="en-US" altLang="ko-KR" sz="1800" b="0" u="none"/>
              <a:t>Camera monitor system is added to KMVSS 50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○ </a:t>
            </a:r>
            <a:r>
              <a:rPr lang="en-US" altLang="ko-KR" sz="1800" u="none"/>
              <a:t>(2017.10.10) </a:t>
            </a:r>
            <a:r>
              <a:rPr lang="en-US" altLang="ko-KR" sz="1800" b="0" u="none"/>
              <a:t>Test procedure for Camera monitor system completed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   → (There was no test facility)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○ </a:t>
            </a:r>
            <a:r>
              <a:rPr lang="en-US" altLang="ko-KR" sz="1800" u="none"/>
              <a:t>(recent) </a:t>
            </a:r>
            <a:r>
              <a:rPr lang="en-US" altLang="ko-KR" sz="1800" b="0" u="none"/>
              <a:t>Considering for installation of test facility for CMS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   → Completely installed in July 2020</a:t>
            </a:r>
          </a:p>
          <a:p>
            <a:pPr>
              <a:lnSpc>
                <a:spcPct val="150000"/>
              </a:lnSpc>
            </a:pPr>
            <a:r>
              <a:rPr lang="en-US" altLang="ko-KR" sz="1800" b="0" u="none"/>
              <a:t>○ Main issues</a:t>
            </a:r>
          </a:p>
          <a:p>
            <a:pPr>
              <a:lnSpc>
                <a:spcPct val="150000"/>
              </a:lnSpc>
            </a:pPr>
            <a:r>
              <a:rPr lang="en-US" altLang="ko-KR" sz="1800" b="0" u="none"/>
              <a:t>   - CMS test facility installation</a:t>
            </a:r>
          </a:p>
          <a:p>
            <a:pPr>
              <a:lnSpc>
                <a:spcPct val="150000"/>
              </a:lnSpc>
            </a:pPr>
            <a:r>
              <a:rPr lang="en-US" altLang="ko-KR" sz="1800" b="0" u="none"/>
              <a:t>   - Is vehicle level test for CMS needed or not?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5">
            <a:extLst>
              <a:ext uri="{FF2B5EF4-FFF2-40B4-BE49-F238E27FC236}">
                <a16:creationId xmlns:a16="http://schemas.microsoft.com/office/drawing/2014/main" id="{EBF4A4D3-0FFD-4578-9166-2B7586B37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fld id="{751D1047-FB66-4CC6-8920-D2421EF62983}" type="slidenum">
              <a:rPr lang="en-US" altLang="ko-KR" b="0" u="none" smtClean="0"/>
              <a:pPr/>
              <a:t>4</a:t>
            </a:fld>
            <a:endParaRPr lang="en-US" altLang="ko-KR" b="0" u="none"/>
          </a:p>
        </p:txBody>
      </p:sp>
      <p:sp>
        <p:nvSpPr>
          <p:cNvPr id="7171" name="TextBox 18">
            <a:extLst>
              <a:ext uri="{FF2B5EF4-FFF2-40B4-BE49-F238E27FC236}">
                <a16:creationId xmlns:a16="http://schemas.microsoft.com/office/drawing/2014/main" id="{9C458774-BC72-4E77-AB65-F764AD737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4050" y="265113"/>
            <a:ext cx="2530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pPr eaLnBrk="1" latinLnBrk="1" hangingPunct="1"/>
            <a:r>
              <a:rPr lang="en-US" altLang="ko-KR" sz="3200" u="none">
                <a:latin typeface="HY울릉도M" pitchFamily="18" charset="-127"/>
                <a:ea typeface="HY울릉도M" pitchFamily="18" charset="-127"/>
                <a:cs typeface="David" panose="020B0604020202020204" pitchFamily="34" charset="-79"/>
              </a:rPr>
              <a:t>Test facility</a:t>
            </a:r>
            <a:endParaRPr lang="ko-KR" altLang="en-US" sz="3200" u="none">
              <a:latin typeface="HY울릉도M" pitchFamily="18" charset="-127"/>
              <a:ea typeface="HY울릉도M" pitchFamily="18" charset="-127"/>
              <a:cs typeface="David" panose="020B0604020202020204" pitchFamily="34" charset="-79"/>
            </a:endParaRPr>
          </a:p>
        </p:txBody>
      </p:sp>
      <p:cxnSp>
        <p:nvCxnSpPr>
          <p:cNvPr id="7172" name="직선 연결선 21">
            <a:extLst>
              <a:ext uri="{FF2B5EF4-FFF2-40B4-BE49-F238E27FC236}">
                <a16:creationId xmlns:a16="http://schemas.microsoft.com/office/drawing/2014/main" id="{FA8E51DA-2454-4556-B942-B4DB48B05E1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8625" y="928688"/>
            <a:ext cx="8429625" cy="1587"/>
          </a:xfrm>
          <a:prstGeom prst="line">
            <a:avLst/>
          </a:prstGeom>
          <a:noFill/>
          <a:ln w="12700" algn="ctr">
            <a:solidFill>
              <a:srgbClr val="0060A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3" name="직선 연결선 13">
            <a:extLst>
              <a:ext uri="{FF2B5EF4-FFF2-40B4-BE49-F238E27FC236}">
                <a16:creationId xmlns:a16="http://schemas.microsoft.com/office/drawing/2014/main" id="{03CA5221-13BA-477C-9FB8-4D27D59491D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4313" y="6213475"/>
            <a:ext cx="8715375" cy="1588"/>
          </a:xfrm>
          <a:prstGeom prst="line">
            <a:avLst/>
          </a:prstGeom>
          <a:noFill/>
          <a:ln w="9525" algn="ctr">
            <a:solidFill>
              <a:srgbClr val="0060A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6" name="Rectangle 10">
            <a:extLst>
              <a:ext uri="{FF2B5EF4-FFF2-40B4-BE49-F238E27FC236}">
                <a16:creationId xmlns:a16="http://schemas.microsoft.com/office/drawing/2014/main" id="{73539943-BFBA-4923-8CA7-DCE9ADE72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1" latinLnBrk="1" hangingPunct="1">
              <a:defRPr/>
            </a:pPr>
            <a:endParaRPr lang="ko-KR" altLang="en-US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47DC2A9C-410B-4134-BEFD-68666A9F3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1" latinLnBrk="1" hangingPunct="1">
              <a:defRPr/>
            </a:pPr>
            <a:endParaRPr lang="ko-KR" altLang="en-US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pic>
        <p:nvPicPr>
          <p:cNvPr id="7176" name="그림 9">
            <a:extLst>
              <a:ext uri="{FF2B5EF4-FFF2-40B4-BE49-F238E27FC236}">
                <a16:creationId xmlns:a16="http://schemas.microsoft.com/office/drawing/2014/main" id="{7F167ECB-C1AA-4550-9127-4E19B8F512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6326188"/>
            <a:ext cx="176053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Box 4">
            <a:extLst>
              <a:ext uri="{FF2B5EF4-FFF2-40B4-BE49-F238E27FC236}">
                <a16:creationId xmlns:a16="http://schemas.microsoft.com/office/drawing/2014/main" id="{757CDBA9-9F8D-4A62-ABB8-6385B24E3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081088"/>
            <a:ext cx="83185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ko-KR" sz="1800" b="0" u="none"/>
              <a:t>○ </a:t>
            </a:r>
            <a:r>
              <a:rPr lang="en-US" altLang="ko-KR" sz="1800" u="none"/>
              <a:t>Basic concept for installation(keep discussing)</a:t>
            </a:r>
            <a:endParaRPr lang="en-US" altLang="ko-KR" sz="1800" b="0" u="none"/>
          </a:p>
        </p:txBody>
      </p:sp>
      <p:pic>
        <p:nvPicPr>
          <p:cNvPr id="7178" name="그림 1">
            <a:extLst>
              <a:ext uri="{FF2B5EF4-FFF2-40B4-BE49-F238E27FC236}">
                <a16:creationId xmlns:a16="http://schemas.microsoft.com/office/drawing/2014/main" id="{52168D61-A875-4233-90F2-56C09FBA1B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8" y="1758950"/>
            <a:ext cx="7708900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직사각형 2">
            <a:extLst>
              <a:ext uri="{FF2B5EF4-FFF2-40B4-BE49-F238E27FC236}">
                <a16:creationId xmlns:a16="http://schemas.microsoft.com/office/drawing/2014/main" id="{40FBEBF9-D3BC-4FBB-886C-94B3949CD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0700" y="3275013"/>
            <a:ext cx="482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r>
              <a:rPr lang="en-US" altLang="ko-KR" b="0" u="none"/>
              <a:t> → </a:t>
            </a:r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번호 개체 틀 5">
            <a:extLst>
              <a:ext uri="{FF2B5EF4-FFF2-40B4-BE49-F238E27FC236}">
                <a16:creationId xmlns:a16="http://schemas.microsoft.com/office/drawing/2014/main" id="{435F8B76-1E74-4097-BABE-AE8EFFC1F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fld id="{FC3977B6-25C1-4677-8D71-679955A0A060}" type="slidenum">
              <a:rPr lang="en-US" altLang="ko-KR" b="0" u="none" smtClean="0"/>
              <a:pPr/>
              <a:t>5</a:t>
            </a:fld>
            <a:endParaRPr lang="en-US" altLang="ko-KR" b="0" u="none"/>
          </a:p>
        </p:txBody>
      </p:sp>
      <p:cxnSp>
        <p:nvCxnSpPr>
          <p:cNvPr id="8195" name="직선 연결선 21">
            <a:extLst>
              <a:ext uri="{FF2B5EF4-FFF2-40B4-BE49-F238E27FC236}">
                <a16:creationId xmlns:a16="http://schemas.microsoft.com/office/drawing/2014/main" id="{664B9AD7-0730-4B91-B0BE-BB40F500721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8625" y="928688"/>
            <a:ext cx="8429625" cy="1587"/>
          </a:xfrm>
          <a:prstGeom prst="line">
            <a:avLst/>
          </a:prstGeom>
          <a:noFill/>
          <a:ln w="12700" algn="ctr">
            <a:solidFill>
              <a:srgbClr val="0060A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6" name="직선 연결선 13">
            <a:extLst>
              <a:ext uri="{FF2B5EF4-FFF2-40B4-BE49-F238E27FC236}">
                <a16:creationId xmlns:a16="http://schemas.microsoft.com/office/drawing/2014/main" id="{4E33B116-4521-4956-8070-2C4418BE907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4313" y="6213475"/>
            <a:ext cx="8715375" cy="1588"/>
          </a:xfrm>
          <a:prstGeom prst="line">
            <a:avLst/>
          </a:prstGeom>
          <a:noFill/>
          <a:ln w="9525" algn="ctr">
            <a:solidFill>
              <a:srgbClr val="0060A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6" name="Rectangle 10">
            <a:extLst>
              <a:ext uri="{FF2B5EF4-FFF2-40B4-BE49-F238E27FC236}">
                <a16:creationId xmlns:a16="http://schemas.microsoft.com/office/drawing/2014/main" id="{08A2832B-8391-440F-A3A6-962FAED02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1" latinLnBrk="1" hangingPunct="1">
              <a:defRPr/>
            </a:pPr>
            <a:endParaRPr lang="ko-KR" altLang="en-US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22F07289-360E-4262-8068-F1A399354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1" latinLnBrk="1" hangingPunct="1">
              <a:defRPr/>
            </a:pPr>
            <a:endParaRPr lang="ko-KR" altLang="en-US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pic>
        <p:nvPicPr>
          <p:cNvPr id="8199" name="그림 9">
            <a:extLst>
              <a:ext uri="{FF2B5EF4-FFF2-40B4-BE49-F238E27FC236}">
                <a16:creationId xmlns:a16="http://schemas.microsoft.com/office/drawing/2014/main" id="{7B28DEB3-8341-4ECC-9FCD-194A33CE01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6326188"/>
            <a:ext cx="176053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TextBox 4">
            <a:extLst>
              <a:ext uri="{FF2B5EF4-FFF2-40B4-BE49-F238E27FC236}">
                <a16:creationId xmlns:a16="http://schemas.microsoft.com/office/drawing/2014/main" id="{BBB7A8BE-C148-443B-B436-7A647CAE3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081088"/>
            <a:ext cx="8318500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ko-KR" sz="1800" b="0" u="none"/>
              <a:t>○ </a:t>
            </a:r>
            <a:r>
              <a:rPr lang="en-US" altLang="ko-KR" sz="1800" u="none"/>
              <a:t>Information of instruments(summary)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  - Environment : Darkroom(brightness adjustable space)</a:t>
            </a:r>
            <a:endParaRPr lang="en-US" altLang="ko-KR" sz="1800" u="none"/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  - Detector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    ▪ Checking luminance value(point or area)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     → In case of area detecting, software will be used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  - Light sources for testing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    ▪ For monitor(uniformity), chart and point light sources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  -  Goniometer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  -  Software(Image analysis and calculation)</a:t>
            </a:r>
          </a:p>
        </p:txBody>
      </p:sp>
      <p:sp>
        <p:nvSpPr>
          <p:cNvPr id="8201" name="TextBox 18">
            <a:extLst>
              <a:ext uri="{FF2B5EF4-FFF2-40B4-BE49-F238E27FC236}">
                <a16:creationId xmlns:a16="http://schemas.microsoft.com/office/drawing/2014/main" id="{D773ED7D-5F21-4C87-BBD4-B3B6875BB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4050" y="265113"/>
            <a:ext cx="2530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pPr eaLnBrk="1" latinLnBrk="1" hangingPunct="1"/>
            <a:r>
              <a:rPr lang="en-US" altLang="ko-KR" sz="3200" u="none">
                <a:latin typeface="HY울릉도M" pitchFamily="18" charset="-127"/>
                <a:ea typeface="HY울릉도M" pitchFamily="18" charset="-127"/>
                <a:cs typeface="David" panose="020B0604020202020204" pitchFamily="34" charset="-79"/>
              </a:rPr>
              <a:t>Test facility</a:t>
            </a:r>
            <a:endParaRPr lang="ko-KR" altLang="en-US" sz="3200" u="none">
              <a:latin typeface="HY울릉도M" pitchFamily="18" charset="-127"/>
              <a:ea typeface="HY울릉도M" pitchFamily="18" charset="-127"/>
              <a:cs typeface="David" panose="020B0604020202020204" pitchFamily="34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슬라이드 번호 개체 틀 5">
            <a:extLst>
              <a:ext uri="{FF2B5EF4-FFF2-40B4-BE49-F238E27FC236}">
                <a16:creationId xmlns:a16="http://schemas.microsoft.com/office/drawing/2014/main" id="{B2C4DD52-F31F-4854-A60F-556074016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fld id="{D7862337-5A2B-4C36-8E8E-E34E6C3FB33A}" type="slidenum">
              <a:rPr lang="en-US" altLang="ko-KR" b="0" u="none" smtClean="0"/>
              <a:pPr/>
              <a:t>6</a:t>
            </a:fld>
            <a:endParaRPr lang="en-US" altLang="ko-KR" b="0" u="none"/>
          </a:p>
        </p:txBody>
      </p:sp>
      <p:sp>
        <p:nvSpPr>
          <p:cNvPr id="9219" name="TextBox 18">
            <a:extLst>
              <a:ext uri="{FF2B5EF4-FFF2-40B4-BE49-F238E27FC236}">
                <a16:creationId xmlns:a16="http://schemas.microsoft.com/office/drawing/2014/main" id="{D2BC2C1A-60D4-4EB1-8955-B32F23662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265113"/>
            <a:ext cx="4068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pPr eaLnBrk="1" latinLnBrk="1" hangingPunct="1"/>
            <a:r>
              <a:rPr lang="en-US" altLang="ko-KR" sz="3200" u="none">
                <a:latin typeface="HY울릉도M" pitchFamily="18" charset="-127"/>
                <a:ea typeface="HY울릉도M" pitchFamily="18" charset="-127"/>
                <a:cs typeface="David" panose="020B0604020202020204" pitchFamily="34" charset="-79"/>
              </a:rPr>
              <a:t>CMS test on vehicle</a:t>
            </a:r>
            <a:endParaRPr lang="ko-KR" altLang="en-US" sz="3200" u="none">
              <a:latin typeface="HY울릉도M" pitchFamily="18" charset="-127"/>
              <a:ea typeface="HY울릉도M" pitchFamily="18" charset="-127"/>
              <a:cs typeface="David" panose="020B0604020202020204" pitchFamily="34" charset="-79"/>
            </a:endParaRPr>
          </a:p>
        </p:txBody>
      </p:sp>
      <p:cxnSp>
        <p:nvCxnSpPr>
          <p:cNvPr id="9220" name="직선 연결선 21">
            <a:extLst>
              <a:ext uri="{FF2B5EF4-FFF2-40B4-BE49-F238E27FC236}">
                <a16:creationId xmlns:a16="http://schemas.microsoft.com/office/drawing/2014/main" id="{A0D8BC46-FBDB-41C9-84E2-CF9313CC788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8625" y="928688"/>
            <a:ext cx="8429625" cy="1587"/>
          </a:xfrm>
          <a:prstGeom prst="line">
            <a:avLst/>
          </a:prstGeom>
          <a:noFill/>
          <a:ln w="12700" algn="ctr">
            <a:solidFill>
              <a:srgbClr val="0060A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1" name="직선 연결선 13">
            <a:extLst>
              <a:ext uri="{FF2B5EF4-FFF2-40B4-BE49-F238E27FC236}">
                <a16:creationId xmlns:a16="http://schemas.microsoft.com/office/drawing/2014/main" id="{886435E4-C79B-45A6-8258-DD72CBC76A9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4313" y="6213475"/>
            <a:ext cx="8715375" cy="1588"/>
          </a:xfrm>
          <a:prstGeom prst="line">
            <a:avLst/>
          </a:prstGeom>
          <a:noFill/>
          <a:ln w="9525" algn="ctr">
            <a:solidFill>
              <a:srgbClr val="0060A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6" name="Rectangle 10">
            <a:extLst>
              <a:ext uri="{FF2B5EF4-FFF2-40B4-BE49-F238E27FC236}">
                <a16:creationId xmlns:a16="http://schemas.microsoft.com/office/drawing/2014/main" id="{71FFDA8F-1C7B-4E1A-984E-416042312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1" latinLnBrk="1" hangingPunct="1">
              <a:defRPr/>
            </a:pPr>
            <a:endParaRPr lang="ko-KR" altLang="en-US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153BDEEE-415F-4DD4-8171-73BB001FB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1" latinLnBrk="1" hangingPunct="1">
              <a:defRPr/>
            </a:pPr>
            <a:endParaRPr lang="ko-KR" altLang="en-US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pic>
        <p:nvPicPr>
          <p:cNvPr id="9224" name="그림 9">
            <a:extLst>
              <a:ext uri="{FF2B5EF4-FFF2-40B4-BE49-F238E27FC236}">
                <a16:creationId xmlns:a16="http://schemas.microsoft.com/office/drawing/2014/main" id="{F527BE28-1ED5-45D4-B217-8369305526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6326188"/>
            <a:ext cx="176053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extBox 4">
            <a:extLst>
              <a:ext uri="{FF2B5EF4-FFF2-40B4-BE49-F238E27FC236}">
                <a16:creationId xmlns:a16="http://schemas.microsoft.com/office/drawing/2014/main" id="{37ABE045-D342-492A-A099-5DE8EFB7A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219200"/>
            <a:ext cx="8318500" cy="230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ko-KR" sz="1800" b="0" u="none"/>
              <a:t>○ Reason for why CMS test on vehicle is needed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  - Limitation(monitor, driver’s eye position… not considered)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  - Efficiency of test(UN R 46 including rearward visibility)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  - There can be different test result(no one knows)</a:t>
            </a:r>
            <a:endParaRPr lang="en-US" altLang="ko-KR" sz="1800" u="none"/>
          </a:p>
        </p:txBody>
      </p:sp>
      <p:pic>
        <p:nvPicPr>
          <p:cNvPr id="9226" name="Picture 2" descr="side monitor camera system for automotive에 대한 이미지 검색결과">
            <a:extLst>
              <a:ext uri="{FF2B5EF4-FFF2-40B4-BE49-F238E27FC236}">
                <a16:creationId xmlns:a16="http://schemas.microsoft.com/office/drawing/2014/main" id="{669071C7-CFB1-4406-94A6-175CDC54AF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03" r="11880" b="8716"/>
          <a:stretch>
            <a:fillRect/>
          </a:stretch>
        </p:blipFill>
        <p:spPr bwMode="auto">
          <a:xfrm>
            <a:off x="2552700" y="3660775"/>
            <a:ext cx="2017713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4" descr="side monitor camera system for automotive에 대한 이미지 검색결과">
            <a:extLst>
              <a:ext uri="{FF2B5EF4-FFF2-40B4-BE49-F238E27FC236}">
                <a16:creationId xmlns:a16="http://schemas.microsoft.com/office/drawing/2014/main" id="{3702FA27-562B-4DC4-A3BD-B1FC25141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3" r="4437" b="27055"/>
          <a:stretch>
            <a:fillRect/>
          </a:stretch>
        </p:blipFill>
        <p:spPr bwMode="auto">
          <a:xfrm>
            <a:off x="4695825" y="3660775"/>
            <a:ext cx="2489200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6" descr="관련 이미지">
            <a:extLst>
              <a:ext uri="{FF2B5EF4-FFF2-40B4-BE49-F238E27FC236}">
                <a16:creationId xmlns:a16="http://schemas.microsoft.com/office/drawing/2014/main" id="{7AE6F13E-8CF1-4FE9-9D90-191250839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4906963"/>
            <a:ext cx="20066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8" descr="side monitor camera system for automotive에 대한 이미지 검색결과">
            <a:extLst>
              <a:ext uri="{FF2B5EF4-FFF2-40B4-BE49-F238E27FC236}">
                <a16:creationId xmlns:a16="http://schemas.microsoft.com/office/drawing/2014/main" id="{3B94F759-F42F-457D-92EC-F27F87D35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4916488"/>
            <a:ext cx="2011363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번호 개체 틀 5">
            <a:extLst>
              <a:ext uri="{FF2B5EF4-FFF2-40B4-BE49-F238E27FC236}">
                <a16:creationId xmlns:a16="http://schemas.microsoft.com/office/drawing/2014/main" id="{80DBD1A8-9EFE-4464-B332-EC8C86DE5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fld id="{57E1FA9B-DD23-4501-9E4A-CEB2FA7FF5D0}" type="slidenum">
              <a:rPr lang="en-US" altLang="ko-KR" b="0" u="none" smtClean="0"/>
              <a:pPr/>
              <a:t>7</a:t>
            </a:fld>
            <a:endParaRPr lang="en-US" altLang="ko-KR" b="0" u="none"/>
          </a:p>
        </p:txBody>
      </p:sp>
      <p:cxnSp>
        <p:nvCxnSpPr>
          <p:cNvPr id="10243" name="직선 연결선 21">
            <a:extLst>
              <a:ext uri="{FF2B5EF4-FFF2-40B4-BE49-F238E27FC236}">
                <a16:creationId xmlns:a16="http://schemas.microsoft.com/office/drawing/2014/main" id="{A6DBC7E1-9196-45F8-BA42-1290C97A576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8625" y="928688"/>
            <a:ext cx="8429625" cy="1587"/>
          </a:xfrm>
          <a:prstGeom prst="line">
            <a:avLst/>
          </a:prstGeom>
          <a:noFill/>
          <a:ln w="12700" algn="ctr">
            <a:solidFill>
              <a:srgbClr val="0060A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4" name="직선 연결선 13">
            <a:extLst>
              <a:ext uri="{FF2B5EF4-FFF2-40B4-BE49-F238E27FC236}">
                <a16:creationId xmlns:a16="http://schemas.microsoft.com/office/drawing/2014/main" id="{CCFA0C13-8123-43BA-92AE-356F0C779AB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4313" y="6213475"/>
            <a:ext cx="8715375" cy="1588"/>
          </a:xfrm>
          <a:prstGeom prst="line">
            <a:avLst/>
          </a:prstGeom>
          <a:noFill/>
          <a:ln w="9525" algn="ctr">
            <a:solidFill>
              <a:srgbClr val="0060A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6" name="Rectangle 10">
            <a:extLst>
              <a:ext uri="{FF2B5EF4-FFF2-40B4-BE49-F238E27FC236}">
                <a16:creationId xmlns:a16="http://schemas.microsoft.com/office/drawing/2014/main" id="{942D5D21-9A5B-482D-8691-15FD18981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1" latinLnBrk="1" hangingPunct="1">
              <a:defRPr/>
            </a:pPr>
            <a:endParaRPr lang="ko-KR" altLang="en-US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E41D0DFA-C933-489E-A7B9-A19A6DD78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1" latinLnBrk="1" hangingPunct="1">
              <a:defRPr/>
            </a:pPr>
            <a:endParaRPr lang="ko-KR" altLang="en-US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pic>
        <p:nvPicPr>
          <p:cNvPr id="10247" name="그림 9">
            <a:extLst>
              <a:ext uri="{FF2B5EF4-FFF2-40B4-BE49-F238E27FC236}">
                <a16:creationId xmlns:a16="http://schemas.microsoft.com/office/drawing/2014/main" id="{47CC878F-117D-4AD0-9232-CCEC37380E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6326188"/>
            <a:ext cx="176053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TextBox 4">
            <a:extLst>
              <a:ext uri="{FF2B5EF4-FFF2-40B4-BE49-F238E27FC236}">
                <a16:creationId xmlns:a16="http://schemas.microsoft.com/office/drawing/2014/main" id="{C7CC721E-5094-4D2C-8C46-1B23AE52F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219200"/>
            <a:ext cx="8318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ko-KR" sz="1800" b="0" u="none"/>
              <a:t>○ </a:t>
            </a:r>
            <a:r>
              <a:rPr lang="en-US" altLang="ko-KR" sz="1800" u="none"/>
              <a:t>Test for comparison for vehicle test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   - Basic concepts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     ① All x, y, z coordinates are needed for positioning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     ② Portable light source and testing charts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     ③ Sensor position : E points(originated on R-point)</a:t>
            </a:r>
          </a:p>
        </p:txBody>
      </p:sp>
      <p:pic>
        <p:nvPicPr>
          <p:cNvPr id="10249" name="그림 1">
            <a:extLst>
              <a:ext uri="{FF2B5EF4-FFF2-40B4-BE49-F238E27FC236}">
                <a16:creationId xmlns:a16="http://schemas.microsoft.com/office/drawing/2014/main" id="{3DC32948-77BB-466F-B51A-009052A40B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192588"/>
            <a:ext cx="5351462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0" name="TextBox 18">
            <a:extLst>
              <a:ext uri="{FF2B5EF4-FFF2-40B4-BE49-F238E27FC236}">
                <a16:creationId xmlns:a16="http://schemas.microsoft.com/office/drawing/2014/main" id="{A9C6853F-2706-49F3-9BD1-D5F16B310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265113"/>
            <a:ext cx="4068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pPr eaLnBrk="1" latinLnBrk="1" hangingPunct="1"/>
            <a:r>
              <a:rPr lang="en-US" altLang="ko-KR" sz="3200" u="none">
                <a:latin typeface="HY울릉도M" pitchFamily="18" charset="-127"/>
                <a:ea typeface="HY울릉도M" pitchFamily="18" charset="-127"/>
                <a:cs typeface="David" panose="020B0604020202020204" pitchFamily="34" charset="-79"/>
              </a:rPr>
              <a:t>CMS test on vehicle</a:t>
            </a:r>
            <a:endParaRPr lang="ko-KR" altLang="en-US" sz="3200" u="none">
              <a:latin typeface="HY울릉도M" pitchFamily="18" charset="-127"/>
              <a:ea typeface="HY울릉도M" pitchFamily="18" charset="-127"/>
              <a:cs typeface="David" panose="020B0604020202020204" pitchFamily="34" charset="-79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슬라이드 번호 개체 틀 5">
            <a:extLst>
              <a:ext uri="{FF2B5EF4-FFF2-40B4-BE49-F238E27FC236}">
                <a16:creationId xmlns:a16="http://schemas.microsoft.com/office/drawing/2014/main" id="{FC26FB07-A345-43CC-B727-A7652E9A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fld id="{FCB1752E-4D3F-480E-84DF-A4D771F5CFD8}" type="slidenum">
              <a:rPr lang="en-US" altLang="ko-KR" b="0" u="none" smtClean="0"/>
              <a:pPr/>
              <a:t>8</a:t>
            </a:fld>
            <a:endParaRPr lang="en-US" altLang="ko-KR" b="0" u="none"/>
          </a:p>
        </p:txBody>
      </p:sp>
      <p:cxnSp>
        <p:nvCxnSpPr>
          <p:cNvPr id="11267" name="직선 연결선 21">
            <a:extLst>
              <a:ext uri="{FF2B5EF4-FFF2-40B4-BE49-F238E27FC236}">
                <a16:creationId xmlns:a16="http://schemas.microsoft.com/office/drawing/2014/main" id="{034D3F24-1727-49DB-BA95-2E1A33EF92B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8625" y="928688"/>
            <a:ext cx="8429625" cy="1587"/>
          </a:xfrm>
          <a:prstGeom prst="line">
            <a:avLst/>
          </a:prstGeom>
          <a:noFill/>
          <a:ln w="12700" algn="ctr">
            <a:solidFill>
              <a:srgbClr val="0060A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8" name="직선 연결선 13">
            <a:extLst>
              <a:ext uri="{FF2B5EF4-FFF2-40B4-BE49-F238E27FC236}">
                <a16:creationId xmlns:a16="http://schemas.microsoft.com/office/drawing/2014/main" id="{7047E219-FF5B-4130-9D14-E6CDAF1A03C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4313" y="6213475"/>
            <a:ext cx="8715375" cy="1588"/>
          </a:xfrm>
          <a:prstGeom prst="line">
            <a:avLst/>
          </a:prstGeom>
          <a:noFill/>
          <a:ln w="9525" algn="ctr">
            <a:solidFill>
              <a:srgbClr val="0060A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6" name="Rectangle 10">
            <a:extLst>
              <a:ext uri="{FF2B5EF4-FFF2-40B4-BE49-F238E27FC236}">
                <a16:creationId xmlns:a16="http://schemas.microsoft.com/office/drawing/2014/main" id="{A2FFE14F-EB66-41BD-95A2-55082CA94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1" latinLnBrk="1" hangingPunct="1">
              <a:defRPr/>
            </a:pPr>
            <a:endParaRPr lang="ko-KR" altLang="en-US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7473A04D-F026-4E47-AE96-3434D08DB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1" latinLnBrk="1" hangingPunct="1">
              <a:defRPr/>
            </a:pPr>
            <a:endParaRPr lang="ko-KR" altLang="en-US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pic>
        <p:nvPicPr>
          <p:cNvPr id="11271" name="그림 9">
            <a:extLst>
              <a:ext uri="{FF2B5EF4-FFF2-40B4-BE49-F238E27FC236}">
                <a16:creationId xmlns:a16="http://schemas.microsoft.com/office/drawing/2014/main" id="{AE8A5A35-2060-4DA7-A018-23C94AE0DF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6326188"/>
            <a:ext cx="176053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TextBox 4">
            <a:extLst>
              <a:ext uri="{FF2B5EF4-FFF2-40B4-BE49-F238E27FC236}">
                <a16:creationId xmlns:a16="http://schemas.microsoft.com/office/drawing/2014/main" id="{00F89D44-869C-49EE-B95A-04BC0B501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219200"/>
            <a:ext cx="8318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ko-KR" sz="1800" b="0" u="none"/>
              <a:t>○ </a:t>
            </a:r>
            <a:r>
              <a:rPr lang="en-US" altLang="ko-KR" sz="1800" u="none"/>
              <a:t>Test for comparison for vehicle test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   - Test procedure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     ① Put detector on driver’s eye point(R-point proving)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     ② Adjust detector’s angle by rotating(after checking monitor angle)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     ③ CMS performance test</a:t>
            </a:r>
          </a:p>
        </p:txBody>
      </p:sp>
      <p:pic>
        <p:nvPicPr>
          <p:cNvPr id="11273" name="그림 2">
            <a:extLst>
              <a:ext uri="{FF2B5EF4-FFF2-40B4-BE49-F238E27FC236}">
                <a16:creationId xmlns:a16="http://schemas.microsoft.com/office/drawing/2014/main" id="{D0774B9C-C1D2-45AD-82B3-5E25C8E1E6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192588"/>
            <a:ext cx="3324225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그림 3">
            <a:extLst>
              <a:ext uri="{FF2B5EF4-FFF2-40B4-BE49-F238E27FC236}">
                <a16:creationId xmlns:a16="http://schemas.microsoft.com/office/drawing/2014/main" id="{C4E130C6-7B40-4403-AF2D-6BF0C91A50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59200"/>
            <a:ext cx="2305050" cy="189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5" name="TextBox 18">
            <a:extLst>
              <a:ext uri="{FF2B5EF4-FFF2-40B4-BE49-F238E27FC236}">
                <a16:creationId xmlns:a16="http://schemas.microsoft.com/office/drawing/2014/main" id="{AC35091B-7ECD-4E61-B776-ADBD023E2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265113"/>
            <a:ext cx="4068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pPr eaLnBrk="1" latinLnBrk="1" hangingPunct="1"/>
            <a:r>
              <a:rPr lang="en-US" altLang="ko-KR" sz="3200" u="none">
                <a:latin typeface="HY울릉도M" pitchFamily="18" charset="-127"/>
                <a:ea typeface="HY울릉도M" pitchFamily="18" charset="-127"/>
                <a:cs typeface="David" panose="020E0502060401010101" pitchFamily="34" charset="-79"/>
              </a:rPr>
              <a:t>CMS test on vehicle</a:t>
            </a:r>
            <a:endParaRPr lang="ko-KR" altLang="en-US" sz="3200" u="none">
              <a:latin typeface="HY울릉도M" pitchFamily="18" charset="-127"/>
              <a:ea typeface="HY울릉도M" pitchFamily="18" charset="-127"/>
              <a:cs typeface="David" panose="020E0502060401010101" pitchFamily="34" charset="-79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번호 개체 틀 5">
            <a:extLst>
              <a:ext uri="{FF2B5EF4-FFF2-40B4-BE49-F238E27FC236}">
                <a16:creationId xmlns:a16="http://schemas.microsoft.com/office/drawing/2014/main" id="{41EE7B1B-F7F5-43F0-85BC-EF7E4961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fld id="{D54E2DCC-9A3E-4881-AEA4-C0804AB1045F}" type="slidenum">
              <a:rPr lang="en-US" altLang="ko-KR" b="0" u="none" smtClean="0"/>
              <a:pPr/>
              <a:t>9</a:t>
            </a:fld>
            <a:endParaRPr lang="en-US" altLang="ko-KR" b="0" u="none"/>
          </a:p>
        </p:txBody>
      </p:sp>
      <p:sp>
        <p:nvSpPr>
          <p:cNvPr id="12291" name="TextBox 18">
            <a:extLst>
              <a:ext uri="{FF2B5EF4-FFF2-40B4-BE49-F238E27FC236}">
                <a16:creationId xmlns:a16="http://schemas.microsoft.com/office/drawing/2014/main" id="{592CDA63-B092-48C7-A2C7-CD5B20B16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6475" y="265113"/>
            <a:ext cx="2293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pPr eaLnBrk="1" latinLnBrk="1" hangingPunct="1"/>
            <a:r>
              <a:rPr lang="en-US" altLang="ko-KR" sz="3200" u="none">
                <a:latin typeface="HY울릉도M" pitchFamily="18" charset="-127"/>
                <a:ea typeface="HY울릉도M" pitchFamily="18" charset="-127"/>
                <a:cs typeface="David" panose="020E0502060401010101" pitchFamily="34" charset="-79"/>
              </a:rPr>
              <a:t>Couclusion</a:t>
            </a:r>
            <a:endParaRPr lang="ko-KR" altLang="en-US" sz="3200" u="none">
              <a:latin typeface="HY울릉도M" pitchFamily="18" charset="-127"/>
              <a:ea typeface="HY울릉도M" pitchFamily="18" charset="-127"/>
              <a:cs typeface="David" panose="020E0502060401010101" pitchFamily="34" charset="-79"/>
            </a:endParaRPr>
          </a:p>
        </p:txBody>
      </p:sp>
      <p:cxnSp>
        <p:nvCxnSpPr>
          <p:cNvPr id="12292" name="직선 연결선 21">
            <a:extLst>
              <a:ext uri="{FF2B5EF4-FFF2-40B4-BE49-F238E27FC236}">
                <a16:creationId xmlns:a16="http://schemas.microsoft.com/office/drawing/2014/main" id="{CF6A6979-44A1-4E5E-A584-481EA921871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8625" y="928688"/>
            <a:ext cx="8429625" cy="1587"/>
          </a:xfrm>
          <a:prstGeom prst="line">
            <a:avLst/>
          </a:prstGeom>
          <a:noFill/>
          <a:ln w="12700" algn="ctr">
            <a:solidFill>
              <a:srgbClr val="0060A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3" name="직선 연결선 13">
            <a:extLst>
              <a:ext uri="{FF2B5EF4-FFF2-40B4-BE49-F238E27FC236}">
                <a16:creationId xmlns:a16="http://schemas.microsoft.com/office/drawing/2014/main" id="{41BC6605-1DFA-4B20-BF52-C2019831C17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4313" y="6213475"/>
            <a:ext cx="8715375" cy="1588"/>
          </a:xfrm>
          <a:prstGeom prst="line">
            <a:avLst/>
          </a:prstGeom>
          <a:noFill/>
          <a:ln w="9525" algn="ctr">
            <a:solidFill>
              <a:srgbClr val="0060A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6" name="Rectangle 10">
            <a:extLst>
              <a:ext uri="{FF2B5EF4-FFF2-40B4-BE49-F238E27FC236}">
                <a16:creationId xmlns:a16="http://schemas.microsoft.com/office/drawing/2014/main" id="{D609DE2E-43F3-4636-8768-C91194254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1" latinLnBrk="1" hangingPunct="1">
              <a:defRPr/>
            </a:pPr>
            <a:endParaRPr lang="ko-KR" altLang="en-US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24FB1A21-EED7-4C59-9ECF-0CA24A083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1" latinLnBrk="1" hangingPunct="1">
              <a:defRPr/>
            </a:pPr>
            <a:endParaRPr lang="ko-KR" altLang="en-US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pic>
        <p:nvPicPr>
          <p:cNvPr id="12296" name="그림 9">
            <a:extLst>
              <a:ext uri="{FF2B5EF4-FFF2-40B4-BE49-F238E27FC236}">
                <a16:creationId xmlns:a16="http://schemas.microsoft.com/office/drawing/2014/main" id="{5C53CAD1-96EE-4321-9569-C9632A56E6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6326188"/>
            <a:ext cx="176053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TextBox 4">
            <a:extLst>
              <a:ext uri="{FF2B5EF4-FFF2-40B4-BE49-F238E27FC236}">
                <a16:creationId xmlns:a16="http://schemas.microsoft.com/office/drawing/2014/main" id="{D4A43E24-14D5-4B36-855A-DDCA7DF13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219200"/>
            <a:ext cx="83185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1pPr>
            <a:lvl2pPr marL="742950" indent="-28575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2pPr>
            <a:lvl3pPr marL="11430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3pPr>
            <a:lvl4pPr marL="16002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4pPr>
            <a:lvl5pPr marL="2057400" indent="-228600"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 u="sng">
                <a:solidFill>
                  <a:schemeClr val="tx1"/>
                </a:solidFill>
                <a:latin typeface="굴림" panose="020B0503020000020004" pitchFamily="34" charset="-127"/>
                <a:ea typeface="굴림" panose="020B0503020000020004" pitchFamily="34" charset="-127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ko-KR" sz="1800" b="0" u="none"/>
              <a:t>○ Limitations</a:t>
            </a:r>
            <a:endParaRPr lang="en-US" altLang="ko-KR" sz="1800" u="none"/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   - Portable light source for monitor test is needed(positioned in vehicle)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   - Flicker, Frame late, Image formation time, System latency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     ▪ Those tests must be confirmed possible or not on the vehicle 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○ After installation, you can visit KATRI and see the facility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○ Comparison test for CMS will be discussed 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   - CMS test(on the vehicle vs only component)</a:t>
            </a:r>
          </a:p>
          <a:p>
            <a:pPr>
              <a:lnSpc>
                <a:spcPct val="200000"/>
              </a:lnSpc>
            </a:pPr>
            <a:r>
              <a:rPr lang="en-US" altLang="ko-KR" sz="1800" b="0" u="none"/>
              <a:t>   - Test result comparison between KATRI and other institute(same model)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12933</TotalTime>
  <Words>472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굴림</vt:lpstr>
      <vt:lpstr>Arial</vt:lpstr>
      <vt:lpstr>HY울릉도M</vt:lpstr>
      <vt:lpstr>Calibri</vt:lpstr>
      <vt:lpstr>Wingdings</vt:lpstr>
      <vt:lpstr>David</vt:lpstr>
      <vt:lpstr>기본 디자인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성능연구실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이호상</dc:creator>
  <cp:lastModifiedBy>Francois E. Guichard</cp:lastModifiedBy>
  <cp:revision>603</cp:revision>
  <dcterms:created xsi:type="dcterms:W3CDTF">2006-06-27T04:49:59Z</dcterms:created>
  <dcterms:modified xsi:type="dcterms:W3CDTF">2019-10-07T10:14:55Z</dcterms:modified>
</cp:coreProperties>
</file>