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98" r:id="rId2"/>
    <p:sldId id="299" r:id="rId3"/>
    <p:sldId id="280" r:id="rId4"/>
    <p:sldId id="301" r:id="rId5"/>
    <p:sldId id="300" r:id="rId6"/>
    <p:sldId id="285" r:id="rId7"/>
    <p:sldId id="270" r:id="rId8"/>
    <p:sldId id="289" r:id="rId9"/>
    <p:sldId id="287" r:id="rId10"/>
    <p:sldId id="284" r:id="rId11"/>
    <p:sldId id="297" r:id="rId12"/>
    <p:sldId id="290" r:id="rId13"/>
    <p:sldId id="291" r:id="rId14"/>
    <p:sldId id="292" r:id="rId15"/>
    <p:sldId id="293" r:id="rId16"/>
    <p:sldId id="294" r:id="rId17"/>
    <p:sldId id="296" r:id="rId18"/>
    <p:sldId id="295" r:id="rId19"/>
    <p:sldId id="28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54" autoAdjust="0"/>
    <p:restoredTop sz="94675" autoAdjust="0"/>
  </p:normalViewPr>
  <p:slideViewPr>
    <p:cSldViewPr snapToGrid="0">
      <p:cViewPr varScale="1">
        <p:scale>
          <a:sx n="69" d="100"/>
          <a:sy n="69" d="100"/>
        </p:scale>
        <p:origin x="154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F2F4B-D4F4-4AA4-87F1-8F7D4094096E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2E716-4CF9-41FF-A8C6-6A7AC2004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58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7620000" y="6519446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0854EA3-DB4F-4D22-A409-D839C7E64F08}" type="slidenum">
              <a:rPr lang="de-DE" sz="1600" smtClean="0"/>
              <a:t>‹#›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97144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69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9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08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72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90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15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101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73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82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EA00-8A2F-4B22-BCD0-68C11CC5062A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9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8EA00-8A2F-4B22-BCD0-68C11CC5062A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73E37-5BE2-409C-8098-50FF86E46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3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unece.org/download/attachments/73924689/TFCS-14-12%20(TFCS)%20Replies%20to%20the%20comments%20from%20GRVA%20members.pptx?api=v2" TargetMode="External"/><Relationship Id="rId2" Type="http://schemas.openxmlformats.org/officeDocument/2006/relationships/hyperlink" Target="https://wiki.unece.org/pages/viewpage.action?pageId=73924689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iki.unece.org/download/attachments/73924689/TFCS-14-14%20(TFCS)%20replies%20to%20comments%20from%20Spain%20(TFCS-14-05).docx?api=v2" TargetMode="External"/><Relationship Id="rId4" Type="http://schemas.openxmlformats.org/officeDocument/2006/relationships/hyperlink" Target="https://wiki.unece.org/download/attachments/73924689/TFCS-14-13%20(TFCS)%20replies%20to%20comments%20from%20France%20(TFCS-14-04).docx?api=v2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ounded Rectangle 58"/>
          <p:cNvSpPr/>
          <p:nvPr/>
        </p:nvSpPr>
        <p:spPr>
          <a:xfrm>
            <a:off x="410394" y="990600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r>
              <a:rPr lang="de-DE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800100" lvl="5" indent="-342900">
              <a:buFontTx/>
              <a:buChar char="-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81000" y="2489240"/>
            <a:ext cx="838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800" dirty="0"/>
              <a:t>Status report of the UN Task Force on Cyber Security and Over-the-air Issues</a:t>
            </a:r>
            <a:br>
              <a:rPr lang="de-DE" sz="4800" dirty="0"/>
            </a:b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962526" y="0"/>
            <a:ext cx="4181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730" algn="r"/>
            <a:r>
              <a:rPr lang="en-US" sz="1400" b="0" i="0" u="none" strike="noStrike" baseline="0" dirty="0">
                <a:latin typeface="+mn-lt"/>
              </a:rPr>
              <a:t> </a:t>
            </a:r>
            <a:r>
              <a:rPr lang="en-US" sz="1800" b="0" i="0" u="sng" strike="noStrike" baseline="0" dirty="0">
                <a:latin typeface="+mn-lt"/>
              </a:rPr>
              <a:t>Informal document </a:t>
            </a:r>
            <a:r>
              <a:rPr lang="en-US" sz="1800" b="1" i="0" u="none" strike="noStrike" baseline="0" dirty="0">
                <a:latin typeface="+mn-lt"/>
              </a:rPr>
              <a:t>GRVA-02-03</a:t>
            </a:r>
            <a:endParaRPr lang="en-US" sz="1800" b="0" i="0" u="none" strike="noStrike" baseline="0" dirty="0">
              <a:latin typeface="+mn-lt"/>
            </a:endParaRPr>
          </a:p>
          <a:p>
            <a:pPr marR="730" algn="r"/>
            <a:r>
              <a:rPr lang="en-US" sz="1800" b="0" i="0" u="none" strike="noStrike" baseline="0" dirty="0">
                <a:latin typeface="+mn-lt"/>
              </a:rPr>
              <a:t>2nd GRVA, 28 Jan. - 01 Feb. 2019</a:t>
            </a:r>
          </a:p>
          <a:p>
            <a:pPr marR="1450" algn="r"/>
            <a:r>
              <a:rPr lang="en-US" sz="1800" b="0" i="0" u="none" strike="noStrike" baseline="0" dirty="0">
                <a:latin typeface="+mn-lt"/>
              </a:rPr>
              <a:t>Agenda item 5 (b)</a:t>
            </a:r>
            <a:endParaRPr lang="en-US" sz="1600" u="none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853647-1BD8-44FF-A03A-659DFFCA1290}"/>
              </a:ext>
            </a:extLst>
          </p:cNvPr>
          <p:cNvSpPr txBox="1"/>
          <p:nvPr/>
        </p:nvSpPr>
        <p:spPr>
          <a:xfrm>
            <a:off x="0" y="-6824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Submitted by the Secretary of the UN Task Force on Cyber Security and Over-the-Air issues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81061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0072" y="990600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prstClr val="black"/>
                </a:solidFill>
              </a:rPr>
              <a:t>Coordination team to draft the initial version of the Interpretation Document (V0.1)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prstClr val="black"/>
                </a:solidFill>
              </a:rPr>
              <a:t>Coordination team consist of test participants and the TF-CS/OTA secreteriate (co-chairs + secretary)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prstClr val="black"/>
                </a:solidFill>
              </a:rPr>
              <a:t>Co-Chairs of TF-CS/OTA to cordinate answering of queries during the assessment phase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prstClr val="black"/>
                </a:solidFill>
              </a:rPr>
              <a:t>Coordination team to reconvene to update the Interpretation Document and produce the report of the test phase and draft amendmentments to the Regulation(s), if any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prstClr val="black"/>
                </a:solidFill>
              </a:rPr>
              <a:t>Task force to review and approve documents through webmeetings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04800" y="3048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ja-JP" sz="2800" dirty="0"/>
              <a:t>Coordination Team of the test phase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71092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0072" y="990600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lvl="0">
              <a:spcBef>
                <a:spcPct val="20000"/>
              </a:spcBef>
            </a:pPr>
            <a:r>
              <a:rPr lang="de-DE" sz="2800" dirty="0">
                <a:solidFill>
                  <a:prstClr val="black"/>
                </a:solidFill>
              </a:rPr>
              <a:t>Approval Authorities should identify Technical Services</a:t>
            </a:r>
          </a:p>
          <a:p>
            <a:pPr marL="344488" lvl="0" indent="-344488">
              <a:spcBef>
                <a:spcPct val="20000"/>
              </a:spcBef>
            </a:pPr>
            <a:r>
              <a:rPr lang="de-DE" sz="2800" dirty="0">
                <a:solidFill>
                  <a:prstClr val="black"/>
                </a:solidFill>
              </a:rPr>
              <a:t>Interested OEMs should state:</a:t>
            </a:r>
            <a:endParaRPr lang="de-DE" sz="3200" i="1" dirty="0">
              <a:solidFill>
                <a:srgbClr val="0000FF"/>
              </a:solidFill>
            </a:endParaRPr>
          </a:p>
          <a:p>
            <a:pPr marL="344488" lvl="0" indent="-344488">
              <a:spcBef>
                <a:spcPct val="20000"/>
              </a:spcBef>
            </a:pPr>
            <a:r>
              <a:rPr lang="de-DE" sz="2400" i="1" dirty="0">
                <a:solidFill>
                  <a:schemeClr val="tx1"/>
                </a:solidFill>
              </a:rPr>
              <a:t>-	With which Approval Authorities/Technical Services they are able to work with</a:t>
            </a:r>
          </a:p>
          <a:p>
            <a:pPr marL="342900" lvl="0" indent="-342900">
              <a:spcBef>
                <a:spcPct val="20000"/>
              </a:spcBef>
              <a:buFontTx/>
              <a:buChar char="-"/>
            </a:pPr>
            <a:r>
              <a:rPr lang="de-DE" sz="2400" i="1" dirty="0">
                <a:solidFill>
                  <a:schemeClr val="tx1"/>
                </a:solidFill>
              </a:rPr>
              <a:t>Identify for which Regulations they are participating</a:t>
            </a:r>
          </a:p>
          <a:p>
            <a:pPr marL="342900" lvl="0" indent="-342900">
              <a:spcBef>
                <a:spcPct val="20000"/>
              </a:spcBef>
              <a:buFontTx/>
              <a:buChar char="-"/>
            </a:pPr>
            <a:r>
              <a:rPr lang="de-DE" sz="2400" i="1" dirty="0">
                <a:solidFill>
                  <a:schemeClr val="tx1"/>
                </a:solidFill>
              </a:rPr>
              <a:t>Whether they are able to provide information allowing for the assessment of the entirety of the Regulation(s)</a:t>
            </a:r>
            <a:endParaRPr lang="de-DE" sz="2000" dirty="0">
              <a:solidFill>
                <a:schemeClr val="tx1"/>
              </a:solidFill>
            </a:endParaRPr>
          </a:p>
          <a:p>
            <a:pPr lvl="0">
              <a:spcBef>
                <a:spcPct val="20000"/>
              </a:spcBef>
            </a:pPr>
            <a:r>
              <a:rPr lang="de-DE" sz="2800" dirty="0">
                <a:solidFill>
                  <a:prstClr val="black"/>
                </a:solidFill>
              </a:rPr>
              <a:t>Interested participants shall inform the co-chairs</a:t>
            </a:r>
          </a:p>
          <a:p>
            <a:pPr marL="344488" lvl="0" indent="-344488">
              <a:spcBef>
                <a:spcPct val="20000"/>
              </a:spcBef>
            </a:pPr>
            <a:r>
              <a:rPr lang="de-DE" sz="2400" i="1" dirty="0">
                <a:solidFill>
                  <a:schemeClr val="tx1"/>
                </a:solidFill>
              </a:rPr>
              <a:t>- 	Target: min. 3 Authorities and 3 OEMs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04800" y="3048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ja-JP" sz="2800" dirty="0"/>
              <a:t>Test phase: 1. Identification of Participants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080712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0072" y="990600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prstClr val="black"/>
                </a:solidFill>
              </a:rPr>
              <a:t>Shall consist of the participating parties, co-chairs and secretary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prstClr val="black"/>
                </a:solidFill>
              </a:rPr>
              <a:t>Aims of the meeting</a:t>
            </a:r>
            <a:endParaRPr lang="de-DE" sz="3200" i="1" dirty="0">
              <a:solidFill>
                <a:srgbClr val="0000FF"/>
              </a:solidFill>
            </a:endParaRPr>
          </a:p>
          <a:p>
            <a:pPr marL="801688" lvl="0" indent="-341313">
              <a:spcBef>
                <a:spcPct val="20000"/>
              </a:spcBef>
              <a:buFontTx/>
              <a:buChar char="-"/>
            </a:pPr>
            <a:r>
              <a:rPr lang="de-DE" sz="2400" i="1" dirty="0">
                <a:solidFill>
                  <a:schemeClr val="tx1"/>
                </a:solidFill>
              </a:rPr>
              <a:t>Arrange testing schedules</a:t>
            </a:r>
          </a:p>
          <a:p>
            <a:pPr marL="801688" lvl="0" indent="-341313">
              <a:spcBef>
                <a:spcPct val="20000"/>
              </a:spcBef>
              <a:buFontTx/>
              <a:buChar char="-"/>
            </a:pPr>
            <a:r>
              <a:rPr lang="de-DE" sz="2400" i="1" dirty="0">
                <a:solidFill>
                  <a:schemeClr val="tx1"/>
                </a:solidFill>
              </a:rPr>
              <a:t>Draft initial interpretation document </a:t>
            </a:r>
            <a:r>
              <a:rPr lang="de-DE" sz="2000" i="1" dirty="0">
                <a:solidFill>
                  <a:schemeClr val="tx1"/>
                </a:solidFill>
              </a:rPr>
              <a:t>(will be shared with all TF-CS/OTA members and made publically available UNECE wiki)</a:t>
            </a:r>
          </a:p>
          <a:p>
            <a:pPr marL="1543050" lvl="1" indent="-3429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Evidence required for corresponding regulatory requirements (focus on Chapter 7)</a:t>
            </a:r>
            <a:br>
              <a:rPr lang="de-DE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de-DE" sz="2400" i="1" dirty="0">
                <a:solidFill>
                  <a:schemeClr val="accent1">
                    <a:lumMod val="75000"/>
                  </a:schemeClr>
                </a:solidFill>
              </a:rPr>
              <a:t>What should the manufacturer provide?</a:t>
            </a:r>
            <a:br>
              <a:rPr lang="de-DE" sz="24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de-DE" sz="2400" i="1" dirty="0">
                <a:solidFill>
                  <a:schemeClr val="accent1">
                    <a:lumMod val="75000"/>
                  </a:schemeClr>
                </a:solidFill>
              </a:rPr>
              <a:t>Line-by-line review of the Regulation(s), with elaboration on issues identified</a:t>
            </a:r>
          </a:p>
          <a:p>
            <a:pPr marL="1543050" lvl="1" indent="-3429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Guidance on interpretation of evidence for corresponding regulatory requirements 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04800" y="3048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ja-JP" sz="2800" dirty="0"/>
              <a:t>Test phase planning: 2. Coordination Meeting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214190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0072" y="990600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prstClr val="black"/>
                </a:solidFill>
              </a:rPr>
              <a:t>Manufacturers and Approval Authorities/Technical Services prepare for the assessment and gathering of documentation/evidence</a:t>
            </a:r>
            <a:endParaRPr lang="de-DE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04800" y="3048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ja-JP" sz="2800" dirty="0"/>
              <a:t>Test phase planning: 3. Preparation phase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2213642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0072" y="990600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prstClr val="black"/>
                </a:solidFill>
              </a:rPr>
              <a:t>Assessment of the Regulation(s) by an Approval Authority/ Technical Service using the OEM documentation/ evidence</a:t>
            </a:r>
            <a:br>
              <a:rPr lang="de-DE" sz="2800" dirty="0">
                <a:solidFill>
                  <a:prstClr val="black"/>
                </a:solidFill>
              </a:rPr>
            </a:br>
            <a:r>
              <a:rPr lang="de-DE" sz="2800" i="1" dirty="0">
                <a:solidFill>
                  <a:schemeClr val="accent1">
                    <a:lumMod val="75000"/>
                  </a:schemeClr>
                </a:solidFill>
              </a:rPr>
              <a:t>Confidential content is shared only between relevant parties (OEM and the assigned Approval Authority/ Technical Service)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04800" y="3048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ja-JP" sz="2800" dirty="0"/>
              <a:t>Test phase planning: 4. Assessment phase</a:t>
            </a:r>
            <a:endParaRPr lang="en-US" altLang="ja-JP" sz="2800" dirty="0"/>
          </a:p>
        </p:txBody>
      </p:sp>
      <p:sp>
        <p:nvSpPr>
          <p:cNvPr id="5" name="Rectangle 4"/>
          <p:cNvSpPr/>
          <p:nvPr/>
        </p:nvSpPr>
        <p:spPr>
          <a:xfrm>
            <a:off x="2286000" y="4038600"/>
            <a:ext cx="1180253" cy="555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Approval Authority A</a:t>
            </a:r>
            <a:endParaRPr lang="en-US" sz="1400" dirty="0"/>
          </a:p>
        </p:txBody>
      </p:sp>
      <p:sp>
        <p:nvSpPr>
          <p:cNvPr id="6" name="Rounded Rectangle 5"/>
          <p:cNvSpPr/>
          <p:nvPr/>
        </p:nvSpPr>
        <p:spPr>
          <a:xfrm>
            <a:off x="2286000" y="5093547"/>
            <a:ext cx="1180253" cy="485987"/>
          </a:xfrm>
          <a:prstGeom prst="roundRect">
            <a:avLst>
              <a:gd name="adj" fmla="val 37207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accent5">
                    <a:lumMod val="75000"/>
                  </a:schemeClr>
                </a:solidFill>
              </a:rPr>
              <a:t>OEM 1</a:t>
            </a:r>
            <a:endParaRPr lang="en-US" sz="105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Up-Down Arrow 6"/>
          <p:cNvSpPr/>
          <p:nvPr/>
        </p:nvSpPr>
        <p:spPr>
          <a:xfrm>
            <a:off x="2841413" y="4720792"/>
            <a:ext cx="138853" cy="208280"/>
          </a:xfrm>
          <a:prstGeom prst="up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8" name="Rectangle 7"/>
          <p:cNvSpPr/>
          <p:nvPr/>
        </p:nvSpPr>
        <p:spPr>
          <a:xfrm>
            <a:off x="6019800" y="4038600"/>
            <a:ext cx="1180253" cy="5554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accent1">
                    <a:lumMod val="75000"/>
                  </a:schemeClr>
                </a:solidFill>
              </a:rPr>
              <a:t>Approval Authority B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Up-Down Arrow 9"/>
          <p:cNvSpPr/>
          <p:nvPr/>
        </p:nvSpPr>
        <p:spPr>
          <a:xfrm rot="19130626">
            <a:off x="5523653" y="4705552"/>
            <a:ext cx="138853" cy="208280"/>
          </a:xfrm>
          <a:prstGeom prst="up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3" name="Up-Down Arrow 12"/>
          <p:cNvSpPr/>
          <p:nvPr/>
        </p:nvSpPr>
        <p:spPr>
          <a:xfrm rot="2542772">
            <a:off x="6413905" y="4725136"/>
            <a:ext cx="138853" cy="208280"/>
          </a:xfrm>
          <a:prstGeom prst="up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" name="Rectangle 2"/>
          <p:cNvSpPr/>
          <p:nvPr/>
        </p:nvSpPr>
        <p:spPr>
          <a:xfrm>
            <a:off x="1066800" y="5867400"/>
            <a:ext cx="7315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>
                <a:solidFill>
                  <a:schemeClr val="accent1">
                    <a:lumMod val="75000"/>
                  </a:schemeClr>
                </a:solidFill>
              </a:rPr>
              <a:t>Example interactions: Documentation at this point can be share bilaterally between one OEM and one Approval Authority/ Technical Service or between one OEM and multiple AA/TS at a time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23453" y="4495800"/>
            <a:ext cx="4924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800" i="1" dirty="0">
                <a:solidFill>
                  <a:srgbClr val="4F81BD">
                    <a:lumMod val="75000"/>
                  </a:srgbClr>
                </a:solidFill>
              </a:rPr>
              <a:t>or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5410200" y="5105400"/>
            <a:ext cx="1180253" cy="485987"/>
          </a:xfrm>
          <a:prstGeom prst="roundRect">
            <a:avLst>
              <a:gd name="adj" fmla="val 37207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accent5">
                    <a:lumMod val="75000"/>
                  </a:schemeClr>
                </a:solidFill>
              </a:rPr>
              <a:t>OEM 1</a:t>
            </a:r>
            <a:endParaRPr lang="en-US" sz="105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36327" y="4048539"/>
            <a:ext cx="1180253" cy="555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Approval Authority 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23064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0072" y="990600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prstClr val="black"/>
                </a:solidFill>
              </a:rPr>
              <a:t>Shall consist of the participating parties, co-chairs and secretary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prstClr val="black"/>
                </a:solidFill>
              </a:rPr>
              <a:t>Aims of the meeting</a:t>
            </a:r>
            <a:endParaRPr lang="de-DE" sz="3200" i="1" dirty="0">
              <a:solidFill>
                <a:srgbClr val="0000FF"/>
              </a:solidFill>
            </a:endParaRPr>
          </a:p>
          <a:p>
            <a:pPr marL="801688" lvl="0" indent="-341313">
              <a:spcBef>
                <a:spcPct val="20000"/>
              </a:spcBef>
              <a:buFontTx/>
              <a:buChar char="-"/>
            </a:pPr>
            <a:r>
              <a:rPr lang="de-DE" sz="2400" i="1" dirty="0">
                <a:solidFill>
                  <a:schemeClr val="tx1"/>
                </a:solidFill>
              </a:rPr>
              <a:t>Updated draft interpretation document </a:t>
            </a:r>
            <a:r>
              <a:rPr lang="de-DE" sz="2000" i="1" dirty="0">
                <a:solidFill>
                  <a:schemeClr val="tx1"/>
                </a:solidFill>
              </a:rPr>
              <a:t>(will be shared with all TF-CS/OTA members and made publically available UNECE wiki)</a:t>
            </a:r>
          </a:p>
          <a:p>
            <a:pPr marL="801688" indent="-341313">
              <a:spcBef>
                <a:spcPct val="20000"/>
              </a:spcBef>
              <a:buFontTx/>
              <a:buChar char="-"/>
            </a:pPr>
            <a:r>
              <a:rPr lang="de-DE" sz="2400" i="1" dirty="0">
                <a:solidFill>
                  <a:schemeClr val="tx1"/>
                </a:solidFill>
              </a:rPr>
              <a:t>Exchange on findings of the first assessments</a:t>
            </a:r>
          </a:p>
          <a:p>
            <a:pPr marL="1543050" lvl="1" indent="-3429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Regulatory issues identified</a:t>
            </a:r>
            <a:endParaRPr lang="de-DE" sz="24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1543050" lvl="1" indent="-3429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Opinion on ability to provide and assess evidence to assess the effectiveness and robustness of the Regulation(s)</a:t>
            </a:r>
          </a:p>
          <a:p>
            <a:pPr marL="1543050" lvl="1" indent="-3429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Not to discuss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proprietary information</a:t>
            </a:r>
          </a:p>
          <a:p>
            <a:pPr marL="1543050" lvl="1" indent="-3429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Reporting shall be anonymized  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04800" y="3048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ja-JP" sz="2800" dirty="0"/>
              <a:t>Test phase planning: 5. Coordination Meeting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496228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0072" y="990600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prstClr val="black"/>
                </a:solidFill>
              </a:rPr>
              <a:t>Assessment that Approval Authority/ Technical Service using the same OEM documentation/ evidence are able to come to the same conclusion</a:t>
            </a:r>
            <a:br>
              <a:rPr lang="de-DE" sz="2800" dirty="0">
                <a:solidFill>
                  <a:prstClr val="black"/>
                </a:solidFill>
              </a:rPr>
            </a:br>
            <a:r>
              <a:rPr lang="de-DE" sz="2800" dirty="0">
                <a:solidFill>
                  <a:prstClr val="black"/>
                </a:solidFill>
              </a:rPr>
              <a:t>(Round robin testing)</a:t>
            </a:r>
            <a:br>
              <a:rPr lang="de-DE" sz="2800" dirty="0">
                <a:solidFill>
                  <a:prstClr val="black"/>
                </a:solidFill>
              </a:rPr>
            </a:br>
            <a:r>
              <a:rPr lang="de-DE" sz="2800" i="1" dirty="0">
                <a:solidFill>
                  <a:schemeClr val="accent1">
                    <a:lumMod val="75000"/>
                  </a:schemeClr>
                </a:solidFill>
              </a:rPr>
              <a:t>Confidential content is shared only between relevant parties (OEM and the assigned Approval Authority/ Technical Service)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04800" y="3048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ja-JP" sz="2800" dirty="0"/>
              <a:t>Test phase: 6. Assessment phase (cross checking)</a:t>
            </a:r>
            <a:endParaRPr lang="en-US" altLang="ja-JP" sz="2800" dirty="0"/>
          </a:p>
        </p:txBody>
      </p:sp>
      <p:sp>
        <p:nvSpPr>
          <p:cNvPr id="8" name="Rectangle 7"/>
          <p:cNvSpPr/>
          <p:nvPr/>
        </p:nvSpPr>
        <p:spPr>
          <a:xfrm>
            <a:off x="4114800" y="4267200"/>
            <a:ext cx="1180253" cy="5554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accent1">
                    <a:lumMod val="75000"/>
                  </a:schemeClr>
                </a:solidFill>
              </a:rPr>
              <a:t>Approval Authority D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Up-Down Arrow 12"/>
          <p:cNvSpPr/>
          <p:nvPr/>
        </p:nvSpPr>
        <p:spPr>
          <a:xfrm rot="3371870">
            <a:off x="5389732" y="5269288"/>
            <a:ext cx="138853" cy="208280"/>
          </a:xfrm>
          <a:prstGeom prst="up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7" name="Rounded Rectangle 16"/>
          <p:cNvSpPr/>
          <p:nvPr/>
        </p:nvSpPr>
        <p:spPr>
          <a:xfrm>
            <a:off x="4102873" y="5410200"/>
            <a:ext cx="1180253" cy="485987"/>
          </a:xfrm>
          <a:prstGeom prst="roundRect">
            <a:avLst>
              <a:gd name="adj" fmla="val 37207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accent5">
                    <a:lumMod val="75000"/>
                  </a:schemeClr>
                </a:solidFill>
              </a:rPr>
              <a:t>OEM 1</a:t>
            </a:r>
            <a:endParaRPr lang="en-US" sz="105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38400" y="4876800"/>
            <a:ext cx="1180253" cy="555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Approval Authority C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5715000" y="4876800"/>
            <a:ext cx="1180253" cy="5554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bg1"/>
                </a:solidFill>
              </a:rPr>
              <a:t>Approval Authority ...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1" name="Up-Down Arrow 20"/>
          <p:cNvSpPr/>
          <p:nvPr/>
        </p:nvSpPr>
        <p:spPr>
          <a:xfrm>
            <a:off x="4623381" y="5049159"/>
            <a:ext cx="138853" cy="208280"/>
          </a:xfrm>
          <a:prstGeom prst="up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2" name="Up-Down Arrow 21"/>
          <p:cNvSpPr/>
          <p:nvPr/>
        </p:nvSpPr>
        <p:spPr>
          <a:xfrm rot="18228130" flipV="1">
            <a:off x="3789534" y="5269287"/>
            <a:ext cx="138853" cy="208280"/>
          </a:xfrm>
          <a:prstGeom prst="up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3" name="Rectangle 22"/>
          <p:cNvSpPr/>
          <p:nvPr/>
        </p:nvSpPr>
        <p:spPr>
          <a:xfrm>
            <a:off x="1066800" y="6169223"/>
            <a:ext cx="7315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>
                <a:solidFill>
                  <a:schemeClr val="accent1">
                    <a:lumMod val="75000"/>
                  </a:schemeClr>
                </a:solidFill>
              </a:rPr>
              <a:t>Note: May be concurrent with Step 4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821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0072" y="990600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prstClr val="black"/>
                </a:solidFill>
              </a:rPr>
              <a:t>Was it possible to assess the requirement(s)?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prstClr val="black"/>
                </a:solidFill>
              </a:rPr>
              <a:t>Did the AA/TS reach the same conclusions?</a:t>
            </a:r>
            <a:br>
              <a:rPr lang="de-DE" sz="2800" dirty="0">
                <a:solidFill>
                  <a:prstClr val="black"/>
                </a:solidFill>
              </a:rPr>
            </a:br>
            <a:r>
              <a:rPr lang="de-DE" sz="2800" dirty="0">
                <a:solidFill>
                  <a:prstClr val="black"/>
                </a:solidFill>
              </a:rPr>
              <a:t>(Line-by-line)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prstClr val="black"/>
                </a:solidFill>
              </a:rPr>
              <a:t>Is the rationale for reaching these conclusions similar?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prstClr val="black"/>
                </a:solidFill>
              </a:rPr>
              <a:t>Summary of whether agreement was reached and areas of difficulties (disagreement) will be highlighted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prstClr val="black"/>
                </a:solidFill>
              </a:rPr>
              <a:t>Feedback on potential improvements to interpretation document and/or Regultion(s)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de-DE" sz="28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04800" y="3048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ja-JP" sz="2800" dirty="0"/>
              <a:t>Test phase: 6. Assessment phase (cross checking) – cont.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8337794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0072" y="990600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prstClr val="black"/>
                </a:solidFill>
              </a:rPr>
              <a:t>Finalization of the interpretation document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prstClr val="black"/>
                </a:solidFill>
              </a:rPr>
              <a:t>Finalization and agreement on any regulatory amendments </a:t>
            </a:r>
          </a:p>
          <a:p>
            <a:pPr marL="461963" indent="-461963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146175" algn="l"/>
              </a:tabLst>
            </a:pPr>
            <a:r>
              <a:rPr lang="de-DE" sz="2800" dirty="0">
                <a:solidFill>
                  <a:prstClr val="black"/>
                </a:solidFill>
              </a:rPr>
              <a:t>Finalization of the report on the test phase to cover: </a:t>
            </a:r>
            <a:br>
              <a:rPr lang="de-DE" sz="2800" dirty="0">
                <a:solidFill>
                  <a:prstClr val="black"/>
                </a:solidFill>
              </a:rPr>
            </a:br>
            <a:r>
              <a:rPr lang="de-DE" sz="2800" dirty="0">
                <a:solidFill>
                  <a:prstClr val="black"/>
                </a:solidFill>
              </a:rPr>
              <a:t>-	conclusions on the effectiveness /robustness of </a:t>
            </a:r>
            <a:br>
              <a:rPr lang="de-DE" sz="2800" dirty="0">
                <a:solidFill>
                  <a:prstClr val="black"/>
                </a:solidFill>
              </a:rPr>
            </a:br>
            <a:r>
              <a:rPr lang="de-DE" sz="2800" dirty="0">
                <a:solidFill>
                  <a:prstClr val="black"/>
                </a:solidFill>
              </a:rPr>
              <a:t>   	the Regulation(s)</a:t>
            </a:r>
            <a:br>
              <a:rPr lang="de-DE" sz="2800" dirty="0">
                <a:solidFill>
                  <a:prstClr val="black"/>
                </a:solidFill>
              </a:rPr>
            </a:br>
            <a:r>
              <a:rPr lang="de-DE" sz="2800" dirty="0">
                <a:solidFill>
                  <a:prstClr val="black"/>
                </a:solidFill>
              </a:rPr>
              <a:t>- 	report on whether the Approval authorities/ 	Technical Services were able to reach the same 	conclusions</a:t>
            </a:r>
          </a:p>
          <a:p>
            <a:pPr>
              <a:spcBef>
                <a:spcPct val="20000"/>
              </a:spcBef>
              <a:tabLst>
                <a:tab pos="1146175" algn="l"/>
              </a:tabLst>
            </a:pPr>
            <a:r>
              <a:rPr lang="de-DE" sz="2800" i="1" dirty="0">
                <a:solidFill>
                  <a:schemeClr val="accent1">
                    <a:lumMod val="75000"/>
                  </a:schemeClr>
                </a:solidFill>
              </a:rPr>
              <a:t>TF-CS/OTA shall agree and endorse above documents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04800" y="3048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ja-JP" sz="2800" dirty="0"/>
              <a:t>Test phase: 7. Final Evaluation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28554403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1066800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lvl="0">
              <a:spcBef>
                <a:spcPct val="20000"/>
              </a:spcBef>
            </a:pPr>
            <a:endParaRPr lang="de-DE" sz="3200" i="1" dirty="0">
              <a:solidFill>
                <a:srgbClr val="0000FF"/>
              </a:solidFill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2209798" y="2670544"/>
            <a:ext cx="6400802" cy="148856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entagon 6"/>
          <p:cNvSpPr/>
          <p:nvPr/>
        </p:nvSpPr>
        <p:spPr>
          <a:xfrm>
            <a:off x="762000" y="2668556"/>
            <a:ext cx="1447798" cy="152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68"/>
          <p:cNvGrpSpPr/>
          <p:nvPr/>
        </p:nvGrpSpPr>
        <p:grpSpPr>
          <a:xfrm>
            <a:off x="533400" y="1371600"/>
            <a:ext cx="914400" cy="3584944"/>
            <a:chOff x="3505200" y="2663456"/>
            <a:chExt cx="914400" cy="3584944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3962400" y="3505200"/>
              <a:ext cx="0" cy="2743200"/>
            </a:xfrm>
            <a:prstGeom prst="line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/>
            <p:cNvSpPr/>
            <p:nvPr/>
          </p:nvSpPr>
          <p:spPr>
            <a:xfrm flipV="1">
              <a:off x="3886200" y="3962400"/>
              <a:ext cx="152400" cy="152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3581400" y="2663456"/>
              <a:ext cx="762000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b="1" dirty="0">
                  <a:solidFill>
                    <a:prstClr val="white"/>
                  </a:solidFill>
                </a:rPr>
                <a:t>TFCS-14</a:t>
              </a:r>
              <a:br>
                <a:rPr lang="de-DE" sz="1100" b="1" dirty="0">
                  <a:solidFill>
                    <a:prstClr val="white"/>
                  </a:solidFill>
                </a:rPr>
              </a:br>
              <a:r>
                <a:rPr lang="de-DE" sz="1100" b="1" dirty="0">
                  <a:solidFill>
                    <a:prstClr val="white"/>
                  </a:solidFill>
                </a:rPr>
                <a:t>Paris</a:t>
              </a:r>
              <a:endParaRPr lang="en-US" sz="800" b="1" dirty="0">
                <a:solidFill>
                  <a:prstClr val="white"/>
                </a:solidFill>
              </a:endParaRPr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3505200" y="4495800"/>
              <a:ext cx="914400" cy="4572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tx2"/>
                  </a:solidFill>
                </a:rPr>
                <a:t>04-05 Dec. 2018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7696200" y="1371600"/>
            <a:ext cx="914400" cy="3581400"/>
            <a:chOff x="3744874" y="1371600"/>
            <a:chExt cx="914400" cy="3581400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4202074" y="2209800"/>
              <a:ext cx="0" cy="2743200"/>
            </a:xfrm>
            <a:prstGeom prst="line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 flipV="1">
              <a:off x="4125874" y="2667000"/>
              <a:ext cx="152400" cy="152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3744874" y="1371600"/>
              <a:ext cx="914400" cy="76200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altLang="ja-JP" sz="1100" b="1" dirty="0">
                  <a:solidFill>
                    <a:prstClr val="white"/>
                  </a:solidFill>
                </a:rPr>
                <a:t>GRVA-03</a:t>
              </a:r>
              <a:br>
                <a:rPr lang="de-DE" altLang="ja-JP" sz="1100" b="1" dirty="0">
                  <a:solidFill>
                    <a:prstClr val="white"/>
                  </a:solidFill>
                </a:rPr>
              </a:br>
              <a:r>
                <a:rPr lang="de-DE" altLang="ja-JP" sz="1100" b="1" dirty="0">
                  <a:solidFill>
                    <a:prstClr val="white"/>
                  </a:solidFill>
                </a:rPr>
                <a:t>Geneva</a:t>
              </a:r>
              <a:endParaRPr lang="en-US" altLang="ja-JP" sz="1100" b="1" dirty="0">
                <a:solidFill>
                  <a:prstClr val="white"/>
                </a:solidFill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3744874" y="3200400"/>
              <a:ext cx="914400" cy="4572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tx2"/>
                  </a:solidFill>
                </a:rPr>
                <a:t>24-27 Sep.</a:t>
              </a:r>
              <a:br>
                <a:rPr lang="de-DE" sz="1200" b="1" dirty="0">
                  <a:solidFill>
                    <a:schemeClr val="tx2"/>
                  </a:solidFill>
                </a:rPr>
              </a:br>
              <a:r>
                <a:rPr lang="de-DE" sz="1200" b="1" dirty="0">
                  <a:solidFill>
                    <a:schemeClr val="tx2"/>
                  </a:solidFill>
                </a:rPr>
                <a:t>2019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74" name="Pentagon 73"/>
          <p:cNvSpPr/>
          <p:nvPr/>
        </p:nvSpPr>
        <p:spPr>
          <a:xfrm>
            <a:off x="5867400" y="5867400"/>
            <a:ext cx="1600200" cy="287271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de-DE" sz="1100" b="1" dirty="0">
                <a:solidFill>
                  <a:schemeClr val="bg1"/>
                </a:solidFill>
              </a:rPr>
              <a:t>Prep Report on TP</a:t>
            </a:r>
            <a:endParaRPr kumimoji="1" lang="en-US" sz="1100" b="1" dirty="0">
              <a:solidFill>
                <a:schemeClr val="bg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099584" y="2197100"/>
            <a:ext cx="1034016" cy="2543576"/>
            <a:chOff x="2656368" y="2197100"/>
            <a:chExt cx="1034016" cy="2543576"/>
          </a:xfrm>
        </p:grpSpPr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9DE40EA3-2E31-457F-916F-3B051CBB9DD2}"/>
                </a:ext>
              </a:extLst>
            </p:cNvPr>
            <p:cNvCxnSpPr>
              <a:cxnSpLocks/>
            </p:cNvCxnSpPr>
            <p:nvPr/>
          </p:nvCxnSpPr>
          <p:spPr>
            <a:xfrm>
              <a:off x="3178690" y="2213344"/>
              <a:ext cx="0" cy="2527332"/>
            </a:xfrm>
            <a:prstGeom prst="line">
              <a:avLst/>
            </a:prstGeom>
            <a:ln w="25400">
              <a:solidFill>
                <a:schemeClr val="accent4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ounded Rectangle 71">
              <a:extLst>
                <a:ext uri="{FF2B5EF4-FFF2-40B4-BE49-F238E27FC236}">
                  <a16:creationId xmlns:a16="http://schemas.microsoft.com/office/drawing/2014/main" id="{E34EDBB6-670D-4E8F-A8BD-97A9B6C5CA17}"/>
                </a:ext>
              </a:extLst>
            </p:cNvPr>
            <p:cNvSpPr/>
            <p:nvPr/>
          </p:nvSpPr>
          <p:spPr>
            <a:xfrm>
              <a:off x="2656368" y="3958856"/>
              <a:ext cx="1034016" cy="765544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b="1" dirty="0">
                  <a:solidFill>
                    <a:schemeClr val="bg1"/>
                  </a:solidFill>
                </a:rPr>
                <a:t>Identification of participants</a:t>
              </a:r>
              <a:br>
                <a:rPr kumimoji="1" lang="en-US" altLang="ja-JP" sz="1000" b="1" dirty="0">
                  <a:solidFill>
                    <a:schemeClr val="bg1"/>
                  </a:solidFill>
                </a:rPr>
              </a:br>
              <a:r>
                <a:rPr kumimoji="1" lang="en-US" altLang="ja-JP" sz="1000" b="1" dirty="0">
                  <a:solidFill>
                    <a:schemeClr val="bg1"/>
                  </a:solidFill>
                </a:rPr>
                <a:t>(latest feedback)</a:t>
              </a:r>
              <a:endParaRPr kumimoji="1" lang="ja-JP" alt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7" name="Rounded Rectangle 54">
              <a:extLst>
                <a:ext uri="{FF2B5EF4-FFF2-40B4-BE49-F238E27FC236}">
                  <a16:creationId xmlns:a16="http://schemas.microsoft.com/office/drawing/2014/main" id="{D3B5E6C9-4604-4A96-8D4F-628CEBB8CD23}"/>
                </a:ext>
              </a:extLst>
            </p:cNvPr>
            <p:cNvSpPr/>
            <p:nvPr/>
          </p:nvSpPr>
          <p:spPr>
            <a:xfrm>
              <a:off x="2743200" y="2197100"/>
              <a:ext cx="914400" cy="4572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accent4">
                      <a:lumMod val="75000"/>
                    </a:schemeClr>
                  </a:solidFill>
                </a:rPr>
                <a:t>18 Jan.</a:t>
              </a:r>
              <a:br>
                <a:rPr lang="de-DE" sz="1200" b="1" dirty="0">
                  <a:solidFill>
                    <a:schemeClr val="accent4">
                      <a:lumMod val="75000"/>
                    </a:schemeClr>
                  </a:solidFill>
                </a:rPr>
              </a:br>
              <a:r>
                <a:rPr lang="de-DE" sz="1200" b="1" dirty="0">
                  <a:solidFill>
                    <a:schemeClr val="accent4">
                      <a:lumMod val="75000"/>
                    </a:schemeClr>
                  </a:solidFill>
                </a:rPr>
                <a:t>2019</a:t>
              </a:r>
              <a:endParaRPr lang="en-US" sz="12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sp>
        <p:nvSpPr>
          <p:cNvPr id="48" name="Pentagon 47"/>
          <p:cNvSpPr/>
          <p:nvPr/>
        </p:nvSpPr>
        <p:spPr>
          <a:xfrm>
            <a:off x="3755254" y="5029200"/>
            <a:ext cx="1045346" cy="304800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de-DE" sz="1100" b="1" dirty="0">
                <a:solidFill>
                  <a:schemeClr val="bg1"/>
                </a:solidFill>
              </a:rPr>
              <a:t>Preparation Phase</a:t>
            </a:r>
            <a:endParaRPr kumimoji="1" lang="en-US" sz="1100" b="1" dirty="0">
              <a:solidFill>
                <a:schemeClr val="bg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04800" y="3048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ja-JP" sz="2800" dirty="0"/>
              <a:t>Proposed timeline for the test phase</a:t>
            </a:r>
            <a:endParaRPr lang="en-US" altLang="ja-JP" sz="2800" dirty="0"/>
          </a:p>
        </p:txBody>
      </p:sp>
      <p:grpSp>
        <p:nvGrpSpPr>
          <p:cNvPr id="61" name="Group 60"/>
          <p:cNvGrpSpPr/>
          <p:nvPr/>
        </p:nvGrpSpPr>
        <p:grpSpPr>
          <a:xfrm>
            <a:off x="5410200" y="2197100"/>
            <a:ext cx="925032" cy="3060700"/>
            <a:chOff x="2732568" y="2198411"/>
            <a:chExt cx="925032" cy="3060700"/>
          </a:xfrm>
        </p:grpSpPr>
        <p:cxnSp>
          <p:nvCxnSpPr>
            <p:cNvPr id="63" name="直線コネクタ 5">
              <a:extLst>
                <a:ext uri="{FF2B5EF4-FFF2-40B4-BE49-F238E27FC236}">
                  <a16:creationId xmlns:a16="http://schemas.microsoft.com/office/drawing/2014/main" id="{9DE40EA3-2E31-457F-916F-3B051CBB9DD2}"/>
                </a:ext>
              </a:extLst>
            </p:cNvPr>
            <p:cNvCxnSpPr>
              <a:cxnSpLocks/>
            </p:cNvCxnSpPr>
            <p:nvPr/>
          </p:nvCxnSpPr>
          <p:spPr>
            <a:xfrm>
              <a:off x="3178690" y="2213344"/>
              <a:ext cx="0" cy="3045767"/>
            </a:xfrm>
            <a:prstGeom prst="line">
              <a:avLst/>
            </a:prstGeom>
            <a:ln w="25400">
              <a:solidFill>
                <a:schemeClr val="accent4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Rounded Rectangle 71">
              <a:extLst>
                <a:ext uri="{FF2B5EF4-FFF2-40B4-BE49-F238E27FC236}">
                  <a16:creationId xmlns:a16="http://schemas.microsoft.com/office/drawing/2014/main" id="{E34EDBB6-670D-4E8F-A8BD-97A9B6C5CA17}"/>
                </a:ext>
              </a:extLst>
            </p:cNvPr>
            <p:cNvSpPr/>
            <p:nvPr/>
          </p:nvSpPr>
          <p:spPr>
            <a:xfrm>
              <a:off x="2732568" y="3963711"/>
              <a:ext cx="881616" cy="765544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kumimoji="1" lang="en-US" altLang="ja-JP" sz="1000" b="1" dirty="0">
                  <a:solidFill>
                    <a:schemeClr val="bg1"/>
                  </a:solidFill>
                </a:rPr>
                <a:t>Coordination Meeting 2</a:t>
              </a:r>
              <a:endParaRPr kumimoji="1" lang="ja-JP" alt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65" name="Rounded Rectangle 54">
              <a:extLst>
                <a:ext uri="{FF2B5EF4-FFF2-40B4-BE49-F238E27FC236}">
                  <a16:creationId xmlns:a16="http://schemas.microsoft.com/office/drawing/2014/main" id="{D3B5E6C9-4604-4A96-8D4F-628CEBB8CD23}"/>
                </a:ext>
              </a:extLst>
            </p:cNvPr>
            <p:cNvSpPr/>
            <p:nvPr/>
          </p:nvSpPr>
          <p:spPr>
            <a:xfrm>
              <a:off x="2743200" y="2198411"/>
              <a:ext cx="914400" cy="4572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accent4">
                      <a:lumMod val="75000"/>
                    </a:schemeClr>
                  </a:solidFill>
                </a:rPr>
                <a:t>Jun/Jul</a:t>
              </a:r>
              <a:br>
                <a:rPr lang="de-DE" sz="1200" b="1" dirty="0">
                  <a:solidFill>
                    <a:schemeClr val="accent4">
                      <a:lumMod val="75000"/>
                    </a:schemeClr>
                  </a:solidFill>
                </a:rPr>
              </a:br>
              <a:r>
                <a:rPr lang="de-DE" sz="1200" b="1" dirty="0">
                  <a:solidFill>
                    <a:schemeClr val="accent4">
                      <a:lumMod val="75000"/>
                    </a:schemeClr>
                  </a:solidFill>
                </a:rPr>
                <a:t>2019</a:t>
              </a:r>
              <a:endParaRPr lang="en-US" sz="12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276600" y="2197100"/>
            <a:ext cx="947184" cy="3062011"/>
            <a:chOff x="2699784" y="2197100"/>
            <a:chExt cx="947184" cy="3062011"/>
          </a:xfrm>
        </p:grpSpPr>
        <p:cxnSp>
          <p:nvCxnSpPr>
            <p:cNvPr id="67" name="直線コネクタ 5">
              <a:extLst>
                <a:ext uri="{FF2B5EF4-FFF2-40B4-BE49-F238E27FC236}">
                  <a16:creationId xmlns:a16="http://schemas.microsoft.com/office/drawing/2014/main" id="{9DE40EA3-2E31-457F-916F-3B051CBB9DD2}"/>
                </a:ext>
              </a:extLst>
            </p:cNvPr>
            <p:cNvCxnSpPr>
              <a:cxnSpLocks/>
            </p:cNvCxnSpPr>
            <p:nvPr/>
          </p:nvCxnSpPr>
          <p:spPr>
            <a:xfrm>
              <a:off x="3178690" y="2213344"/>
              <a:ext cx="0" cy="3045767"/>
            </a:xfrm>
            <a:prstGeom prst="line">
              <a:avLst/>
            </a:prstGeom>
            <a:ln w="25400">
              <a:solidFill>
                <a:schemeClr val="accent4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ounded Rectangle 71">
              <a:extLst>
                <a:ext uri="{FF2B5EF4-FFF2-40B4-BE49-F238E27FC236}">
                  <a16:creationId xmlns:a16="http://schemas.microsoft.com/office/drawing/2014/main" id="{E34EDBB6-670D-4E8F-A8BD-97A9B6C5CA17}"/>
                </a:ext>
              </a:extLst>
            </p:cNvPr>
            <p:cNvSpPr/>
            <p:nvPr/>
          </p:nvSpPr>
          <p:spPr>
            <a:xfrm>
              <a:off x="2699784" y="3958856"/>
              <a:ext cx="947184" cy="765544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b="1" dirty="0">
                  <a:solidFill>
                    <a:schemeClr val="bg1"/>
                  </a:solidFill>
                </a:rPr>
                <a:t>Start Preparation Phase</a:t>
              </a:r>
              <a:endParaRPr kumimoji="1" lang="ja-JP" alt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75" name="Rounded Rectangle 54">
              <a:extLst>
                <a:ext uri="{FF2B5EF4-FFF2-40B4-BE49-F238E27FC236}">
                  <a16:creationId xmlns:a16="http://schemas.microsoft.com/office/drawing/2014/main" id="{D3B5E6C9-4604-4A96-8D4F-628CEBB8CD23}"/>
                </a:ext>
              </a:extLst>
            </p:cNvPr>
            <p:cNvSpPr/>
            <p:nvPr/>
          </p:nvSpPr>
          <p:spPr>
            <a:xfrm>
              <a:off x="2732568" y="2197100"/>
              <a:ext cx="914400" cy="4572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accent4">
                      <a:lumMod val="75000"/>
                    </a:schemeClr>
                  </a:solidFill>
                </a:rPr>
                <a:t>Feb.</a:t>
              </a:r>
              <a:br>
                <a:rPr lang="de-DE" sz="1200" b="1" dirty="0">
                  <a:solidFill>
                    <a:schemeClr val="accent4">
                      <a:lumMod val="75000"/>
                    </a:schemeClr>
                  </a:solidFill>
                </a:rPr>
              </a:br>
              <a:r>
                <a:rPr lang="de-DE" sz="1200" b="1" dirty="0">
                  <a:solidFill>
                    <a:schemeClr val="accent4">
                      <a:lumMod val="75000"/>
                    </a:schemeClr>
                  </a:solidFill>
                </a:rPr>
                <a:t>2019</a:t>
              </a:r>
              <a:endParaRPr lang="en-US" sz="12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sp>
        <p:nvSpPr>
          <p:cNvPr id="76" name="Pentagon 75"/>
          <p:cNvSpPr/>
          <p:nvPr/>
        </p:nvSpPr>
        <p:spPr>
          <a:xfrm>
            <a:off x="4820574" y="5029200"/>
            <a:ext cx="1562470" cy="304800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de-DE" sz="1100" b="1" dirty="0">
                <a:solidFill>
                  <a:schemeClr val="bg1"/>
                </a:solidFill>
              </a:rPr>
              <a:t>Assessment Phase</a:t>
            </a:r>
            <a:endParaRPr kumimoji="1" lang="en-US" sz="1100" b="1" dirty="0">
              <a:solidFill>
                <a:schemeClr val="bg1"/>
              </a:solidFill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4343400" y="2197100"/>
            <a:ext cx="957816" cy="3060700"/>
            <a:chOff x="2699784" y="2198411"/>
            <a:chExt cx="957816" cy="3060700"/>
          </a:xfrm>
        </p:grpSpPr>
        <p:cxnSp>
          <p:nvCxnSpPr>
            <p:cNvPr id="78" name="直線コネクタ 5">
              <a:extLst>
                <a:ext uri="{FF2B5EF4-FFF2-40B4-BE49-F238E27FC236}">
                  <a16:creationId xmlns:a16="http://schemas.microsoft.com/office/drawing/2014/main" id="{9DE40EA3-2E31-457F-916F-3B051CBB9DD2}"/>
                </a:ext>
              </a:extLst>
            </p:cNvPr>
            <p:cNvCxnSpPr>
              <a:cxnSpLocks/>
            </p:cNvCxnSpPr>
            <p:nvPr/>
          </p:nvCxnSpPr>
          <p:spPr>
            <a:xfrm>
              <a:off x="3178690" y="2213344"/>
              <a:ext cx="0" cy="3045767"/>
            </a:xfrm>
            <a:prstGeom prst="line">
              <a:avLst/>
            </a:prstGeom>
            <a:ln w="25400">
              <a:solidFill>
                <a:schemeClr val="accent4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Rounded Rectangle 71">
              <a:extLst>
                <a:ext uri="{FF2B5EF4-FFF2-40B4-BE49-F238E27FC236}">
                  <a16:creationId xmlns:a16="http://schemas.microsoft.com/office/drawing/2014/main" id="{E34EDBB6-670D-4E8F-A8BD-97A9B6C5CA17}"/>
                </a:ext>
              </a:extLst>
            </p:cNvPr>
            <p:cNvSpPr/>
            <p:nvPr/>
          </p:nvSpPr>
          <p:spPr>
            <a:xfrm>
              <a:off x="2699784" y="3963711"/>
              <a:ext cx="947184" cy="765544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kumimoji="1" lang="en-US" altLang="ja-JP" sz="1000" b="1" dirty="0">
                  <a:solidFill>
                    <a:schemeClr val="bg1"/>
                  </a:solidFill>
                </a:rPr>
                <a:t>Start Assessment Phase</a:t>
              </a:r>
              <a:endParaRPr kumimoji="1" lang="ja-JP" alt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0" name="Rounded Rectangle 54">
              <a:extLst>
                <a:ext uri="{FF2B5EF4-FFF2-40B4-BE49-F238E27FC236}">
                  <a16:creationId xmlns:a16="http://schemas.microsoft.com/office/drawing/2014/main" id="{D3B5E6C9-4604-4A96-8D4F-628CEBB8CD23}"/>
                </a:ext>
              </a:extLst>
            </p:cNvPr>
            <p:cNvSpPr/>
            <p:nvPr/>
          </p:nvSpPr>
          <p:spPr>
            <a:xfrm>
              <a:off x="2743200" y="2198411"/>
              <a:ext cx="914400" cy="4572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accent4">
                      <a:lumMod val="75000"/>
                    </a:schemeClr>
                  </a:solidFill>
                </a:rPr>
                <a:t>May/June</a:t>
              </a:r>
              <a:br>
                <a:rPr lang="de-DE" sz="1200" b="1" dirty="0">
                  <a:solidFill>
                    <a:schemeClr val="accent4">
                      <a:lumMod val="75000"/>
                    </a:schemeClr>
                  </a:solidFill>
                </a:rPr>
              </a:br>
              <a:r>
                <a:rPr lang="de-DE" sz="1200" b="1" dirty="0">
                  <a:solidFill>
                    <a:schemeClr val="accent4">
                      <a:lumMod val="75000"/>
                    </a:schemeClr>
                  </a:solidFill>
                </a:rPr>
                <a:t>2019</a:t>
              </a:r>
              <a:endParaRPr lang="en-US" sz="12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676400" y="1371600"/>
            <a:ext cx="1066800" cy="3581400"/>
            <a:chOff x="3429000" y="2667000"/>
            <a:chExt cx="1066800" cy="3581400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3962400" y="3505200"/>
              <a:ext cx="0" cy="2743200"/>
            </a:xfrm>
            <a:prstGeom prst="line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/>
            <p:cNvSpPr/>
            <p:nvPr/>
          </p:nvSpPr>
          <p:spPr>
            <a:xfrm flipV="1">
              <a:off x="3886200" y="3962400"/>
              <a:ext cx="152400" cy="152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3505200" y="2667000"/>
              <a:ext cx="838200" cy="76200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b="1" dirty="0">
                  <a:solidFill>
                    <a:prstClr val="white"/>
                  </a:solidFill>
                </a:rPr>
                <a:t>GRVA-02</a:t>
              </a:r>
              <a:br>
                <a:rPr lang="de-DE" sz="1100" b="1" dirty="0">
                  <a:solidFill>
                    <a:prstClr val="white"/>
                  </a:solidFill>
                </a:rPr>
              </a:br>
              <a:r>
                <a:rPr lang="de-DE" sz="1100" b="1" dirty="0">
                  <a:solidFill>
                    <a:prstClr val="white"/>
                  </a:solidFill>
                </a:rPr>
                <a:t>Geneva</a:t>
              </a:r>
              <a:endParaRPr lang="en-US" sz="800" b="1" dirty="0">
                <a:solidFill>
                  <a:prstClr val="white"/>
                </a:solidFill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3429000" y="4495800"/>
              <a:ext cx="1066800" cy="4572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tx2"/>
                  </a:solidFill>
                </a:rPr>
                <a:t>28 Jan. - 01 Feb. 2019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6781800" y="1371600"/>
            <a:ext cx="914400" cy="3584944"/>
            <a:chOff x="3505200" y="2663456"/>
            <a:chExt cx="914400" cy="3584944"/>
          </a:xfrm>
        </p:grpSpPr>
        <p:cxnSp>
          <p:nvCxnSpPr>
            <p:cNvPr id="86" name="Straight Connector 85"/>
            <p:cNvCxnSpPr/>
            <p:nvPr/>
          </p:nvCxnSpPr>
          <p:spPr>
            <a:xfrm>
              <a:off x="3962400" y="3505200"/>
              <a:ext cx="0" cy="2743200"/>
            </a:xfrm>
            <a:prstGeom prst="line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Oval 86"/>
            <p:cNvSpPr/>
            <p:nvPr/>
          </p:nvSpPr>
          <p:spPr>
            <a:xfrm flipV="1">
              <a:off x="3886200" y="3962400"/>
              <a:ext cx="152400" cy="152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3581400" y="2663456"/>
              <a:ext cx="762000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b="1" dirty="0">
                  <a:solidFill>
                    <a:prstClr val="white"/>
                  </a:solidFill>
                </a:rPr>
                <a:t>TFCS-16</a:t>
              </a:r>
              <a:br>
                <a:rPr lang="de-DE" sz="1100" b="1" dirty="0">
                  <a:solidFill>
                    <a:prstClr val="white"/>
                  </a:solidFill>
                </a:rPr>
              </a:br>
              <a:r>
                <a:rPr lang="de-DE" sz="1100" i="1" dirty="0">
                  <a:solidFill>
                    <a:prstClr val="white"/>
                  </a:solidFill>
                </a:rPr>
                <a:t>TBC</a:t>
              </a:r>
              <a:endParaRPr lang="en-US" sz="800" i="1" dirty="0">
                <a:solidFill>
                  <a:prstClr val="white"/>
                </a:solidFill>
              </a:endParaRPr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3505200" y="4495800"/>
              <a:ext cx="914400" cy="4572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tx2"/>
                  </a:solidFill>
                </a:rPr>
                <a:t>Sept. </a:t>
              </a:r>
              <a:br>
                <a:rPr lang="de-DE" sz="1200" b="1" dirty="0">
                  <a:solidFill>
                    <a:schemeClr val="tx2"/>
                  </a:solidFill>
                </a:rPr>
              </a:br>
              <a:r>
                <a:rPr lang="de-DE" sz="1200" b="1" dirty="0">
                  <a:solidFill>
                    <a:schemeClr val="tx2"/>
                  </a:solidFill>
                </a:rPr>
                <a:t>2019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5916966" y="1371600"/>
            <a:ext cx="914400" cy="3584944"/>
            <a:chOff x="3505200" y="2663456"/>
            <a:chExt cx="914400" cy="3584944"/>
          </a:xfrm>
        </p:grpSpPr>
        <p:cxnSp>
          <p:nvCxnSpPr>
            <p:cNvPr id="93" name="Straight Connector 92"/>
            <p:cNvCxnSpPr/>
            <p:nvPr/>
          </p:nvCxnSpPr>
          <p:spPr>
            <a:xfrm>
              <a:off x="3962400" y="3505200"/>
              <a:ext cx="0" cy="2743200"/>
            </a:xfrm>
            <a:prstGeom prst="line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Oval 93"/>
            <p:cNvSpPr/>
            <p:nvPr/>
          </p:nvSpPr>
          <p:spPr>
            <a:xfrm flipV="1">
              <a:off x="3886200" y="3962400"/>
              <a:ext cx="152400" cy="152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3581400" y="2663456"/>
              <a:ext cx="762000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b="1" dirty="0">
                  <a:solidFill>
                    <a:prstClr val="white"/>
                  </a:solidFill>
                </a:rPr>
                <a:t>TFCS-15</a:t>
              </a:r>
              <a:endParaRPr lang="en-US" sz="800" b="1" dirty="0">
                <a:solidFill>
                  <a:prstClr val="white"/>
                </a:solidFill>
              </a:endParaRPr>
            </a:p>
          </p:txBody>
        </p:sp>
        <p:sp>
          <p:nvSpPr>
            <p:cNvPr id="96" name="Rounded Rectangle 95"/>
            <p:cNvSpPr/>
            <p:nvPr/>
          </p:nvSpPr>
          <p:spPr>
            <a:xfrm>
              <a:off x="3505200" y="4495800"/>
              <a:ext cx="914400" cy="4572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tx2"/>
                  </a:solidFill>
                </a:rPr>
                <a:t>July</a:t>
              </a:r>
              <a:br>
                <a:rPr lang="de-DE" sz="1200" b="1" dirty="0">
                  <a:solidFill>
                    <a:schemeClr val="tx2"/>
                  </a:solidFill>
                </a:rPr>
              </a:br>
              <a:r>
                <a:rPr lang="de-DE" sz="1200" b="1" dirty="0">
                  <a:solidFill>
                    <a:schemeClr val="tx2"/>
                  </a:solidFill>
                </a:rPr>
                <a:t>2019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6444216" y="2197100"/>
            <a:ext cx="947184" cy="3058467"/>
            <a:chOff x="2699784" y="2200644"/>
            <a:chExt cx="947184" cy="3058467"/>
          </a:xfrm>
        </p:grpSpPr>
        <p:cxnSp>
          <p:nvCxnSpPr>
            <p:cNvPr id="82" name="直線コネクタ 5">
              <a:extLst>
                <a:ext uri="{FF2B5EF4-FFF2-40B4-BE49-F238E27FC236}">
                  <a16:creationId xmlns:a16="http://schemas.microsoft.com/office/drawing/2014/main" id="{9DE40EA3-2E31-457F-916F-3B051CBB9DD2}"/>
                </a:ext>
              </a:extLst>
            </p:cNvPr>
            <p:cNvCxnSpPr>
              <a:cxnSpLocks/>
            </p:cNvCxnSpPr>
            <p:nvPr/>
          </p:nvCxnSpPr>
          <p:spPr>
            <a:xfrm>
              <a:off x="3156984" y="2213344"/>
              <a:ext cx="0" cy="3045767"/>
            </a:xfrm>
            <a:prstGeom prst="line">
              <a:avLst/>
            </a:prstGeom>
            <a:ln w="25400">
              <a:solidFill>
                <a:schemeClr val="accent4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ounded Rectangle 71">
              <a:extLst>
                <a:ext uri="{FF2B5EF4-FFF2-40B4-BE49-F238E27FC236}">
                  <a16:creationId xmlns:a16="http://schemas.microsoft.com/office/drawing/2014/main" id="{E34EDBB6-670D-4E8F-A8BD-97A9B6C5CA17}"/>
                </a:ext>
              </a:extLst>
            </p:cNvPr>
            <p:cNvSpPr/>
            <p:nvPr/>
          </p:nvSpPr>
          <p:spPr>
            <a:xfrm>
              <a:off x="2699784" y="3958856"/>
              <a:ext cx="947184" cy="765544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b="1" dirty="0">
                  <a:solidFill>
                    <a:schemeClr val="bg1"/>
                  </a:solidFill>
                </a:rPr>
                <a:t>Final Evaluation</a:t>
              </a:r>
              <a:endParaRPr kumimoji="1" lang="ja-JP" alt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4" name="Rounded Rectangle 54">
              <a:extLst>
                <a:ext uri="{FF2B5EF4-FFF2-40B4-BE49-F238E27FC236}">
                  <a16:creationId xmlns:a16="http://schemas.microsoft.com/office/drawing/2014/main" id="{D3B5E6C9-4604-4A96-8D4F-628CEBB8CD23}"/>
                </a:ext>
              </a:extLst>
            </p:cNvPr>
            <p:cNvSpPr/>
            <p:nvPr/>
          </p:nvSpPr>
          <p:spPr>
            <a:xfrm>
              <a:off x="2865541" y="2200644"/>
              <a:ext cx="580938" cy="4572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accent4">
                      <a:lumMod val="75000"/>
                    </a:schemeClr>
                  </a:solidFill>
                </a:rPr>
                <a:t>Aug</a:t>
              </a:r>
              <a:br>
                <a:rPr lang="de-DE" sz="1200" b="1" dirty="0">
                  <a:solidFill>
                    <a:schemeClr val="accent4">
                      <a:lumMod val="75000"/>
                    </a:schemeClr>
                  </a:solidFill>
                </a:rPr>
              </a:br>
              <a:r>
                <a:rPr lang="de-DE" sz="1200" b="1" dirty="0">
                  <a:solidFill>
                    <a:schemeClr val="accent4">
                      <a:lumMod val="75000"/>
                    </a:schemeClr>
                  </a:solidFill>
                </a:rPr>
                <a:t>2019</a:t>
              </a:r>
              <a:endParaRPr lang="en-US" sz="12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2286000" y="2197100"/>
            <a:ext cx="925032" cy="2530844"/>
            <a:chOff x="2732568" y="2198411"/>
            <a:chExt cx="925032" cy="2530844"/>
          </a:xfrm>
        </p:grpSpPr>
        <p:cxnSp>
          <p:nvCxnSpPr>
            <p:cNvPr id="99" name="直線コネクタ 5">
              <a:extLst>
                <a:ext uri="{FF2B5EF4-FFF2-40B4-BE49-F238E27FC236}">
                  <a16:creationId xmlns:a16="http://schemas.microsoft.com/office/drawing/2014/main" id="{9DE40EA3-2E31-457F-916F-3B051CBB9DD2}"/>
                </a:ext>
              </a:extLst>
            </p:cNvPr>
            <p:cNvCxnSpPr>
              <a:cxnSpLocks/>
            </p:cNvCxnSpPr>
            <p:nvPr/>
          </p:nvCxnSpPr>
          <p:spPr>
            <a:xfrm>
              <a:off x="3178690" y="2213344"/>
              <a:ext cx="0" cy="2413233"/>
            </a:xfrm>
            <a:prstGeom prst="line">
              <a:avLst/>
            </a:prstGeom>
            <a:ln w="25400">
              <a:solidFill>
                <a:schemeClr val="accent4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Rounded Rectangle 71">
              <a:extLst>
                <a:ext uri="{FF2B5EF4-FFF2-40B4-BE49-F238E27FC236}">
                  <a16:creationId xmlns:a16="http://schemas.microsoft.com/office/drawing/2014/main" id="{E34EDBB6-670D-4E8F-A8BD-97A9B6C5CA17}"/>
                </a:ext>
              </a:extLst>
            </p:cNvPr>
            <p:cNvSpPr/>
            <p:nvPr/>
          </p:nvSpPr>
          <p:spPr>
            <a:xfrm>
              <a:off x="2732568" y="3963711"/>
              <a:ext cx="881616" cy="765544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kumimoji="1" lang="en-US" altLang="ja-JP" sz="1000" b="1" dirty="0">
                  <a:solidFill>
                    <a:schemeClr val="bg1"/>
                  </a:solidFill>
                </a:rPr>
                <a:t>Coordination Meeting 1</a:t>
              </a:r>
              <a:endParaRPr kumimoji="1" lang="ja-JP" alt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01" name="Rounded Rectangle 54">
              <a:extLst>
                <a:ext uri="{FF2B5EF4-FFF2-40B4-BE49-F238E27FC236}">
                  <a16:creationId xmlns:a16="http://schemas.microsoft.com/office/drawing/2014/main" id="{D3B5E6C9-4604-4A96-8D4F-628CEBB8CD23}"/>
                </a:ext>
              </a:extLst>
            </p:cNvPr>
            <p:cNvSpPr/>
            <p:nvPr/>
          </p:nvSpPr>
          <p:spPr>
            <a:xfrm>
              <a:off x="2743200" y="2198411"/>
              <a:ext cx="914400" cy="4572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accent4">
                      <a:lumMod val="75000"/>
                    </a:schemeClr>
                  </a:solidFill>
                </a:rPr>
                <a:t>Feb.</a:t>
              </a:r>
              <a:br>
                <a:rPr lang="de-DE" sz="1200" b="1" dirty="0">
                  <a:solidFill>
                    <a:schemeClr val="accent4">
                      <a:lumMod val="75000"/>
                    </a:schemeClr>
                  </a:solidFill>
                </a:rPr>
              </a:br>
              <a:r>
                <a:rPr lang="de-DE" sz="1200" b="1" dirty="0">
                  <a:solidFill>
                    <a:schemeClr val="accent4">
                      <a:lumMod val="75000"/>
                    </a:schemeClr>
                  </a:solidFill>
                </a:rPr>
                <a:t>2019</a:t>
              </a:r>
              <a:endParaRPr lang="en-US" sz="12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sp>
        <p:nvSpPr>
          <p:cNvPr id="102" name="Pentagon 101"/>
          <p:cNvSpPr/>
          <p:nvPr/>
        </p:nvSpPr>
        <p:spPr>
          <a:xfrm>
            <a:off x="7772400" y="6248400"/>
            <a:ext cx="838200" cy="304800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100" b="1" dirty="0">
              <a:solidFill>
                <a:schemeClr val="bg1"/>
              </a:solidFill>
            </a:endParaRPr>
          </a:p>
        </p:txBody>
      </p:sp>
      <p:sp>
        <p:nvSpPr>
          <p:cNvPr id="90" name="Pentagon 89"/>
          <p:cNvSpPr/>
          <p:nvPr/>
        </p:nvSpPr>
        <p:spPr>
          <a:xfrm>
            <a:off x="5867400" y="6248400"/>
            <a:ext cx="2133600" cy="304800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de-DE" sz="1100" b="1" dirty="0">
                <a:solidFill>
                  <a:schemeClr val="bg1"/>
                </a:solidFill>
              </a:rPr>
              <a:t>Prep Final Interpret Doc V1.0</a:t>
            </a:r>
            <a:endParaRPr kumimoji="1" lang="en-US" sz="1100" b="1" dirty="0">
              <a:solidFill>
                <a:schemeClr val="bg1"/>
              </a:solidFill>
            </a:endParaRPr>
          </a:p>
        </p:txBody>
      </p:sp>
      <p:sp>
        <p:nvSpPr>
          <p:cNvPr id="103" name="Pentagon 102"/>
          <p:cNvSpPr/>
          <p:nvPr/>
        </p:nvSpPr>
        <p:spPr>
          <a:xfrm>
            <a:off x="5867400" y="5486400"/>
            <a:ext cx="1600200" cy="287271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de-DE" sz="1100" b="1" dirty="0">
                <a:solidFill>
                  <a:schemeClr val="bg1"/>
                </a:solidFill>
              </a:rPr>
              <a:t>Reg. amendments</a:t>
            </a:r>
            <a:endParaRPr kumimoji="1" lang="en-US" sz="1100" b="1" dirty="0">
              <a:solidFill>
                <a:schemeClr val="bg1"/>
              </a:solidFill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3823232" y="1373074"/>
            <a:ext cx="914400" cy="3584944"/>
            <a:chOff x="3505200" y="2663456"/>
            <a:chExt cx="914400" cy="3584944"/>
          </a:xfrm>
        </p:grpSpPr>
        <p:cxnSp>
          <p:nvCxnSpPr>
            <p:cNvPr id="91" name="Straight Connector 90"/>
            <p:cNvCxnSpPr/>
            <p:nvPr/>
          </p:nvCxnSpPr>
          <p:spPr>
            <a:xfrm>
              <a:off x="3962400" y="3505200"/>
              <a:ext cx="0" cy="2743200"/>
            </a:xfrm>
            <a:prstGeom prst="line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Oval 96"/>
            <p:cNvSpPr/>
            <p:nvPr/>
          </p:nvSpPr>
          <p:spPr>
            <a:xfrm flipV="1">
              <a:off x="3886200" y="3962400"/>
              <a:ext cx="152400" cy="152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ounded Rectangle 103"/>
            <p:cNvSpPr/>
            <p:nvPr/>
          </p:nvSpPr>
          <p:spPr>
            <a:xfrm>
              <a:off x="3581400" y="2663456"/>
              <a:ext cx="762000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b="1" dirty="0">
                  <a:solidFill>
                    <a:prstClr val="white"/>
                  </a:solidFill>
                </a:rPr>
                <a:t>TFCS</a:t>
              </a:r>
            </a:p>
            <a:p>
              <a:pPr algn="ctr"/>
              <a:r>
                <a:rPr lang="de-DE" sz="1100" b="1" dirty="0">
                  <a:solidFill>
                    <a:prstClr val="white"/>
                  </a:solidFill>
                </a:rPr>
                <a:t>Web</a:t>
              </a:r>
            </a:p>
            <a:p>
              <a:pPr algn="ctr"/>
              <a:r>
                <a:rPr lang="de-DE" sz="1100" b="1" dirty="0">
                  <a:solidFill>
                    <a:prstClr val="white"/>
                  </a:solidFill>
                </a:rPr>
                <a:t>meeting</a:t>
              </a:r>
              <a:endParaRPr lang="en-US" sz="800" b="1" dirty="0">
                <a:solidFill>
                  <a:prstClr val="white"/>
                </a:solidFill>
              </a:endParaRPr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3505200" y="4495800"/>
              <a:ext cx="914400" cy="4572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tx2"/>
                  </a:solidFill>
                </a:rPr>
                <a:t>March 2019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4890066" y="1374548"/>
            <a:ext cx="914400" cy="3584944"/>
            <a:chOff x="3505200" y="2663456"/>
            <a:chExt cx="914400" cy="3584944"/>
          </a:xfrm>
        </p:grpSpPr>
        <p:cxnSp>
          <p:nvCxnSpPr>
            <p:cNvPr id="107" name="Straight Connector 106"/>
            <p:cNvCxnSpPr/>
            <p:nvPr/>
          </p:nvCxnSpPr>
          <p:spPr>
            <a:xfrm>
              <a:off x="3962400" y="3505200"/>
              <a:ext cx="0" cy="2743200"/>
            </a:xfrm>
            <a:prstGeom prst="line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/>
            <p:nvPr/>
          </p:nvSpPr>
          <p:spPr>
            <a:xfrm flipV="1">
              <a:off x="3886200" y="3962400"/>
              <a:ext cx="152400" cy="1524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ounded Rectangle 108"/>
            <p:cNvSpPr/>
            <p:nvPr/>
          </p:nvSpPr>
          <p:spPr>
            <a:xfrm>
              <a:off x="3581400" y="2663456"/>
              <a:ext cx="762000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b="1" dirty="0">
                  <a:solidFill>
                    <a:prstClr val="white"/>
                  </a:solidFill>
                </a:rPr>
                <a:t>TFCS</a:t>
              </a:r>
            </a:p>
            <a:p>
              <a:pPr algn="ctr"/>
              <a:r>
                <a:rPr lang="de-DE" sz="1100" b="1" dirty="0">
                  <a:solidFill>
                    <a:prstClr val="white"/>
                  </a:solidFill>
                </a:rPr>
                <a:t>Web</a:t>
              </a:r>
            </a:p>
            <a:p>
              <a:pPr algn="ctr"/>
              <a:r>
                <a:rPr lang="de-DE" sz="1100" b="1" dirty="0">
                  <a:solidFill>
                    <a:prstClr val="white"/>
                  </a:solidFill>
                </a:rPr>
                <a:t>meeting</a:t>
              </a:r>
              <a:endParaRPr lang="en-US" sz="800" b="1" dirty="0">
                <a:solidFill>
                  <a:prstClr val="white"/>
                </a:solidFill>
              </a:endParaRPr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3505200" y="4495800"/>
              <a:ext cx="914400" cy="4572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200" b="1" dirty="0">
                  <a:solidFill>
                    <a:schemeClr val="tx2"/>
                  </a:solidFill>
                </a:rPr>
                <a:t>June</a:t>
              </a:r>
              <a:br>
                <a:rPr lang="de-DE" sz="1200" b="1" dirty="0">
                  <a:solidFill>
                    <a:schemeClr val="tx2"/>
                  </a:solidFill>
                </a:rPr>
              </a:br>
              <a:r>
                <a:rPr lang="de-DE" sz="1200" b="1" dirty="0">
                  <a:solidFill>
                    <a:schemeClr val="tx2"/>
                  </a:solidFill>
                </a:rPr>
                <a:t>2019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740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ounded Rectangle 58"/>
          <p:cNvSpPr/>
          <p:nvPr/>
        </p:nvSpPr>
        <p:spPr>
          <a:xfrm>
            <a:off x="410394" y="990600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231775" lvl="0">
              <a:spcBef>
                <a:spcPct val="20000"/>
              </a:spcBef>
            </a:pPr>
            <a:r>
              <a:rPr lang="de-DE" sz="2800" dirty="0">
                <a:solidFill>
                  <a:prstClr val="black"/>
                </a:solidFill>
              </a:rPr>
              <a:t>Following GRVA-01, the UN TF-CS/OTA met from 4-5 December 2018 in order to discuss: </a:t>
            </a:r>
          </a:p>
          <a:p>
            <a:pPr marL="231775" lvl="0">
              <a:spcBef>
                <a:spcPct val="20000"/>
              </a:spcBef>
            </a:pPr>
            <a:endParaRPr lang="de-DE" sz="1200" dirty="0">
              <a:solidFill>
                <a:prstClr val="black"/>
              </a:solidFill>
            </a:endParaRPr>
          </a:p>
          <a:p>
            <a:pPr marL="746125" lvl="0" indent="-514350">
              <a:spcBef>
                <a:spcPct val="20000"/>
              </a:spcBef>
              <a:buAutoNum type="alphaLcParenR"/>
            </a:pPr>
            <a:r>
              <a:rPr lang="de-DE" sz="2800" dirty="0">
                <a:solidFill>
                  <a:prstClr val="black"/>
                </a:solidFill>
              </a:rPr>
              <a:t>Comments received by GRVA members </a:t>
            </a:r>
            <a:r>
              <a:rPr lang="de-DE" sz="2800" dirty="0" err="1">
                <a:solidFill>
                  <a:prstClr val="black"/>
                </a:solidFill>
              </a:rPr>
              <a:t>by</a:t>
            </a:r>
            <a:r>
              <a:rPr lang="de-DE" sz="2800" dirty="0">
                <a:solidFill>
                  <a:prstClr val="black"/>
                </a:solidFill>
              </a:rPr>
              <a:t> </a:t>
            </a:r>
            <a:br>
              <a:rPr lang="de-DE" sz="2800" dirty="0">
                <a:solidFill>
                  <a:prstClr val="black"/>
                </a:solidFill>
              </a:rPr>
            </a:br>
            <a:r>
              <a:rPr lang="de-DE" sz="2800" dirty="0">
                <a:solidFill>
                  <a:prstClr val="black"/>
                </a:solidFill>
              </a:rPr>
              <a:t>31 October 2018</a:t>
            </a:r>
          </a:p>
          <a:p>
            <a:pPr marL="231775" lvl="0">
              <a:spcBef>
                <a:spcPct val="20000"/>
              </a:spcBef>
            </a:pPr>
            <a:endParaRPr lang="de-DE" sz="1200" dirty="0">
              <a:solidFill>
                <a:prstClr val="black"/>
              </a:solidFill>
            </a:endParaRPr>
          </a:p>
          <a:p>
            <a:pPr marL="746125" lvl="0" indent="-514350">
              <a:spcBef>
                <a:spcPct val="20000"/>
              </a:spcBef>
              <a:buAutoNum type="alphaLcParenR"/>
            </a:pPr>
            <a:r>
              <a:rPr lang="de-DE" sz="2800" dirty="0">
                <a:solidFill>
                  <a:prstClr val="black"/>
                </a:solidFill>
              </a:rPr>
              <a:t>Details on the test phase </a:t>
            </a:r>
          </a:p>
          <a:p>
            <a:pPr marL="231775" lvl="0">
              <a:spcBef>
                <a:spcPct val="20000"/>
              </a:spcBef>
            </a:pPr>
            <a:endParaRPr lang="de-DE" sz="28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ja-JP" sz="2800" dirty="0"/>
              <a:t>Actvities of TF-CS/OTA since GRVA-01 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43409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ounded Rectangle 58"/>
          <p:cNvSpPr/>
          <p:nvPr/>
        </p:nvSpPr>
        <p:spPr>
          <a:xfrm>
            <a:off x="410394" y="990600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r>
              <a:rPr lang="de-DE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800100" lvl="5" indent="-342900">
              <a:buFontTx/>
              <a:buChar char="-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81000" y="2736890"/>
            <a:ext cx="838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800" dirty="0"/>
              <a:t>Comments received from GRVA members received by </a:t>
            </a:r>
            <a:br>
              <a:rPr lang="de-DE" sz="4800" dirty="0"/>
            </a:br>
            <a:r>
              <a:rPr lang="de-DE" sz="4800" dirty="0"/>
              <a:t>31 October 2018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3604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ounded Rectangle 58"/>
          <p:cNvSpPr/>
          <p:nvPr/>
        </p:nvSpPr>
        <p:spPr>
          <a:xfrm>
            <a:off x="410394" y="990600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231775" lvl="0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</a:rPr>
              <a:t>Comments to the draft Recommendations on Cyber Security and Software Updates were received by Switzerland, France, Germany, Spain and FIA.</a:t>
            </a:r>
          </a:p>
          <a:p>
            <a:pPr marL="231775" lvl="0">
              <a:spcBef>
                <a:spcPct val="20000"/>
              </a:spcBef>
            </a:pPr>
            <a:endParaRPr lang="en-US" sz="1100" dirty="0">
              <a:solidFill>
                <a:prstClr val="black"/>
              </a:solidFill>
            </a:endParaRPr>
          </a:p>
          <a:p>
            <a:pPr marL="231775" lvl="0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</a:rPr>
              <a:t>These comments had been discussed and responded to by the Task Force members. </a:t>
            </a:r>
            <a:br>
              <a:rPr lang="en-US" sz="2400" dirty="0">
                <a:solidFill>
                  <a:prstClr val="black"/>
                </a:solidFill>
              </a:rPr>
            </a:br>
            <a:r>
              <a:rPr lang="en-US" sz="2400" dirty="0">
                <a:solidFill>
                  <a:prstClr val="black"/>
                </a:solidFill>
              </a:rPr>
              <a:t>Details can be found on the </a:t>
            </a:r>
            <a:r>
              <a:rPr lang="en-US" sz="2400" dirty="0">
                <a:solidFill>
                  <a:prstClr val="black"/>
                </a:solidFill>
                <a:hlinkClick r:id="rId2"/>
              </a:rPr>
              <a:t>UN TF-CS/OTA website for the 14th session</a:t>
            </a:r>
            <a:r>
              <a:rPr lang="en-US" sz="2400" dirty="0">
                <a:solidFill>
                  <a:prstClr val="black"/>
                </a:solidFill>
              </a:rPr>
              <a:t>.</a:t>
            </a:r>
            <a:br>
              <a:rPr lang="en-US" sz="2400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(response to CH, DE and FIA see document </a:t>
            </a:r>
            <a:r>
              <a:rPr lang="en-US" dirty="0">
                <a:solidFill>
                  <a:prstClr val="black"/>
                </a:solidFill>
                <a:hlinkClick r:id="rId3"/>
              </a:rPr>
              <a:t>TFCS-14-12</a:t>
            </a:r>
            <a:r>
              <a:rPr lang="en-US" dirty="0">
                <a:solidFill>
                  <a:prstClr val="black"/>
                </a:solidFill>
              </a:rPr>
              <a:t>, response to France see document </a:t>
            </a:r>
            <a:r>
              <a:rPr lang="en-US" dirty="0">
                <a:solidFill>
                  <a:prstClr val="black"/>
                </a:solidFill>
                <a:hlinkClick r:id="rId4"/>
              </a:rPr>
              <a:t>TFCS-14-13</a:t>
            </a:r>
            <a:r>
              <a:rPr lang="en-US" dirty="0">
                <a:solidFill>
                  <a:prstClr val="black"/>
                </a:solidFill>
              </a:rPr>
              <a:t>, response to Spain see document </a:t>
            </a:r>
            <a:r>
              <a:rPr lang="en-US" dirty="0">
                <a:solidFill>
                  <a:prstClr val="black"/>
                </a:solidFill>
                <a:hlinkClick r:id="rId5"/>
              </a:rPr>
              <a:t>TFCS-14-14</a:t>
            </a:r>
            <a:r>
              <a:rPr lang="en-US" dirty="0">
                <a:solidFill>
                  <a:prstClr val="black"/>
                </a:solidFill>
              </a:rPr>
              <a:t>)</a:t>
            </a:r>
            <a:br>
              <a:rPr lang="en-US" sz="2400" dirty="0">
                <a:solidFill>
                  <a:prstClr val="black"/>
                </a:solidFill>
              </a:rPr>
            </a:br>
            <a:endParaRPr lang="en-US" sz="1100" dirty="0">
              <a:solidFill>
                <a:prstClr val="black"/>
              </a:solidFill>
            </a:endParaRPr>
          </a:p>
          <a:p>
            <a:pPr marL="800100" lvl="0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</a:rPr>
              <a:t>The </a:t>
            </a:r>
            <a:r>
              <a:rPr lang="en-US" sz="2400" dirty="0">
                <a:solidFill>
                  <a:srgbClr val="0000FF"/>
                </a:solidFill>
              </a:rPr>
              <a:t>general principles </a:t>
            </a:r>
            <a:r>
              <a:rPr lang="en-US" sz="2400" dirty="0">
                <a:solidFill>
                  <a:prstClr val="black"/>
                </a:solidFill>
              </a:rPr>
              <a:t>of the recommendations incl. regulatory annexes were </a:t>
            </a:r>
            <a:r>
              <a:rPr lang="en-US" sz="2400" dirty="0">
                <a:solidFill>
                  <a:srgbClr val="0000FF"/>
                </a:solidFill>
              </a:rPr>
              <a:t>confirmed</a:t>
            </a:r>
            <a:r>
              <a:rPr lang="en-US" sz="2400" dirty="0">
                <a:solidFill>
                  <a:prstClr val="black"/>
                </a:solidFill>
              </a:rPr>
              <a:t> by the Task Force, minor amendments for </a:t>
            </a:r>
            <a:r>
              <a:rPr lang="en-US" sz="2400" dirty="0">
                <a:solidFill>
                  <a:schemeClr val="tx1"/>
                </a:solidFill>
              </a:rPr>
              <a:t>clarification </a:t>
            </a:r>
            <a:r>
              <a:rPr lang="en-US" sz="2400" dirty="0">
                <a:solidFill>
                  <a:prstClr val="black"/>
                </a:solidFill>
              </a:rPr>
              <a:t>had been identified and will be brought forward as a separate informal document.</a:t>
            </a:r>
            <a:r>
              <a:rPr lang="en-US" sz="2400" i="1" dirty="0">
                <a:solidFill>
                  <a:srgbClr val="FF0000"/>
                </a:solidFill>
              </a:rPr>
              <a:t>  </a:t>
            </a:r>
          </a:p>
          <a:p>
            <a:pPr marL="231775" lvl="0">
              <a:spcBef>
                <a:spcPct val="20000"/>
              </a:spcBef>
            </a:pPr>
            <a:endParaRPr lang="en-US" sz="24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ja-JP" sz="2800" dirty="0"/>
              <a:t>Actvities of TF-CS/OTA since GRVA-01 </a:t>
            </a:r>
            <a:endParaRPr lang="en-US" altLang="ja-JP" sz="2800" dirty="0"/>
          </a:p>
        </p:txBody>
      </p:sp>
      <p:sp>
        <p:nvSpPr>
          <p:cNvPr id="2" name="Isosceles Triangle 1"/>
          <p:cNvSpPr/>
          <p:nvPr/>
        </p:nvSpPr>
        <p:spPr>
          <a:xfrm rot="5400000">
            <a:off x="283367" y="5531649"/>
            <a:ext cx="1471613" cy="3619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34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ounded Rectangle 58"/>
          <p:cNvSpPr/>
          <p:nvPr/>
        </p:nvSpPr>
        <p:spPr>
          <a:xfrm>
            <a:off x="410394" y="990600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4"/>
            <a:r>
              <a:rPr lang="de-DE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800100" lvl="5" indent="-342900">
              <a:buFontTx/>
              <a:buChar char="-"/>
            </a:pPr>
            <a:endParaRPr lang="de-DE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81000" y="2393990"/>
            <a:ext cx="838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800" dirty="0"/>
              <a:t>Test Phase for draft </a:t>
            </a:r>
            <a:br>
              <a:rPr lang="de-DE" sz="4800" dirty="0"/>
            </a:br>
            <a:r>
              <a:rPr lang="de-DE" sz="4800" dirty="0"/>
              <a:t>UN Regulations on Cyber Security and Software Updates</a:t>
            </a:r>
            <a:br>
              <a:rPr lang="de-DE" sz="48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3113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0394" y="990599"/>
            <a:ext cx="8352928" cy="5616239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lvl="0">
              <a:spcBef>
                <a:spcPct val="20000"/>
              </a:spcBef>
            </a:pPr>
            <a:r>
              <a:rPr lang="de-DE" sz="3200" i="1" dirty="0">
                <a:solidFill>
                  <a:srgbClr val="0000FF"/>
                </a:solidFill>
              </a:rPr>
              <a:t>Why a „test phase“?</a:t>
            </a:r>
          </a:p>
          <a:p>
            <a:pPr marL="231775" lvl="0">
              <a:spcBef>
                <a:spcPct val="20000"/>
              </a:spcBef>
            </a:pPr>
            <a:r>
              <a:rPr lang="de-DE" sz="2800" dirty="0">
                <a:solidFill>
                  <a:prstClr val="black"/>
                </a:solidFill>
              </a:rPr>
              <a:t>A new approach was taken for the draft UN Regulation by implementing organizational and vehicle system requirements:</a:t>
            </a:r>
            <a:br>
              <a:rPr lang="de-DE" sz="2800" dirty="0">
                <a:solidFill>
                  <a:prstClr val="black"/>
                </a:solidFill>
              </a:rPr>
            </a:br>
            <a:endParaRPr lang="de-DE" sz="600" dirty="0">
              <a:solidFill>
                <a:prstClr val="black"/>
              </a:solidFill>
            </a:endParaRPr>
          </a:p>
          <a:p>
            <a:pPr marL="1201738" lvl="0" indent="-574675">
              <a:spcBef>
                <a:spcPct val="20000"/>
              </a:spcBef>
            </a:pPr>
            <a:r>
              <a:rPr lang="de-DE" sz="2800" dirty="0">
                <a:solidFill>
                  <a:prstClr val="black"/>
                </a:solidFill>
              </a:rPr>
              <a:t>=&gt; 	Certification of the OEM organization regarding its Cyber Security and Software Update Management System (pre-condition for type approval/certification)</a:t>
            </a:r>
            <a:br>
              <a:rPr lang="de-DE" sz="2800" dirty="0">
                <a:solidFill>
                  <a:prstClr val="black"/>
                </a:solidFill>
              </a:rPr>
            </a:br>
            <a:endParaRPr lang="de-DE" sz="600" dirty="0">
              <a:solidFill>
                <a:prstClr val="black"/>
              </a:solidFill>
            </a:endParaRPr>
          </a:p>
          <a:p>
            <a:pPr marL="1201738" lvl="0" indent="-574675">
              <a:spcBef>
                <a:spcPct val="20000"/>
              </a:spcBef>
            </a:pPr>
            <a:r>
              <a:rPr lang="de-DE" sz="2800" dirty="0">
                <a:solidFill>
                  <a:prstClr val="black"/>
                </a:solidFill>
              </a:rPr>
              <a:t>=&gt;	General, technology neutral security requirements are defined without detailed test procedures</a:t>
            </a:r>
          </a:p>
          <a:p>
            <a:pPr marL="457200" lvl="0" indent="-225425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de-DE" sz="28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de-DE" sz="2800" dirty="0">
                <a:solidFill>
                  <a:prstClr val="black"/>
                </a:solidFill>
              </a:rPr>
              <a:t> 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ja-JP" sz="2800" dirty="0"/>
              <a:t>Overview 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458105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0394" y="990599"/>
            <a:ext cx="8352928" cy="5616239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lvl="0">
              <a:spcBef>
                <a:spcPct val="20000"/>
              </a:spcBef>
            </a:pPr>
            <a:r>
              <a:rPr lang="de-DE" sz="3200" i="1" dirty="0">
                <a:solidFill>
                  <a:srgbClr val="0000FF"/>
                </a:solidFill>
              </a:rPr>
              <a:t>Aim of the „test phase“?</a:t>
            </a:r>
          </a:p>
          <a:p>
            <a:pPr marL="231775" lvl="0">
              <a:spcBef>
                <a:spcPct val="20000"/>
              </a:spcBef>
            </a:pPr>
            <a:endParaRPr lang="de-DE" sz="2800" dirty="0">
              <a:solidFill>
                <a:prstClr val="black"/>
              </a:solidFill>
            </a:endParaRPr>
          </a:p>
          <a:p>
            <a:pPr marL="804863" lvl="0" indent="-573088">
              <a:spcBef>
                <a:spcPct val="20000"/>
              </a:spcBef>
            </a:pPr>
            <a:r>
              <a:rPr lang="de-DE" sz="2800" dirty="0">
                <a:solidFill>
                  <a:prstClr val="black"/>
                </a:solidFill>
              </a:rPr>
              <a:t>=&gt; 	Provide guidance on how to assess the regulatory requirements and documentation required</a:t>
            </a:r>
          </a:p>
          <a:p>
            <a:pPr marL="804863" lvl="0" indent="-573088">
              <a:spcBef>
                <a:spcPct val="20000"/>
              </a:spcBef>
            </a:pPr>
            <a:r>
              <a:rPr lang="de-DE" sz="2800" dirty="0">
                <a:solidFill>
                  <a:prstClr val="black"/>
                </a:solidFill>
              </a:rPr>
              <a:t>=&gt; 	Verify the effectiveness/robustness of the Regulation(s)</a:t>
            </a:r>
          </a:p>
          <a:p>
            <a:pPr marL="804863" lvl="0" indent="-573088">
              <a:spcBef>
                <a:spcPct val="20000"/>
              </a:spcBef>
            </a:pPr>
            <a:r>
              <a:rPr lang="de-DE" sz="2800" dirty="0">
                <a:solidFill>
                  <a:prstClr val="black"/>
                </a:solidFill>
              </a:rPr>
              <a:t>=&gt; 	Verify that approval authorities/technical services are able to reach the same conclusions based on identical OEM documentation </a:t>
            </a:r>
          </a:p>
          <a:p>
            <a:pPr marL="231775" lvl="0">
              <a:spcBef>
                <a:spcPct val="20000"/>
              </a:spcBef>
            </a:pPr>
            <a:r>
              <a:rPr lang="de-DE" sz="2800" dirty="0">
                <a:solidFill>
                  <a:prstClr val="black"/>
                </a:solidFill>
              </a:rPr>
              <a:t> </a:t>
            </a:r>
          </a:p>
          <a:p>
            <a:pPr marL="457200" lvl="0" indent="-225425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de-DE" sz="28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de-DE" sz="2800" dirty="0">
                <a:solidFill>
                  <a:prstClr val="black"/>
                </a:solidFill>
              </a:rPr>
              <a:t> 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ja-JP" sz="2800" dirty="0"/>
              <a:t>Overview</a:t>
            </a:r>
            <a:endParaRPr lang="en-US" altLang="ja-JP" sz="2800" dirty="0"/>
          </a:p>
        </p:txBody>
      </p:sp>
      <p:sp>
        <p:nvSpPr>
          <p:cNvPr id="2" name="Right Arrow 1"/>
          <p:cNvSpPr/>
          <p:nvPr/>
        </p:nvSpPr>
        <p:spPr>
          <a:xfrm>
            <a:off x="896645" y="5690587"/>
            <a:ext cx="798990" cy="5592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35584" y="5526471"/>
            <a:ext cx="59258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800" i="1" dirty="0">
                <a:solidFill>
                  <a:srgbClr val="0000FF"/>
                </a:solidFill>
              </a:rPr>
              <a:t>Aim is to assure the Regulation(s) and not to test the products!</a:t>
            </a:r>
            <a:endParaRPr lang="en-US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656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0394" y="990599"/>
            <a:ext cx="8352928" cy="5616239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lvl="0">
              <a:spcBef>
                <a:spcPct val="20000"/>
              </a:spcBef>
            </a:pPr>
            <a:r>
              <a:rPr lang="de-DE" sz="3200" i="1" dirty="0">
                <a:solidFill>
                  <a:srgbClr val="0000FF"/>
                </a:solidFill>
              </a:rPr>
              <a:t>Outputs of the „test phase“?</a:t>
            </a:r>
          </a:p>
          <a:p>
            <a:pPr marL="231775" lvl="0">
              <a:spcBef>
                <a:spcPct val="20000"/>
              </a:spcBef>
            </a:pPr>
            <a:endParaRPr lang="de-DE" sz="2800" dirty="0">
              <a:solidFill>
                <a:prstClr val="black"/>
              </a:solidFill>
            </a:endParaRPr>
          </a:p>
          <a:p>
            <a:pPr marL="804863" lvl="0" indent="-573088">
              <a:spcBef>
                <a:spcPct val="20000"/>
              </a:spcBef>
            </a:pPr>
            <a:r>
              <a:rPr lang="de-DE" sz="2800" dirty="0">
                <a:solidFill>
                  <a:prstClr val="black"/>
                </a:solidFill>
              </a:rPr>
              <a:t>=&gt; 	Interpretation guideline</a:t>
            </a:r>
          </a:p>
          <a:p>
            <a:pPr marL="804863" lvl="0" indent="-573088">
              <a:spcBef>
                <a:spcPct val="20000"/>
              </a:spcBef>
            </a:pPr>
            <a:r>
              <a:rPr lang="de-DE" sz="2800" dirty="0">
                <a:solidFill>
                  <a:prstClr val="black"/>
                </a:solidFill>
              </a:rPr>
              <a:t>=&gt;	If necessary, proposals for clarifying the Regulations</a:t>
            </a:r>
          </a:p>
          <a:p>
            <a:pPr marL="804863" indent="-573088">
              <a:spcBef>
                <a:spcPct val="20000"/>
              </a:spcBef>
              <a:tabLst>
                <a:tab pos="1146175" algn="l"/>
              </a:tabLst>
            </a:pPr>
            <a:r>
              <a:rPr lang="de-DE" sz="2800" dirty="0">
                <a:solidFill>
                  <a:prstClr val="black"/>
                </a:solidFill>
              </a:rPr>
              <a:t>=&gt; 	Report of the test phase to cover:</a:t>
            </a:r>
            <a:br>
              <a:rPr lang="de-DE" sz="2800" dirty="0">
                <a:solidFill>
                  <a:prstClr val="black"/>
                </a:solidFill>
              </a:rPr>
            </a:br>
            <a:r>
              <a:rPr lang="de-DE" sz="2800" dirty="0">
                <a:solidFill>
                  <a:prstClr val="black"/>
                </a:solidFill>
              </a:rPr>
              <a:t>- 	conclusions on the effectiveness /robustness of </a:t>
            </a:r>
            <a:br>
              <a:rPr lang="de-DE" sz="2800" dirty="0">
                <a:solidFill>
                  <a:prstClr val="black"/>
                </a:solidFill>
              </a:rPr>
            </a:br>
            <a:r>
              <a:rPr lang="de-DE" sz="2800" dirty="0">
                <a:solidFill>
                  <a:prstClr val="black"/>
                </a:solidFill>
              </a:rPr>
              <a:t>   	the Regulation(s)</a:t>
            </a:r>
            <a:br>
              <a:rPr lang="de-DE" sz="2800" dirty="0">
                <a:solidFill>
                  <a:prstClr val="black"/>
                </a:solidFill>
              </a:rPr>
            </a:br>
            <a:r>
              <a:rPr lang="de-DE" sz="2800" dirty="0">
                <a:solidFill>
                  <a:prstClr val="black"/>
                </a:solidFill>
              </a:rPr>
              <a:t>- 	verification that Approval authorities/ Technical 	Services are able to reach the same conclusions  </a:t>
            </a:r>
          </a:p>
          <a:p>
            <a:pPr marL="627063" lvl="0" indent="-395288">
              <a:spcBef>
                <a:spcPct val="20000"/>
              </a:spcBef>
            </a:pPr>
            <a:endParaRPr lang="de-DE" sz="2800" dirty="0">
              <a:solidFill>
                <a:prstClr val="black"/>
              </a:solidFill>
            </a:endParaRPr>
          </a:p>
          <a:p>
            <a:pPr marL="231775" lvl="0">
              <a:spcBef>
                <a:spcPct val="20000"/>
              </a:spcBef>
            </a:pPr>
            <a:r>
              <a:rPr lang="de-DE" sz="2800" dirty="0">
                <a:solidFill>
                  <a:prstClr val="black"/>
                </a:solidFill>
              </a:rPr>
              <a:t> </a:t>
            </a:r>
          </a:p>
          <a:p>
            <a:pPr marL="457200" lvl="0" indent="-225425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de-DE" sz="28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de-DE" sz="2800" dirty="0">
                <a:solidFill>
                  <a:prstClr val="black"/>
                </a:solidFill>
              </a:rPr>
              <a:t> 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ja-JP" sz="2800" dirty="0"/>
              <a:t>Overview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271315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0072" y="990600"/>
            <a:ext cx="8352928" cy="5616238"/>
          </a:xfrm>
          <a:prstGeom prst="roundRect">
            <a:avLst>
              <a:gd name="adj" fmla="val 73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36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t"/>
          <a:lstStyle/>
          <a:p>
            <a:pPr lvl="0">
              <a:spcBef>
                <a:spcPct val="20000"/>
              </a:spcBef>
            </a:pPr>
            <a:endParaRPr lang="de-DE" sz="3200" i="1" dirty="0">
              <a:solidFill>
                <a:srgbClr val="0000FF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1066800" y="1371600"/>
            <a:ext cx="1524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prstClr val="white"/>
                </a:solidFill>
              </a:rPr>
              <a:t>1. Identify participants for the test phase</a:t>
            </a:r>
            <a:endParaRPr lang="en-US" sz="900" b="1" dirty="0">
              <a:solidFill>
                <a:prstClr val="white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2895600" y="1371600"/>
            <a:ext cx="1524000" cy="762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prstClr val="white"/>
                </a:solidFill>
              </a:rPr>
              <a:t>2. Coordination Meeting</a:t>
            </a:r>
            <a:endParaRPr lang="en-US" sz="900" b="1" dirty="0">
              <a:solidFill>
                <a:prstClr val="white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04800" y="3048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ja-JP" sz="2800" dirty="0"/>
              <a:t>Test phase setup/steps</a:t>
            </a:r>
            <a:endParaRPr lang="en-US" altLang="ja-JP" sz="2800" dirty="0"/>
          </a:p>
        </p:txBody>
      </p:sp>
      <p:sp>
        <p:nvSpPr>
          <p:cNvPr id="2" name="Flowchart: Document 1"/>
          <p:cNvSpPr/>
          <p:nvPr/>
        </p:nvSpPr>
        <p:spPr>
          <a:xfrm>
            <a:off x="3048000" y="2590800"/>
            <a:ext cx="1295400" cy="762000"/>
          </a:xfrm>
          <a:prstGeom prst="flowChartDocumen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1200" b="1" dirty="0">
                <a:solidFill>
                  <a:schemeClr val="accent5">
                    <a:lumMod val="75000"/>
                  </a:schemeClr>
                </a:solidFill>
              </a:rPr>
              <a:t>Interpretation document V0.1</a:t>
            </a:r>
            <a:endParaRPr lang="en-US" sz="1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4724400" y="1371600"/>
            <a:ext cx="1524000" cy="762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prstClr val="white"/>
                </a:solidFill>
              </a:rPr>
              <a:t>3. Preparation Phase</a:t>
            </a:r>
            <a:endParaRPr lang="en-US" sz="900" b="1" dirty="0">
              <a:solidFill>
                <a:prstClr val="white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6553200" y="1371600"/>
            <a:ext cx="1524000" cy="762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prstClr val="white"/>
                </a:solidFill>
              </a:rPr>
              <a:t>4. Assessment Phase</a:t>
            </a:r>
          </a:p>
        </p:txBody>
      </p:sp>
      <p:sp>
        <p:nvSpPr>
          <p:cNvPr id="59" name="Flowchart: Document 58"/>
          <p:cNvSpPr/>
          <p:nvPr/>
        </p:nvSpPr>
        <p:spPr>
          <a:xfrm>
            <a:off x="838200" y="4953000"/>
            <a:ext cx="1295400" cy="838200"/>
          </a:xfrm>
          <a:prstGeom prst="flowChartDocumen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1200" b="1" dirty="0">
                <a:solidFill>
                  <a:schemeClr val="accent5">
                    <a:lumMod val="75000"/>
                  </a:schemeClr>
                </a:solidFill>
              </a:rPr>
              <a:t>Interpretation document V0.2</a:t>
            </a:r>
            <a:endParaRPr lang="en-US" sz="1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0" name="Flowchart: Document 59"/>
          <p:cNvSpPr/>
          <p:nvPr/>
        </p:nvSpPr>
        <p:spPr>
          <a:xfrm>
            <a:off x="1524000" y="5562600"/>
            <a:ext cx="1295400" cy="762000"/>
          </a:xfrm>
          <a:prstGeom prst="flowChartDocumen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1200" b="1" dirty="0">
                <a:solidFill>
                  <a:schemeClr val="accent5">
                    <a:lumMod val="75000"/>
                  </a:schemeClr>
                </a:solidFill>
              </a:rPr>
              <a:t>Report on test phase V0.1</a:t>
            </a:r>
            <a:endParaRPr lang="en-US" sz="1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2895600" y="3733800"/>
            <a:ext cx="1524000" cy="762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prstClr val="white"/>
                </a:solidFill>
              </a:rPr>
              <a:t>6. Assessment Phase</a:t>
            </a:r>
          </a:p>
          <a:p>
            <a:pPr algn="ctr"/>
            <a:r>
              <a:rPr lang="de-DE" sz="1200" b="1" dirty="0">
                <a:solidFill>
                  <a:prstClr val="white"/>
                </a:solidFill>
              </a:rPr>
              <a:t>(Cross checking)</a:t>
            </a:r>
            <a:endParaRPr lang="en-US" sz="900" b="1" dirty="0">
              <a:solidFill>
                <a:prstClr val="white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1066800" y="3733800"/>
            <a:ext cx="1524000" cy="762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prstClr val="white"/>
                </a:solidFill>
              </a:rPr>
              <a:t>5. Coordination Meeting</a:t>
            </a:r>
            <a:endParaRPr lang="en-US" sz="900" b="1" dirty="0">
              <a:solidFill>
                <a:prstClr val="white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4724400" y="3733800"/>
            <a:ext cx="1524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prstClr val="white"/>
                </a:solidFill>
              </a:rPr>
              <a:t>7. Final Evaluation</a:t>
            </a:r>
            <a:endParaRPr lang="en-US" sz="1200" b="1" dirty="0">
              <a:solidFill>
                <a:prstClr val="white"/>
              </a:solidFill>
            </a:endParaRPr>
          </a:p>
        </p:txBody>
      </p:sp>
      <p:sp>
        <p:nvSpPr>
          <p:cNvPr id="66" name="Flowchart: Document 65"/>
          <p:cNvSpPr/>
          <p:nvPr/>
        </p:nvSpPr>
        <p:spPr>
          <a:xfrm>
            <a:off x="4114800" y="4953000"/>
            <a:ext cx="1295400" cy="838200"/>
          </a:xfrm>
          <a:prstGeom prst="flowChartDocumen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1200" b="1" dirty="0">
                <a:solidFill>
                  <a:schemeClr val="accent5">
                    <a:lumMod val="75000"/>
                  </a:schemeClr>
                </a:solidFill>
              </a:rPr>
              <a:t>Interpretation document V1.0</a:t>
            </a:r>
            <a:endParaRPr lang="en-US" sz="1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7" name="Flowchart: Document 66"/>
          <p:cNvSpPr/>
          <p:nvPr/>
        </p:nvSpPr>
        <p:spPr>
          <a:xfrm>
            <a:off x="5562600" y="4953000"/>
            <a:ext cx="1295400" cy="838200"/>
          </a:xfrm>
          <a:prstGeom prst="flowChartDocumen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1200" b="1" dirty="0">
                <a:solidFill>
                  <a:schemeClr val="accent5">
                    <a:lumMod val="75000"/>
                  </a:schemeClr>
                </a:solidFill>
              </a:rPr>
              <a:t>Report on test phase V1.0</a:t>
            </a:r>
            <a:endParaRPr lang="en-US" sz="1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8" name="Flowchart: Document 67"/>
          <p:cNvSpPr/>
          <p:nvPr/>
        </p:nvSpPr>
        <p:spPr>
          <a:xfrm>
            <a:off x="4648200" y="5638800"/>
            <a:ext cx="1295400" cy="762000"/>
          </a:xfrm>
          <a:prstGeom prst="flowChartDocumen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1200" b="1" dirty="0">
                <a:solidFill>
                  <a:schemeClr val="accent5">
                    <a:lumMod val="75000"/>
                  </a:schemeClr>
                </a:solidFill>
              </a:rPr>
              <a:t>Proposal for amendments V1.0</a:t>
            </a:r>
            <a:endParaRPr lang="en-US" sz="1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sosceles Triangle 2"/>
          <p:cNvSpPr/>
          <p:nvPr/>
        </p:nvSpPr>
        <p:spPr>
          <a:xfrm rot="10800000">
            <a:off x="3200400" y="2286000"/>
            <a:ext cx="9906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2590800" y="16002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ight Arrow 74"/>
          <p:cNvSpPr/>
          <p:nvPr/>
        </p:nvSpPr>
        <p:spPr>
          <a:xfrm>
            <a:off x="4419600" y="16002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Arrow 75"/>
          <p:cNvSpPr/>
          <p:nvPr/>
        </p:nvSpPr>
        <p:spPr>
          <a:xfrm>
            <a:off x="6248400" y="16002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ight Arrow 76"/>
          <p:cNvSpPr/>
          <p:nvPr/>
        </p:nvSpPr>
        <p:spPr>
          <a:xfrm>
            <a:off x="8077200" y="16002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ight Arrow 77"/>
          <p:cNvSpPr/>
          <p:nvPr/>
        </p:nvSpPr>
        <p:spPr>
          <a:xfrm>
            <a:off x="762000" y="39624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ight Arrow 78"/>
          <p:cNvSpPr/>
          <p:nvPr/>
        </p:nvSpPr>
        <p:spPr>
          <a:xfrm>
            <a:off x="2590800" y="39624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ight Arrow 79"/>
          <p:cNvSpPr/>
          <p:nvPr/>
        </p:nvSpPr>
        <p:spPr>
          <a:xfrm>
            <a:off x="4419600" y="39624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Isosceles Triangle 80"/>
          <p:cNvSpPr/>
          <p:nvPr/>
        </p:nvSpPr>
        <p:spPr>
          <a:xfrm rot="10800000">
            <a:off x="1295400" y="4648200"/>
            <a:ext cx="9906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Isosceles Triangle 81"/>
          <p:cNvSpPr/>
          <p:nvPr/>
        </p:nvSpPr>
        <p:spPr>
          <a:xfrm rot="10800000">
            <a:off x="4953000" y="4648200"/>
            <a:ext cx="9906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78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4490</TotalTime>
  <Words>811</Words>
  <Application>Microsoft Office PowerPoint</Application>
  <PresentationFormat>On-screen Show (4:3)</PresentationFormat>
  <Paragraphs>173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ＭＳ Ｐゴシック</vt:lpstr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HMETC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Schenkenberger, Jens</dc:creator>
  <cp:lastModifiedBy>Francois Guichard</cp:lastModifiedBy>
  <cp:revision>226</cp:revision>
  <dcterms:created xsi:type="dcterms:W3CDTF">2017-02-17T12:02:37Z</dcterms:created>
  <dcterms:modified xsi:type="dcterms:W3CDTF">2019-01-04T11:03:28Z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