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265" r:id="rId3"/>
    <p:sldId id="266" r:id="rId4"/>
    <p:sldId id="267" r:id="rId5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2D5EC1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/>
              <a:t>Et dolor fragum</a:t>
            </a:r>
            <a:endParaRPr lang="en-GB" dirty="0"/>
          </a:p>
          <a:p>
            <a:pPr lvl="1"/>
            <a:r>
              <a:rPr lang="en-GB" dirty="0"/>
              <a:t>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  <a:p>
            <a:pPr lvl="2"/>
            <a:r>
              <a:rPr lang="en-GB" dirty="0"/>
              <a:t>- 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 on the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EU Commission view 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F1E0D58-0B3E-445E-9761-B7A1E361F948}"/>
              </a:ext>
            </a:extLst>
          </p:cNvPr>
          <p:cNvSpPr txBox="1">
            <a:spLocks/>
          </p:cNvSpPr>
          <p:nvPr/>
        </p:nvSpPr>
        <p:spPr bwMode="gray">
          <a:xfrm>
            <a:off x="139515" y="44624"/>
            <a:ext cx="4106863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68288" indent="-268288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25475" indent="-180975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808038" indent="-182563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82663" indent="-174625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439863" indent="-1746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897063" indent="-1746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354263" indent="-1746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811463" indent="-1746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buFontTx/>
              <a:buNone/>
            </a:pPr>
            <a:r>
              <a:rPr lang="de-DE" altLang="ja-JP" sz="1800" b="0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Informal </a:t>
            </a:r>
            <a:r>
              <a:rPr lang="de-DE" altLang="ja-JP" sz="1800" b="0" u="sng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document</a:t>
            </a:r>
            <a:r>
              <a:rPr lang="de-DE" altLang="ja-JP" sz="1800" b="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de-DE" altLang="ja-JP" sz="1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GRVA-02-40</a:t>
            </a:r>
            <a:br>
              <a:rPr lang="de-DE" altLang="ja-JP" sz="1800" b="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</a:br>
            <a:r>
              <a:rPr lang="en-US" altLang="ja-JP" sz="1800" b="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ja-JP" sz="1800" b="0" baseline="30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nd</a:t>
            </a:r>
            <a:r>
              <a:rPr lang="en-US" altLang="ja-JP" sz="1800" b="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GRVA session, 28. Jan – 01. Feb. 2019, </a:t>
            </a:r>
            <a:br>
              <a:rPr lang="en-US" altLang="ja-JP" sz="1800" b="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</a:br>
            <a:r>
              <a:rPr lang="de-DE" altLang="ja-JP" sz="1800" b="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Agenda item 3</a:t>
            </a:r>
            <a:endParaRPr lang="de-DE" altLang="ja-JP" sz="3200" b="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96131"/>
            <a:ext cx="8229600" cy="936625"/>
          </a:xfrm>
        </p:spPr>
        <p:txBody>
          <a:bodyPr/>
          <a:lstStyle/>
          <a:p>
            <a:r>
              <a:rPr lang="en-GB" sz="2400" dirty="0"/>
              <a:t>Main topics to be </a:t>
            </a:r>
            <a:r>
              <a:rPr lang="en-GB" sz="2400" dirty="0" err="1"/>
              <a:t>adressed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49342" y="1772816"/>
          <a:ext cx="61722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40929895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790937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0376769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b="1" dirty="0">
                          <a:solidFill>
                            <a:schemeClr val="tx1"/>
                          </a:solidFill>
                        </a:rPr>
                        <a:t>WP29</a:t>
                      </a:r>
                      <a:r>
                        <a:rPr lang="fr-BE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BE" b="1" baseline="0" dirty="0" err="1">
                          <a:solidFill>
                            <a:schemeClr val="tx1"/>
                          </a:solidFill>
                        </a:rPr>
                        <a:t>Priorities</a:t>
                      </a:r>
                      <a:endParaRPr lang="fr-B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>
                          <a:solidFill>
                            <a:schemeClr val="tx1"/>
                          </a:solidFill>
                        </a:rPr>
                        <a:t>Generic</a:t>
                      </a:r>
                      <a:r>
                        <a:rPr lang="fr-BE" dirty="0">
                          <a:solidFill>
                            <a:schemeClr val="tx1"/>
                          </a:solidFill>
                        </a:rPr>
                        <a:t> 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>
                          <a:solidFill>
                            <a:schemeClr val="tx1"/>
                          </a:solidFill>
                        </a:rPr>
                        <a:t>Specific</a:t>
                      </a:r>
                      <a:r>
                        <a:rPr lang="fr-BE" baseline="0" dirty="0">
                          <a:solidFill>
                            <a:schemeClr val="tx1"/>
                          </a:solidFill>
                        </a:rPr>
                        <a:t> discussion</a:t>
                      </a:r>
                      <a:endParaRPr lang="fr-B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594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b="1" dirty="0" err="1"/>
                        <a:t>Functional</a:t>
                      </a:r>
                      <a:r>
                        <a:rPr lang="fr-BE" b="1" dirty="0"/>
                        <a:t> </a:t>
                      </a:r>
                      <a:r>
                        <a:rPr lang="fr-BE" b="1" dirty="0" err="1"/>
                        <a:t>requirements</a:t>
                      </a:r>
                      <a:endParaRPr lang="fr-B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err="1"/>
                        <a:t>Functional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requirements</a:t>
                      </a:r>
                      <a:r>
                        <a:rPr lang="fr-BE" dirty="0"/>
                        <a:t> for AD</a:t>
                      </a:r>
                    </a:p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Functional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requirements</a:t>
                      </a:r>
                      <a:r>
                        <a:rPr lang="fr-BE" dirty="0"/>
                        <a:t> for Lane </a:t>
                      </a:r>
                      <a:r>
                        <a:rPr lang="fr-BE" dirty="0" err="1"/>
                        <a:t>keeping</a:t>
                      </a:r>
                      <a:r>
                        <a:rPr lang="fr-BE" dirty="0"/>
                        <a:t> (B2)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84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b="1" dirty="0" err="1"/>
                        <a:t>Assesment</a:t>
                      </a:r>
                      <a:r>
                        <a:rPr lang="fr-BE" b="1" dirty="0"/>
                        <a:t> </a:t>
                      </a:r>
                      <a:r>
                        <a:rPr lang="fr-BE" b="1" dirty="0" err="1"/>
                        <a:t>method</a:t>
                      </a:r>
                      <a:endParaRPr lang="fr-B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Assesment</a:t>
                      </a:r>
                      <a:r>
                        <a:rPr lang="fr-BE" baseline="0" dirty="0"/>
                        <a:t> </a:t>
                      </a:r>
                      <a:r>
                        <a:rPr lang="fr-BE" baseline="0" dirty="0" err="1"/>
                        <a:t>method</a:t>
                      </a:r>
                      <a:r>
                        <a:rPr lang="fr-BE" baseline="0" dirty="0"/>
                        <a:t> for AD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Assesment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method</a:t>
                      </a:r>
                      <a:r>
                        <a:rPr lang="fr-BE" dirty="0"/>
                        <a:t> for </a:t>
                      </a:r>
                      <a:r>
                        <a:rPr lang="fr-BE" dirty="0" err="1"/>
                        <a:t>lane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keeping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745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543933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007850"/>
              </p:ext>
            </p:extLst>
          </p:nvPr>
        </p:nvGraphicFramePr>
        <p:xfrm>
          <a:off x="449342" y="4783455"/>
          <a:ext cx="6172200" cy="1392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40929895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790937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037676915"/>
                    </a:ext>
                  </a:extLst>
                </a:gridCol>
              </a:tblGrid>
              <a:tr h="1021809">
                <a:tc>
                  <a:txBody>
                    <a:bodyPr/>
                    <a:lstStyle/>
                    <a:p>
                      <a:r>
                        <a:rPr lang="fr-BE" b="1" dirty="0">
                          <a:solidFill>
                            <a:schemeClr val="tx1"/>
                          </a:solidFill>
                        </a:rPr>
                        <a:t>DSSAD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b="0" dirty="0">
                          <a:solidFill>
                            <a:schemeClr val="tx1"/>
                          </a:solidFill>
                        </a:rPr>
                        <a:t>DSSAD for AD</a:t>
                      </a:r>
                    </a:p>
                    <a:p>
                      <a:endParaRPr lang="fr-B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b="0" dirty="0">
                          <a:solidFill>
                            <a:schemeClr val="tx1"/>
                          </a:solidFill>
                        </a:rPr>
                        <a:t>DSSAD for </a:t>
                      </a:r>
                      <a:r>
                        <a:rPr lang="fr-BE" b="0" dirty="0" err="1">
                          <a:solidFill>
                            <a:schemeClr val="tx1"/>
                          </a:solidFill>
                        </a:rPr>
                        <a:t>lane</a:t>
                      </a:r>
                      <a:r>
                        <a:rPr lang="fr-BE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BE" b="0" dirty="0" err="1">
                          <a:solidFill>
                            <a:schemeClr val="tx1"/>
                          </a:solidFill>
                        </a:rPr>
                        <a:t>keeping</a:t>
                      </a:r>
                      <a:endParaRPr lang="fr-BE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fr-BE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745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b="1" dirty="0"/>
                        <a:t>Cyber </a:t>
                      </a:r>
                      <a:r>
                        <a:rPr lang="fr-BE" b="1" dirty="0" err="1"/>
                        <a:t>security</a:t>
                      </a:r>
                      <a:endParaRPr lang="fr-BE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BE" dirty="0"/>
                        <a:t>Horizontal discussion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543933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528908" y="5766363"/>
            <a:ext cx="6013068" cy="830989"/>
          </a:xfrm>
          <a:prstGeom prst="roundRect">
            <a:avLst/>
          </a:prstGeom>
          <a:noFill/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fr-BE" sz="1800" b="0"/>
          </a:p>
        </p:txBody>
      </p:sp>
    </p:spTree>
    <p:extLst>
      <p:ext uri="{BB962C8B-B14F-4D97-AF65-F5344CB8AC3E}">
        <p14:creationId xmlns:p14="http://schemas.microsoft.com/office/powerpoint/2010/main" val="4250220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96131"/>
            <a:ext cx="8229600" cy="936625"/>
          </a:xfrm>
        </p:spPr>
        <p:txBody>
          <a:bodyPr/>
          <a:lstStyle/>
          <a:p>
            <a:r>
              <a:rPr lang="en-GB" sz="2400" dirty="0"/>
              <a:t>Possible organisation to work on priorities Option 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49342" y="1772816"/>
          <a:ext cx="61722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40929895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790937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0376769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b="1" dirty="0">
                          <a:solidFill>
                            <a:schemeClr val="tx1"/>
                          </a:solidFill>
                        </a:rPr>
                        <a:t>WP29</a:t>
                      </a:r>
                      <a:r>
                        <a:rPr lang="fr-BE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BE" b="1" baseline="0" dirty="0" err="1">
                          <a:solidFill>
                            <a:schemeClr val="tx1"/>
                          </a:solidFill>
                        </a:rPr>
                        <a:t>Priorities</a:t>
                      </a:r>
                      <a:endParaRPr lang="fr-B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>
                          <a:solidFill>
                            <a:schemeClr val="tx1"/>
                          </a:solidFill>
                        </a:rPr>
                        <a:t>Generic</a:t>
                      </a:r>
                      <a:r>
                        <a:rPr lang="fr-BE" dirty="0">
                          <a:solidFill>
                            <a:schemeClr val="tx1"/>
                          </a:solidFill>
                        </a:rPr>
                        <a:t> 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>
                          <a:solidFill>
                            <a:schemeClr val="tx1"/>
                          </a:solidFill>
                        </a:rPr>
                        <a:t>Specific</a:t>
                      </a:r>
                      <a:r>
                        <a:rPr lang="fr-BE" baseline="0" dirty="0">
                          <a:solidFill>
                            <a:schemeClr val="tx1"/>
                          </a:solidFill>
                        </a:rPr>
                        <a:t> discussion</a:t>
                      </a:r>
                      <a:endParaRPr lang="fr-B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594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b="1" dirty="0" err="1"/>
                        <a:t>Functional</a:t>
                      </a:r>
                      <a:r>
                        <a:rPr lang="fr-BE" b="1" dirty="0"/>
                        <a:t> </a:t>
                      </a:r>
                      <a:r>
                        <a:rPr lang="fr-BE" b="1" dirty="0" err="1"/>
                        <a:t>requirements</a:t>
                      </a:r>
                      <a:endParaRPr lang="fr-B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err="1"/>
                        <a:t>Functional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requirements</a:t>
                      </a:r>
                      <a:r>
                        <a:rPr lang="fr-BE" dirty="0"/>
                        <a:t> for AD</a:t>
                      </a:r>
                    </a:p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Functional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requirements</a:t>
                      </a:r>
                      <a:r>
                        <a:rPr lang="fr-BE" dirty="0"/>
                        <a:t> for Lane </a:t>
                      </a:r>
                      <a:r>
                        <a:rPr lang="fr-BE" dirty="0" err="1"/>
                        <a:t>keeping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84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b="1" dirty="0" err="1"/>
                        <a:t>Assesment</a:t>
                      </a:r>
                      <a:r>
                        <a:rPr lang="fr-BE" b="1" dirty="0"/>
                        <a:t> </a:t>
                      </a:r>
                      <a:r>
                        <a:rPr lang="fr-BE" b="1" dirty="0" err="1"/>
                        <a:t>method</a:t>
                      </a:r>
                      <a:endParaRPr lang="fr-B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Assesment</a:t>
                      </a:r>
                      <a:r>
                        <a:rPr lang="fr-BE" baseline="0" dirty="0"/>
                        <a:t> </a:t>
                      </a:r>
                      <a:r>
                        <a:rPr lang="fr-BE" baseline="0" dirty="0" err="1"/>
                        <a:t>method</a:t>
                      </a:r>
                      <a:r>
                        <a:rPr lang="fr-BE" baseline="0" dirty="0"/>
                        <a:t> for AD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Assesment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method</a:t>
                      </a:r>
                      <a:r>
                        <a:rPr lang="fr-BE" dirty="0"/>
                        <a:t> for </a:t>
                      </a:r>
                      <a:r>
                        <a:rPr lang="fr-BE" dirty="0" err="1"/>
                        <a:t>lane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keeping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745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543933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4141264"/>
              </p:ext>
            </p:extLst>
          </p:nvPr>
        </p:nvGraphicFramePr>
        <p:xfrm>
          <a:off x="449342" y="4783455"/>
          <a:ext cx="6172200" cy="1392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40929895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790937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037676915"/>
                    </a:ext>
                  </a:extLst>
                </a:gridCol>
              </a:tblGrid>
              <a:tr h="1021809">
                <a:tc>
                  <a:txBody>
                    <a:bodyPr/>
                    <a:lstStyle/>
                    <a:p>
                      <a:r>
                        <a:rPr lang="fr-BE" b="1" dirty="0">
                          <a:solidFill>
                            <a:schemeClr val="tx1"/>
                          </a:solidFill>
                        </a:rPr>
                        <a:t>DSSAD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b="0" dirty="0">
                          <a:solidFill>
                            <a:schemeClr val="tx1"/>
                          </a:solidFill>
                        </a:rPr>
                        <a:t>DSSAD for AD</a:t>
                      </a:r>
                    </a:p>
                    <a:p>
                      <a:endParaRPr lang="fr-B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b="0" dirty="0">
                          <a:solidFill>
                            <a:schemeClr val="tx1"/>
                          </a:solidFill>
                        </a:rPr>
                        <a:t>DSSAD for </a:t>
                      </a:r>
                      <a:r>
                        <a:rPr lang="fr-BE" b="0" dirty="0" err="1">
                          <a:solidFill>
                            <a:schemeClr val="tx1"/>
                          </a:solidFill>
                        </a:rPr>
                        <a:t>lane</a:t>
                      </a:r>
                      <a:r>
                        <a:rPr lang="fr-BE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BE" b="0" dirty="0" err="1">
                          <a:solidFill>
                            <a:schemeClr val="tx1"/>
                          </a:solidFill>
                        </a:rPr>
                        <a:t>keeping</a:t>
                      </a:r>
                      <a:endParaRPr lang="fr-BE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fr-BE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745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b="1" dirty="0"/>
                        <a:t>Cyber </a:t>
                      </a:r>
                      <a:r>
                        <a:rPr lang="fr-BE" b="1" dirty="0" err="1"/>
                        <a:t>security</a:t>
                      </a:r>
                      <a:endParaRPr lang="fr-BE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BE" dirty="0"/>
                        <a:t>Horizontal discussion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54393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44008" y="1306305"/>
            <a:ext cx="1977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0" dirty="0">
                <a:solidFill>
                  <a:schemeClr val="tx1"/>
                </a:solidFill>
                <a:latin typeface="+mn-lt"/>
              </a:rPr>
              <a:t>ACSF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66474" y="1309670"/>
            <a:ext cx="1977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0" dirty="0">
                <a:solidFill>
                  <a:schemeClr val="tx1"/>
                </a:solidFill>
                <a:latin typeface="+mn-lt"/>
              </a:rPr>
              <a:t>VMAD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483768" y="1306305"/>
            <a:ext cx="1944216" cy="3274823"/>
          </a:xfrm>
          <a:prstGeom prst="roundRect">
            <a:avLst/>
          </a:prstGeom>
          <a:noFill/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fr-BE" sz="1800" b="0"/>
          </a:p>
        </p:txBody>
      </p:sp>
      <p:sp>
        <p:nvSpPr>
          <p:cNvPr id="11" name="Rounded Rectangle 10"/>
          <p:cNvSpPr/>
          <p:nvPr/>
        </p:nvSpPr>
        <p:spPr>
          <a:xfrm>
            <a:off x="4518194" y="1207529"/>
            <a:ext cx="1944216" cy="3274823"/>
          </a:xfrm>
          <a:prstGeom prst="roundRect">
            <a:avLst/>
          </a:prstGeom>
          <a:noFill/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fr-BE" sz="1800" b="0"/>
          </a:p>
        </p:txBody>
      </p:sp>
      <p:sp>
        <p:nvSpPr>
          <p:cNvPr id="12" name="Rounded Rectangle 11"/>
          <p:cNvSpPr/>
          <p:nvPr/>
        </p:nvSpPr>
        <p:spPr>
          <a:xfrm>
            <a:off x="449342" y="4581128"/>
            <a:ext cx="6013068" cy="1224136"/>
          </a:xfrm>
          <a:prstGeom prst="roundRect">
            <a:avLst/>
          </a:prstGeom>
          <a:noFill/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fr-BE" sz="1800" b="0"/>
          </a:p>
        </p:txBody>
      </p:sp>
      <p:sp>
        <p:nvSpPr>
          <p:cNvPr id="13" name="Rounded Rectangle 12"/>
          <p:cNvSpPr/>
          <p:nvPr/>
        </p:nvSpPr>
        <p:spPr>
          <a:xfrm>
            <a:off x="528908" y="5766363"/>
            <a:ext cx="6013068" cy="830989"/>
          </a:xfrm>
          <a:prstGeom prst="roundRect">
            <a:avLst/>
          </a:prstGeom>
          <a:noFill/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fr-BE" sz="1800" b="0"/>
          </a:p>
        </p:txBody>
      </p:sp>
      <p:sp>
        <p:nvSpPr>
          <p:cNvPr id="14" name="TextBox 13"/>
          <p:cNvSpPr txBox="1"/>
          <p:nvPr/>
        </p:nvSpPr>
        <p:spPr>
          <a:xfrm>
            <a:off x="6679577" y="5008530"/>
            <a:ext cx="1977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0" dirty="0">
                <a:solidFill>
                  <a:schemeClr val="tx1"/>
                </a:solidFill>
                <a:latin typeface="+mn-lt"/>
              </a:rPr>
              <a:t>New group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01108" y="5766363"/>
            <a:ext cx="2064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0" dirty="0" err="1">
                <a:solidFill>
                  <a:schemeClr val="tx1"/>
                </a:solidFill>
                <a:latin typeface="+mn-lt"/>
              </a:rPr>
              <a:t>Existing</a:t>
            </a:r>
            <a:r>
              <a:rPr lang="fr-BE" sz="1800" dirty="0">
                <a:solidFill>
                  <a:schemeClr val="tx1"/>
                </a:solidFill>
                <a:latin typeface="+mn-lt"/>
              </a:rPr>
              <a:t> group</a:t>
            </a:r>
          </a:p>
        </p:txBody>
      </p:sp>
    </p:spTree>
    <p:extLst>
      <p:ext uri="{BB962C8B-B14F-4D97-AF65-F5344CB8AC3E}">
        <p14:creationId xmlns:p14="http://schemas.microsoft.com/office/powerpoint/2010/main" val="3742621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96131"/>
            <a:ext cx="8229600" cy="936625"/>
          </a:xfrm>
        </p:spPr>
        <p:txBody>
          <a:bodyPr/>
          <a:lstStyle/>
          <a:p>
            <a:r>
              <a:rPr lang="en-GB" sz="2400" dirty="0"/>
              <a:t>Possible organisation to work on priorities Option 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49342" y="1772816"/>
          <a:ext cx="61722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40929895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790937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0376769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b="1" dirty="0">
                          <a:solidFill>
                            <a:schemeClr val="tx1"/>
                          </a:solidFill>
                        </a:rPr>
                        <a:t>WP29</a:t>
                      </a:r>
                      <a:r>
                        <a:rPr lang="fr-BE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BE" b="1" baseline="0" dirty="0" err="1">
                          <a:solidFill>
                            <a:schemeClr val="tx1"/>
                          </a:solidFill>
                        </a:rPr>
                        <a:t>Priorities</a:t>
                      </a:r>
                      <a:endParaRPr lang="fr-B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>
                          <a:solidFill>
                            <a:schemeClr val="tx1"/>
                          </a:solidFill>
                        </a:rPr>
                        <a:t>Generic</a:t>
                      </a:r>
                      <a:r>
                        <a:rPr lang="fr-BE" dirty="0">
                          <a:solidFill>
                            <a:schemeClr val="tx1"/>
                          </a:solidFill>
                        </a:rPr>
                        <a:t> 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>
                          <a:solidFill>
                            <a:schemeClr val="tx1"/>
                          </a:solidFill>
                        </a:rPr>
                        <a:t>Specific</a:t>
                      </a:r>
                      <a:r>
                        <a:rPr lang="fr-BE" baseline="0" dirty="0">
                          <a:solidFill>
                            <a:schemeClr val="tx1"/>
                          </a:solidFill>
                        </a:rPr>
                        <a:t> discussion</a:t>
                      </a:r>
                      <a:endParaRPr lang="fr-B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594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b="1" dirty="0" err="1"/>
                        <a:t>Functional</a:t>
                      </a:r>
                      <a:r>
                        <a:rPr lang="fr-BE" b="1" dirty="0"/>
                        <a:t> </a:t>
                      </a:r>
                      <a:r>
                        <a:rPr lang="fr-BE" b="1" dirty="0" err="1"/>
                        <a:t>requirements</a:t>
                      </a:r>
                      <a:endParaRPr lang="fr-B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dirty="0" err="1"/>
                        <a:t>Functional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requirements</a:t>
                      </a:r>
                      <a:r>
                        <a:rPr lang="fr-BE" dirty="0"/>
                        <a:t> for AD</a:t>
                      </a:r>
                    </a:p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Functional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requirements</a:t>
                      </a:r>
                      <a:r>
                        <a:rPr lang="fr-BE" dirty="0"/>
                        <a:t> for Lane </a:t>
                      </a:r>
                      <a:r>
                        <a:rPr lang="fr-BE" dirty="0" err="1"/>
                        <a:t>keeping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84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b="1" dirty="0" err="1"/>
                        <a:t>Assesment</a:t>
                      </a:r>
                      <a:r>
                        <a:rPr lang="fr-BE" b="1" dirty="0"/>
                        <a:t> </a:t>
                      </a:r>
                      <a:r>
                        <a:rPr lang="fr-BE" b="1" dirty="0" err="1"/>
                        <a:t>method</a:t>
                      </a:r>
                      <a:endParaRPr lang="fr-B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Assesment</a:t>
                      </a:r>
                      <a:r>
                        <a:rPr lang="fr-BE" baseline="0" dirty="0"/>
                        <a:t> </a:t>
                      </a:r>
                      <a:r>
                        <a:rPr lang="fr-BE" baseline="0" dirty="0" err="1"/>
                        <a:t>method</a:t>
                      </a:r>
                      <a:r>
                        <a:rPr lang="fr-BE" baseline="0" dirty="0"/>
                        <a:t> for AD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/>
                        <a:t>Assesment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method</a:t>
                      </a:r>
                      <a:r>
                        <a:rPr lang="fr-BE" dirty="0"/>
                        <a:t> for </a:t>
                      </a:r>
                      <a:r>
                        <a:rPr lang="fr-BE" dirty="0" err="1"/>
                        <a:t>lane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keeping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745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543933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6102103"/>
              </p:ext>
            </p:extLst>
          </p:nvPr>
        </p:nvGraphicFramePr>
        <p:xfrm>
          <a:off x="449342" y="4783455"/>
          <a:ext cx="6172200" cy="1392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40929895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790937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037676915"/>
                    </a:ext>
                  </a:extLst>
                </a:gridCol>
              </a:tblGrid>
              <a:tr h="1021809">
                <a:tc>
                  <a:txBody>
                    <a:bodyPr/>
                    <a:lstStyle/>
                    <a:p>
                      <a:r>
                        <a:rPr lang="fr-BE" b="1" dirty="0">
                          <a:solidFill>
                            <a:schemeClr val="tx1"/>
                          </a:solidFill>
                        </a:rPr>
                        <a:t>DSSAD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b="0" dirty="0">
                          <a:solidFill>
                            <a:schemeClr val="tx1"/>
                          </a:solidFill>
                        </a:rPr>
                        <a:t>DSSAD for AD</a:t>
                      </a:r>
                    </a:p>
                    <a:p>
                      <a:endParaRPr lang="fr-B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b="0" dirty="0">
                          <a:solidFill>
                            <a:schemeClr val="tx1"/>
                          </a:solidFill>
                        </a:rPr>
                        <a:t>DSSAD for </a:t>
                      </a:r>
                      <a:r>
                        <a:rPr lang="fr-BE" b="0" dirty="0" err="1">
                          <a:solidFill>
                            <a:schemeClr val="tx1"/>
                          </a:solidFill>
                        </a:rPr>
                        <a:t>lane</a:t>
                      </a:r>
                      <a:r>
                        <a:rPr lang="fr-BE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BE" b="0" dirty="0" err="1">
                          <a:solidFill>
                            <a:schemeClr val="tx1"/>
                          </a:solidFill>
                        </a:rPr>
                        <a:t>keeping</a:t>
                      </a:r>
                      <a:endParaRPr lang="fr-BE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fr-BE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745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b="1" dirty="0"/>
                        <a:t>Cyber </a:t>
                      </a:r>
                      <a:r>
                        <a:rPr lang="fr-BE" b="1" dirty="0" err="1"/>
                        <a:t>security</a:t>
                      </a:r>
                      <a:endParaRPr lang="fr-BE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BE" dirty="0"/>
                        <a:t>Horizontal discussion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54393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87589" y="2537610"/>
            <a:ext cx="1977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0" dirty="0">
                <a:solidFill>
                  <a:schemeClr val="tx1"/>
                </a:solidFill>
                <a:latin typeface="+mn-lt"/>
              </a:rPr>
              <a:t>ACSF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79577" y="5008530"/>
            <a:ext cx="1977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0" dirty="0">
                <a:solidFill>
                  <a:schemeClr val="tx1"/>
                </a:solidFill>
                <a:latin typeface="+mn-lt"/>
              </a:rPr>
              <a:t>New group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56828" y="3523229"/>
            <a:ext cx="7311516" cy="985891"/>
          </a:xfrm>
          <a:prstGeom prst="roundRect">
            <a:avLst/>
          </a:prstGeom>
          <a:noFill/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fr-BE" sz="1800" b="0"/>
          </a:p>
        </p:txBody>
      </p:sp>
      <p:sp>
        <p:nvSpPr>
          <p:cNvPr id="11" name="Rounded Rectangle 10"/>
          <p:cNvSpPr/>
          <p:nvPr/>
        </p:nvSpPr>
        <p:spPr>
          <a:xfrm>
            <a:off x="376720" y="2339308"/>
            <a:ext cx="7291624" cy="1154900"/>
          </a:xfrm>
          <a:prstGeom prst="roundRect">
            <a:avLst/>
          </a:prstGeom>
          <a:noFill/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fr-BE" sz="1800" b="0"/>
          </a:p>
        </p:txBody>
      </p:sp>
      <p:sp>
        <p:nvSpPr>
          <p:cNvPr id="12" name="Rounded Rectangle 11"/>
          <p:cNvSpPr/>
          <p:nvPr/>
        </p:nvSpPr>
        <p:spPr>
          <a:xfrm>
            <a:off x="449342" y="4581128"/>
            <a:ext cx="6013068" cy="1224136"/>
          </a:xfrm>
          <a:prstGeom prst="roundRect">
            <a:avLst/>
          </a:prstGeom>
          <a:noFill/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fr-BE" sz="1800" b="0"/>
          </a:p>
        </p:txBody>
      </p:sp>
      <p:sp>
        <p:nvSpPr>
          <p:cNvPr id="13" name="Rounded Rectangle 12"/>
          <p:cNvSpPr/>
          <p:nvPr/>
        </p:nvSpPr>
        <p:spPr>
          <a:xfrm>
            <a:off x="528908" y="5766363"/>
            <a:ext cx="6013068" cy="830989"/>
          </a:xfrm>
          <a:prstGeom prst="roundRect">
            <a:avLst/>
          </a:prstGeom>
          <a:noFill/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fr-BE" sz="1800" b="0"/>
          </a:p>
        </p:txBody>
      </p:sp>
      <p:sp>
        <p:nvSpPr>
          <p:cNvPr id="14" name="TextBox 13"/>
          <p:cNvSpPr txBox="1"/>
          <p:nvPr/>
        </p:nvSpPr>
        <p:spPr>
          <a:xfrm>
            <a:off x="6701108" y="5766363"/>
            <a:ext cx="2064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0" dirty="0" err="1">
                <a:solidFill>
                  <a:schemeClr val="tx1"/>
                </a:solidFill>
                <a:latin typeface="+mn-lt"/>
              </a:rPr>
              <a:t>Existing</a:t>
            </a:r>
            <a:r>
              <a:rPr lang="fr-BE" sz="1800" dirty="0">
                <a:solidFill>
                  <a:schemeClr val="tx1"/>
                </a:solidFill>
                <a:latin typeface="+mn-lt"/>
              </a:rPr>
              <a:t> group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62601" y="3808952"/>
            <a:ext cx="1977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0" dirty="0">
                <a:solidFill>
                  <a:schemeClr val="tx1"/>
                </a:solidFill>
                <a:latin typeface="+mn-lt"/>
              </a:rPr>
              <a:t>VMAD</a:t>
            </a:r>
          </a:p>
        </p:txBody>
      </p:sp>
    </p:spTree>
    <p:extLst>
      <p:ext uri="{BB962C8B-B14F-4D97-AF65-F5344CB8AC3E}">
        <p14:creationId xmlns:p14="http://schemas.microsoft.com/office/powerpoint/2010/main" val="125205008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</TotalTime>
  <Words>166</Words>
  <Application>Microsoft Office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Times New Roman</vt:lpstr>
      <vt:lpstr>Verdana</vt:lpstr>
      <vt:lpstr>Default Design</vt:lpstr>
      <vt:lpstr>Discussion on the priorities</vt:lpstr>
      <vt:lpstr>Main topics to be adressed</vt:lpstr>
      <vt:lpstr>Possible organisation to work on priorities Option 1</vt:lpstr>
      <vt:lpstr>Possible organisation to work on priorities Option 2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the priorities</dc:title>
  <dc:creator>LAGRANGE Antony (GROW)</dc:creator>
  <cp:lastModifiedBy>Francois Guichard</cp:lastModifiedBy>
  <cp:revision>4</cp:revision>
  <dcterms:created xsi:type="dcterms:W3CDTF">2019-01-31T16:26:40Z</dcterms:created>
  <dcterms:modified xsi:type="dcterms:W3CDTF">2019-01-31T18:03:36Z</dcterms:modified>
</cp:coreProperties>
</file>