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93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29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73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16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4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2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0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9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99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7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94ED-4C51-40D7-AB3F-201BB7EDA7D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BBC6-B81A-4A77-A776-87ADFC7C5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06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正方形/長方形 81"/>
          <p:cNvSpPr/>
          <p:nvPr/>
        </p:nvSpPr>
        <p:spPr>
          <a:xfrm>
            <a:off x="251520" y="1036760"/>
            <a:ext cx="4210269" cy="39769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346" y="485800"/>
            <a:ext cx="8783308" cy="1143000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UNECE GRVA – Draft Proposal for a New Structure based on ECE/TRANS/WP.29/2019/2</a:t>
            </a:r>
            <a:r>
              <a:rPr lang="en-US" altLang="ja-JP" sz="2800" baseline="30000" dirty="0"/>
              <a:t>(*)</a:t>
            </a:r>
            <a:endParaRPr kumimoji="1" lang="ja-JP" altLang="en-US" sz="2800" baseline="30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372082" y="2592579"/>
            <a:ext cx="5688000" cy="281804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491880" y="2079252"/>
            <a:ext cx="2160240" cy="3974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GRVA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96082" y="2943349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AEBS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164" y="2943349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Task</a:t>
            </a:r>
          </a:p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PTI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25541" y="2943349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CS/OTA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84168" y="2943349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VMAD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956376" y="2943349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DSSAD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59612" y="3861048"/>
            <a:ext cx="11805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Task ALKS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759612" y="4725144"/>
            <a:ext cx="1177731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Task CEL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右中かっこ 14"/>
          <p:cNvSpPr/>
          <p:nvPr/>
        </p:nvSpPr>
        <p:spPr>
          <a:xfrm>
            <a:off x="7062476" y="2852936"/>
            <a:ext cx="288032" cy="9354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中かっこ 15"/>
          <p:cNvSpPr/>
          <p:nvPr/>
        </p:nvSpPr>
        <p:spPr>
          <a:xfrm>
            <a:off x="7062476" y="3861048"/>
            <a:ext cx="288032" cy="144016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6664862" y="3088936"/>
            <a:ext cx="187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LONG-TERM ACTIVITIES</a:t>
            </a:r>
            <a:endParaRPr kumimoji="1" lang="ja-JP" altLang="en-US" baseline="30000" dirty="0"/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6881587" y="440197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SHORT-TERM </a:t>
            </a:r>
            <a:r>
              <a:rPr lang="en-US" altLang="ja-JP" dirty="0"/>
              <a:t>ACTIVITIES</a:t>
            </a:r>
            <a:endParaRPr lang="ja-JP" altLang="en-US" dirty="0"/>
          </a:p>
        </p:txBody>
      </p:sp>
      <p:cxnSp>
        <p:nvCxnSpPr>
          <p:cNvPr id="20" name="カギ線コネクタ 19"/>
          <p:cNvCxnSpPr>
            <a:cxnSpLocks/>
            <a:endCxn id="13" idx="1"/>
          </p:cNvCxnSpPr>
          <p:nvPr/>
        </p:nvCxnSpPr>
        <p:spPr>
          <a:xfrm rot="16200000" flipH="1">
            <a:off x="4429831" y="3819298"/>
            <a:ext cx="471951" cy="187612"/>
          </a:xfrm>
          <a:prstGeom prst="bentConnector2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913697" y="5373216"/>
            <a:ext cx="819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7550"/>
            <a:r>
              <a:rPr lang="en-US" altLang="ja-JP" i="1" dirty="0"/>
              <a:t>FRVA	= Functional requirements for automated &amp; autonomous vehicles </a:t>
            </a:r>
            <a:endParaRPr lang="en-US" altLang="ja-JP" dirty="0"/>
          </a:p>
          <a:p>
            <a:pPr defTabSz="717550"/>
            <a:r>
              <a:rPr lang="en-US" altLang="ja-JP" i="1" dirty="0"/>
              <a:t>FW	= Framework document on automated &amp; autonomous vehicles </a:t>
            </a:r>
            <a:endParaRPr lang="en-US" altLang="ja-JP" dirty="0"/>
          </a:p>
          <a:p>
            <a:pPr defTabSz="717550"/>
            <a:r>
              <a:rPr lang="en-US" altLang="ja-JP" i="1" dirty="0"/>
              <a:t>VMAD	= Validation Method for Automated Driving (= New assessment/ test method) </a:t>
            </a:r>
          </a:p>
        </p:txBody>
      </p:sp>
      <p:cxnSp>
        <p:nvCxnSpPr>
          <p:cNvPr id="30" name="カギ線コネクタ 29"/>
          <p:cNvCxnSpPr>
            <a:cxnSpLocks/>
            <a:stCxn id="4" idx="2"/>
            <a:endCxn id="8" idx="0"/>
          </p:cNvCxnSpPr>
          <p:nvPr/>
        </p:nvCxnSpPr>
        <p:spPr>
          <a:xfrm rot="5400000">
            <a:off x="2330318" y="701667"/>
            <a:ext cx="466652" cy="4016712"/>
          </a:xfrm>
          <a:prstGeom prst="bent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cxnSpLocks/>
            <a:stCxn id="4" idx="2"/>
            <a:endCxn id="7" idx="0"/>
          </p:cNvCxnSpPr>
          <p:nvPr/>
        </p:nvCxnSpPr>
        <p:spPr>
          <a:xfrm rot="5400000">
            <a:off x="3459777" y="1831126"/>
            <a:ext cx="466652" cy="17577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cxnSpLocks/>
            <a:stCxn id="4" idx="2"/>
            <a:endCxn id="9" idx="0"/>
          </p:cNvCxnSpPr>
          <p:nvPr/>
        </p:nvCxnSpPr>
        <p:spPr>
          <a:xfrm rot="5400000">
            <a:off x="4024507" y="2395856"/>
            <a:ext cx="466652" cy="628335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4689164" y="2359533"/>
            <a:ext cx="466652" cy="70098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cxnSpLocks/>
            <a:stCxn id="4" idx="2"/>
            <a:endCxn id="11" idx="0"/>
          </p:cNvCxnSpPr>
          <p:nvPr/>
        </p:nvCxnSpPr>
        <p:spPr>
          <a:xfrm rot="16200000" flipH="1">
            <a:off x="5353820" y="1694877"/>
            <a:ext cx="466652" cy="203029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cxnSpLocks/>
            <a:stCxn id="4" idx="2"/>
            <a:endCxn id="12" idx="0"/>
          </p:cNvCxnSpPr>
          <p:nvPr/>
        </p:nvCxnSpPr>
        <p:spPr>
          <a:xfrm rot="16200000" flipH="1">
            <a:off x="6289924" y="758773"/>
            <a:ext cx="466652" cy="390250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1166623" y="2945450"/>
            <a:ext cx="10362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MVC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55000" y="2943349"/>
            <a:ext cx="1435959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IWG</a:t>
            </a:r>
          </a:p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FRVA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カギ線コネクタ 30">
            <a:extLst>
              <a:ext uri="{FF2B5EF4-FFF2-40B4-BE49-F238E27FC236}">
                <a16:creationId xmlns:a16="http://schemas.microsoft.com/office/drawing/2014/main" id="{E65DA21F-E3E0-468D-8533-DA5750803200}"/>
              </a:ext>
            </a:extLst>
          </p:cNvPr>
          <p:cNvCxnSpPr>
            <a:cxnSpLocks/>
            <a:stCxn id="4" idx="2"/>
            <a:endCxn id="46" idx="0"/>
          </p:cNvCxnSpPr>
          <p:nvPr/>
        </p:nvCxnSpPr>
        <p:spPr>
          <a:xfrm rot="5400000">
            <a:off x="2893998" y="1267447"/>
            <a:ext cx="468753" cy="2887253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420CBFE-8B2D-400C-90FC-6EC23A05473E}"/>
              </a:ext>
            </a:extLst>
          </p:cNvPr>
          <p:cNvSpPr/>
          <p:nvPr/>
        </p:nvSpPr>
        <p:spPr>
          <a:xfrm>
            <a:off x="2296082" y="1469626"/>
            <a:ext cx="4580174" cy="3974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UNECE WP29 [+FW]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85A70399-AD20-4B97-A41B-77489DA502E7}"/>
              </a:ext>
            </a:extLst>
          </p:cNvPr>
          <p:cNvCxnSpPr>
            <a:cxnSpLocks/>
            <a:stCxn id="32" idx="2"/>
            <a:endCxn id="4" idx="0"/>
          </p:cNvCxnSpPr>
          <p:nvPr/>
        </p:nvCxnSpPr>
        <p:spPr>
          <a:xfrm flipH="1">
            <a:off x="4572000" y="1867071"/>
            <a:ext cx="14169" cy="2121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B557246-60B4-43DB-9126-4DE31E4F34BB}"/>
              </a:ext>
            </a:extLst>
          </p:cNvPr>
          <p:cNvSpPr txBox="1"/>
          <p:nvPr/>
        </p:nvSpPr>
        <p:spPr>
          <a:xfrm>
            <a:off x="17925" y="6235210"/>
            <a:ext cx="897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/>
              <a:t>(*) </a:t>
            </a:r>
            <a:r>
              <a:rPr lang="en-US" altLang="ja-JP" sz="1600" dirty="0"/>
              <a:t>IWGs established in response to ECE/TRANS/WP.29/2019/2 will </a:t>
            </a:r>
            <a:r>
              <a:rPr lang="en-GB" altLang="ja-JP" sz="1600" dirty="0"/>
              <a:t>deliver technical provisions suitable for all Contracting Parties.</a:t>
            </a:r>
            <a:endParaRPr lang="ja-JP" alt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40EEA5-D807-44EE-AC05-76FD94B1F276}"/>
              </a:ext>
            </a:extLst>
          </p:cNvPr>
          <p:cNvSpPr txBox="1"/>
          <p:nvPr/>
        </p:nvSpPr>
        <p:spPr>
          <a:xfrm>
            <a:off x="180346" y="35332"/>
            <a:ext cx="20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Submitted</a:t>
            </a:r>
            <a:r>
              <a:rPr lang="fr-CH" dirty="0"/>
              <a:t> by Japan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6A042-BA33-4944-840C-D5A17F7FDBAC}"/>
              </a:ext>
            </a:extLst>
          </p:cNvPr>
          <p:cNvSpPr txBox="1"/>
          <p:nvPr/>
        </p:nvSpPr>
        <p:spPr>
          <a:xfrm>
            <a:off x="5843317" y="-81063"/>
            <a:ext cx="34092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u="sng" dirty="0"/>
              <a:t>Informal document</a:t>
            </a:r>
            <a:r>
              <a:rPr lang="fr-CH" sz="1600" dirty="0"/>
              <a:t> </a:t>
            </a:r>
            <a:r>
              <a:rPr lang="fr-CH" sz="1600" b="1" dirty="0"/>
              <a:t>GRVA-02-42</a:t>
            </a:r>
          </a:p>
          <a:p>
            <a:r>
              <a:rPr lang="fr-CH" sz="1600" dirty="0"/>
              <a:t>2</a:t>
            </a:r>
            <a:r>
              <a:rPr lang="fr-CH" sz="1600" baseline="30000" dirty="0"/>
              <a:t>nd</a:t>
            </a:r>
            <a:r>
              <a:rPr lang="fr-CH" sz="1600" dirty="0"/>
              <a:t> GRVA, 28 </a:t>
            </a:r>
            <a:r>
              <a:rPr lang="fr-CH" sz="1600" dirty="0" err="1"/>
              <a:t>January</a:t>
            </a:r>
            <a:r>
              <a:rPr lang="fr-CH" sz="1600" dirty="0"/>
              <a:t> -1 </a:t>
            </a:r>
            <a:r>
              <a:rPr lang="fr-CH" sz="1600" dirty="0" err="1"/>
              <a:t>February</a:t>
            </a:r>
            <a:r>
              <a:rPr lang="fr-CH" sz="1600" dirty="0"/>
              <a:t> 2019</a:t>
            </a:r>
          </a:p>
          <a:p>
            <a:r>
              <a:rPr lang="fr-CH" sz="1600" dirty="0"/>
              <a:t>Agenda item 3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2271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UNECE GRVA – Draft Proposal for a New Structure based on ECE/TRANS/WP.29/2019/2(*)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himeno</dc:creator>
  <cp:lastModifiedBy>Francois Guichard</cp:lastModifiedBy>
  <cp:revision>13</cp:revision>
  <dcterms:created xsi:type="dcterms:W3CDTF">2019-01-30T15:34:48Z</dcterms:created>
  <dcterms:modified xsi:type="dcterms:W3CDTF">2019-02-01T15:02:01Z</dcterms:modified>
</cp:coreProperties>
</file>