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72" r:id="rId6"/>
    <p:sldId id="262" r:id="rId7"/>
    <p:sldId id="261" r:id="rId8"/>
    <p:sldId id="259" r:id="rId9"/>
    <p:sldId id="278" r:id="rId10"/>
    <p:sldId id="275" r:id="rId11"/>
    <p:sldId id="274" r:id="rId12"/>
    <p:sldId id="27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86" autoAdjust="0"/>
    <p:restoredTop sz="94343" autoAdjust="0"/>
  </p:normalViewPr>
  <p:slideViewPr>
    <p:cSldViewPr snapToGrid="0">
      <p:cViewPr varScale="1">
        <p:scale>
          <a:sx n="68" d="100"/>
          <a:sy n="68" d="100"/>
        </p:scale>
        <p:origin x="600" y="66"/>
      </p:cViewPr>
      <p:guideLst/>
    </p:cSldViewPr>
  </p:slideViewPr>
  <p:outlineViewPr>
    <p:cViewPr>
      <p:scale>
        <a:sx n="33" d="100"/>
        <a:sy n="33" d="100"/>
      </p:scale>
      <p:origin x="0" y="-997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52112-99C3-42DD-B51C-964C9272F33C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A8801-57DA-4EC2-8F7C-C036C4503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468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52112-99C3-42DD-B51C-964C9272F33C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A8801-57DA-4EC2-8F7C-C036C4503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473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52112-99C3-42DD-B51C-964C9272F33C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A8801-57DA-4EC2-8F7C-C036C4503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23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52112-99C3-42DD-B51C-964C9272F33C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A8801-57DA-4EC2-8F7C-C036C4503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055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52112-99C3-42DD-B51C-964C9272F33C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A8801-57DA-4EC2-8F7C-C036C4503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400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52112-99C3-42DD-B51C-964C9272F33C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A8801-57DA-4EC2-8F7C-C036C4503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507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52112-99C3-42DD-B51C-964C9272F33C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A8801-57DA-4EC2-8F7C-C036C4503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193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52112-99C3-42DD-B51C-964C9272F33C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A8801-57DA-4EC2-8F7C-C036C4503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321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52112-99C3-42DD-B51C-964C9272F33C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A8801-57DA-4EC2-8F7C-C036C4503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334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52112-99C3-42DD-B51C-964C9272F33C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A8801-57DA-4EC2-8F7C-C036C4503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445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52112-99C3-42DD-B51C-964C9272F33C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A8801-57DA-4EC2-8F7C-C036C4503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17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52112-99C3-42DD-B51C-964C9272F33C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A8801-57DA-4EC2-8F7C-C036C4503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587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72741"/>
            <a:ext cx="9144000" cy="1743667"/>
          </a:xfrm>
        </p:spPr>
        <p:txBody>
          <a:bodyPr>
            <a:noAutofit/>
          </a:bodyPr>
          <a:lstStyle/>
          <a:p>
            <a:r>
              <a:rPr lang="en-GB" sz="3600" dirty="0"/>
              <a:t>Modular Vehicle Combinations</a:t>
            </a:r>
            <a:br>
              <a:rPr lang="en-GB" sz="3600" dirty="0"/>
            </a:br>
            <a:r>
              <a:rPr lang="en-GB" sz="3600" dirty="0"/>
              <a:t>Informal Working Group</a:t>
            </a:r>
            <a:br>
              <a:rPr lang="en-GB" sz="3600" dirty="0"/>
            </a:br>
            <a:r>
              <a:rPr lang="en-GB" sz="3600" dirty="0"/>
              <a:t>(</a:t>
            </a:r>
            <a:r>
              <a:rPr lang="en-GB" sz="3600" noProof="0" dirty="0"/>
              <a:t>MVC IWG)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52416"/>
            <a:ext cx="9144000" cy="1655762"/>
          </a:xfrm>
        </p:spPr>
        <p:txBody>
          <a:bodyPr>
            <a:normAutofit/>
          </a:bodyPr>
          <a:lstStyle/>
          <a:p>
            <a:r>
              <a:rPr lang="en-GB" noProof="0" dirty="0"/>
              <a:t>Status report for GRVA-04</a:t>
            </a:r>
          </a:p>
          <a:p>
            <a:r>
              <a:rPr lang="en-GB" dirty="0"/>
              <a:t>September 2019</a:t>
            </a:r>
            <a:endParaRPr lang="en-GB" noProof="0" dirty="0"/>
          </a:p>
        </p:txBody>
      </p:sp>
      <p:sp>
        <p:nvSpPr>
          <p:cNvPr id="4" name="TextBox 3"/>
          <p:cNvSpPr txBox="1"/>
          <p:nvPr/>
        </p:nvSpPr>
        <p:spPr>
          <a:xfrm>
            <a:off x="10058400" y="6209731"/>
            <a:ext cx="1052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Version 2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84672" y="319177"/>
            <a:ext cx="4681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/>
              <a:t>Submitted</a:t>
            </a:r>
            <a:r>
              <a:rPr lang="fr-FR" dirty="0"/>
              <a:t> by the experts </a:t>
            </a:r>
            <a:r>
              <a:rPr lang="fr-FR" dirty="0" err="1"/>
              <a:t>from</a:t>
            </a:r>
            <a:r>
              <a:rPr lang="fr-FR" dirty="0"/>
              <a:t> the IWG on MVC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6118E5A-A7E5-4868-81B2-31E6DD68DD74}"/>
              </a:ext>
            </a:extLst>
          </p:cNvPr>
          <p:cNvSpPr txBox="1"/>
          <p:nvPr/>
        </p:nvSpPr>
        <p:spPr>
          <a:xfrm>
            <a:off x="7318518" y="319177"/>
            <a:ext cx="33331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/>
              <a:t>Informal document</a:t>
            </a:r>
            <a:r>
              <a:rPr lang="fr-FR" dirty="0"/>
              <a:t> </a:t>
            </a:r>
            <a:r>
              <a:rPr lang="fr-FR" b="1" dirty="0"/>
              <a:t>GRVA-04-26</a:t>
            </a:r>
            <a:br>
              <a:rPr lang="fr-FR" b="1" dirty="0"/>
            </a:br>
            <a:r>
              <a:rPr lang="fr-FR" dirty="0"/>
              <a:t>4th GRVA, 24-27 </a:t>
            </a:r>
            <a:r>
              <a:rPr lang="fr-FR" dirty="0" err="1"/>
              <a:t>September</a:t>
            </a:r>
            <a:r>
              <a:rPr lang="fr-FR" dirty="0"/>
              <a:t> 2019</a:t>
            </a:r>
          </a:p>
          <a:p>
            <a:r>
              <a:rPr lang="fr-FR" dirty="0"/>
              <a:t>Agenda item 8(b)</a:t>
            </a:r>
          </a:p>
        </p:txBody>
      </p:sp>
    </p:spTree>
    <p:extLst>
      <p:ext uri="{BB962C8B-B14F-4D97-AF65-F5344CB8AC3E}">
        <p14:creationId xmlns:p14="http://schemas.microsoft.com/office/powerpoint/2010/main" val="7939868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7319"/>
            <a:ext cx="10515600" cy="1325563"/>
          </a:xfrm>
        </p:spPr>
        <p:txBody>
          <a:bodyPr/>
          <a:lstStyle/>
          <a:p>
            <a:r>
              <a:rPr lang="en-GB" noProof="0" dirty="0"/>
              <a:t>Definitions</a:t>
            </a:r>
          </a:p>
        </p:txBody>
      </p:sp>
      <p:grpSp>
        <p:nvGrpSpPr>
          <p:cNvPr id="51" name="Group 50"/>
          <p:cNvGrpSpPr/>
          <p:nvPr/>
        </p:nvGrpSpPr>
        <p:grpSpPr>
          <a:xfrm>
            <a:off x="1094478" y="1436701"/>
            <a:ext cx="5213491" cy="819281"/>
            <a:chOff x="1094478" y="1436701"/>
            <a:chExt cx="5213491" cy="819281"/>
          </a:xfrm>
        </p:grpSpPr>
        <p:pic>
          <p:nvPicPr>
            <p:cNvPr id="7" name="Picture 6" descr="ISO 12357-3_sv_utan pil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4478" y="1436701"/>
              <a:ext cx="5213491" cy="819281"/>
            </a:xfrm>
            <a:prstGeom prst="rect">
              <a:avLst/>
            </a:prstGeom>
            <a:solidFill>
              <a:srgbClr val="FFFF00"/>
            </a:solidFill>
            <a:extLst/>
          </p:spPr>
        </p:pic>
        <p:sp>
          <p:nvSpPr>
            <p:cNvPr id="2" name="Rectangle 1"/>
            <p:cNvSpPr/>
            <p:nvPr/>
          </p:nvSpPr>
          <p:spPr>
            <a:xfrm>
              <a:off x="3290094" y="1446225"/>
              <a:ext cx="1298575" cy="529509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901950" y="1987549"/>
              <a:ext cx="1689100" cy="92075"/>
            </a:xfrm>
            <a:custGeom>
              <a:avLst/>
              <a:gdLst>
                <a:gd name="connsiteX0" fmla="*/ 0 w 1689100"/>
                <a:gd name="connsiteY0" fmla="*/ 88900 h 92075"/>
                <a:gd name="connsiteX1" fmla="*/ 238125 w 1689100"/>
                <a:gd name="connsiteY1" fmla="*/ 60325 h 92075"/>
                <a:gd name="connsiteX2" fmla="*/ 377825 w 1689100"/>
                <a:gd name="connsiteY2" fmla="*/ 0 h 92075"/>
                <a:gd name="connsiteX3" fmla="*/ 1682750 w 1689100"/>
                <a:gd name="connsiteY3" fmla="*/ 3175 h 92075"/>
                <a:gd name="connsiteX4" fmla="*/ 1689100 w 1689100"/>
                <a:gd name="connsiteY4" fmla="*/ 79375 h 92075"/>
                <a:gd name="connsiteX5" fmla="*/ 1241425 w 1689100"/>
                <a:gd name="connsiteY5" fmla="*/ 79375 h 92075"/>
                <a:gd name="connsiteX6" fmla="*/ 1181100 w 1689100"/>
                <a:gd name="connsiteY6" fmla="*/ 25400 h 92075"/>
                <a:gd name="connsiteX7" fmla="*/ 835025 w 1689100"/>
                <a:gd name="connsiteY7" fmla="*/ 25400 h 92075"/>
                <a:gd name="connsiteX8" fmla="*/ 809625 w 1689100"/>
                <a:gd name="connsiteY8" fmla="*/ 79375 h 92075"/>
                <a:gd name="connsiteX9" fmla="*/ 361950 w 1689100"/>
                <a:gd name="connsiteY9" fmla="*/ 79375 h 92075"/>
                <a:gd name="connsiteX10" fmla="*/ 301625 w 1689100"/>
                <a:gd name="connsiteY10" fmla="*/ 92075 h 92075"/>
                <a:gd name="connsiteX11" fmla="*/ 0 w 1689100"/>
                <a:gd name="connsiteY11" fmla="*/ 88900 h 92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89100" h="92075">
                  <a:moveTo>
                    <a:pt x="0" y="88900"/>
                  </a:moveTo>
                  <a:lnTo>
                    <a:pt x="238125" y="60325"/>
                  </a:lnTo>
                  <a:lnTo>
                    <a:pt x="377825" y="0"/>
                  </a:lnTo>
                  <a:lnTo>
                    <a:pt x="1682750" y="3175"/>
                  </a:lnTo>
                  <a:lnTo>
                    <a:pt x="1689100" y="79375"/>
                  </a:lnTo>
                  <a:lnTo>
                    <a:pt x="1241425" y="79375"/>
                  </a:lnTo>
                  <a:lnTo>
                    <a:pt x="1181100" y="25400"/>
                  </a:lnTo>
                  <a:lnTo>
                    <a:pt x="835025" y="25400"/>
                  </a:lnTo>
                  <a:lnTo>
                    <a:pt x="809625" y="79375"/>
                  </a:lnTo>
                  <a:lnTo>
                    <a:pt x="361950" y="79375"/>
                  </a:lnTo>
                  <a:lnTo>
                    <a:pt x="301625" y="92075"/>
                  </a:lnTo>
                  <a:lnTo>
                    <a:pt x="0" y="8890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3757613" y="2082005"/>
              <a:ext cx="88900" cy="113506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3988594" y="2079624"/>
              <a:ext cx="88900" cy="113506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1094478" y="3063565"/>
            <a:ext cx="4084427" cy="757471"/>
            <a:chOff x="1094478" y="3192684"/>
            <a:chExt cx="4084427" cy="757471"/>
          </a:xfrm>
        </p:grpSpPr>
        <p:pic>
          <p:nvPicPr>
            <p:cNvPr id="6" name="Picture 5" descr="ISO 12357-4_sv_utan pil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4478" y="3192684"/>
              <a:ext cx="4084427" cy="757471"/>
            </a:xfrm>
            <a:prstGeom prst="rect">
              <a:avLst/>
            </a:prstGeom>
            <a:solidFill>
              <a:srgbClr val="FFFF66"/>
            </a:solidFill>
            <a:extLst/>
          </p:spPr>
        </p:pic>
        <p:sp>
          <p:nvSpPr>
            <p:cNvPr id="12" name="Freeform 11"/>
            <p:cNvSpPr/>
            <p:nvPr/>
          </p:nvSpPr>
          <p:spPr>
            <a:xfrm>
              <a:off x="2936081" y="3783806"/>
              <a:ext cx="426244" cy="76200"/>
            </a:xfrm>
            <a:custGeom>
              <a:avLst/>
              <a:gdLst>
                <a:gd name="connsiteX0" fmla="*/ 0 w 426244"/>
                <a:gd name="connsiteY0" fmla="*/ 59532 h 76200"/>
                <a:gd name="connsiteX1" fmla="*/ 328613 w 426244"/>
                <a:gd name="connsiteY1" fmla="*/ 59532 h 76200"/>
                <a:gd name="connsiteX2" fmla="*/ 330994 w 426244"/>
                <a:gd name="connsiteY2" fmla="*/ 0 h 76200"/>
                <a:gd name="connsiteX3" fmla="*/ 426244 w 426244"/>
                <a:gd name="connsiteY3" fmla="*/ 4763 h 76200"/>
                <a:gd name="connsiteX4" fmla="*/ 397669 w 426244"/>
                <a:gd name="connsiteY4" fmla="*/ 47625 h 76200"/>
                <a:gd name="connsiteX5" fmla="*/ 354807 w 426244"/>
                <a:gd name="connsiteY5" fmla="*/ 52388 h 76200"/>
                <a:gd name="connsiteX6" fmla="*/ 330994 w 426244"/>
                <a:gd name="connsiteY6" fmla="*/ 76200 h 76200"/>
                <a:gd name="connsiteX7" fmla="*/ 0 w 426244"/>
                <a:gd name="connsiteY7" fmla="*/ 59532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26244" h="76200">
                  <a:moveTo>
                    <a:pt x="0" y="59532"/>
                  </a:moveTo>
                  <a:lnTo>
                    <a:pt x="328613" y="59532"/>
                  </a:lnTo>
                  <a:cubicBezTo>
                    <a:pt x="329407" y="39688"/>
                    <a:pt x="330200" y="19844"/>
                    <a:pt x="330994" y="0"/>
                  </a:cubicBezTo>
                  <a:lnTo>
                    <a:pt x="426244" y="4763"/>
                  </a:lnTo>
                  <a:lnTo>
                    <a:pt x="397669" y="47625"/>
                  </a:lnTo>
                  <a:lnTo>
                    <a:pt x="354807" y="52388"/>
                  </a:lnTo>
                  <a:lnTo>
                    <a:pt x="330994" y="76200"/>
                  </a:lnTo>
                  <a:lnTo>
                    <a:pt x="0" y="59532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Connector 16"/>
            <p:cNvCxnSpPr/>
            <p:nvPr/>
          </p:nvCxnSpPr>
          <p:spPr>
            <a:xfrm flipH="1">
              <a:off x="2938462" y="3857625"/>
              <a:ext cx="319088" cy="0"/>
            </a:xfrm>
            <a:prstGeom prst="line">
              <a:avLst/>
            </a:prstGeom>
            <a:ln w="190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Oval 31"/>
            <p:cNvSpPr/>
            <p:nvPr/>
          </p:nvSpPr>
          <p:spPr>
            <a:xfrm>
              <a:off x="3381375" y="3815158"/>
              <a:ext cx="88900" cy="80566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3566803" y="3817539"/>
              <a:ext cx="88900" cy="80566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Isosceles Triangle 33"/>
            <p:cNvSpPr/>
            <p:nvPr/>
          </p:nvSpPr>
          <p:spPr>
            <a:xfrm flipV="1">
              <a:off x="3488223" y="3792298"/>
              <a:ext cx="66675" cy="45719"/>
            </a:xfrm>
            <a:prstGeom prst="triangl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1094478" y="4580236"/>
            <a:ext cx="4920840" cy="1064646"/>
            <a:chOff x="1094478" y="4858140"/>
            <a:chExt cx="4920840" cy="1064646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4478" y="4858140"/>
              <a:ext cx="4920840" cy="1064646"/>
            </a:xfrm>
            <a:prstGeom prst="rect">
              <a:avLst/>
            </a:prstGeom>
            <a:solidFill>
              <a:srgbClr val="FF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6" name="Rectangle 35"/>
            <p:cNvSpPr/>
            <p:nvPr/>
          </p:nvSpPr>
          <p:spPr>
            <a:xfrm>
              <a:off x="1790699" y="4982382"/>
              <a:ext cx="2014537" cy="5826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2527698" y="5591591"/>
              <a:ext cx="879871" cy="125789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338513" y="5591591"/>
              <a:ext cx="475654" cy="85309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814167" y="5634245"/>
              <a:ext cx="659449" cy="45719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3779044" y="5641388"/>
              <a:ext cx="216396" cy="85309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4375844" y="5641387"/>
              <a:ext cx="105114" cy="85309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125176" y="5641387"/>
              <a:ext cx="105114" cy="85309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3544449" y="5634245"/>
              <a:ext cx="105114" cy="85309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3428206" y="5746265"/>
              <a:ext cx="101161" cy="97632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3667255" y="5746265"/>
              <a:ext cx="101161" cy="97632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4009726" y="5744916"/>
              <a:ext cx="101161" cy="97632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4248775" y="5744916"/>
              <a:ext cx="101161" cy="97632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4" name="Rectangle 53"/>
          <p:cNvSpPr/>
          <p:nvPr/>
        </p:nvSpPr>
        <p:spPr>
          <a:xfrm>
            <a:off x="7020508" y="1436701"/>
            <a:ext cx="45380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" indent="-6350">
              <a:buNone/>
            </a:pPr>
            <a:r>
              <a:rPr lang="en-GB" dirty="0"/>
              <a:t>A “</a:t>
            </a:r>
            <a:r>
              <a:rPr lang="en-GB" b="1" dirty="0"/>
              <a:t>towing trailer</a:t>
            </a:r>
            <a:r>
              <a:rPr lang="en-GB" dirty="0"/>
              <a:t>” is a trailer which is equipped to tow another trailer.</a:t>
            </a:r>
          </a:p>
        </p:txBody>
      </p:sp>
      <p:sp>
        <p:nvSpPr>
          <p:cNvPr id="55" name="Rectangle 54"/>
          <p:cNvSpPr/>
          <p:nvPr/>
        </p:nvSpPr>
        <p:spPr>
          <a:xfrm>
            <a:off x="7020508" y="3008356"/>
            <a:ext cx="45380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" indent="-6350">
              <a:buNone/>
            </a:pPr>
            <a:r>
              <a:rPr lang="en-GB" dirty="0"/>
              <a:t>A “</a:t>
            </a:r>
            <a:r>
              <a:rPr lang="en-GB" b="1" dirty="0"/>
              <a:t>Dolly</a:t>
            </a:r>
            <a:r>
              <a:rPr lang="en-GB" dirty="0"/>
              <a:t>” is a towing trailer designed for the sole purpose to tow a semi-trailer.</a:t>
            </a:r>
          </a:p>
        </p:txBody>
      </p:sp>
      <p:sp>
        <p:nvSpPr>
          <p:cNvPr id="56" name="Rectangle 55"/>
          <p:cNvSpPr/>
          <p:nvPr/>
        </p:nvSpPr>
        <p:spPr>
          <a:xfrm>
            <a:off x="7020508" y="4518966"/>
            <a:ext cx="45380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" indent="-6350"/>
            <a:r>
              <a:rPr lang="en-GB" dirty="0"/>
              <a:t>A “</a:t>
            </a:r>
            <a:r>
              <a:rPr lang="en-GB" b="1" dirty="0"/>
              <a:t>Link-trailer</a:t>
            </a:r>
            <a:r>
              <a:rPr lang="en-GB" dirty="0"/>
              <a:t>” is a semitrailer equipped with a fifth wheel in its rear end enabling a second semitrailer to be towed. (</a:t>
            </a:r>
            <a:r>
              <a:rPr lang="en-GB" dirty="0">
                <a:sym typeface="Wingdings" panose="05000000000000000000" pitchFamily="2" charset="2"/>
              </a:rPr>
              <a:t>Definition from R55-01 supplement 7).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242249" y="6378333"/>
            <a:ext cx="32871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dirty="0"/>
              <a:t>Note: RE3 définitions to </a:t>
            </a:r>
            <a:r>
              <a:rPr lang="fr-FR" sz="1600" i="1" dirty="0" err="1"/>
              <a:t>be</a:t>
            </a:r>
            <a:r>
              <a:rPr lang="fr-FR" sz="1600" i="1" dirty="0"/>
              <a:t> </a:t>
            </a:r>
            <a:r>
              <a:rPr lang="fr-FR" sz="1600" i="1" dirty="0" err="1"/>
              <a:t>reviewed</a:t>
            </a:r>
            <a:r>
              <a:rPr lang="fr-FR" sz="1600" i="1" dirty="0"/>
              <a:t>?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36493759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7319"/>
            <a:ext cx="10515600" cy="1325563"/>
          </a:xfrm>
        </p:spPr>
        <p:txBody>
          <a:bodyPr/>
          <a:lstStyle/>
          <a:p>
            <a:r>
              <a:rPr lang="en-GB" noProof="0" dirty="0"/>
              <a:t>Principles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2437503" y="1455751"/>
            <a:ext cx="6411222" cy="1011224"/>
            <a:chOff x="1094478" y="1436701"/>
            <a:chExt cx="5213491" cy="819281"/>
          </a:xfrm>
        </p:grpSpPr>
        <p:pic>
          <p:nvPicPr>
            <p:cNvPr id="9" name="Picture 8" descr="ISO 12357-3_sv_utan pil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4478" y="1436701"/>
              <a:ext cx="5213491" cy="819281"/>
            </a:xfrm>
            <a:prstGeom prst="rect">
              <a:avLst/>
            </a:prstGeom>
            <a:solidFill>
              <a:srgbClr val="FFFF00"/>
            </a:solidFill>
            <a:extLst/>
          </p:spPr>
        </p:pic>
        <p:sp>
          <p:nvSpPr>
            <p:cNvPr id="10" name="Rectangle 9"/>
            <p:cNvSpPr/>
            <p:nvPr/>
          </p:nvSpPr>
          <p:spPr>
            <a:xfrm>
              <a:off x="3290094" y="1446225"/>
              <a:ext cx="1298575" cy="529509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901950" y="1987549"/>
              <a:ext cx="1689100" cy="92075"/>
            </a:xfrm>
            <a:custGeom>
              <a:avLst/>
              <a:gdLst>
                <a:gd name="connsiteX0" fmla="*/ 0 w 1689100"/>
                <a:gd name="connsiteY0" fmla="*/ 88900 h 92075"/>
                <a:gd name="connsiteX1" fmla="*/ 238125 w 1689100"/>
                <a:gd name="connsiteY1" fmla="*/ 60325 h 92075"/>
                <a:gd name="connsiteX2" fmla="*/ 377825 w 1689100"/>
                <a:gd name="connsiteY2" fmla="*/ 0 h 92075"/>
                <a:gd name="connsiteX3" fmla="*/ 1682750 w 1689100"/>
                <a:gd name="connsiteY3" fmla="*/ 3175 h 92075"/>
                <a:gd name="connsiteX4" fmla="*/ 1689100 w 1689100"/>
                <a:gd name="connsiteY4" fmla="*/ 79375 h 92075"/>
                <a:gd name="connsiteX5" fmla="*/ 1241425 w 1689100"/>
                <a:gd name="connsiteY5" fmla="*/ 79375 h 92075"/>
                <a:gd name="connsiteX6" fmla="*/ 1181100 w 1689100"/>
                <a:gd name="connsiteY6" fmla="*/ 25400 h 92075"/>
                <a:gd name="connsiteX7" fmla="*/ 835025 w 1689100"/>
                <a:gd name="connsiteY7" fmla="*/ 25400 h 92075"/>
                <a:gd name="connsiteX8" fmla="*/ 809625 w 1689100"/>
                <a:gd name="connsiteY8" fmla="*/ 79375 h 92075"/>
                <a:gd name="connsiteX9" fmla="*/ 361950 w 1689100"/>
                <a:gd name="connsiteY9" fmla="*/ 79375 h 92075"/>
                <a:gd name="connsiteX10" fmla="*/ 301625 w 1689100"/>
                <a:gd name="connsiteY10" fmla="*/ 92075 h 92075"/>
                <a:gd name="connsiteX11" fmla="*/ 0 w 1689100"/>
                <a:gd name="connsiteY11" fmla="*/ 88900 h 92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89100" h="92075">
                  <a:moveTo>
                    <a:pt x="0" y="88900"/>
                  </a:moveTo>
                  <a:lnTo>
                    <a:pt x="238125" y="60325"/>
                  </a:lnTo>
                  <a:lnTo>
                    <a:pt x="377825" y="0"/>
                  </a:lnTo>
                  <a:lnTo>
                    <a:pt x="1682750" y="3175"/>
                  </a:lnTo>
                  <a:lnTo>
                    <a:pt x="1689100" y="79375"/>
                  </a:lnTo>
                  <a:lnTo>
                    <a:pt x="1241425" y="79375"/>
                  </a:lnTo>
                  <a:lnTo>
                    <a:pt x="1181100" y="25400"/>
                  </a:lnTo>
                  <a:lnTo>
                    <a:pt x="835025" y="25400"/>
                  </a:lnTo>
                  <a:lnTo>
                    <a:pt x="809625" y="79375"/>
                  </a:lnTo>
                  <a:lnTo>
                    <a:pt x="361950" y="79375"/>
                  </a:lnTo>
                  <a:lnTo>
                    <a:pt x="301625" y="92075"/>
                  </a:lnTo>
                  <a:lnTo>
                    <a:pt x="0" y="8890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3757613" y="2082005"/>
              <a:ext cx="88900" cy="113506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3988594" y="2079624"/>
              <a:ext cx="88900" cy="113506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704849" y="3025944"/>
            <a:ext cx="27122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dirty="0"/>
              <a:t>The ambition is that the truck only depends on the GCW, not on the number of trailers behind.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8601784" y="3034784"/>
            <a:ext cx="22471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dirty="0"/>
              <a:t>The ambition is that the last trailer does not have any specific requirements.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499726" y="3034784"/>
            <a:ext cx="301942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dirty="0"/>
              <a:t>The specific requirements should be focussed on the  towing trailers.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19390" y="4433054"/>
            <a:ext cx="11572875" cy="213904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/>
              <a:t>Same braking reference for all vehicles of the combination (yellow coupling head and equivalent electronic message)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/>
              <a:t>Use of ISO 11992 standard for the communication between vehicles.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/>
              <a:t>Point-to-point connection between vehicles (ISO 11992), to clarify the use of repeaters and routers.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/>
              <a:t>Each towing trailer “gateways” the hard-wired warning signal (pin 5 of ISO 7638) from following trailers.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/>
              <a:t>EVSC on all vehicles of the combination.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/>
              <a:t>The parking brake of the truck is able to maintain the combination stationary.</a:t>
            </a:r>
          </a:p>
        </p:txBody>
      </p:sp>
      <p:cxnSp>
        <p:nvCxnSpPr>
          <p:cNvPr id="28" name="Straight Arrow Connector 27"/>
          <p:cNvCxnSpPr>
            <a:stCxn id="14" idx="0"/>
          </p:cNvCxnSpPr>
          <p:nvPr/>
        </p:nvCxnSpPr>
        <p:spPr>
          <a:xfrm flipV="1">
            <a:off x="2060971" y="2543175"/>
            <a:ext cx="463154" cy="4827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5" idx="0"/>
          </p:cNvCxnSpPr>
          <p:nvPr/>
        </p:nvCxnSpPr>
        <p:spPr>
          <a:xfrm flipH="1" flipV="1">
            <a:off x="9020175" y="2389397"/>
            <a:ext cx="705205" cy="6453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6" idx="0"/>
          </p:cNvCxnSpPr>
          <p:nvPr/>
        </p:nvCxnSpPr>
        <p:spPr>
          <a:xfrm flipH="1" flipV="1">
            <a:off x="5935986" y="2559844"/>
            <a:ext cx="73453" cy="4749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00164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7319"/>
            <a:ext cx="10515600" cy="1325563"/>
          </a:xfrm>
        </p:spPr>
        <p:txBody>
          <a:bodyPr/>
          <a:lstStyle/>
          <a:p>
            <a:r>
              <a:rPr lang="en-GB" noProof="0" dirty="0"/>
              <a:t>Open issues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2437503" y="1455751"/>
            <a:ext cx="6411222" cy="1011224"/>
            <a:chOff x="1094478" y="1436701"/>
            <a:chExt cx="5213491" cy="819281"/>
          </a:xfrm>
        </p:grpSpPr>
        <p:pic>
          <p:nvPicPr>
            <p:cNvPr id="9" name="Picture 8" descr="ISO 12357-3_sv_utan pil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4478" y="1436701"/>
              <a:ext cx="5213491" cy="819281"/>
            </a:xfrm>
            <a:prstGeom prst="rect">
              <a:avLst/>
            </a:prstGeom>
            <a:solidFill>
              <a:srgbClr val="FFFF00"/>
            </a:solidFill>
            <a:extLst/>
          </p:spPr>
        </p:pic>
        <p:sp>
          <p:nvSpPr>
            <p:cNvPr id="10" name="Rectangle 9"/>
            <p:cNvSpPr/>
            <p:nvPr/>
          </p:nvSpPr>
          <p:spPr>
            <a:xfrm>
              <a:off x="3290094" y="1446225"/>
              <a:ext cx="1298575" cy="529509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901950" y="1987549"/>
              <a:ext cx="1689100" cy="92075"/>
            </a:xfrm>
            <a:custGeom>
              <a:avLst/>
              <a:gdLst>
                <a:gd name="connsiteX0" fmla="*/ 0 w 1689100"/>
                <a:gd name="connsiteY0" fmla="*/ 88900 h 92075"/>
                <a:gd name="connsiteX1" fmla="*/ 238125 w 1689100"/>
                <a:gd name="connsiteY1" fmla="*/ 60325 h 92075"/>
                <a:gd name="connsiteX2" fmla="*/ 377825 w 1689100"/>
                <a:gd name="connsiteY2" fmla="*/ 0 h 92075"/>
                <a:gd name="connsiteX3" fmla="*/ 1682750 w 1689100"/>
                <a:gd name="connsiteY3" fmla="*/ 3175 h 92075"/>
                <a:gd name="connsiteX4" fmla="*/ 1689100 w 1689100"/>
                <a:gd name="connsiteY4" fmla="*/ 79375 h 92075"/>
                <a:gd name="connsiteX5" fmla="*/ 1241425 w 1689100"/>
                <a:gd name="connsiteY5" fmla="*/ 79375 h 92075"/>
                <a:gd name="connsiteX6" fmla="*/ 1181100 w 1689100"/>
                <a:gd name="connsiteY6" fmla="*/ 25400 h 92075"/>
                <a:gd name="connsiteX7" fmla="*/ 835025 w 1689100"/>
                <a:gd name="connsiteY7" fmla="*/ 25400 h 92075"/>
                <a:gd name="connsiteX8" fmla="*/ 809625 w 1689100"/>
                <a:gd name="connsiteY8" fmla="*/ 79375 h 92075"/>
                <a:gd name="connsiteX9" fmla="*/ 361950 w 1689100"/>
                <a:gd name="connsiteY9" fmla="*/ 79375 h 92075"/>
                <a:gd name="connsiteX10" fmla="*/ 301625 w 1689100"/>
                <a:gd name="connsiteY10" fmla="*/ 92075 h 92075"/>
                <a:gd name="connsiteX11" fmla="*/ 0 w 1689100"/>
                <a:gd name="connsiteY11" fmla="*/ 88900 h 92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89100" h="92075">
                  <a:moveTo>
                    <a:pt x="0" y="88900"/>
                  </a:moveTo>
                  <a:lnTo>
                    <a:pt x="238125" y="60325"/>
                  </a:lnTo>
                  <a:lnTo>
                    <a:pt x="377825" y="0"/>
                  </a:lnTo>
                  <a:lnTo>
                    <a:pt x="1682750" y="3175"/>
                  </a:lnTo>
                  <a:lnTo>
                    <a:pt x="1689100" y="79375"/>
                  </a:lnTo>
                  <a:lnTo>
                    <a:pt x="1241425" y="79375"/>
                  </a:lnTo>
                  <a:lnTo>
                    <a:pt x="1181100" y="25400"/>
                  </a:lnTo>
                  <a:lnTo>
                    <a:pt x="835025" y="25400"/>
                  </a:lnTo>
                  <a:lnTo>
                    <a:pt x="809625" y="79375"/>
                  </a:lnTo>
                  <a:lnTo>
                    <a:pt x="361950" y="79375"/>
                  </a:lnTo>
                  <a:lnTo>
                    <a:pt x="301625" y="92075"/>
                  </a:lnTo>
                  <a:lnTo>
                    <a:pt x="0" y="8890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3757613" y="2082005"/>
              <a:ext cx="88900" cy="113506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3988594" y="2079624"/>
              <a:ext cx="88900" cy="113506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319390" y="3146877"/>
            <a:ext cx="11572875" cy="249299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lvl1pPr>
          </a:lstStyle>
          <a:p>
            <a:r>
              <a:rPr lang="en-GB" dirty="0"/>
              <a:t>Compatibility with existing vehicles to be considered.</a:t>
            </a:r>
          </a:p>
          <a:p>
            <a:r>
              <a:rPr lang="en-GB" dirty="0"/>
              <a:t>Maximum length of ISO 11992 CAN bus; point to point connection </a:t>
            </a:r>
            <a:r>
              <a:rPr lang="en-GB" dirty="0">
                <a:sym typeface="Wingdings" panose="05000000000000000000" pitchFamily="2" charset="2"/>
              </a:rPr>
              <a:t>( r</a:t>
            </a:r>
            <a:r>
              <a:rPr lang="en-GB" dirty="0"/>
              <a:t>outer / repeater)</a:t>
            </a:r>
          </a:p>
          <a:p>
            <a:r>
              <a:rPr lang="en-GB" dirty="0"/>
              <a:t>Electric control line: failure detection and warning to driver.</a:t>
            </a:r>
          </a:p>
          <a:p>
            <a:r>
              <a:rPr lang="en-GB" dirty="0"/>
              <a:t>Response time</a:t>
            </a:r>
          </a:p>
          <a:p>
            <a:r>
              <a:rPr lang="en-GB" dirty="0"/>
              <a:t>Communication between vehicles: definition of mandatory messages to be routed towards truck and toward trailers</a:t>
            </a:r>
          </a:p>
          <a:p>
            <a:r>
              <a:rPr lang="en-GB" dirty="0"/>
              <a:t>Compatibility bands for towing trailers; carry over from current bands</a:t>
            </a:r>
          </a:p>
          <a:p>
            <a:r>
              <a:rPr lang="en-GB" dirty="0"/>
              <a:t>Brake performance for towing trailers (type 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729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1750"/>
            <a:ext cx="10515600" cy="1325563"/>
          </a:xfrm>
        </p:spPr>
        <p:txBody>
          <a:bodyPr/>
          <a:lstStyle/>
          <a:p>
            <a:r>
              <a:rPr lang="en-GB" noProof="0" dirty="0"/>
              <a:t>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noProof="0" dirty="0"/>
              <a:t>Introduction</a:t>
            </a:r>
          </a:p>
          <a:p>
            <a:r>
              <a:rPr lang="en-GB" noProof="0" dirty="0"/>
              <a:t>State of play on the market</a:t>
            </a:r>
          </a:p>
          <a:p>
            <a:r>
              <a:rPr lang="en-GB" noProof="0" dirty="0"/>
              <a:t>History of the MVC IWG</a:t>
            </a:r>
          </a:p>
          <a:p>
            <a:r>
              <a:rPr lang="en-GB" noProof="0" dirty="0"/>
              <a:t>Work Program</a:t>
            </a:r>
          </a:p>
          <a:p>
            <a:r>
              <a:rPr lang="en-GB" noProof="0" dirty="0"/>
              <a:t>Technical principles and open issues</a:t>
            </a:r>
          </a:p>
        </p:txBody>
      </p:sp>
    </p:spTree>
    <p:extLst>
      <p:ext uri="{BB962C8B-B14F-4D97-AF65-F5344CB8AC3E}">
        <p14:creationId xmlns:p14="http://schemas.microsoft.com/office/powerpoint/2010/main" val="1741262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282"/>
            <a:ext cx="10515600" cy="1325563"/>
          </a:xfrm>
        </p:spPr>
        <p:txBody>
          <a:bodyPr/>
          <a:lstStyle/>
          <a:p>
            <a:r>
              <a:rPr lang="en-GB" noProof="0" dirty="0"/>
              <a:t>Introduction</a:t>
            </a:r>
          </a:p>
        </p:txBody>
      </p:sp>
      <p:sp>
        <p:nvSpPr>
          <p:cNvPr id="6" name="Content Placeholder 6"/>
          <p:cNvSpPr txBox="1">
            <a:spLocks/>
          </p:cNvSpPr>
          <p:nvPr/>
        </p:nvSpPr>
        <p:spPr>
          <a:xfrm>
            <a:off x="957943" y="1247745"/>
            <a:ext cx="5524625" cy="217403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1200"/>
              </a:spcBef>
            </a:pPr>
            <a:r>
              <a:rPr lang="en-GB" sz="2000" dirty="0"/>
              <a:t>Current UN R13 mainly addresses the approval of single vehicles involved in single-trailers combinations.</a:t>
            </a:r>
          </a:p>
          <a:p>
            <a:pPr algn="just">
              <a:spcBef>
                <a:spcPts val="1200"/>
              </a:spcBef>
            </a:pPr>
            <a:r>
              <a:rPr lang="en-GB" sz="2000" dirty="0"/>
              <a:t>The objective of the MVC IWG is to add missing definitions and requirements in UN R13 for </a:t>
            </a:r>
            <a:r>
              <a:rPr lang="en-GB" sz="2000" b="1" dirty="0">
                <a:solidFill>
                  <a:srgbClr val="FF0000"/>
                </a:solidFill>
              </a:rPr>
              <a:t>approving single vehicles</a:t>
            </a:r>
            <a:r>
              <a:rPr lang="en-GB" sz="2000" dirty="0"/>
              <a:t> involved in Modular Vehicle Combinations, e.g. towing trailers.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8374592" y="455341"/>
            <a:ext cx="2979208" cy="3024931"/>
            <a:chOff x="8374592" y="455341"/>
            <a:chExt cx="2979208" cy="3024931"/>
          </a:xfrm>
        </p:grpSpPr>
        <p:sp>
          <p:nvSpPr>
            <p:cNvPr id="5" name="Rectangle 4"/>
            <p:cNvSpPr/>
            <p:nvPr/>
          </p:nvSpPr>
          <p:spPr>
            <a:xfrm>
              <a:off x="8374592" y="455341"/>
              <a:ext cx="2979208" cy="3024931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2700000" scaled="1"/>
              <a:tileRect/>
            </a:gra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000">
                <a:solidFill>
                  <a:schemeClr val="tx1"/>
                </a:solidFill>
              </a:endParaRPr>
            </a:p>
          </p:txBody>
        </p:sp>
        <p:pic>
          <p:nvPicPr>
            <p:cNvPr id="7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16466" y="1834486"/>
              <a:ext cx="2207613" cy="545675"/>
            </a:xfrm>
            <a:prstGeom prst="rect">
              <a:avLst/>
            </a:prstGeom>
            <a:solidFill>
              <a:srgbClr val="99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54438" y="966346"/>
              <a:ext cx="1856047" cy="655232"/>
            </a:xfrm>
            <a:prstGeom prst="rect">
              <a:avLst/>
            </a:prstGeom>
            <a:solidFill>
              <a:srgbClr val="99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" name="Group 8"/>
            <p:cNvGrpSpPr/>
            <p:nvPr/>
          </p:nvGrpSpPr>
          <p:grpSpPr>
            <a:xfrm>
              <a:off x="8902012" y="2671734"/>
              <a:ext cx="2159182" cy="536637"/>
              <a:chOff x="6271547" y="2678721"/>
              <a:chExt cx="2159182" cy="536637"/>
            </a:xfrm>
            <a:solidFill>
              <a:schemeClr val="bg1"/>
            </a:solidFill>
          </p:grpSpPr>
          <p:pic>
            <p:nvPicPr>
              <p:cNvPr id="10" name="Picture 2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252034" y="3059188"/>
                <a:ext cx="140012" cy="156170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xtLst/>
            </p:spPr>
          </p:pic>
          <p:sp>
            <p:nvSpPr>
              <p:cNvPr id="11" name="Rectangle 10"/>
              <p:cNvSpPr/>
              <p:nvPr/>
            </p:nvSpPr>
            <p:spPr>
              <a:xfrm>
                <a:off x="7599196" y="2681437"/>
                <a:ext cx="831533" cy="362529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7599196" y="3043966"/>
                <a:ext cx="831533" cy="50142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000" dirty="0">
                  <a:solidFill>
                    <a:schemeClr val="tx1"/>
                  </a:solidFill>
                </a:endParaRPr>
              </a:p>
            </p:txBody>
          </p:sp>
          <p:pic>
            <p:nvPicPr>
              <p:cNvPr id="13" name="Picture 2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26634" y="3058210"/>
                <a:ext cx="140012" cy="156170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xtLst/>
            </p:spPr>
          </p:pic>
          <p:sp>
            <p:nvSpPr>
              <p:cNvPr id="14" name="Rectangle 13"/>
              <p:cNvSpPr/>
              <p:nvPr/>
            </p:nvSpPr>
            <p:spPr>
              <a:xfrm>
                <a:off x="7389808" y="3065455"/>
                <a:ext cx="209594" cy="28653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000" dirty="0">
                  <a:solidFill>
                    <a:schemeClr val="tx1"/>
                  </a:solidFill>
                </a:endParaRPr>
              </a:p>
            </p:txBody>
          </p:sp>
          <p:pic>
            <p:nvPicPr>
              <p:cNvPr id="15" name="Picture 3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71547" y="2678721"/>
                <a:ext cx="1121596" cy="517499"/>
              </a:xfrm>
              <a:prstGeom prst="rect">
                <a:avLst/>
              </a:prstGeom>
              <a:grpFill/>
              <a:ln>
                <a:noFill/>
              </a:ln>
              <a:extLst/>
            </p:spPr>
          </p:pic>
        </p:grpSp>
        <p:sp>
          <p:nvSpPr>
            <p:cNvPr id="16" name="TextBox 15"/>
            <p:cNvSpPr txBox="1"/>
            <p:nvPr/>
          </p:nvSpPr>
          <p:spPr>
            <a:xfrm>
              <a:off x="8577401" y="492810"/>
              <a:ext cx="24451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i="1" dirty="0"/>
                <a:t>Current UN R13</a:t>
              </a:r>
            </a:p>
          </p:txBody>
        </p:sp>
      </p:grpSp>
      <p:cxnSp>
        <p:nvCxnSpPr>
          <p:cNvPr id="17" name="Straight Arrow Connector 16"/>
          <p:cNvCxnSpPr/>
          <p:nvPr/>
        </p:nvCxnSpPr>
        <p:spPr>
          <a:xfrm flipV="1">
            <a:off x="6482568" y="1419948"/>
            <a:ext cx="1892024" cy="360956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2217235" y="4005799"/>
            <a:ext cx="8439154" cy="249119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00">
              <a:solidFill>
                <a:schemeClr val="tx1"/>
              </a:solidFill>
            </a:endParaRPr>
          </a:p>
        </p:txBody>
      </p:sp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3047024" y="4906616"/>
            <a:ext cx="3083107" cy="503188"/>
            <a:chOff x="1425" y="1417"/>
            <a:chExt cx="5669" cy="993"/>
          </a:xfrm>
          <a:solidFill>
            <a:srgbClr val="FFFF66"/>
          </a:solidFill>
        </p:grpSpPr>
        <p:pic>
          <p:nvPicPr>
            <p:cNvPr id="20" name="Picture 19" descr="ISO 12357-4_sv_utan pil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05" y="1417"/>
              <a:ext cx="4989" cy="993"/>
            </a:xfrm>
            <a:prstGeom prst="rect">
              <a:avLst/>
            </a:prstGeom>
            <a:grpFill/>
            <a:extLst/>
          </p:spPr>
        </p:pic>
        <p:sp>
          <p:nvSpPr>
            <p:cNvPr id="21" name="Text Box 4"/>
            <p:cNvSpPr txBox="1">
              <a:spLocks noChangeArrowheads="1"/>
            </p:cNvSpPr>
            <p:nvPr/>
          </p:nvSpPr>
          <p:spPr bwMode="auto">
            <a:xfrm>
              <a:off x="1425" y="1450"/>
              <a:ext cx="505" cy="592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hangingPunct="0">
                <a:spcAft>
                  <a:spcPts val="0"/>
                </a:spcAft>
              </a:pPr>
              <a:r>
                <a:rPr lang="en-GB" sz="1800" dirty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Arial"/>
                </a:rPr>
                <a:t>1</a:t>
              </a:r>
              <a:endParaRPr lang="en-GB" sz="1100" dirty="0">
                <a:effectLst/>
                <a:latin typeface="Calibri"/>
                <a:ea typeface="Times New Roman"/>
                <a:cs typeface="Times New Roman"/>
              </a:endParaRPr>
            </a:p>
          </p:txBody>
        </p:sp>
      </p:grpSp>
      <p:sp>
        <p:nvSpPr>
          <p:cNvPr id="22" name="Rectangle 21"/>
          <p:cNvSpPr/>
          <p:nvPr/>
        </p:nvSpPr>
        <p:spPr>
          <a:xfrm>
            <a:off x="3047024" y="4906615"/>
            <a:ext cx="369821" cy="42363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2847630" y="5694212"/>
            <a:ext cx="3282501" cy="615951"/>
            <a:chOff x="1381" y="3664"/>
            <a:chExt cx="6036" cy="1112"/>
          </a:xfrm>
          <a:solidFill>
            <a:srgbClr val="FFFF66"/>
          </a:solidFill>
        </p:grpSpPr>
        <p:pic>
          <p:nvPicPr>
            <p:cNvPr id="24" name="Picture 23" descr="ISO 12357-1_sv_utan pil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1" y="3664"/>
              <a:ext cx="5356" cy="1112"/>
            </a:xfrm>
            <a:prstGeom prst="rect">
              <a:avLst/>
            </a:prstGeom>
            <a:grpFill/>
            <a:extLst/>
          </p:spPr>
        </p:pic>
        <p:sp>
          <p:nvSpPr>
            <p:cNvPr id="25" name="Text Box 7"/>
            <p:cNvSpPr txBox="1">
              <a:spLocks noChangeArrowheads="1"/>
            </p:cNvSpPr>
            <p:nvPr/>
          </p:nvSpPr>
          <p:spPr bwMode="auto">
            <a:xfrm>
              <a:off x="1381" y="3801"/>
              <a:ext cx="505" cy="593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hangingPunct="0">
                <a:spcAft>
                  <a:spcPts val="0"/>
                </a:spcAft>
              </a:pPr>
              <a:r>
                <a:rPr lang="en-GB" sz="1800" dirty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Arial"/>
                </a:rPr>
                <a:t>2</a:t>
              </a:r>
              <a:endParaRPr lang="en-GB" sz="1100" dirty="0">
                <a:effectLst/>
                <a:latin typeface="Calibri"/>
                <a:ea typeface="Times New Roman"/>
                <a:cs typeface="Times New Roman"/>
              </a:endParaRPr>
            </a:p>
          </p:txBody>
        </p:sp>
      </p:grpSp>
      <p:sp>
        <p:nvSpPr>
          <p:cNvPr id="26" name="Rectangle 25"/>
          <p:cNvSpPr/>
          <p:nvPr/>
        </p:nvSpPr>
        <p:spPr>
          <a:xfrm>
            <a:off x="2842735" y="5670257"/>
            <a:ext cx="369798" cy="56568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  <p:grpSp>
        <p:nvGrpSpPr>
          <p:cNvPr id="27" name="Group 26"/>
          <p:cNvGrpSpPr>
            <a:grpSpLocks/>
          </p:cNvGrpSpPr>
          <p:nvPr/>
        </p:nvGrpSpPr>
        <p:grpSpPr bwMode="auto">
          <a:xfrm>
            <a:off x="6472592" y="4173349"/>
            <a:ext cx="3632237" cy="627380"/>
            <a:chOff x="1501" y="5704"/>
            <a:chExt cx="6666" cy="1113"/>
          </a:xfrm>
          <a:solidFill>
            <a:srgbClr val="FFFF66"/>
          </a:solidFill>
        </p:grpSpPr>
        <p:pic>
          <p:nvPicPr>
            <p:cNvPr id="28" name="Picture 27" descr="ISO 12357-2_sv_utan pil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81" y="5704"/>
              <a:ext cx="5986" cy="1113"/>
            </a:xfrm>
            <a:prstGeom prst="rect">
              <a:avLst/>
            </a:prstGeom>
            <a:grpFill/>
            <a:extLst/>
          </p:spPr>
        </p:pic>
        <p:sp>
          <p:nvSpPr>
            <p:cNvPr id="29" name="Text Box 10"/>
            <p:cNvSpPr txBox="1">
              <a:spLocks noChangeArrowheads="1"/>
            </p:cNvSpPr>
            <p:nvPr/>
          </p:nvSpPr>
          <p:spPr bwMode="auto">
            <a:xfrm>
              <a:off x="1501" y="5829"/>
              <a:ext cx="505" cy="593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hangingPunct="0">
                <a:spcAft>
                  <a:spcPts val="0"/>
                </a:spcAft>
              </a:pPr>
              <a:r>
                <a:rPr lang="en-GB" sz="1800" dirty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Arial"/>
                </a:rPr>
                <a:t>3</a:t>
              </a:r>
              <a:endParaRPr lang="en-GB" sz="1100" dirty="0">
                <a:effectLst/>
                <a:latin typeface="Calibri"/>
                <a:ea typeface="Times New Roman"/>
                <a:cs typeface="Times New Roman"/>
              </a:endParaRPr>
            </a:p>
          </p:txBody>
        </p:sp>
      </p:grpSp>
      <p:sp>
        <p:nvSpPr>
          <p:cNvPr id="30" name="Rectangle 29"/>
          <p:cNvSpPr/>
          <p:nvPr/>
        </p:nvSpPr>
        <p:spPr>
          <a:xfrm>
            <a:off x="6464028" y="4236198"/>
            <a:ext cx="370525" cy="47124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  <p:grpSp>
        <p:nvGrpSpPr>
          <p:cNvPr id="31" name="Group 30"/>
          <p:cNvGrpSpPr>
            <a:grpSpLocks/>
          </p:cNvGrpSpPr>
          <p:nvPr/>
        </p:nvGrpSpPr>
        <p:grpSpPr bwMode="auto">
          <a:xfrm>
            <a:off x="6484375" y="5002556"/>
            <a:ext cx="3628832" cy="554355"/>
            <a:chOff x="1261" y="7504"/>
            <a:chExt cx="7031" cy="985"/>
          </a:xfrm>
          <a:solidFill>
            <a:srgbClr val="FFFF66"/>
          </a:solidFill>
        </p:grpSpPr>
        <p:pic>
          <p:nvPicPr>
            <p:cNvPr id="32" name="Picture 31" descr="ISO 12357-3_sv_utan pil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41" y="7504"/>
              <a:ext cx="6351" cy="985"/>
            </a:xfrm>
            <a:prstGeom prst="rect">
              <a:avLst/>
            </a:prstGeom>
            <a:grpFill/>
            <a:extLst/>
          </p:spPr>
        </p:pic>
        <p:sp>
          <p:nvSpPr>
            <p:cNvPr id="33" name="Text Box 13"/>
            <p:cNvSpPr txBox="1">
              <a:spLocks noChangeArrowheads="1"/>
            </p:cNvSpPr>
            <p:nvPr/>
          </p:nvSpPr>
          <p:spPr bwMode="auto">
            <a:xfrm>
              <a:off x="1261" y="7616"/>
              <a:ext cx="505" cy="593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hangingPunct="0">
                <a:spcAft>
                  <a:spcPts val="0"/>
                </a:spcAft>
              </a:pPr>
              <a:r>
                <a:rPr lang="en-GB" sz="1800" dirty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Arial"/>
                </a:rPr>
                <a:t>4</a:t>
              </a:r>
              <a:endParaRPr lang="en-GB" sz="1100" dirty="0">
                <a:effectLst/>
                <a:latin typeface="Calibri"/>
                <a:ea typeface="Times New Roman"/>
                <a:cs typeface="Times New Roman"/>
              </a:endParaRPr>
            </a:p>
          </p:txBody>
        </p:sp>
      </p:grpSp>
      <p:sp>
        <p:nvSpPr>
          <p:cNvPr id="34" name="Rectangle 33"/>
          <p:cNvSpPr/>
          <p:nvPr/>
        </p:nvSpPr>
        <p:spPr>
          <a:xfrm>
            <a:off x="6482568" y="5044483"/>
            <a:ext cx="350961" cy="47049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568" y="5598457"/>
            <a:ext cx="3335581" cy="721668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TextBox 35"/>
          <p:cNvSpPr txBox="1"/>
          <p:nvPr/>
        </p:nvSpPr>
        <p:spPr>
          <a:xfrm>
            <a:off x="2357941" y="4149331"/>
            <a:ext cx="3256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 i="1"/>
            </a:lvl1pPr>
          </a:lstStyle>
          <a:p>
            <a:r>
              <a:rPr lang="en-GB" dirty="0"/>
              <a:t>MVC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3416845" y="3421780"/>
            <a:ext cx="421910" cy="555366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5922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795"/>
            <a:ext cx="10515600" cy="1325563"/>
          </a:xfrm>
        </p:spPr>
        <p:txBody>
          <a:bodyPr/>
          <a:lstStyle/>
          <a:p>
            <a:r>
              <a:rPr lang="en-GB" noProof="0" dirty="0"/>
              <a:t>State of play on the market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4730"/>
            <a:ext cx="10515600" cy="5738758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GB" sz="2000" noProof="0" dirty="0"/>
              <a:t>Increasing need to improve transport efficiency (payload/volume, fuel, CO2…)</a:t>
            </a:r>
          </a:p>
          <a:p>
            <a:pPr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GB" sz="2000" noProof="0" dirty="0"/>
          </a:p>
          <a:p>
            <a:pPr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GB" sz="2000" noProof="0" dirty="0"/>
          </a:p>
          <a:p>
            <a:pPr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GB" sz="2000" noProof="0" dirty="0"/>
          </a:p>
          <a:p>
            <a:pPr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GB" sz="2000" noProof="0" dirty="0"/>
          </a:p>
          <a:p>
            <a:pPr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GB" sz="2000" noProof="0" dirty="0"/>
          </a:p>
          <a:p>
            <a:pPr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GB" sz="2000" noProof="0" dirty="0"/>
          </a:p>
          <a:p>
            <a:pPr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GB" sz="2000" b="1" dirty="0"/>
              <a:t> </a:t>
            </a:r>
            <a:r>
              <a:rPr lang="en-GB" sz="2000" dirty="0"/>
              <a:t>Use of MVC / road trains allowed in US, AUS, Mexico, Brazil…</a:t>
            </a:r>
          </a:p>
          <a:p>
            <a:pPr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GB" sz="2000" noProof="0" dirty="0"/>
              <a:t>Several national initiatives with new combinations in EU:</a:t>
            </a:r>
          </a:p>
          <a:p>
            <a:pPr lvl="1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GB" sz="2000" b="1" noProof="0" dirty="0">
                <a:solidFill>
                  <a:srgbClr val="FF0000"/>
                </a:solidFill>
              </a:rPr>
              <a:t>25.25m</a:t>
            </a:r>
            <a:r>
              <a:rPr lang="en-GB" sz="2000" noProof="0" dirty="0"/>
              <a:t> combination:</a:t>
            </a:r>
          </a:p>
          <a:p>
            <a:pPr lvl="2">
              <a:spcBef>
                <a:spcPts val="300"/>
              </a:spcBef>
              <a:buFont typeface="Courier New" panose="02070309020205020404" pitchFamily="49" charset="0"/>
              <a:buChar char="o"/>
            </a:pPr>
            <a:r>
              <a:rPr lang="en-GB" noProof="0" dirty="0"/>
              <a:t>Allowed in </a:t>
            </a:r>
            <a:r>
              <a:rPr lang="en-GB" noProof="0" dirty="0" err="1"/>
              <a:t>Swe</a:t>
            </a:r>
            <a:r>
              <a:rPr lang="en-GB" noProof="0" dirty="0"/>
              <a:t>, Fin, NW, DK, Germany, NL on specific road class or dedicated roads</a:t>
            </a:r>
          </a:p>
          <a:p>
            <a:pPr lvl="2">
              <a:spcBef>
                <a:spcPts val="300"/>
              </a:spcBef>
              <a:buFont typeface="Courier New" panose="02070309020205020404" pitchFamily="49" charset="0"/>
              <a:buChar char="o"/>
            </a:pPr>
            <a:r>
              <a:rPr lang="en-GB" noProof="0" dirty="0"/>
              <a:t>Estonia, CZK, B, Spain, Portugal with special allowance (application by e.g. the road operator)</a:t>
            </a:r>
          </a:p>
          <a:p>
            <a:pPr lvl="1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GB" sz="2000" noProof="0" dirty="0"/>
              <a:t>On-going tests to increase length </a:t>
            </a:r>
            <a:r>
              <a:rPr lang="en-GB" sz="2000" b="1" noProof="0" dirty="0">
                <a:solidFill>
                  <a:srgbClr val="FF0000"/>
                </a:solidFill>
              </a:rPr>
              <a:t>beyond 25.25m</a:t>
            </a:r>
            <a:r>
              <a:rPr lang="en-GB" sz="2000" noProof="0" dirty="0"/>
              <a:t> e.g. in </a:t>
            </a:r>
            <a:r>
              <a:rPr lang="en-GB" sz="2000" noProof="0" dirty="0" err="1"/>
              <a:t>Swe</a:t>
            </a:r>
            <a:r>
              <a:rPr lang="en-GB" sz="2000" noProof="0" dirty="0"/>
              <a:t>, Fin and Spain.</a:t>
            </a:r>
          </a:p>
          <a:p>
            <a:pPr lvl="1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GB" sz="2000" b="1" noProof="0" dirty="0"/>
              <a:t> </a:t>
            </a:r>
            <a:r>
              <a:rPr lang="en-GB" sz="2000" b="1" noProof="0" dirty="0">
                <a:solidFill>
                  <a:srgbClr val="FF0000"/>
                </a:solidFill>
              </a:rPr>
              <a:t>34.5m</a:t>
            </a:r>
            <a:r>
              <a:rPr lang="en-GB" sz="2000" noProof="0" dirty="0"/>
              <a:t> combination allowed in Finland as from January 2019.</a:t>
            </a:r>
          </a:p>
          <a:p>
            <a:pPr marL="0" indent="0">
              <a:spcBef>
                <a:spcPts val="1200"/>
              </a:spcBef>
              <a:buNone/>
            </a:pPr>
            <a:endParaRPr lang="en-GB" sz="2000" noProof="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2685" y="1502631"/>
            <a:ext cx="7793624" cy="2399156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1712685" y="1604231"/>
            <a:ext cx="222068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</a:rPr>
              <a:t>3 high-capacity vehicles can replace 6 regular trucks.</a:t>
            </a:r>
          </a:p>
        </p:txBody>
      </p:sp>
    </p:spTree>
    <p:extLst>
      <p:ext uri="{BB962C8B-B14F-4D97-AF65-F5344CB8AC3E}">
        <p14:creationId xmlns:p14="http://schemas.microsoft.com/office/powerpoint/2010/main" val="3579176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6426" y="1577838"/>
            <a:ext cx="5157787" cy="4543892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GB" sz="2000" noProof="0" dirty="0"/>
              <a:t>Truck and:</a:t>
            </a:r>
          </a:p>
          <a:p>
            <a:pPr marL="432020" indent="-432020">
              <a:spcBef>
                <a:spcPts val="600"/>
              </a:spcBef>
              <a:buFont typeface="+mj-lt"/>
              <a:buAutoNum type="arabicPeriod"/>
            </a:pPr>
            <a:r>
              <a:rPr lang="en-GB" sz="2000" noProof="0" dirty="0"/>
              <a:t>Semitrailer</a:t>
            </a:r>
          </a:p>
          <a:p>
            <a:pPr marL="432020" indent="-432020">
              <a:spcBef>
                <a:spcPts val="600"/>
              </a:spcBef>
              <a:buFont typeface="+mj-lt"/>
              <a:buAutoNum type="arabicPeriod"/>
            </a:pPr>
            <a:r>
              <a:rPr lang="en-GB" sz="2000" noProof="0" dirty="0"/>
              <a:t>CAT</a:t>
            </a:r>
          </a:p>
          <a:p>
            <a:pPr marL="432020" indent="-432020">
              <a:spcBef>
                <a:spcPts val="600"/>
              </a:spcBef>
              <a:buFont typeface="+mj-lt"/>
              <a:buAutoNum type="arabicPeriod"/>
            </a:pPr>
            <a:r>
              <a:rPr lang="en-GB" sz="2000" noProof="0" dirty="0"/>
              <a:t>Full trailer</a:t>
            </a:r>
          </a:p>
          <a:p>
            <a:pPr marL="432020" indent="-432020">
              <a:spcBef>
                <a:spcPts val="600"/>
              </a:spcBef>
              <a:buFont typeface="+mj-lt"/>
              <a:buAutoNum type="arabicPeriod"/>
            </a:pPr>
            <a:r>
              <a:rPr lang="en-GB" sz="2000" noProof="0" dirty="0"/>
              <a:t>Dolly + semitrailer</a:t>
            </a:r>
          </a:p>
          <a:p>
            <a:pPr marL="432020" indent="-432020">
              <a:spcBef>
                <a:spcPts val="600"/>
              </a:spcBef>
              <a:buFont typeface="+mj-lt"/>
              <a:buAutoNum type="arabicPeriod"/>
            </a:pPr>
            <a:r>
              <a:rPr lang="en-GB" sz="2000" noProof="0" dirty="0"/>
              <a:t>Link + semitrailer</a:t>
            </a:r>
          </a:p>
          <a:p>
            <a:pPr marL="432020" indent="-432020">
              <a:spcBef>
                <a:spcPts val="600"/>
              </a:spcBef>
              <a:buFont typeface="+mj-lt"/>
              <a:buAutoNum type="arabicPeriod"/>
            </a:pPr>
            <a:r>
              <a:rPr lang="en-GB" sz="2000" noProof="0" dirty="0"/>
              <a:t>Semitrailer + CAT</a:t>
            </a:r>
          </a:p>
          <a:p>
            <a:pPr marL="432020" indent="-432020">
              <a:spcBef>
                <a:spcPts val="600"/>
              </a:spcBef>
              <a:buFont typeface="+mj-lt"/>
              <a:buAutoNum type="arabicPeriod"/>
            </a:pPr>
            <a:r>
              <a:rPr lang="en-GB" sz="2000" noProof="0" dirty="0"/>
              <a:t>Semitrailer + full trailer</a:t>
            </a:r>
          </a:p>
          <a:p>
            <a:pPr marL="432020" indent="-432020">
              <a:spcBef>
                <a:spcPts val="600"/>
              </a:spcBef>
              <a:buFont typeface="+mj-lt"/>
              <a:buAutoNum type="arabicPeriod"/>
            </a:pPr>
            <a:r>
              <a:rPr lang="en-GB" sz="2000" noProof="0" dirty="0"/>
              <a:t>Semitrailer + dolly + semitrailer (DUO-trailer)</a:t>
            </a:r>
          </a:p>
          <a:p>
            <a:pPr marL="432020" indent="-432020">
              <a:spcBef>
                <a:spcPts val="600"/>
              </a:spcBef>
              <a:buFont typeface="+mj-lt"/>
              <a:buAutoNum type="arabicPeriod"/>
            </a:pPr>
            <a:r>
              <a:rPr lang="en-GB" sz="2000" noProof="0" dirty="0"/>
              <a:t>Dolly + link + semitrailer ( ETT)</a:t>
            </a:r>
          </a:p>
          <a:p>
            <a:pPr marL="432020" indent="-432020">
              <a:spcBef>
                <a:spcPts val="600"/>
              </a:spcBef>
              <a:buFont typeface="+mj-lt"/>
              <a:buAutoNum type="arabicPeriod"/>
            </a:pPr>
            <a:r>
              <a:rPr lang="en-GB" sz="2000" noProof="0" dirty="0" err="1"/>
              <a:t>Fulltrailer</a:t>
            </a:r>
            <a:r>
              <a:rPr lang="en-GB" sz="2000" noProof="0" dirty="0"/>
              <a:t> + semitrailer</a:t>
            </a:r>
          </a:p>
          <a:p>
            <a:pPr marL="432020" indent="-432020">
              <a:spcBef>
                <a:spcPts val="600"/>
              </a:spcBef>
              <a:buFont typeface="+mj-lt"/>
              <a:buAutoNum type="arabicPeriod"/>
            </a:pPr>
            <a:r>
              <a:rPr lang="en-GB" sz="2000" noProof="0" dirty="0"/>
              <a:t>link + link + link/semitrailer.</a:t>
            </a:r>
          </a:p>
          <a:p>
            <a:pPr>
              <a:spcBef>
                <a:spcPts val="600"/>
              </a:spcBef>
            </a:pPr>
            <a:endParaRPr lang="en-GB" sz="2000" noProof="0" dirty="0"/>
          </a:p>
        </p:txBody>
      </p:sp>
      <p:sp>
        <p:nvSpPr>
          <p:cNvPr id="7" name="Text Placeholder 6"/>
          <p:cNvSpPr txBox="1">
            <a:spLocks/>
          </p:cNvSpPr>
          <p:nvPr/>
        </p:nvSpPr>
        <p:spPr>
          <a:xfrm>
            <a:off x="584907" y="1442331"/>
            <a:ext cx="4967049" cy="40674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sv-S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32020" indent="-432020">
              <a:buFont typeface="+mj-lt"/>
              <a:buAutoNum type="arabicPeriod"/>
            </a:pPr>
            <a:endParaRPr lang="sv-SE" sz="1600" dirty="0"/>
          </a:p>
          <a:p>
            <a:pPr marL="432020" indent="-432020">
              <a:buFont typeface="+mj-lt"/>
              <a:buAutoNum type="arabicPeriod"/>
            </a:pPr>
            <a:endParaRPr lang="sv-SE" sz="1600" dirty="0"/>
          </a:p>
          <a:p>
            <a:pPr marL="432020" indent="-432020">
              <a:buFont typeface="+mj-lt"/>
              <a:buAutoNum type="arabicPeriod"/>
            </a:pPr>
            <a:endParaRPr lang="sv-SE" sz="1600" dirty="0"/>
          </a:p>
        </p:txBody>
      </p:sp>
      <p:sp>
        <p:nvSpPr>
          <p:cNvPr id="8" name="Title 4"/>
          <p:cNvSpPr txBox="1">
            <a:spLocks/>
          </p:cNvSpPr>
          <p:nvPr/>
        </p:nvSpPr>
        <p:spPr>
          <a:xfrm>
            <a:off x="898419" y="363790"/>
            <a:ext cx="5387742" cy="1091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6300" dirty="0"/>
              <a:t>Example: Long combinations in </a:t>
            </a:r>
            <a:br>
              <a:rPr lang="sv-SE" sz="6300" dirty="0"/>
            </a:br>
            <a:r>
              <a:rPr lang="sv-SE" sz="6300" dirty="0"/>
              <a:t>Finland 2019 </a:t>
            </a:r>
            <a:r>
              <a:rPr lang="sv-SE" sz="2520" dirty="0"/>
              <a:t>( Proven by test)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6311087" y="640608"/>
            <a:ext cx="5436200" cy="5549055"/>
            <a:chOff x="5766901" y="83560"/>
            <a:chExt cx="5436200" cy="5549055"/>
          </a:xfrm>
        </p:grpSpPr>
        <p:grpSp>
          <p:nvGrpSpPr>
            <p:cNvPr id="10" name="Group 9"/>
            <p:cNvGrpSpPr/>
            <p:nvPr/>
          </p:nvGrpSpPr>
          <p:grpSpPr>
            <a:xfrm>
              <a:off x="6983206" y="83560"/>
              <a:ext cx="2657190" cy="514175"/>
              <a:chOff x="4089137" y="2160789"/>
              <a:chExt cx="2109088" cy="408115"/>
            </a:xfrm>
          </p:grpSpPr>
          <p:grpSp>
            <p:nvGrpSpPr>
              <p:cNvPr id="84" name="Group 83"/>
              <p:cNvGrpSpPr/>
              <p:nvPr/>
            </p:nvGrpSpPr>
            <p:grpSpPr>
              <a:xfrm>
                <a:off x="4149201" y="2160789"/>
                <a:ext cx="2049024" cy="408115"/>
                <a:chOff x="4149201" y="2160789"/>
                <a:chExt cx="2049024" cy="408115"/>
              </a:xfrm>
            </p:grpSpPr>
            <p:pic>
              <p:nvPicPr>
                <p:cNvPr id="86" name="Bildobjekt 94" descr="Modulkoncept.jpg"/>
                <p:cNvPicPr>
                  <a:picLocks noChangeAspect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 l="77209" t="28681" b="58021"/>
                <a:stretch/>
              </p:blipFill>
              <p:spPr bwMode="auto">
                <a:xfrm>
                  <a:off x="4690539" y="2162482"/>
                  <a:ext cx="1507686" cy="4064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87" name="Bildobjekt 94" descr="Modulkoncept.jpg"/>
                <p:cNvPicPr>
                  <a:picLocks noChangeAspect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 l="77209" t="28681" r="10093" b="58021"/>
                <a:stretch/>
              </p:blipFill>
              <p:spPr bwMode="auto">
                <a:xfrm>
                  <a:off x="4149201" y="2160789"/>
                  <a:ext cx="839991" cy="4064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88" name="Bildobjekt 94" descr="Modulkoncept.jpg"/>
                <p:cNvPicPr>
                  <a:picLocks noChangeAspect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 l="87248" t="29705" r="10092" b="58021"/>
                <a:stretch/>
              </p:blipFill>
              <p:spPr bwMode="auto">
                <a:xfrm>
                  <a:off x="4816857" y="2190929"/>
                  <a:ext cx="500851" cy="37511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pic>
            <p:nvPicPr>
              <p:cNvPr id="85" name="Bildobjekt 94" descr="Modulkoncept.jpg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80341" t="28681" r="16944" b="58021"/>
              <a:stretch/>
            </p:blipFill>
            <p:spPr bwMode="auto">
              <a:xfrm>
                <a:off x="4089137" y="2160789"/>
                <a:ext cx="179594" cy="4064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543518" y="601834"/>
              <a:ext cx="2096878" cy="483895"/>
            </a:xfrm>
            <a:prstGeom prst="rect">
              <a:avLst/>
            </a:prstGeom>
          </p:spPr>
        </p:pic>
        <p:grpSp>
          <p:nvGrpSpPr>
            <p:cNvPr id="12" name="Group 11"/>
            <p:cNvGrpSpPr/>
            <p:nvPr/>
          </p:nvGrpSpPr>
          <p:grpSpPr>
            <a:xfrm>
              <a:off x="6880341" y="1045439"/>
              <a:ext cx="2760056" cy="539729"/>
              <a:chOff x="5908563" y="2390832"/>
              <a:chExt cx="2190735" cy="428398"/>
            </a:xfrm>
          </p:grpSpPr>
          <p:pic>
            <p:nvPicPr>
              <p:cNvPr id="76" name="Bildobjekt 94" descr="Modulkoncept.jpg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85985" b="87423"/>
              <a:stretch/>
            </p:blipFill>
            <p:spPr bwMode="auto">
              <a:xfrm>
                <a:off x="7172214" y="2431366"/>
                <a:ext cx="927084" cy="3843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77" name="Group 76"/>
              <p:cNvGrpSpPr/>
              <p:nvPr/>
            </p:nvGrpSpPr>
            <p:grpSpPr>
              <a:xfrm>
                <a:off x="5908563" y="2390832"/>
                <a:ext cx="1303405" cy="428398"/>
                <a:chOff x="3563019" y="2309038"/>
                <a:chExt cx="1303405" cy="428398"/>
              </a:xfrm>
            </p:grpSpPr>
            <p:pic>
              <p:nvPicPr>
                <p:cNvPr id="78" name="Bildobjekt 94" descr="Modulkoncept.jpg"/>
                <p:cNvPicPr>
                  <a:picLocks noChangeAspect="1"/>
                </p:cNvPicPr>
                <p:nvPr/>
              </p:nvPicPr>
              <p:blipFill rotWithShape="1">
                <a:blip r:embed="rId2">
                  <a:duotone>
                    <a:schemeClr val="accent6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 l="20426" t="-1440" r="60335" b="87423"/>
                <a:stretch/>
              </p:blipFill>
              <p:spPr bwMode="auto">
                <a:xfrm>
                  <a:off x="3563019" y="2309038"/>
                  <a:ext cx="1272597" cy="4283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79" name="Bildobjekt 94" descr="Modulkoncept.jpg"/>
                <p:cNvPicPr>
                  <a:picLocks noChangeAspect="1"/>
                </p:cNvPicPr>
                <p:nvPr/>
              </p:nvPicPr>
              <p:blipFill rotWithShape="1">
                <a:blip r:embed="rId2">
                  <a:duotone>
                    <a:schemeClr val="accent6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 l="25944" t="9369" r="71068" b="87420"/>
                <a:stretch/>
              </p:blipFill>
              <p:spPr bwMode="auto">
                <a:xfrm>
                  <a:off x="3655540" y="2640231"/>
                  <a:ext cx="197620" cy="971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80" name="Bildobjekt 94" descr="Modulkoncept.jpg"/>
                <p:cNvPicPr>
                  <a:picLocks noChangeAspect="1"/>
                </p:cNvPicPr>
                <p:nvPr/>
              </p:nvPicPr>
              <p:blipFill rotWithShape="1">
                <a:blip r:embed="rId2">
                  <a:duotone>
                    <a:schemeClr val="accent6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 l="25944" t="9369" r="70252" b="87420"/>
                <a:stretch/>
              </p:blipFill>
              <p:spPr bwMode="auto">
                <a:xfrm>
                  <a:off x="3833805" y="2640231"/>
                  <a:ext cx="251541" cy="971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81" name="Bildobjekt 94" descr="Modulkoncept.jpg"/>
                <p:cNvPicPr>
                  <a:picLocks noChangeAspect="1"/>
                </p:cNvPicPr>
                <p:nvPr/>
              </p:nvPicPr>
              <p:blipFill rotWithShape="1">
                <a:blip r:embed="rId2">
                  <a:duotone>
                    <a:schemeClr val="accent6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 l="24030" t="8686" r="71068" b="87420"/>
                <a:stretch/>
              </p:blipFill>
              <p:spPr bwMode="auto">
                <a:xfrm>
                  <a:off x="4349307" y="2619583"/>
                  <a:ext cx="324278" cy="1178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82" name="Rectangle 81"/>
                <p:cNvSpPr/>
                <p:nvPr/>
              </p:nvSpPr>
              <p:spPr bwMode="auto">
                <a:xfrm>
                  <a:off x="4665208" y="2651720"/>
                  <a:ext cx="201216" cy="18056"/>
                </a:xfrm>
                <a:prstGeom prst="rect">
                  <a:avLst/>
                </a:prstGeom>
                <a:solidFill>
                  <a:srgbClr val="BFB97E"/>
                </a:solidFill>
                <a:ln w="9525" cap="flat" cmpd="sng" algn="ctr">
                  <a:solidFill>
                    <a:srgbClr val="BFB97E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none" lIns="113389" tIns="58962" rIns="113389" bIns="58962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defTabSz="1152053"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endParaRPr lang="sv-SE" sz="2520">
                    <a:latin typeface="Arial" charset="0"/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 bwMode="auto">
                <a:xfrm>
                  <a:off x="3563019" y="2597771"/>
                  <a:ext cx="1134838" cy="44152"/>
                </a:xfrm>
                <a:prstGeom prst="rect">
                  <a:avLst/>
                </a:prstGeom>
                <a:solidFill>
                  <a:srgbClr val="BFB97E"/>
                </a:solidFill>
                <a:ln w="9525" cap="flat" cmpd="sng" algn="ctr">
                  <a:solidFill>
                    <a:srgbClr val="BFB97E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none" lIns="113389" tIns="58962" rIns="113389" bIns="58962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defTabSz="1152053"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endParaRPr lang="sv-SE" sz="2520">
                    <a:latin typeface="Arial" charset="0"/>
                  </a:endParaRPr>
                </a:p>
              </p:txBody>
            </p:sp>
          </p:grpSp>
        </p:grpSp>
        <p:grpSp>
          <p:nvGrpSpPr>
            <p:cNvPr id="13" name="Group 12"/>
            <p:cNvGrpSpPr/>
            <p:nvPr/>
          </p:nvGrpSpPr>
          <p:grpSpPr>
            <a:xfrm>
              <a:off x="6658736" y="1622811"/>
              <a:ext cx="2981660" cy="489520"/>
              <a:chOff x="2996247" y="3991769"/>
              <a:chExt cx="2795430" cy="458946"/>
            </a:xfrm>
          </p:grpSpPr>
          <p:grpSp>
            <p:nvGrpSpPr>
              <p:cNvPr id="71" name="Group 70"/>
              <p:cNvGrpSpPr/>
              <p:nvPr/>
            </p:nvGrpSpPr>
            <p:grpSpPr>
              <a:xfrm>
                <a:off x="2996247" y="3991769"/>
                <a:ext cx="2795430" cy="458946"/>
                <a:chOff x="5696108" y="5494338"/>
                <a:chExt cx="2795430" cy="458946"/>
              </a:xfrm>
            </p:grpSpPr>
            <p:pic>
              <p:nvPicPr>
                <p:cNvPr id="74" name="Bildobjekt 94" descr="Modulkoncept.jpg"/>
                <p:cNvPicPr>
                  <a:picLocks noChangeAspect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 l="18195" r="60335" b="87423"/>
                <a:stretch/>
              </p:blipFill>
              <p:spPr bwMode="auto">
                <a:xfrm>
                  <a:off x="5696108" y="5499259"/>
                  <a:ext cx="1677511" cy="4540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75" name="Bildobjekt 94" descr="Modulkoncept.jpg"/>
                <p:cNvPicPr>
                  <a:picLocks noChangeAspect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 l="85985" b="87423"/>
                <a:stretch/>
              </p:blipFill>
              <p:spPr bwMode="auto">
                <a:xfrm>
                  <a:off x="7396480" y="5494338"/>
                  <a:ext cx="1095058" cy="4540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pic>
            <p:nvPicPr>
              <p:cNvPr id="72" name="Bildobjekt 94" descr="Modulkoncept.jpg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60210" t="8218" r="34182" b="87424"/>
              <a:stretch/>
            </p:blipFill>
            <p:spPr bwMode="auto">
              <a:xfrm>
                <a:off x="4133850" y="4293395"/>
                <a:ext cx="438150" cy="1573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3" name="Rectangle 72"/>
              <p:cNvSpPr/>
              <p:nvPr/>
            </p:nvSpPr>
            <p:spPr bwMode="auto">
              <a:xfrm>
                <a:off x="4500347" y="4349660"/>
                <a:ext cx="316345" cy="21328"/>
              </a:xfrm>
              <a:prstGeom prst="rect">
                <a:avLst/>
              </a:prstGeom>
              <a:solidFill>
                <a:srgbClr val="965A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113389" tIns="58962" rIns="113389" bIns="58962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152053"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sv-SE" sz="2520">
                  <a:latin typeface="Arial" charset="0"/>
                </a:endParaRPr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6786955" y="2609915"/>
              <a:ext cx="2853441" cy="512042"/>
              <a:chOff x="1187564" y="2935498"/>
              <a:chExt cx="2264858" cy="406422"/>
            </a:xfrm>
          </p:grpSpPr>
          <p:pic>
            <p:nvPicPr>
              <p:cNvPr id="68" name="Bildobjekt 94" descr="Modulkoncept.jpg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r="85985" b="87423"/>
              <a:stretch/>
            </p:blipFill>
            <p:spPr bwMode="auto">
              <a:xfrm>
                <a:off x="1187564" y="2952946"/>
                <a:ext cx="927083" cy="3843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9" name="Bildobjekt 94" descr="Modulkoncept.jpg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77209" t="28681" b="58021"/>
              <a:stretch/>
            </p:blipFill>
            <p:spPr bwMode="auto">
              <a:xfrm>
                <a:off x="1944736" y="2935498"/>
                <a:ext cx="1507686" cy="4064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0" name="Rectangle 69"/>
              <p:cNvSpPr/>
              <p:nvPr/>
            </p:nvSpPr>
            <p:spPr bwMode="auto">
              <a:xfrm>
                <a:off x="1765532" y="3242601"/>
                <a:ext cx="324063" cy="19862"/>
              </a:xfrm>
              <a:prstGeom prst="rect">
                <a:avLst/>
              </a:prstGeom>
              <a:solidFill>
                <a:schemeClr val="accent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113389" tIns="58962" rIns="113389" bIns="58962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152053"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sv-SE" sz="2520">
                  <a:latin typeface="Arial" charset="0"/>
                </a:endParaRPr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5964590" y="3593511"/>
              <a:ext cx="3675806" cy="539727"/>
              <a:chOff x="5032078" y="4752023"/>
              <a:chExt cx="3446220" cy="506017"/>
            </a:xfrm>
          </p:grpSpPr>
          <p:pic>
            <p:nvPicPr>
              <p:cNvPr id="63" name="Bildobjekt 94" descr="Modulkoncept.jpg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77209" t="28681" b="58021"/>
              <a:stretch/>
            </p:blipFill>
            <p:spPr bwMode="auto">
              <a:xfrm>
                <a:off x="6697440" y="4770359"/>
                <a:ext cx="1780858" cy="4800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64" name="Group 63"/>
              <p:cNvGrpSpPr/>
              <p:nvPr/>
            </p:nvGrpSpPr>
            <p:grpSpPr>
              <a:xfrm>
                <a:off x="5032078" y="4752023"/>
                <a:ext cx="1820445" cy="506017"/>
                <a:chOff x="5835808" y="4095115"/>
                <a:chExt cx="1820445" cy="506017"/>
              </a:xfrm>
            </p:grpSpPr>
            <p:pic>
              <p:nvPicPr>
                <p:cNvPr id="65" name="Bildobjekt 94" descr="Modulkoncept.jpg"/>
                <p:cNvPicPr>
                  <a:picLocks noChangeAspect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 l="18195" t="-1440" r="60335" b="87423"/>
                <a:stretch/>
              </p:blipFill>
              <p:spPr bwMode="auto">
                <a:xfrm>
                  <a:off x="5835808" y="4095115"/>
                  <a:ext cx="1677511" cy="50601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66" name="Bildobjekt 94" descr="Modulkoncept.jpg"/>
                <p:cNvPicPr>
                  <a:picLocks noChangeAspect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 l="60210" t="8218" r="34182" b="87424"/>
                <a:stretch/>
              </p:blipFill>
              <p:spPr bwMode="auto">
                <a:xfrm>
                  <a:off x="6973411" y="4443811"/>
                  <a:ext cx="438150" cy="1573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67" name="Rectangle 66"/>
                <p:cNvSpPr/>
                <p:nvPr/>
              </p:nvSpPr>
              <p:spPr bwMode="auto">
                <a:xfrm>
                  <a:off x="7339908" y="4500076"/>
                  <a:ext cx="316345" cy="21328"/>
                </a:xfrm>
                <a:prstGeom prst="rect">
                  <a:avLst/>
                </a:prstGeom>
                <a:solidFill>
                  <a:srgbClr val="965A5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none" lIns="113389" tIns="58962" rIns="113389" bIns="58962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defTabSz="1152053"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endParaRPr lang="sv-SE" sz="2520">
                    <a:latin typeface="Arial" charset="0"/>
                  </a:endParaRPr>
                </a:p>
              </p:txBody>
            </p:sp>
          </p:grpSp>
        </p:grpSp>
        <p:grpSp>
          <p:nvGrpSpPr>
            <p:cNvPr id="16" name="Group 15"/>
            <p:cNvGrpSpPr/>
            <p:nvPr/>
          </p:nvGrpSpPr>
          <p:grpSpPr>
            <a:xfrm>
              <a:off x="5766901" y="4145253"/>
              <a:ext cx="3873495" cy="496507"/>
              <a:chOff x="4564348" y="3279726"/>
              <a:chExt cx="3074504" cy="394092"/>
            </a:xfrm>
          </p:grpSpPr>
          <p:pic>
            <p:nvPicPr>
              <p:cNvPr id="57" name="Bildobjekt 94" descr="Modulkoncept.jpg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18195" r="60335" b="87423"/>
              <a:stretch/>
            </p:blipFill>
            <p:spPr bwMode="auto">
              <a:xfrm>
                <a:off x="4568645" y="3280757"/>
                <a:ext cx="1420186" cy="3843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8" name="Bildobjekt 94" descr="Modulkoncept.jpg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40790" r="42306" b="87423"/>
              <a:stretch/>
            </p:blipFill>
            <p:spPr bwMode="auto">
              <a:xfrm>
                <a:off x="5500186" y="3286723"/>
                <a:ext cx="1118194" cy="3843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9" name="Bildobjekt 94" descr="Modulkoncept.jpg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85985" b="87423"/>
              <a:stretch/>
            </p:blipFill>
            <p:spPr bwMode="auto">
              <a:xfrm>
                <a:off x="6711772" y="3285275"/>
                <a:ext cx="927080" cy="3843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0" name="Bildobjekt 94" descr="Modulkoncept.jpg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60210" t="8218" r="34182" b="87424"/>
              <a:stretch/>
            </p:blipFill>
            <p:spPr bwMode="auto">
              <a:xfrm>
                <a:off x="6235330" y="3540631"/>
                <a:ext cx="370939" cy="1331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1" name="Rectangle 60"/>
              <p:cNvSpPr/>
              <p:nvPr/>
            </p:nvSpPr>
            <p:spPr bwMode="auto">
              <a:xfrm>
                <a:off x="6545607" y="3588265"/>
                <a:ext cx="267819" cy="18056"/>
              </a:xfrm>
              <a:prstGeom prst="rect">
                <a:avLst/>
              </a:prstGeom>
              <a:solidFill>
                <a:srgbClr val="965A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113389" tIns="58962" rIns="113389" bIns="58962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152053"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sv-SE" sz="2520">
                  <a:latin typeface="Arial" charset="0"/>
                </a:endParaRPr>
              </a:p>
            </p:txBody>
          </p:sp>
          <p:pic>
            <p:nvPicPr>
              <p:cNvPr id="62" name="Bildobjekt 94" descr="Modulkoncept.jpg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18195" r="60335" b="91539"/>
              <a:stretch/>
            </p:blipFill>
            <p:spPr bwMode="auto">
              <a:xfrm>
                <a:off x="4564348" y="3279726"/>
                <a:ext cx="1420186" cy="2585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7" name="Group 16"/>
            <p:cNvGrpSpPr/>
            <p:nvPr/>
          </p:nvGrpSpPr>
          <p:grpSpPr>
            <a:xfrm>
              <a:off x="6293126" y="2104152"/>
              <a:ext cx="3347270" cy="525613"/>
              <a:chOff x="4994334" y="1742318"/>
              <a:chExt cx="2656824" cy="417194"/>
            </a:xfrm>
          </p:grpSpPr>
          <p:pic>
            <p:nvPicPr>
              <p:cNvPr id="51" name="Bildobjekt 94" descr="Modulkoncept.jpg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66211" t="57846" r="1" b="28581"/>
              <a:stretch/>
            </p:blipFill>
            <p:spPr bwMode="auto">
              <a:xfrm>
                <a:off x="5415971" y="1742318"/>
                <a:ext cx="2235187" cy="4148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52" name="Group 51"/>
              <p:cNvGrpSpPr/>
              <p:nvPr/>
            </p:nvGrpSpPr>
            <p:grpSpPr>
              <a:xfrm>
                <a:off x="4994334" y="1756141"/>
                <a:ext cx="2015336" cy="398344"/>
                <a:chOff x="1583939" y="5597814"/>
                <a:chExt cx="2380488" cy="470519"/>
              </a:xfrm>
            </p:grpSpPr>
            <p:pic>
              <p:nvPicPr>
                <p:cNvPr id="54" name="Bildobjekt 94" descr="Modulkoncept.jpg"/>
                <p:cNvPicPr>
                  <a:picLocks noChangeAspect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 l="18195" r="60335" b="87423"/>
                <a:stretch/>
              </p:blipFill>
              <p:spPr bwMode="auto">
                <a:xfrm>
                  <a:off x="1589057" y="5614308"/>
                  <a:ext cx="1677511" cy="4540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55" name="Bildobjekt 94" descr="Modulkoncept.jpg"/>
                <p:cNvPicPr>
                  <a:picLocks noChangeAspect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 l="40790" r="42891" b="87423"/>
                <a:stretch/>
              </p:blipFill>
              <p:spPr bwMode="auto">
                <a:xfrm>
                  <a:off x="2689343" y="5606079"/>
                  <a:ext cx="1275084" cy="4540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56" name="Bildobjekt 94" descr="Modulkoncept.jpg"/>
                <p:cNvPicPr>
                  <a:picLocks noChangeAspect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 l="18195" r="60335" b="91539"/>
                <a:stretch/>
              </p:blipFill>
              <p:spPr bwMode="auto">
                <a:xfrm>
                  <a:off x="1583939" y="5597814"/>
                  <a:ext cx="1682629" cy="3054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pic>
            <p:nvPicPr>
              <p:cNvPr id="53" name="Bildobjekt 94" descr="Modulkoncept.jpg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90031" t="57846" r="3670" b="28610"/>
              <a:stretch/>
            </p:blipFill>
            <p:spPr bwMode="auto">
              <a:xfrm>
                <a:off x="6995298" y="1745566"/>
                <a:ext cx="416717" cy="4139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8" name="Group 17"/>
            <p:cNvGrpSpPr/>
            <p:nvPr/>
          </p:nvGrpSpPr>
          <p:grpSpPr>
            <a:xfrm>
              <a:off x="6055014" y="5107002"/>
              <a:ext cx="3585382" cy="525613"/>
              <a:chOff x="4744045" y="4086144"/>
              <a:chExt cx="2845820" cy="417194"/>
            </a:xfrm>
          </p:grpSpPr>
          <p:grpSp>
            <p:nvGrpSpPr>
              <p:cNvPr id="40" name="Group 39"/>
              <p:cNvGrpSpPr/>
              <p:nvPr/>
            </p:nvGrpSpPr>
            <p:grpSpPr>
              <a:xfrm>
                <a:off x="5305737" y="4086144"/>
                <a:ext cx="2284128" cy="417194"/>
                <a:chOff x="2854125" y="4205163"/>
                <a:chExt cx="2697981" cy="492785"/>
              </a:xfrm>
            </p:grpSpPr>
            <p:pic>
              <p:nvPicPr>
                <p:cNvPr id="45" name="Bildobjekt 94" descr="Modulkoncept.jpg"/>
                <p:cNvPicPr>
                  <a:picLocks noChangeAspect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 l="66211" t="57846" r="1" b="28581"/>
                <a:stretch/>
              </p:blipFill>
              <p:spPr bwMode="auto">
                <a:xfrm>
                  <a:off x="2911934" y="4205163"/>
                  <a:ext cx="2640172" cy="4899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grpSp>
              <p:nvGrpSpPr>
                <p:cNvPr id="46" name="Group 45"/>
                <p:cNvGrpSpPr/>
                <p:nvPr/>
              </p:nvGrpSpPr>
              <p:grpSpPr>
                <a:xfrm>
                  <a:off x="2854125" y="4221487"/>
                  <a:ext cx="2380488" cy="462290"/>
                  <a:chOff x="1583939" y="5597814"/>
                  <a:chExt cx="2380488" cy="462290"/>
                </a:xfrm>
              </p:grpSpPr>
              <p:pic>
                <p:nvPicPr>
                  <p:cNvPr id="48" name="Bildobjekt 94" descr="Modulkoncept.jpg"/>
                  <p:cNvPicPr>
                    <a:picLocks noChangeAspect="1"/>
                  </p:cNvPicPr>
                  <p:nvPr/>
                </p:nvPicPr>
                <p:blipFill rotWithShape="1">
                  <a:blip r:embed="rId2">
                    <a:extLst>
                      <a:ext uri="{28A0092B-C50C-407E-A947-70E740481C1C}">
                        <a14:useLocalDpi xmlns:a14="http://schemas.microsoft.com/office/drawing/2010/main"/>
                      </a:ext>
                    </a:extLst>
                  </a:blip>
                  <a:srcRect l="18195" r="60335" b="87423"/>
                  <a:stretch/>
                </p:blipFill>
                <p:spPr bwMode="auto">
                  <a:xfrm>
                    <a:off x="1589015" y="5599032"/>
                    <a:ext cx="1677511" cy="4540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49" name="Bildobjekt 94" descr="Modulkoncept.jpg"/>
                  <p:cNvPicPr>
                    <a:picLocks noChangeAspect="1"/>
                  </p:cNvPicPr>
                  <p:nvPr/>
                </p:nvPicPr>
                <p:blipFill rotWithShape="1">
                  <a:blip r:embed="rId2">
                    <a:extLst>
                      <a:ext uri="{28A0092B-C50C-407E-A947-70E740481C1C}">
                        <a14:useLocalDpi xmlns:a14="http://schemas.microsoft.com/office/drawing/2010/main"/>
                      </a:ext>
                    </a:extLst>
                  </a:blip>
                  <a:srcRect l="40790" r="42891" b="87423"/>
                  <a:stretch/>
                </p:blipFill>
                <p:spPr bwMode="auto">
                  <a:xfrm>
                    <a:off x="2689343" y="5606079"/>
                    <a:ext cx="1275084" cy="4540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50" name="Bildobjekt 94" descr="Modulkoncept.jpg"/>
                  <p:cNvPicPr>
                    <a:picLocks noChangeAspect="1"/>
                  </p:cNvPicPr>
                  <p:nvPr/>
                </p:nvPicPr>
                <p:blipFill rotWithShape="1">
                  <a:blip r:embed="rId2">
                    <a:extLst>
                      <a:ext uri="{28A0092B-C50C-407E-A947-70E740481C1C}">
                        <a14:useLocalDpi xmlns:a14="http://schemas.microsoft.com/office/drawing/2010/main"/>
                      </a:ext>
                    </a:extLst>
                  </a:blip>
                  <a:srcRect l="18195" r="60335" b="91539"/>
                  <a:stretch/>
                </p:blipFill>
                <p:spPr bwMode="auto">
                  <a:xfrm>
                    <a:off x="1583939" y="5597814"/>
                    <a:ext cx="1677511" cy="30543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</p:grpSp>
            <p:pic>
              <p:nvPicPr>
                <p:cNvPr id="47" name="Bildobjekt 94" descr="Modulkoncept.jpg"/>
                <p:cNvPicPr>
                  <a:picLocks noChangeAspect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 l="90031" t="57846" r="3670" b="28610"/>
                <a:stretch/>
              </p:blipFill>
              <p:spPr bwMode="auto">
                <a:xfrm>
                  <a:off x="4777413" y="4209000"/>
                  <a:ext cx="492220" cy="4889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pic>
            <p:nvPicPr>
              <p:cNvPr id="41" name="Bildobjekt 94" descr="Modulkoncept.jpg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18195" r="60335" b="87423"/>
              <a:stretch/>
            </p:blipFill>
            <p:spPr bwMode="auto">
              <a:xfrm>
                <a:off x="4748342" y="4094166"/>
                <a:ext cx="1420185" cy="3843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2" name="Bildobjekt 94" descr="Modulkoncept.jpg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40790" r="42306" b="87423"/>
              <a:stretch/>
            </p:blipFill>
            <p:spPr bwMode="auto">
              <a:xfrm>
                <a:off x="5458307" y="4110918"/>
                <a:ext cx="1223152" cy="3843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3" name="Bildobjekt 94" descr="Modulkoncept.jpg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18195" r="60335" b="91539"/>
              <a:stretch/>
            </p:blipFill>
            <p:spPr bwMode="auto">
              <a:xfrm>
                <a:off x="4744045" y="4093134"/>
                <a:ext cx="1157464" cy="2676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4" name="Bildobjekt 94" descr="Modulkoncept.jpg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40790" t="7417" r="53216" b="87491"/>
              <a:stretch/>
            </p:blipFill>
            <p:spPr bwMode="auto">
              <a:xfrm>
                <a:off x="6284796" y="4337660"/>
                <a:ext cx="396497" cy="1556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9" name="Group 18"/>
            <p:cNvGrpSpPr/>
            <p:nvPr/>
          </p:nvGrpSpPr>
          <p:grpSpPr>
            <a:xfrm>
              <a:off x="6033142" y="3088578"/>
              <a:ext cx="3602099" cy="539729"/>
              <a:chOff x="290183" y="3980231"/>
              <a:chExt cx="2859087" cy="428398"/>
            </a:xfrm>
          </p:grpSpPr>
          <p:pic>
            <p:nvPicPr>
              <p:cNvPr id="34" name="Bildobjekt 94" descr="Modulkoncept.jpg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77209" t="28681" b="58021"/>
              <a:stretch/>
            </p:blipFill>
            <p:spPr bwMode="auto">
              <a:xfrm>
                <a:off x="1641584" y="4002207"/>
                <a:ext cx="1507686" cy="4064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35" name="Group 34"/>
              <p:cNvGrpSpPr/>
              <p:nvPr/>
            </p:nvGrpSpPr>
            <p:grpSpPr>
              <a:xfrm>
                <a:off x="290183" y="3980231"/>
                <a:ext cx="1452009" cy="428398"/>
                <a:chOff x="3414415" y="2309038"/>
                <a:chExt cx="1452009" cy="428398"/>
              </a:xfrm>
            </p:grpSpPr>
            <p:pic>
              <p:nvPicPr>
                <p:cNvPr id="36" name="Bildobjekt 94" descr="Modulkoncept.jpg"/>
                <p:cNvPicPr>
                  <a:picLocks noChangeAspect="1"/>
                </p:cNvPicPr>
                <p:nvPr/>
              </p:nvPicPr>
              <p:blipFill rotWithShape="1">
                <a:blip r:embed="rId2">
                  <a:duotone>
                    <a:schemeClr val="accent6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 l="20426" t="-1440" r="61628" b="87423"/>
                <a:stretch/>
              </p:blipFill>
              <p:spPr bwMode="auto">
                <a:xfrm>
                  <a:off x="3414415" y="2309038"/>
                  <a:ext cx="1325722" cy="4283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7" name="Bildobjekt 94" descr="Modulkoncept.jpg"/>
                <p:cNvPicPr>
                  <a:picLocks noChangeAspect="1"/>
                </p:cNvPicPr>
                <p:nvPr/>
              </p:nvPicPr>
              <p:blipFill rotWithShape="1">
                <a:blip r:embed="rId2">
                  <a:duotone>
                    <a:schemeClr val="accent6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 l="24030" t="8686" r="71068" b="87420"/>
                <a:stretch/>
              </p:blipFill>
              <p:spPr bwMode="auto">
                <a:xfrm>
                  <a:off x="4349307" y="2619583"/>
                  <a:ext cx="324278" cy="1178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38" name="Rectangle 37"/>
                <p:cNvSpPr/>
                <p:nvPr/>
              </p:nvSpPr>
              <p:spPr bwMode="auto">
                <a:xfrm>
                  <a:off x="3417268" y="2584077"/>
                  <a:ext cx="1248322" cy="44152"/>
                </a:xfrm>
                <a:prstGeom prst="rect">
                  <a:avLst/>
                </a:prstGeom>
                <a:solidFill>
                  <a:srgbClr val="BFB97E"/>
                </a:solidFill>
                <a:ln w="9525" cap="flat" cmpd="sng" algn="ctr">
                  <a:solidFill>
                    <a:srgbClr val="BFB97E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none" lIns="113389" tIns="58962" rIns="113389" bIns="58962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defTabSz="1152053"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endParaRPr lang="sv-SE" sz="2520">
                    <a:latin typeface="Arial" charset="0"/>
                  </a:endParaRPr>
                </a:p>
              </p:txBody>
            </p:sp>
            <p:sp>
              <p:nvSpPr>
                <p:cNvPr id="39" name="Rectangle 38"/>
                <p:cNvSpPr/>
                <p:nvPr/>
              </p:nvSpPr>
              <p:spPr bwMode="auto">
                <a:xfrm>
                  <a:off x="4665208" y="2651720"/>
                  <a:ext cx="201216" cy="18056"/>
                </a:xfrm>
                <a:prstGeom prst="rect">
                  <a:avLst/>
                </a:prstGeom>
                <a:solidFill>
                  <a:srgbClr val="BFB97E"/>
                </a:solidFill>
                <a:ln w="9525" cap="flat" cmpd="sng" algn="ctr">
                  <a:solidFill>
                    <a:srgbClr val="BFB97E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none" lIns="113389" tIns="58962" rIns="113389" bIns="58962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defTabSz="1152053"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endParaRPr lang="sv-SE" sz="2520">
                    <a:latin typeface="Arial" charset="0"/>
                  </a:endParaRPr>
                </a:p>
              </p:txBody>
            </p:sp>
          </p:grpSp>
        </p:grpSp>
        <p:sp>
          <p:nvSpPr>
            <p:cNvPr id="20" name="TextBox 19"/>
            <p:cNvSpPr txBox="1"/>
            <p:nvPr/>
          </p:nvSpPr>
          <p:spPr>
            <a:xfrm>
              <a:off x="9648553" y="139080"/>
              <a:ext cx="1554548" cy="4025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016" u="sng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&lt;</a:t>
              </a:r>
              <a:r>
                <a:rPr lang="sv-SE" sz="2016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23m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9648553" y="635551"/>
              <a:ext cx="1554548" cy="4025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016" u="sng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&lt;</a:t>
              </a:r>
              <a:r>
                <a:rPr lang="sv-SE" sz="2016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20,75m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9853046" y="1269774"/>
              <a:ext cx="1165911" cy="7127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016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25,25m - 34,5m</a:t>
              </a:r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>
              <a:off x="9817027" y="1096506"/>
              <a:ext cx="34349" cy="4513105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grpSp>
          <p:nvGrpSpPr>
            <p:cNvPr id="24" name="Group 23"/>
            <p:cNvGrpSpPr/>
            <p:nvPr/>
          </p:nvGrpSpPr>
          <p:grpSpPr>
            <a:xfrm>
              <a:off x="5776362" y="4559528"/>
              <a:ext cx="3864869" cy="575361"/>
              <a:chOff x="3069199" y="3049828"/>
              <a:chExt cx="3864869" cy="575361"/>
            </a:xfrm>
          </p:grpSpPr>
          <p:pic>
            <p:nvPicPr>
              <p:cNvPr id="25" name="Bildobjekt 94" descr="Modulkoncept.jpg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18195" r="60335" b="87423"/>
              <a:stretch/>
            </p:blipFill>
            <p:spPr bwMode="auto">
              <a:xfrm>
                <a:off x="3069199" y="3140917"/>
                <a:ext cx="1789265" cy="484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6" name="Bildobjekt 94" descr="Modulkoncept.jpg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85985" b="87423"/>
              <a:stretch/>
            </p:blipFill>
            <p:spPr bwMode="auto">
              <a:xfrm>
                <a:off x="5766057" y="3136627"/>
                <a:ext cx="1168011" cy="4842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27" name="Group 26"/>
              <p:cNvGrpSpPr/>
              <p:nvPr/>
            </p:nvGrpSpPr>
            <p:grpSpPr>
              <a:xfrm>
                <a:off x="4338231" y="3439284"/>
                <a:ext cx="1571776" cy="177934"/>
                <a:chOff x="4651418" y="2153582"/>
                <a:chExt cx="1571776" cy="177934"/>
              </a:xfrm>
            </p:grpSpPr>
            <p:pic>
              <p:nvPicPr>
                <p:cNvPr id="30" name="Bildobjekt 94" descr="Modulkoncept.jpg"/>
                <p:cNvPicPr>
                  <a:picLocks noChangeAspect="1"/>
                </p:cNvPicPr>
                <p:nvPr/>
              </p:nvPicPr>
              <p:blipFill rotWithShape="1">
                <a:blip r:embed="rId2">
                  <a:duotone>
                    <a:schemeClr val="accent6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 l="24030" t="8686" r="71068" b="87420"/>
                <a:stretch/>
              </p:blipFill>
              <p:spPr bwMode="auto">
                <a:xfrm>
                  <a:off x="4656276" y="2182382"/>
                  <a:ext cx="408550" cy="1484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1" name="Bildobjekt 94" descr="Modulkoncept.jpg"/>
                <p:cNvPicPr>
                  <a:picLocks noChangeAspect="1"/>
                </p:cNvPicPr>
                <p:nvPr/>
              </p:nvPicPr>
              <p:blipFill rotWithShape="1">
                <a:blip r:embed="rId2">
                  <a:duotone>
                    <a:schemeClr val="accent6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 l="24030" t="8686" r="71068" b="87420"/>
                <a:stretch/>
              </p:blipFill>
              <p:spPr bwMode="auto">
                <a:xfrm>
                  <a:off x="5597568" y="2183037"/>
                  <a:ext cx="408550" cy="1484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32" name="Rectangle 31"/>
                <p:cNvSpPr/>
                <p:nvPr/>
              </p:nvSpPr>
              <p:spPr bwMode="auto">
                <a:xfrm>
                  <a:off x="5969687" y="2223525"/>
                  <a:ext cx="253507" cy="22748"/>
                </a:xfrm>
                <a:prstGeom prst="rect">
                  <a:avLst/>
                </a:prstGeom>
                <a:solidFill>
                  <a:srgbClr val="BFB97E"/>
                </a:solidFill>
                <a:ln w="9525" cap="flat" cmpd="sng" algn="ctr">
                  <a:solidFill>
                    <a:srgbClr val="BFB97E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none" lIns="113389" tIns="58962" rIns="113389" bIns="58962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defTabSz="1152053"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endParaRPr lang="sv-SE" sz="2520">
                    <a:latin typeface="Arial" charset="0"/>
                  </a:endParaRPr>
                </a:p>
              </p:txBody>
            </p:sp>
            <p:sp>
              <p:nvSpPr>
                <p:cNvPr id="33" name="Rectangle 32"/>
                <p:cNvSpPr/>
                <p:nvPr/>
              </p:nvSpPr>
              <p:spPr bwMode="auto">
                <a:xfrm>
                  <a:off x="4651418" y="2153582"/>
                  <a:ext cx="1299591" cy="57600"/>
                </a:xfrm>
                <a:prstGeom prst="rect">
                  <a:avLst/>
                </a:prstGeom>
                <a:solidFill>
                  <a:srgbClr val="BFB97E"/>
                </a:solidFill>
                <a:ln w="9525" cap="flat" cmpd="sng" algn="ctr">
                  <a:solidFill>
                    <a:srgbClr val="BFB97E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none" lIns="113389" tIns="58962" rIns="113389" bIns="58962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defTabSz="1152053"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endParaRPr lang="sv-SE" sz="2520">
                    <a:latin typeface="Arial" charset="0"/>
                  </a:endParaRPr>
                </a:p>
              </p:txBody>
            </p:sp>
          </p:grpSp>
          <p:pic>
            <p:nvPicPr>
              <p:cNvPr id="28" name="Bildobjekt 94" descr="Modulkoncept.jpg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18195" r="62427" b="92481"/>
              <a:stretch/>
            </p:blipFill>
            <p:spPr bwMode="auto">
              <a:xfrm>
                <a:off x="3069200" y="3135178"/>
                <a:ext cx="1614944" cy="2895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9" name="Bildobjekt 94" descr="Modulkoncept.jpg"/>
              <p:cNvPicPr>
                <a:picLocks noChangeAspect="1"/>
              </p:cNvPicPr>
              <p:nvPr/>
            </p:nvPicPr>
            <p:blipFill rotWithShape="1">
              <a:blip r:embed="rId2">
                <a:duotone>
                  <a:schemeClr val="accent6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0426" t="-1440" r="62406" b="91933"/>
              <a:stretch/>
            </p:blipFill>
            <p:spPr bwMode="auto">
              <a:xfrm>
                <a:off x="4814493" y="3049828"/>
                <a:ext cx="826446" cy="4027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4111879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5815"/>
            <a:ext cx="10515600" cy="1325563"/>
          </a:xfrm>
        </p:spPr>
        <p:txBody>
          <a:bodyPr/>
          <a:lstStyle/>
          <a:p>
            <a:r>
              <a:rPr lang="en-GB" noProof="0" dirty="0"/>
              <a:t>History of the MVC IWG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5875"/>
            <a:ext cx="10515600" cy="5438775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GB" sz="2000" noProof="0" dirty="0"/>
              <a:t>In 2014, GRRF started a new Informal Group on Modular Vehicle Combinations (MVC).</a:t>
            </a:r>
          </a:p>
          <a:p>
            <a:pPr>
              <a:spcBef>
                <a:spcPts val="1200"/>
              </a:spcBef>
            </a:pPr>
            <a:r>
              <a:rPr lang="en-GB" sz="2000" b="1" noProof="0" dirty="0"/>
              <a:t>Objectives:</a:t>
            </a:r>
          </a:p>
          <a:p>
            <a:pPr lvl="1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GB" sz="2000" noProof="0" dirty="0"/>
              <a:t>Enable the approval of vehicles, with regards to braking, steering, stability and mechanical couplings, which are a part of a modular vehicle combination.</a:t>
            </a:r>
          </a:p>
          <a:p>
            <a:pPr lvl="1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GB" sz="2000" noProof="0" dirty="0"/>
              <a:t>Avoid individual approval according to non harmonized national requirements (which is limiting market competition and operation of these vehicles)</a:t>
            </a:r>
          </a:p>
          <a:p>
            <a:pPr>
              <a:spcBef>
                <a:spcPts val="1200"/>
              </a:spcBef>
            </a:pPr>
            <a:r>
              <a:rPr lang="en-GB" sz="2000" noProof="0" dirty="0"/>
              <a:t>Around 20 to 25 experts were involved in the group: Sweden, NL, Denmark, Finland, Norway, Spain, motor vehicle, trailer and system manufacturers</a:t>
            </a:r>
          </a:p>
          <a:p>
            <a:pPr>
              <a:spcBef>
                <a:spcPts val="1200"/>
              </a:spcBef>
            </a:pPr>
            <a:r>
              <a:rPr lang="en-GB" sz="2000" noProof="0" dirty="0"/>
              <a:t>The work was put on hold in 2016 after 6 meetings, due to resource issues (same experts involved in several groups like e.g. ACSF).</a:t>
            </a:r>
          </a:p>
          <a:p>
            <a:pPr>
              <a:spcBef>
                <a:spcPts val="1200"/>
              </a:spcBef>
            </a:pPr>
            <a:r>
              <a:rPr lang="en-GB" sz="2000" noProof="0" dirty="0"/>
              <a:t>The informal group on mechanical coupling </a:t>
            </a:r>
            <a:r>
              <a:rPr lang="en-GB" sz="2000" b="1" noProof="0" dirty="0"/>
              <a:t>delivered</a:t>
            </a:r>
            <a:r>
              <a:rPr lang="en-GB" sz="2000" noProof="0" dirty="0"/>
              <a:t> 2 years ago a supplement to UN R55 series 01 to cover MVCs.</a:t>
            </a:r>
          </a:p>
          <a:p>
            <a:pPr lvl="0">
              <a:spcBef>
                <a:spcPts val="1200"/>
              </a:spcBef>
            </a:pPr>
            <a:r>
              <a:rPr lang="en-GB" sz="2000" noProof="0" dirty="0"/>
              <a:t>Decision at WP29 of March 2019 to prolong the mandate by one year </a:t>
            </a:r>
            <a:r>
              <a:rPr lang="en-GB" sz="2000" b="1" noProof="0" dirty="0"/>
              <a:t>until February 2020</a:t>
            </a:r>
            <a:r>
              <a:rPr lang="en-GB" sz="2000" noProof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0487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1301"/>
            <a:ext cx="10515600" cy="1325563"/>
          </a:xfrm>
        </p:spPr>
        <p:txBody>
          <a:bodyPr/>
          <a:lstStyle/>
          <a:p>
            <a:r>
              <a:rPr lang="en-GB" noProof="0" dirty="0"/>
              <a:t>Work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3958"/>
            <a:ext cx="10515600" cy="4703005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GB" sz="2000" dirty="0"/>
              <a:t>Reminder from current TORs:</a:t>
            </a:r>
          </a:p>
          <a:p>
            <a:pPr marL="0" indent="0">
              <a:spcBef>
                <a:spcPts val="1200"/>
              </a:spcBef>
              <a:buNone/>
            </a:pPr>
            <a:endParaRPr lang="en-GB" sz="2000" dirty="0"/>
          </a:p>
          <a:p>
            <a:pPr marL="457200" lvl="1" indent="0">
              <a:spcBef>
                <a:spcPts val="1200"/>
              </a:spcBef>
              <a:buNone/>
            </a:pPr>
            <a:r>
              <a:rPr lang="en-GB" sz="2000" noProof="0" dirty="0"/>
              <a:t>“The work program of MVC IWG is defined as follows in current TORs:</a:t>
            </a:r>
          </a:p>
          <a:p>
            <a:pPr marL="1257300" lvl="2" indent="-342900">
              <a:spcBef>
                <a:spcPts val="1200"/>
              </a:spcBef>
              <a:buFont typeface="+mj-lt"/>
              <a:buAutoNum type="arabicPeriod"/>
            </a:pPr>
            <a:r>
              <a:rPr lang="en-GB" noProof="0" dirty="0"/>
              <a:t>Amend UN R13</a:t>
            </a:r>
            <a:br>
              <a:rPr lang="en-GB" noProof="0" dirty="0"/>
            </a:br>
            <a:r>
              <a:rPr lang="en-GB" noProof="0" dirty="0"/>
              <a:t>Identify items not addressed by the UN R55 Informal Group</a:t>
            </a:r>
          </a:p>
          <a:p>
            <a:pPr marL="1257300" lvl="2" indent="-342900">
              <a:spcBef>
                <a:spcPts val="1200"/>
              </a:spcBef>
              <a:buFont typeface="+mj-lt"/>
              <a:buAutoNum type="arabicPeriod"/>
            </a:pPr>
            <a:r>
              <a:rPr lang="en-GB" noProof="0" dirty="0"/>
              <a:t>Address these missing items in UN R55</a:t>
            </a:r>
          </a:p>
          <a:p>
            <a:pPr marL="1257300" lvl="2" indent="-342900">
              <a:spcBef>
                <a:spcPts val="1200"/>
              </a:spcBef>
              <a:buFont typeface="+mj-lt"/>
              <a:buAutoNum type="arabicPeriod"/>
            </a:pPr>
            <a:r>
              <a:rPr lang="en-GB" noProof="0" dirty="0"/>
              <a:t>Address UN Regulation No. 79.”</a:t>
            </a:r>
          </a:p>
          <a:p>
            <a:pPr marL="457200" lvl="1" indent="0">
              <a:spcBef>
                <a:spcPts val="1200"/>
              </a:spcBef>
              <a:buNone/>
            </a:pPr>
            <a:endParaRPr lang="en-GB" sz="2000" noProof="0" dirty="0"/>
          </a:p>
          <a:p>
            <a:pPr marL="228600" lvl="1">
              <a:spcBef>
                <a:spcPts val="1200"/>
              </a:spcBef>
            </a:pPr>
            <a:r>
              <a:rPr lang="en-GB" sz="2000" dirty="0"/>
              <a:t>Note: the item of UN R55 should be updated to reflect the new organization of WP29 implemented in 2018, which move Mechanical couplings from GRRF to GRSG.</a:t>
            </a:r>
          </a:p>
        </p:txBody>
      </p:sp>
    </p:spTree>
    <p:extLst>
      <p:ext uri="{BB962C8B-B14F-4D97-AF65-F5344CB8AC3E}">
        <p14:creationId xmlns:p14="http://schemas.microsoft.com/office/powerpoint/2010/main" val="3479048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1293"/>
            <a:ext cx="10515600" cy="1325563"/>
          </a:xfrm>
        </p:spPr>
        <p:txBody>
          <a:bodyPr/>
          <a:lstStyle/>
          <a:p>
            <a:r>
              <a:rPr lang="en-GB" noProof="0" dirty="0"/>
              <a:t>Work program proposal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285336"/>
            <a:ext cx="10515600" cy="5469147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GB" sz="2000" u="sng" noProof="0" dirty="0"/>
              <a:t>Step 1 – Feb 2020</a:t>
            </a:r>
          </a:p>
          <a:p>
            <a:pPr lvl="1">
              <a:spcBef>
                <a:spcPts val="1200"/>
              </a:spcBef>
            </a:pPr>
            <a:r>
              <a:rPr lang="en-GB" sz="2000" dirty="0"/>
              <a:t>Deliver amendments to UN R13, to cover:</a:t>
            </a:r>
          </a:p>
          <a:p>
            <a:pPr lvl="2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GB" dirty="0"/>
              <a:t>The same combinations as the five covered in R55-01 supplement 7 (ISO 18868)</a:t>
            </a:r>
          </a:p>
          <a:p>
            <a:pPr lvl="2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GB" dirty="0"/>
              <a:t>Dollies with rigid drawbars</a:t>
            </a:r>
          </a:p>
          <a:p>
            <a:pPr lvl="1">
              <a:spcBef>
                <a:spcPts val="1200"/>
              </a:spcBef>
            </a:pPr>
            <a:r>
              <a:rPr lang="en-GB" sz="2000" dirty="0"/>
              <a:t>Consider the opportunity to cover “</a:t>
            </a:r>
            <a:r>
              <a:rPr lang="fr-FR" sz="2000" dirty="0" err="1"/>
              <a:t>Tractor</a:t>
            </a:r>
            <a:r>
              <a:rPr lang="fr-FR" sz="2000" dirty="0"/>
              <a:t> + semi-</a:t>
            </a:r>
            <a:r>
              <a:rPr lang="fr-FR" sz="2000" dirty="0" err="1"/>
              <a:t>trailer</a:t>
            </a:r>
            <a:r>
              <a:rPr lang="fr-FR" sz="2000" dirty="0"/>
              <a:t> + full </a:t>
            </a:r>
            <a:r>
              <a:rPr lang="fr-FR" sz="2000" dirty="0" err="1"/>
              <a:t>trailer</a:t>
            </a:r>
            <a:r>
              <a:rPr lang="fr-FR" sz="2000" dirty="0"/>
              <a:t> » in the </a:t>
            </a:r>
            <a:r>
              <a:rPr lang="fr-FR" sz="2000" dirty="0" err="1"/>
              <a:t>step</a:t>
            </a:r>
            <a:r>
              <a:rPr lang="fr-FR" sz="2000" dirty="0"/>
              <a:t> 1</a:t>
            </a:r>
          </a:p>
          <a:p>
            <a:pPr marL="457200" lvl="1" indent="0">
              <a:spcBef>
                <a:spcPts val="1200"/>
              </a:spcBef>
              <a:buNone/>
            </a:pPr>
            <a:endParaRPr lang="en-GB" sz="2000" dirty="0"/>
          </a:p>
          <a:p>
            <a:pPr marL="0" indent="0">
              <a:spcBef>
                <a:spcPts val="1200"/>
              </a:spcBef>
              <a:buNone/>
            </a:pPr>
            <a:r>
              <a:rPr lang="en-GB" sz="2000" u="sng" dirty="0"/>
              <a:t>Step 2 – content &amp; lead-time </a:t>
            </a:r>
            <a:r>
              <a:rPr lang="en-GB" sz="2000" u="sng" dirty="0" err="1"/>
              <a:t>tbd</a:t>
            </a:r>
            <a:endParaRPr lang="en-GB" sz="2000" u="sng" dirty="0"/>
          </a:p>
          <a:p>
            <a:pPr marL="685800" lvl="2">
              <a:spcBef>
                <a:spcPts val="1200"/>
              </a:spcBef>
            </a:pPr>
            <a:r>
              <a:rPr lang="en-GB" dirty="0"/>
              <a:t>UN R13</a:t>
            </a:r>
          </a:p>
          <a:p>
            <a:pPr lvl="2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GB" dirty="0"/>
              <a:t>Dollies with hinged drawbar</a:t>
            </a:r>
          </a:p>
          <a:p>
            <a:pPr lvl="2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GB" dirty="0"/>
              <a:t>Other combinations and/or other vehicle type</a:t>
            </a:r>
            <a:br>
              <a:rPr lang="en-GB" dirty="0"/>
            </a:br>
            <a:r>
              <a:rPr lang="en-GB" dirty="0"/>
              <a:t>(e.g. combinations using full-trailers with a fifth wheel)</a:t>
            </a:r>
          </a:p>
          <a:p>
            <a:pPr marL="685800" lvl="2">
              <a:spcBef>
                <a:spcPts val="1200"/>
              </a:spcBef>
            </a:pPr>
            <a:r>
              <a:rPr lang="en-GB" dirty="0"/>
              <a:t>UN R79: e.g. to cover steered dollies</a:t>
            </a:r>
          </a:p>
          <a:p>
            <a:pPr marL="685800" lvl="2">
              <a:spcBef>
                <a:spcPts val="1200"/>
              </a:spcBef>
            </a:pPr>
            <a:r>
              <a:rPr lang="en-GB" dirty="0"/>
              <a:t>UN R55: Coordinate further steps with GRSG</a:t>
            </a:r>
          </a:p>
        </p:txBody>
      </p:sp>
    </p:spTree>
    <p:extLst>
      <p:ext uri="{BB962C8B-B14F-4D97-AF65-F5344CB8AC3E}">
        <p14:creationId xmlns:p14="http://schemas.microsoft.com/office/powerpoint/2010/main" val="8023234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10905" y="2071090"/>
            <a:ext cx="10515600" cy="1325563"/>
          </a:xfrm>
        </p:spPr>
        <p:txBody>
          <a:bodyPr/>
          <a:lstStyle/>
          <a:p>
            <a:pPr algn="ctr"/>
            <a:r>
              <a:rPr lang="en-GB" dirty="0"/>
              <a:t>Technical principles and open issues</a:t>
            </a:r>
          </a:p>
        </p:txBody>
      </p:sp>
    </p:spTree>
    <p:extLst>
      <p:ext uri="{BB962C8B-B14F-4D97-AF65-F5344CB8AC3E}">
        <p14:creationId xmlns:p14="http://schemas.microsoft.com/office/powerpoint/2010/main" val="3512921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945</TotalTime>
  <Words>819</Words>
  <Application>Microsoft Office PowerPoint</Application>
  <PresentationFormat>Widescreen</PresentationFormat>
  <Paragraphs>110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Courier New</vt:lpstr>
      <vt:lpstr>Office Theme</vt:lpstr>
      <vt:lpstr>Modular Vehicle Combinations Informal Working Group (MVC IWG)</vt:lpstr>
      <vt:lpstr>Content</vt:lpstr>
      <vt:lpstr>Introduction</vt:lpstr>
      <vt:lpstr>State of play on the market</vt:lpstr>
      <vt:lpstr>PowerPoint Presentation</vt:lpstr>
      <vt:lpstr>History of the MVC IWG</vt:lpstr>
      <vt:lpstr>Work program</vt:lpstr>
      <vt:lpstr>Work program proposal</vt:lpstr>
      <vt:lpstr>Technical principles and open issues</vt:lpstr>
      <vt:lpstr>Definitions</vt:lpstr>
      <vt:lpstr>Principles</vt:lpstr>
      <vt:lpstr>Open issues</vt:lpstr>
    </vt:vector>
  </TitlesOfParts>
  <Company>VolvoIT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MVC IWG</dc:title>
  <dc:creator>Teyssier Pierre</dc:creator>
  <cp:lastModifiedBy>Francois E. Guichard</cp:lastModifiedBy>
  <cp:revision>67</cp:revision>
  <dcterms:created xsi:type="dcterms:W3CDTF">2019-07-23T06:35:21Z</dcterms:created>
  <dcterms:modified xsi:type="dcterms:W3CDTF">2019-09-23T07:41:29Z</dcterms:modified>
</cp:coreProperties>
</file>