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491" r:id="rId5"/>
    <p:sldId id="489" r:id="rId6"/>
    <p:sldId id="480" r:id="rId7"/>
    <p:sldId id="49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enkenberger, Jens" initials="SJ" lastIdx="4" clrIdx="0"/>
  <p:cmAuthor id="1" name="Preuß, Gerd" initials="PG" lastIdx="10" clrIdx="1">
    <p:extLst>
      <p:ext uri="{19B8F6BF-5375-455C-9EA6-DF929625EA0E}">
        <p15:presenceInfo xmlns:p15="http://schemas.microsoft.com/office/powerpoint/2012/main" userId="S::gerd.preuss@adac.de::54fa724b-05ee-4006-acf6-e34601161d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56" autoAdjust="0"/>
    <p:restoredTop sz="95494" autoAdjust="0"/>
  </p:normalViewPr>
  <p:slideViewPr>
    <p:cSldViewPr>
      <p:cViewPr varScale="1">
        <p:scale>
          <a:sx n="64" d="100"/>
          <a:sy n="64" d="100"/>
        </p:scale>
        <p:origin x="928"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F2F4B-D4F4-4AA4-87F1-8F7D4094096E}" type="datetimeFigureOut">
              <a:rPr lang="en-US" smtClean="0"/>
              <a:t>9/26/2019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22E716-4CF9-41FF-A8C6-6A7AC20047F5}" type="slidenum">
              <a:rPr lang="en-US" smtClean="0"/>
              <a:t>‹Nr.›</a:t>
            </a:fld>
            <a:endParaRPr lang="en-US"/>
          </a:p>
        </p:txBody>
      </p:sp>
    </p:spTree>
    <p:extLst>
      <p:ext uri="{BB962C8B-B14F-4D97-AF65-F5344CB8AC3E}">
        <p14:creationId xmlns:p14="http://schemas.microsoft.com/office/powerpoint/2010/main" val="113655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Box 7"/>
          <p:cNvSpPr txBox="1"/>
          <p:nvPr userDrawn="1"/>
        </p:nvSpPr>
        <p:spPr>
          <a:xfrm>
            <a:off x="7620000" y="6519446"/>
            <a:ext cx="1524000" cy="338554"/>
          </a:xfrm>
          <a:prstGeom prst="rect">
            <a:avLst/>
          </a:prstGeom>
          <a:noFill/>
        </p:spPr>
        <p:txBody>
          <a:bodyPr wrap="square" rtlCol="0">
            <a:spAutoFit/>
          </a:bodyPr>
          <a:lstStyle/>
          <a:p>
            <a:pPr algn="r"/>
            <a:fld id="{E0854EA3-DB4F-4D22-A409-D839C7E64F08}" type="slidenum">
              <a:rPr lang="de-DE" sz="1600" smtClean="0"/>
              <a:t>‹Nr.›</a:t>
            </a:fld>
            <a:endParaRPr lang="en-US" sz="1600" dirty="0"/>
          </a:p>
        </p:txBody>
      </p:sp>
    </p:spTree>
    <p:extLst>
      <p:ext uri="{BB962C8B-B14F-4D97-AF65-F5344CB8AC3E}">
        <p14:creationId xmlns:p14="http://schemas.microsoft.com/office/powerpoint/2010/main" val="269714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3956969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98EA00-8A2F-4B22-BCD0-68C11CC5062A}"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241289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513" y="274641"/>
            <a:ext cx="7894445" cy="466063"/>
          </a:xfrm>
        </p:spPr>
        <p:txBody>
          <a:bodyPr/>
          <a:lstStyle>
            <a:lvl1pPr>
              <a:defRPr/>
            </a:lvl1pPr>
          </a:lstStyle>
          <a:p>
            <a:r>
              <a:rPr lang="fr-FR" dirty="0"/>
              <a:t>MODIFIEZ LE TITRE DE LA PAGE</a:t>
            </a:r>
          </a:p>
        </p:txBody>
      </p:sp>
      <p:cxnSp>
        <p:nvCxnSpPr>
          <p:cNvPr id="8" name="Connecteur droit 7"/>
          <p:cNvCxnSpPr/>
          <p:nvPr userDrawn="1"/>
        </p:nvCxnSpPr>
        <p:spPr>
          <a:xfrm>
            <a:off x="296863" y="740701"/>
            <a:ext cx="7118694" cy="2"/>
          </a:xfrm>
          <a:prstGeom prst="line">
            <a:avLst/>
          </a:prstGeom>
          <a:ln w="9525">
            <a:solidFill>
              <a:srgbClr val="83786F"/>
            </a:solidFill>
          </a:ln>
        </p:spPr>
        <p:style>
          <a:lnRef idx="1">
            <a:schemeClr val="accent5"/>
          </a:lnRef>
          <a:fillRef idx="0">
            <a:schemeClr val="accent5"/>
          </a:fillRef>
          <a:effectRef idx="0">
            <a:schemeClr val="accent5"/>
          </a:effectRef>
          <a:fontRef idx="minor">
            <a:schemeClr val="tx1"/>
          </a:fontRef>
        </p:style>
      </p:cxnSp>
      <p:sp>
        <p:nvSpPr>
          <p:cNvPr id="7" name="Espace réservé du numéro de diapositive 1"/>
          <p:cNvSpPr>
            <a:spLocks noGrp="1"/>
          </p:cNvSpPr>
          <p:nvPr>
            <p:ph type="sldNum" sz="quarter" idx="14"/>
          </p:nvPr>
        </p:nvSpPr>
        <p:spPr>
          <a:xfrm>
            <a:off x="8492248" y="6309322"/>
            <a:ext cx="472241" cy="384043"/>
          </a:xfrm>
        </p:spPr>
        <p:txBody>
          <a:bodyPr/>
          <a:lstStyle/>
          <a:p>
            <a:fld id="{0F93E2AF-52FA-49AE-99E6-1B1ECCFCFE2D}" type="slidenum">
              <a:rPr lang="fr-FR" smtClean="0"/>
              <a:t>‹Nr.›</a:t>
            </a:fld>
            <a:endParaRPr lang="fr-FR" dirty="0"/>
          </a:p>
        </p:txBody>
      </p:sp>
    </p:spTree>
    <p:extLst>
      <p:ext uri="{BB962C8B-B14F-4D97-AF65-F5344CB8AC3E}">
        <p14:creationId xmlns:p14="http://schemas.microsoft.com/office/powerpoint/2010/main" val="125199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Espace réservé de la date 6"/>
          <p:cNvSpPr>
            <a:spLocks noGrp="1"/>
          </p:cNvSpPr>
          <p:nvPr>
            <p:ph type="dt" sz="half" idx="10"/>
          </p:nvPr>
        </p:nvSpPr>
        <p:spPr/>
        <p:txBody>
          <a:bodyPr/>
          <a:lstStyle/>
          <a:p>
            <a:fld id="{7898EA00-8A2F-4B22-BCD0-68C11CC5062A}" type="datetimeFigureOut">
              <a:rPr lang="en-US" smtClean="0"/>
              <a:t>9/26/2019</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3258108936"/>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98EA00-8A2F-4B22-BCD0-68C11CC5062A}"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257977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98EA00-8A2F-4B22-BCD0-68C11CC5062A}"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393439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98EA00-8A2F-4B22-BCD0-68C11CC5062A}"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216481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98EA00-8A2F-4B22-BCD0-68C11CC5062A}"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121310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8EA00-8A2F-4B22-BCD0-68C11CC5062A}"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47317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286948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98EA00-8A2F-4B22-BCD0-68C11CC5062A}"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273E37-5BE2-409C-8098-50FF86E46E78}" type="slidenum">
              <a:rPr lang="en-US" smtClean="0"/>
              <a:t>‹Nr.›</a:t>
            </a:fld>
            <a:endParaRPr lang="en-US"/>
          </a:p>
        </p:txBody>
      </p:sp>
    </p:spTree>
    <p:extLst>
      <p:ext uri="{BB962C8B-B14F-4D97-AF65-F5344CB8AC3E}">
        <p14:creationId xmlns:p14="http://schemas.microsoft.com/office/powerpoint/2010/main" val="292859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8EA00-8A2F-4B22-BCD0-68C11CC5062A}" type="datetimeFigureOut">
              <a:rPr lang="en-US" smtClean="0"/>
              <a:t>9/26/2019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273E37-5BE2-409C-8098-50FF86E46E78}" type="slidenum">
              <a:rPr lang="en-US" smtClean="0"/>
              <a:t>‹Nr.›</a:t>
            </a:fld>
            <a:endParaRPr lang="en-US"/>
          </a:p>
        </p:txBody>
      </p:sp>
    </p:spTree>
    <p:extLst>
      <p:ext uri="{BB962C8B-B14F-4D97-AF65-F5344CB8AC3E}">
        <p14:creationId xmlns:p14="http://schemas.microsoft.com/office/powerpoint/2010/main" val="160443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unece.org/trans/main/wp29/wp29regs.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5DBEE8D-078C-4373-8664-FDCBF674AD4B}"/>
              </a:ext>
            </a:extLst>
          </p:cNvPr>
          <p:cNvSpPr>
            <a:spLocks noGrp="1"/>
          </p:cNvSpPr>
          <p:nvPr>
            <p:ph type="body" idx="1"/>
          </p:nvPr>
        </p:nvSpPr>
        <p:spPr>
          <a:xfrm>
            <a:off x="609600" y="1828800"/>
            <a:ext cx="7772400" cy="1500187"/>
          </a:xfrm>
        </p:spPr>
        <p:txBody>
          <a:bodyPr>
            <a:normAutofit/>
          </a:bodyPr>
          <a:lstStyle/>
          <a:p>
            <a:r>
              <a:rPr lang="en-US" sz="2800" dirty="0">
                <a:latin typeface="CorpoA"/>
              </a:rPr>
              <a:t>FIA position on</a:t>
            </a:r>
            <a:br>
              <a:rPr lang="en-US" sz="2800" dirty="0">
                <a:latin typeface="CorpoA"/>
              </a:rPr>
            </a:br>
            <a:r>
              <a:rPr lang="en-US" sz="2800" dirty="0">
                <a:solidFill>
                  <a:srgbClr val="FF0000"/>
                </a:solidFill>
                <a:latin typeface="CorpoA"/>
              </a:rPr>
              <a:t>Lifecycle</a:t>
            </a:r>
            <a:r>
              <a:rPr lang="en-US" sz="2800" dirty="0">
                <a:solidFill>
                  <a:sysClr val="windowText" lastClr="000000"/>
                </a:solidFill>
                <a:latin typeface="CorpoA"/>
              </a:rPr>
              <a:t> of a vehicle type* vs. </a:t>
            </a:r>
            <a:r>
              <a:rPr lang="en-US" sz="2800" dirty="0">
                <a:solidFill>
                  <a:srgbClr val="00B0F0"/>
                </a:solidFill>
                <a:latin typeface="CorpoA"/>
              </a:rPr>
              <a:t>Lifetime</a:t>
            </a:r>
            <a:r>
              <a:rPr lang="en-US" sz="2800" dirty="0">
                <a:solidFill>
                  <a:sysClr val="windowText" lastClr="000000"/>
                </a:solidFill>
                <a:latin typeface="CorpoA"/>
              </a:rPr>
              <a:t> of a vehicle</a:t>
            </a:r>
            <a:endParaRPr lang="en-GB" sz="2800" dirty="0"/>
          </a:p>
        </p:txBody>
      </p:sp>
      <p:sp>
        <p:nvSpPr>
          <p:cNvPr id="5" name="Rechteck 20">
            <a:extLst>
              <a:ext uri="{FF2B5EF4-FFF2-40B4-BE49-F238E27FC236}">
                <a16:creationId xmlns:a16="http://schemas.microsoft.com/office/drawing/2014/main" id="{50E6C549-BBCB-454D-AA94-7B76E03CF62D}"/>
              </a:ext>
            </a:extLst>
          </p:cNvPr>
          <p:cNvSpPr/>
          <p:nvPr/>
        </p:nvSpPr>
        <p:spPr>
          <a:xfrm>
            <a:off x="9963" y="21671"/>
            <a:ext cx="2618281" cy="523220"/>
          </a:xfrm>
          <a:prstGeom prst="rect">
            <a:avLst/>
          </a:prstGeom>
        </p:spPr>
        <p:txBody>
          <a:bodyPr wrap="none">
            <a:spAutoFit/>
          </a:bodyPr>
          <a:lstStyle/>
          <a:p>
            <a:br>
              <a:rPr lang="de-DE" sz="1400" dirty="0"/>
            </a:br>
            <a:r>
              <a:rPr lang="de-DE" sz="1400" dirty="0" err="1"/>
              <a:t>Submitted</a:t>
            </a:r>
            <a:r>
              <a:rPr lang="de-DE" sz="1400" dirty="0"/>
              <a:t> </a:t>
            </a:r>
            <a:r>
              <a:rPr lang="de-DE" sz="1400" dirty="0" err="1"/>
              <a:t>by</a:t>
            </a:r>
            <a:r>
              <a:rPr lang="de-DE" sz="1400" dirty="0"/>
              <a:t> </a:t>
            </a:r>
            <a:r>
              <a:rPr lang="de-DE" sz="1400" dirty="0" err="1"/>
              <a:t>the</a:t>
            </a:r>
            <a:r>
              <a:rPr lang="de-DE" sz="1400" dirty="0"/>
              <a:t> expert </a:t>
            </a:r>
            <a:r>
              <a:rPr lang="de-DE" sz="1400" dirty="0" err="1"/>
              <a:t>from</a:t>
            </a:r>
            <a:r>
              <a:rPr lang="de-DE" sz="1400" dirty="0"/>
              <a:t> FIA</a:t>
            </a:r>
          </a:p>
        </p:txBody>
      </p:sp>
      <p:sp>
        <p:nvSpPr>
          <p:cNvPr id="6" name="Rechteck 20">
            <a:extLst>
              <a:ext uri="{FF2B5EF4-FFF2-40B4-BE49-F238E27FC236}">
                <a16:creationId xmlns:a16="http://schemas.microsoft.com/office/drawing/2014/main" id="{5857C54F-43BD-4536-8121-CF45B7489899}"/>
              </a:ext>
            </a:extLst>
          </p:cNvPr>
          <p:cNvSpPr/>
          <p:nvPr/>
        </p:nvSpPr>
        <p:spPr>
          <a:xfrm>
            <a:off x="6509240" y="-5024"/>
            <a:ext cx="2634760" cy="738664"/>
          </a:xfrm>
          <a:prstGeom prst="rect">
            <a:avLst/>
          </a:prstGeom>
        </p:spPr>
        <p:txBody>
          <a:bodyPr wrap="none">
            <a:spAutoFit/>
          </a:bodyPr>
          <a:lstStyle/>
          <a:p>
            <a:pPr algn="r"/>
            <a:r>
              <a:rPr lang="de-DE" sz="1400" u="sng" dirty="0"/>
              <a:t>Informal </a:t>
            </a:r>
            <a:r>
              <a:rPr lang="de-DE" sz="1400" u="sng" dirty="0" err="1"/>
              <a:t>document</a:t>
            </a:r>
            <a:r>
              <a:rPr lang="de-DE" sz="1400" dirty="0"/>
              <a:t> </a:t>
            </a:r>
            <a:r>
              <a:rPr lang="de-DE" sz="1400" b="1" dirty="0"/>
              <a:t>GRVA-04-40</a:t>
            </a:r>
            <a:br>
              <a:rPr lang="de-DE" sz="1400" dirty="0"/>
            </a:br>
            <a:r>
              <a:rPr lang="de-DE" sz="1400" dirty="0"/>
              <a:t>4th GRVA, 24-27 September 2019</a:t>
            </a:r>
            <a:br>
              <a:rPr lang="de-DE" sz="1400" dirty="0"/>
            </a:br>
            <a:r>
              <a:rPr lang="de-DE" sz="1400" dirty="0"/>
              <a:t>Agenda item 5(a)</a:t>
            </a:r>
          </a:p>
        </p:txBody>
      </p:sp>
    </p:spTree>
    <p:extLst>
      <p:ext uri="{BB962C8B-B14F-4D97-AF65-F5344CB8AC3E}">
        <p14:creationId xmlns:p14="http://schemas.microsoft.com/office/powerpoint/2010/main" val="240480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5"/>
          <p:cNvSpPr>
            <a:spLocks noGrp="1"/>
          </p:cNvSpPr>
          <p:nvPr>
            <p:ph type="title"/>
          </p:nvPr>
        </p:nvSpPr>
        <p:spPr>
          <a:xfrm>
            <a:off x="0" y="648000"/>
            <a:ext cx="9134037" cy="532514"/>
          </a:xfrm>
        </p:spPr>
        <p:txBody>
          <a:bodyPr>
            <a:noAutofit/>
          </a:bodyPr>
          <a:lstStyle/>
          <a:p>
            <a:r>
              <a:rPr lang="en-US" sz="2800" dirty="0">
                <a:latin typeface="CorpoA"/>
              </a:rPr>
              <a:t>OICA proposal on</a:t>
            </a:r>
            <a:br>
              <a:rPr lang="en-US" sz="2800" dirty="0">
                <a:solidFill>
                  <a:srgbClr val="FF0000"/>
                </a:solidFill>
                <a:latin typeface="CorpoA"/>
              </a:rPr>
            </a:br>
            <a:r>
              <a:rPr lang="en-US" sz="2800" dirty="0">
                <a:solidFill>
                  <a:srgbClr val="FF0000"/>
                </a:solidFill>
                <a:latin typeface="CorpoA"/>
              </a:rPr>
              <a:t>Lifecycle</a:t>
            </a:r>
            <a:r>
              <a:rPr lang="en-US" sz="2800" dirty="0">
                <a:solidFill>
                  <a:sysClr val="windowText" lastClr="000000"/>
                </a:solidFill>
                <a:latin typeface="CorpoA"/>
              </a:rPr>
              <a:t> of a vehicle type* vs. </a:t>
            </a:r>
            <a:r>
              <a:rPr lang="en-US" sz="2800" dirty="0">
                <a:solidFill>
                  <a:srgbClr val="00B0F0"/>
                </a:solidFill>
                <a:latin typeface="CorpoA"/>
              </a:rPr>
              <a:t>Lifetime</a:t>
            </a:r>
            <a:r>
              <a:rPr lang="en-US" sz="2800" dirty="0">
                <a:solidFill>
                  <a:sysClr val="windowText" lastClr="000000"/>
                </a:solidFill>
                <a:latin typeface="CorpoA"/>
              </a:rPr>
              <a:t> of a vehicle</a:t>
            </a:r>
            <a:endParaRPr lang="en-US" sz="2800" dirty="0"/>
          </a:p>
        </p:txBody>
      </p:sp>
      <p:sp>
        <p:nvSpPr>
          <p:cNvPr id="2" name="Foliennummernplatzhalter 1"/>
          <p:cNvSpPr>
            <a:spLocks noGrp="1"/>
          </p:cNvSpPr>
          <p:nvPr>
            <p:ph type="sldNum" sz="quarter" idx="4294967295"/>
          </p:nvPr>
        </p:nvSpPr>
        <p:spPr>
          <a:xfrm>
            <a:off x="7010400"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37C4E7-2F7A-4C40-8110-7D13CF9BE4F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Rechteck 6"/>
          <p:cNvSpPr/>
          <p:nvPr/>
        </p:nvSpPr>
        <p:spPr>
          <a:xfrm>
            <a:off x="182166" y="2444723"/>
            <a:ext cx="1972867" cy="237139"/>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orpoS"/>
                <a:ea typeface="+mn-ea"/>
                <a:cs typeface="+mn-cs"/>
              </a:rPr>
              <a:t>Development Phase</a:t>
            </a:r>
          </a:p>
        </p:txBody>
      </p:sp>
      <p:sp>
        <p:nvSpPr>
          <p:cNvPr id="8" name="Rechteck 7"/>
          <p:cNvSpPr/>
          <p:nvPr/>
        </p:nvSpPr>
        <p:spPr>
          <a:xfrm>
            <a:off x="2251057" y="2444723"/>
            <a:ext cx="2549543" cy="237139"/>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orpoS"/>
                <a:ea typeface="+mn-ea"/>
                <a:cs typeface="+mn-cs"/>
              </a:rPr>
              <a:t>Production Phase</a:t>
            </a:r>
          </a:p>
        </p:txBody>
      </p:sp>
      <p:sp>
        <p:nvSpPr>
          <p:cNvPr id="9" name="Rechteck 8"/>
          <p:cNvSpPr/>
          <p:nvPr/>
        </p:nvSpPr>
        <p:spPr>
          <a:xfrm>
            <a:off x="4867462" y="2450703"/>
            <a:ext cx="3919284" cy="237139"/>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orpoS"/>
                <a:ea typeface="+mn-ea"/>
                <a:cs typeface="+mn-cs"/>
              </a:rPr>
              <a:t>Post Production Phase</a:t>
            </a:r>
          </a:p>
        </p:txBody>
      </p:sp>
      <p:sp>
        <p:nvSpPr>
          <p:cNvPr id="22" name="Textfeld 21"/>
          <p:cNvSpPr txBox="1"/>
          <p:nvPr/>
        </p:nvSpPr>
        <p:spPr>
          <a:xfrm>
            <a:off x="1135846" y="1828800"/>
            <a:ext cx="2216954" cy="276999"/>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Calibri"/>
                <a:ea typeface="+mn-ea"/>
                <a:cs typeface="+mn-cs"/>
              </a:rPr>
              <a:t>Vehicle Type Approval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(first vehicle of this vehicle type manufactured)</a:t>
            </a:r>
          </a:p>
        </p:txBody>
      </p:sp>
      <p:sp>
        <p:nvSpPr>
          <p:cNvPr id="23" name="Textfeld 22"/>
          <p:cNvSpPr txBox="1"/>
          <p:nvPr/>
        </p:nvSpPr>
        <p:spPr>
          <a:xfrm>
            <a:off x="3733800" y="1802992"/>
            <a:ext cx="2196114" cy="276999"/>
          </a:xfrm>
          <a:prstGeom prst="rect">
            <a:avLst/>
          </a:prstGeom>
          <a:noFill/>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solidFill>
                <a:effectLst/>
                <a:uLnTx/>
                <a:uFillTx/>
                <a:latin typeface="Calibri"/>
                <a:ea typeface="+mn-ea"/>
                <a:cs typeface="+mn-cs"/>
              </a:rPr>
              <a:t>Production definitively discontinued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(last vehicle of this vehicle type manufactured)</a:t>
            </a:r>
          </a:p>
        </p:txBody>
      </p:sp>
      <p:cxnSp>
        <p:nvCxnSpPr>
          <p:cNvPr id="26" name="Gerader Verbinder 25"/>
          <p:cNvCxnSpPr/>
          <p:nvPr/>
        </p:nvCxnSpPr>
        <p:spPr>
          <a:xfrm>
            <a:off x="2238482" y="2133600"/>
            <a:ext cx="1" cy="5490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29" name="Gruppieren 28"/>
          <p:cNvGrpSpPr/>
          <p:nvPr/>
        </p:nvGrpSpPr>
        <p:grpSpPr>
          <a:xfrm>
            <a:off x="2249046" y="2267375"/>
            <a:ext cx="2551554" cy="183328"/>
            <a:chOff x="2966871" y="1475944"/>
            <a:chExt cx="3402072" cy="244437"/>
          </a:xfrm>
        </p:grpSpPr>
        <p:sp>
          <p:nvSpPr>
            <p:cNvPr id="24" name="Rechteck 23"/>
            <p:cNvSpPr/>
            <p:nvPr/>
          </p:nvSpPr>
          <p:spPr>
            <a:xfrm>
              <a:off x="2969552" y="1475944"/>
              <a:ext cx="3399390" cy="244437"/>
            </a:xfrm>
            <a:prstGeom prst="rect">
              <a:avLst/>
            </a:prstGeom>
            <a:solidFill>
              <a:srgbClr val="0070C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0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CorpoS"/>
                <a:ea typeface="+mn-ea"/>
                <a:cs typeface="+mn-cs"/>
              </a:endParaRPr>
            </a:p>
          </p:txBody>
        </p:sp>
        <p:sp>
          <p:nvSpPr>
            <p:cNvPr id="28" name="Textfeld 27"/>
            <p:cNvSpPr txBox="1"/>
            <p:nvPr/>
          </p:nvSpPr>
          <p:spPr>
            <a:xfrm>
              <a:off x="2966871" y="1500123"/>
              <a:ext cx="3402072" cy="184665"/>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a:ea typeface="+mn-ea"/>
                  <a:cs typeface="+mn-cs"/>
                </a:rPr>
                <a:t>Article 4 of 1958 Agreement applies </a:t>
              </a:r>
              <a:r>
                <a:rPr kumimoji="0" lang="en-US" sz="900" b="0" i="0" u="none" strike="noStrike" kern="1200" cap="none" spc="0" normalizeH="0" baseline="0" noProof="0" dirty="0">
                  <a:ln>
                    <a:noFill/>
                  </a:ln>
                  <a:solidFill>
                    <a:prstClr val="white"/>
                  </a:solidFill>
                  <a:effectLst/>
                  <a:uLnTx/>
                  <a:uFillTx/>
                  <a:latin typeface="Calibri"/>
                  <a:ea typeface="+mn-ea"/>
                  <a:cs typeface="+mn-cs"/>
                  <a:hlinkClick r:id="rId2"/>
                </a:rPr>
                <a:t>link</a:t>
              </a:r>
              <a:r>
                <a:rPr kumimoji="0" lang="en-US" sz="900" b="0" i="0" u="none" strike="noStrike" kern="1200" cap="none" spc="0" normalizeH="0" baseline="0" noProof="0" dirty="0">
                  <a:ln>
                    <a:noFill/>
                  </a:ln>
                  <a:solidFill>
                    <a:prstClr val="white"/>
                  </a:solidFill>
                  <a:effectLst/>
                  <a:uLnTx/>
                  <a:uFillTx/>
                  <a:latin typeface="Calibri"/>
                  <a:ea typeface="+mn-ea"/>
                  <a:cs typeface="+mn-cs"/>
                </a:rPr>
                <a:t> </a:t>
              </a:r>
            </a:p>
          </p:txBody>
        </p:sp>
      </p:grpSp>
      <p:grpSp>
        <p:nvGrpSpPr>
          <p:cNvPr id="4" name="Groupe 3"/>
          <p:cNvGrpSpPr/>
          <p:nvPr/>
        </p:nvGrpSpPr>
        <p:grpSpPr>
          <a:xfrm>
            <a:off x="4870548" y="2263728"/>
            <a:ext cx="3913919" cy="183328"/>
            <a:chOff x="4870548" y="2263728"/>
            <a:chExt cx="3913919" cy="183328"/>
          </a:xfrm>
        </p:grpSpPr>
        <p:sp>
          <p:nvSpPr>
            <p:cNvPr id="35" name="Rechteck 34"/>
            <p:cNvSpPr/>
            <p:nvPr/>
          </p:nvSpPr>
          <p:spPr>
            <a:xfrm>
              <a:off x="4870548" y="2263728"/>
              <a:ext cx="3913919" cy="18332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0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CorpoS"/>
                <a:ea typeface="+mn-ea"/>
                <a:cs typeface="+mn-cs"/>
              </a:endParaRPr>
            </a:p>
          </p:txBody>
        </p:sp>
        <p:sp>
          <p:nvSpPr>
            <p:cNvPr id="36" name="Textfeld 35"/>
            <p:cNvSpPr txBox="1"/>
            <p:nvPr/>
          </p:nvSpPr>
          <p:spPr>
            <a:xfrm>
              <a:off x="4902967" y="2286000"/>
              <a:ext cx="3868410" cy="138499"/>
            </a:xfrm>
            <a:prstGeom prst="rect">
              <a:avLst/>
            </a:prstGeom>
            <a:solidFill>
              <a:srgbClr val="FF9900"/>
            </a:solid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a:ea typeface="+mn-ea"/>
                  <a:cs typeface="+mn-cs"/>
                </a:rPr>
                <a:t>National law applies to registered vehicles</a:t>
              </a:r>
            </a:p>
          </p:txBody>
        </p:sp>
      </p:grpSp>
      <p:sp>
        <p:nvSpPr>
          <p:cNvPr id="37" name="Textfeld 36"/>
          <p:cNvSpPr txBox="1"/>
          <p:nvPr/>
        </p:nvSpPr>
        <p:spPr>
          <a:xfrm>
            <a:off x="7294286" y="3616660"/>
            <a:ext cx="1477091" cy="36933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Vehicles 1 &amp; 2 &amp; 3 can be of different carlines</a:t>
            </a:r>
          </a:p>
        </p:txBody>
      </p:sp>
      <p:grpSp>
        <p:nvGrpSpPr>
          <p:cNvPr id="47" name="Gruppieren 46"/>
          <p:cNvGrpSpPr/>
          <p:nvPr/>
        </p:nvGrpSpPr>
        <p:grpSpPr>
          <a:xfrm>
            <a:off x="2238481" y="2801532"/>
            <a:ext cx="1836203" cy="667394"/>
            <a:chOff x="2984642" y="2475436"/>
            <a:chExt cx="2448271" cy="889858"/>
          </a:xfrm>
        </p:grpSpPr>
        <p:sp>
          <p:nvSpPr>
            <p:cNvPr id="12" name="Rechteck 11"/>
            <p:cNvSpPr/>
            <p:nvPr/>
          </p:nvSpPr>
          <p:spPr>
            <a:xfrm>
              <a:off x="2984642" y="2475436"/>
              <a:ext cx="1112733" cy="88985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0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CorpoS"/>
                <a:ea typeface="+mn-ea"/>
                <a:cs typeface="+mn-cs"/>
              </a:endParaRPr>
            </a:p>
          </p:txBody>
        </p:sp>
        <p:sp>
          <p:nvSpPr>
            <p:cNvPr id="13" name="Textfeld 12"/>
            <p:cNvSpPr txBox="1"/>
            <p:nvPr/>
          </p:nvSpPr>
          <p:spPr>
            <a:xfrm>
              <a:off x="3066581" y="2486915"/>
              <a:ext cx="1012184" cy="492442"/>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a:ea typeface="+mn-ea"/>
                  <a:cs typeface="+mn-cs"/>
                </a:rPr>
                <a:t>Lifetime </a:t>
              </a:r>
              <a:r>
                <a:rPr kumimoji="0" lang="en-US" sz="1200" b="0" i="0" u="none" strike="noStrike" kern="1200" cap="none" spc="0" normalizeH="0" baseline="0" noProof="0" dirty="0">
                  <a:ln>
                    <a:noFill/>
                  </a:ln>
                  <a:solidFill>
                    <a:prstClr val="black"/>
                  </a:solidFill>
                  <a:effectLst/>
                  <a:uLnTx/>
                  <a:uFillTx/>
                  <a:latin typeface="Calibri"/>
                  <a:ea typeface="+mn-ea"/>
                  <a:cs typeface="+mn-cs"/>
                </a:rPr>
                <a:t>of Vehicle 1</a:t>
              </a:r>
            </a:p>
          </p:txBody>
        </p:sp>
        <p:sp>
          <p:nvSpPr>
            <p:cNvPr id="14" name="Rechteck 13"/>
            <p:cNvSpPr/>
            <p:nvPr/>
          </p:nvSpPr>
          <p:spPr>
            <a:xfrm>
              <a:off x="3062846" y="2944722"/>
              <a:ext cx="1019654"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CorpoS"/>
                  <a:ea typeface="+mn-ea"/>
                  <a:cs typeface="+mn-cs"/>
                </a:rPr>
                <a:t>Use Phase</a:t>
              </a:r>
            </a:p>
          </p:txBody>
        </p:sp>
        <p:sp>
          <p:nvSpPr>
            <p:cNvPr id="15" name="Rechteck 14"/>
            <p:cNvSpPr/>
            <p:nvPr/>
          </p:nvSpPr>
          <p:spPr>
            <a:xfrm>
              <a:off x="4125304" y="2941454"/>
              <a:ext cx="1307609"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CorpoS"/>
                  <a:ea typeface="+mn-ea"/>
                  <a:cs typeface="+mn-cs"/>
                </a:rPr>
                <a:t>Post Use Phase</a:t>
              </a:r>
            </a:p>
          </p:txBody>
        </p:sp>
        <p:sp>
          <p:nvSpPr>
            <p:cNvPr id="40" name="Textfeld 39"/>
            <p:cNvSpPr txBox="1"/>
            <p:nvPr/>
          </p:nvSpPr>
          <p:spPr>
            <a:xfrm>
              <a:off x="3085510" y="3216829"/>
              <a:ext cx="621965"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Registration</a:t>
              </a:r>
            </a:p>
          </p:txBody>
        </p:sp>
        <p:cxnSp>
          <p:nvCxnSpPr>
            <p:cNvPr id="6" name="Gerader Verbinder 5"/>
            <p:cNvCxnSpPr/>
            <p:nvPr/>
          </p:nvCxnSpPr>
          <p:spPr>
            <a:xfrm>
              <a:off x="3070466" y="3157478"/>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feld 40"/>
            <p:cNvSpPr txBox="1"/>
            <p:nvPr/>
          </p:nvSpPr>
          <p:spPr>
            <a:xfrm>
              <a:off x="3805456" y="3211321"/>
              <a:ext cx="844590"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End of Registration</a:t>
              </a:r>
            </a:p>
          </p:txBody>
        </p:sp>
        <p:cxnSp>
          <p:nvCxnSpPr>
            <p:cNvPr id="42" name="Gerader Verbinder 41"/>
            <p:cNvCxnSpPr/>
            <p:nvPr/>
          </p:nvCxnSpPr>
          <p:spPr>
            <a:xfrm>
              <a:off x="4100731" y="3160746"/>
              <a:ext cx="0" cy="69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flipH="1">
              <a:off x="4945322" y="3216829"/>
              <a:ext cx="439715"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Scrappage</a:t>
              </a:r>
            </a:p>
          </p:txBody>
        </p:sp>
        <p:cxnSp>
          <p:nvCxnSpPr>
            <p:cNvPr id="45" name="Gerader Verbinder 44"/>
            <p:cNvCxnSpPr/>
            <p:nvPr/>
          </p:nvCxnSpPr>
          <p:spPr>
            <a:xfrm>
              <a:off x="5427198" y="3152509"/>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uppieren 47"/>
          <p:cNvGrpSpPr/>
          <p:nvPr/>
        </p:nvGrpSpPr>
        <p:grpSpPr>
          <a:xfrm>
            <a:off x="4343400" y="3492982"/>
            <a:ext cx="1836509" cy="686597"/>
            <a:chOff x="2984642" y="2449831"/>
            <a:chExt cx="2448678" cy="915463"/>
          </a:xfrm>
        </p:grpSpPr>
        <p:sp>
          <p:nvSpPr>
            <p:cNvPr id="49" name="Rechteck 48"/>
            <p:cNvSpPr/>
            <p:nvPr/>
          </p:nvSpPr>
          <p:spPr>
            <a:xfrm>
              <a:off x="2984642" y="2449831"/>
              <a:ext cx="1116089" cy="91546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0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CorpoS"/>
                <a:ea typeface="+mn-ea"/>
                <a:cs typeface="+mn-cs"/>
              </a:endParaRPr>
            </a:p>
          </p:txBody>
        </p:sp>
        <p:sp>
          <p:nvSpPr>
            <p:cNvPr id="50" name="Textfeld 49"/>
            <p:cNvSpPr txBox="1"/>
            <p:nvPr/>
          </p:nvSpPr>
          <p:spPr>
            <a:xfrm>
              <a:off x="3109065" y="2492118"/>
              <a:ext cx="895818" cy="492443"/>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a:ea typeface="+mn-ea"/>
                  <a:cs typeface="+mn-cs"/>
                </a:rPr>
                <a:t>Lifetime </a:t>
              </a:r>
              <a:r>
                <a:rPr kumimoji="0" lang="en-US" sz="1200" b="0" i="0" u="none" strike="noStrike" kern="1200" cap="none" spc="0" normalizeH="0" baseline="0" noProof="0" dirty="0">
                  <a:ln>
                    <a:noFill/>
                  </a:ln>
                  <a:solidFill>
                    <a:prstClr val="black"/>
                  </a:solidFill>
                  <a:effectLst/>
                  <a:uLnTx/>
                  <a:uFillTx/>
                  <a:latin typeface="Calibri"/>
                  <a:ea typeface="+mn-ea"/>
                  <a:cs typeface="+mn-cs"/>
                </a:rPr>
                <a:t>of Vehicle 2</a:t>
              </a:r>
            </a:p>
          </p:txBody>
        </p:sp>
        <p:sp>
          <p:nvSpPr>
            <p:cNvPr id="51" name="Rechteck 50"/>
            <p:cNvSpPr/>
            <p:nvPr/>
          </p:nvSpPr>
          <p:spPr>
            <a:xfrm>
              <a:off x="3062846" y="2944722"/>
              <a:ext cx="1019654"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CorpoS"/>
                  <a:ea typeface="+mn-ea"/>
                  <a:cs typeface="+mn-cs"/>
                </a:rPr>
                <a:t>Use Phase</a:t>
              </a:r>
            </a:p>
          </p:txBody>
        </p:sp>
        <p:sp>
          <p:nvSpPr>
            <p:cNvPr id="52" name="Rechteck 51"/>
            <p:cNvSpPr/>
            <p:nvPr/>
          </p:nvSpPr>
          <p:spPr>
            <a:xfrm>
              <a:off x="4125304" y="2941454"/>
              <a:ext cx="1307609"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CorpoS"/>
                  <a:ea typeface="+mn-ea"/>
                  <a:cs typeface="+mn-cs"/>
                </a:rPr>
                <a:t>Post Use Phase</a:t>
              </a:r>
            </a:p>
          </p:txBody>
        </p:sp>
        <p:sp>
          <p:nvSpPr>
            <p:cNvPr id="53" name="Textfeld 52"/>
            <p:cNvSpPr txBox="1"/>
            <p:nvPr/>
          </p:nvSpPr>
          <p:spPr>
            <a:xfrm>
              <a:off x="3085510" y="3216829"/>
              <a:ext cx="621965"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Registration</a:t>
              </a:r>
            </a:p>
          </p:txBody>
        </p:sp>
        <p:cxnSp>
          <p:nvCxnSpPr>
            <p:cNvPr id="54" name="Gerader Verbinder 53"/>
            <p:cNvCxnSpPr/>
            <p:nvPr/>
          </p:nvCxnSpPr>
          <p:spPr>
            <a:xfrm>
              <a:off x="3070466" y="3157478"/>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feld 54"/>
            <p:cNvSpPr txBox="1"/>
            <p:nvPr/>
          </p:nvSpPr>
          <p:spPr>
            <a:xfrm>
              <a:off x="3805456" y="3211321"/>
              <a:ext cx="844590"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End of Registration</a:t>
              </a:r>
            </a:p>
          </p:txBody>
        </p:sp>
        <p:cxnSp>
          <p:nvCxnSpPr>
            <p:cNvPr id="56" name="Gerader Verbinder 55"/>
            <p:cNvCxnSpPr/>
            <p:nvPr/>
          </p:nvCxnSpPr>
          <p:spPr>
            <a:xfrm>
              <a:off x="4100731" y="3160746"/>
              <a:ext cx="0" cy="69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4973879" y="3213909"/>
              <a:ext cx="459441"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Scrappage</a:t>
              </a:r>
            </a:p>
          </p:txBody>
        </p:sp>
        <p:cxnSp>
          <p:nvCxnSpPr>
            <p:cNvPr id="58" name="Gerader Verbinder 57"/>
            <p:cNvCxnSpPr/>
            <p:nvPr/>
          </p:nvCxnSpPr>
          <p:spPr>
            <a:xfrm>
              <a:off x="5427198" y="3152509"/>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uppieren 58"/>
          <p:cNvGrpSpPr/>
          <p:nvPr/>
        </p:nvGrpSpPr>
        <p:grpSpPr>
          <a:xfrm>
            <a:off x="4605112" y="2821742"/>
            <a:ext cx="3691310" cy="558456"/>
            <a:chOff x="2984642" y="2620686"/>
            <a:chExt cx="2651172" cy="744608"/>
          </a:xfrm>
        </p:grpSpPr>
        <p:sp>
          <p:nvSpPr>
            <p:cNvPr id="60" name="Rechteck 59"/>
            <p:cNvSpPr/>
            <p:nvPr/>
          </p:nvSpPr>
          <p:spPr>
            <a:xfrm>
              <a:off x="2984642" y="2620686"/>
              <a:ext cx="1724488" cy="7446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0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CorpoS"/>
                <a:ea typeface="+mn-ea"/>
                <a:cs typeface="+mn-cs"/>
              </a:endParaRPr>
            </a:p>
          </p:txBody>
        </p:sp>
        <p:sp>
          <p:nvSpPr>
            <p:cNvPr id="61" name="Textfeld 60"/>
            <p:cNvSpPr txBox="1"/>
            <p:nvPr/>
          </p:nvSpPr>
          <p:spPr>
            <a:xfrm>
              <a:off x="3503711" y="2674982"/>
              <a:ext cx="909857" cy="24622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B0F0"/>
                  </a:solidFill>
                  <a:effectLst/>
                  <a:uLnTx/>
                  <a:uFillTx/>
                  <a:latin typeface="Calibri"/>
                  <a:ea typeface="+mn-ea"/>
                  <a:cs typeface="+mn-cs"/>
                </a:rPr>
                <a:t>Lifetime </a:t>
              </a:r>
              <a:r>
                <a:rPr kumimoji="0" lang="en-US" sz="1200" b="0" i="0" u="none" strike="noStrike" kern="1200" cap="none" spc="0" normalizeH="0" baseline="0" noProof="0" dirty="0">
                  <a:ln>
                    <a:noFill/>
                  </a:ln>
                  <a:solidFill>
                    <a:prstClr val="black"/>
                  </a:solidFill>
                  <a:effectLst/>
                  <a:uLnTx/>
                  <a:uFillTx/>
                  <a:latin typeface="Calibri"/>
                  <a:ea typeface="+mn-ea"/>
                  <a:cs typeface="+mn-cs"/>
                </a:rPr>
                <a:t>of Vehicle 3</a:t>
              </a:r>
            </a:p>
          </p:txBody>
        </p:sp>
        <p:sp>
          <p:nvSpPr>
            <p:cNvPr id="62" name="Rechteck 61"/>
            <p:cNvSpPr/>
            <p:nvPr/>
          </p:nvSpPr>
          <p:spPr>
            <a:xfrm>
              <a:off x="3062845" y="2944722"/>
              <a:ext cx="1627520"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CorpoS"/>
                  <a:ea typeface="+mn-ea"/>
                  <a:cs typeface="+mn-cs"/>
                </a:rPr>
                <a:t>Use Phase</a:t>
              </a:r>
            </a:p>
          </p:txBody>
        </p:sp>
        <p:sp>
          <p:nvSpPr>
            <p:cNvPr id="63" name="Rechteck 62"/>
            <p:cNvSpPr/>
            <p:nvPr/>
          </p:nvSpPr>
          <p:spPr>
            <a:xfrm>
              <a:off x="4729154" y="2941454"/>
              <a:ext cx="703759"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FFFFFF"/>
                  </a:solidFill>
                  <a:effectLst/>
                  <a:uLnTx/>
                  <a:uFillTx/>
                  <a:latin typeface="CorpoS"/>
                  <a:ea typeface="+mn-ea"/>
                  <a:cs typeface="+mn-cs"/>
                </a:rPr>
                <a:t>Post Use Phase</a:t>
              </a:r>
            </a:p>
          </p:txBody>
        </p:sp>
        <p:sp>
          <p:nvSpPr>
            <p:cNvPr id="64" name="Textfeld 63"/>
            <p:cNvSpPr txBox="1"/>
            <p:nvPr/>
          </p:nvSpPr>
          <p:spPr>
            <a:xfrm>
              <a:off x="3085510" y="3216829"/>
              <a:ext cx="621965"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Registration</a:t>
              </a:r>
            </a:p>
          </p:txBody>
        </p:sp>
        <p:cxnSp>
          <p:nvCxnSpPr>
            <p:cNvPr id="65" name="Gerader Verbinder 64"/>
            <p:cNvCxnSpPr/>
            <p:nvPr/>
          </p:nvCxnSpPr>
          <p:spPr>
            <a:xfrm>
              <a:off x="3070466" y="3157478"/>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4548966" y="3211321"/>
              <a:ext cx="1021954"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End of Registration</a:t>
              </a:r>
            </a:p>
          </p:txBody>
        </p:sp>
        <p:cxnSp>
          <p:nvCxnSpPr>
            <p:cNvPr id="67" name="Gerader Verbinder 66"/>
            <p:cNvCxnSpPr/>
            <p:nvPr/>
          </p:nvCxnSpPr>
          <p:spPr>
            <a:xfrm>
              <a:off x="4709130" y="3160746"/>
              <a:ext cx="0" cy="69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feld 67"/>
            <p:cNvSpPr txBox="1"/>
            <p:nvPr/>
          </p:nvSpPr>
          <p:spPr>
            <a:xfrm>
              <a:off x="5176373" y="3213909"/>
              <a:ext cx="459441"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Calibri"/>
                  <a:ea typeface="+mn-ea"/>
                  <a:cs typeface="+mn-cs"/>
                </a:rPr>
                <a:t>Scrappage</a:t>
              </a:r>
            </a:p>
          </p:txBody>
        </p:sp>
        <p:cxnSp>
          <p:nvCxnSpPr>
            <p:cNvPr id="69" name="Gerader Verbinder 68"/>
            <p:cNvCxnSpPr/>
            <p:nvPr/>
          </p:nvCxnSpPr>
          <p:spPr>
            <a:xfrm>
              <a:off x="5427198" y="3152509"/>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feld 70"/>
          <p:cNvSpPr txBox="1"/>
          <p:nvPr/>
        </p:nvSpPr>
        <p:spPr>
          <a:xfrm>
            <a:off x="674545" y="3855870"/>
            <a:ext cx="1552989" cy="230832"/>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prstClr val="black"/>
                </a:solidFill>
                <a:effectLst/>
                <a:uLnTx/>
                <a:uFillTx/>
                <a:latin typeface="Calibri"/>
                <a:ea typeface="+mn-ea"/>
                <a:cs typeface="+mn-cs"/>
              </a:rPr>
              <a:t>Day of Manufacture</a:t>
            </a:r>
          </a:p>
        </p:txBody>
      </p:sp>
      <p:cxnSp>
        <p:nvCxnSpPr>
          <p:cNvPr id="11" name="Gerade Verbindung mit Pfeil 10"/>
          <p:cNvCxnSpPr>
            <a:stCxn id="71" idx="3"/>
            <a:endCxn id="14" idx="1"/>
          </p:cNvCxnSpPr>
          <p:nvPr/>
        </p:nvCxnSpPr>
        <p:spPr>
          <a:xfrm flipV="1">
            <a:off x="2227534" y="3234505"/>
            <a:ext cx="69600" cy="7367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a:stCxn id="71" idx="3"/>
            <a:endCxn id="62" idx="1"/>
          </p:cNvCxnSpPr>
          <p:nvPr/>
        </p:nvCxnSpPr>
        <p:spPr>
          <a:xfrm flipV="1">
            <a:off x="2227534" y="3145778"/>
            <a:ext cx="2486462" cy="825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Gerade Verbindung mit Pfeil 74"/>
          <p:cNvCxnSpPr>
            <a:stCxn id="71" idx="3"/>
            <a:endCxn id="51" idx="1"/>
          </p:cNvCxnSpPr>
          <p:nvPr/>
        </p:nvCxnSpPr>
        <p:spPr>
          <a:xfrm flipV="1">
            <a:off x="2227534" y="3945159"/>
            <a:ext cx="2174519" cy="261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Rechteck 75"/>
          <p:cNvSpPr/>
          <p:nvPr/>
        </p:nvSpPr>
        <p:spPr>
          <a:xfrm>
            <a:off x="89502" y="1512427"/>
            <a:ext cx="8765975" cy="12395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703"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CorpoS"/>
              <a:ea typeface="+mn-ea"/>
              <a:cs typeface="+mn-cs"/>
            </a:endParaRPr>
          </a:p>
        </p:txBody>
      </p:sp>
      <p:sp>
        <p:nvSpPr>
          <p:cNvPr id="77" name="Textfeld 76"/>
          <p:cNvSpPr txBox="1"/>
          <p:nvPr/>
        </p:nvSpPr>
        <p:spPr>
          <a:xfrm>
            <a:off x="163811" y="1569562"/>
            <a:ext cx="1664686" cy="18466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Calibri"/>
                <a:ea typeface="+mn-ea"/>
                <a:cs typeface="+mn-cs"/>
              </a:rPr>
              <a:t>Lifecycle</a:t>
            </a:r>
            <a:r>
              <a:rPr kumimoji="0" lang="en-US" sz="1200" b="0" i="0" u="none" strike="noStrike" kern="1200" cap="none" spc="0" normalizeH="0" baseline="0" noProof="0" dirty="0">
                <a:ln>
                  <a:noFill/>
                </a:ln>
                <a:solidFill>
                  <a:prstClr val="black"/>
                </a:solidFill>
                <a:effectLst/>
                <a:uLnTx/>
                <a:uFillTx/>
                <a:latin typeface="Calibri"/>
                <a:ea typeface="+mn-ea"/>
                <a:cs typeface="+mn-cs"/>
              </a:rPr>
              <a:t> of a vehicle type*</a:t>
            </a:r>
          </a:p>
        </p:txBody>
      </p:sp>
      <p:sp>
        <p:nvSpPr>
          <p:cNvPr id="3" name="ZoneTexte 2"/>
          <p:cNvSpPr txBox="1"/>
          <p:nvPr/>
        </p:nvSpPr>
        <p:spPr>
          <a:xfrm>
            <a:off x="407528" y="4389453"/>
            <a:ext cx="8447949"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n-ea"/>
                <a:cs typeface="+mn-cs"/>
              </a:rPr>
              <a:t>The UN Regulation requires: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A comprehensive management system over the entire </a:t>
            </a:r>
            <a:r>
              <a:rPr kumimoji="0" lang="en-US" sz="1400" b="0" i="0" u="none" strike="noStrike" kern="1200" cap="none" spc="0" normalizeH="0" baseline="0" noProof="0" dirty="0">
                <a:ln>
                  <a:noFill/>
                </a:ln>
                <a:solidFill>
                  <a:srgbClr val="FF0000"/>
                </a:solidFill>
                <a:effectLst/>
                <a:uLnTx/>
                <a:uFillTx/>
                <a:latin typeface="Calibri"/>
                <a:ea typeface="+mn-ea"/>
                <a:cs typeface="+mn-cs"/>
              </a:rPr>
              <a:t>lifecycle</a:t>
            </a:r>
            <a:r>
              <a:rPr kumimoji="0" lang="en-US" sz="1400" b="0" i="0" u="none" strike="noStrike" kern="1200" cap="none" spc="0" normalizeH="0" baseline="0" noProof="0" dirty="0">
                <a:ln>
                  <a:noFill/>
                </a:ln>
                <a:solidFill>
                  <a:prstClr val="black"/>
                </a:solidFill>
                <a:effectLst/>
                <a:uLnTx/>
                <a:uFillTx/>
                <a:latin typeface="Calibri"/>
                <a:ea typeface="+mn-ea"/>
                <a:cs typeface="+mn-cs"/>
              </a:rPr>
              <a:t> of the vehicle type including</a:t>
            </a:r>
          </a:p>
          <a:p>
            <a:pPr marL="800035"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Risk management</a:t>
            </a:r>
          </a:p>
          <a:p>
            <a:pPr marL="800035"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Inclusion of suppliers</a:t>
            </a:r>
          </a:p>
          <a:p>
            <a:pPr marL="800035"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Field Monitoring </a:t>
            </a:r>
          </a:p>
          <a:p>
            <a:pPr marL="800035"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rPr>
              <a:t>Incident response</a:t>
            </a:r>
          </a:p>
        </p:txBody>
      </p:sp>
      <p:sp>
        <p:nvSpPr>
          <p:cNvPr id="18" name="ZoneTexte 17"/>
          <p:cNvSpPr txBox="1"/>
          <p:nvPr/>
        </p:nvSpPr>
        <p:spPr>
          <a:xfrm rot="10800000" flipV="1">
            <a:off x="6007618" y="1515554"/>
            <a:ext cx="2820861"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Note: Certificate of CSMS may still be valid</a:t>
            </a:r>
          </a:p>
        </p:txBody>
      </p:sp>
      <p:cxnSp>
        <p:nvCxnSpPr>
          <p:cNvPr id="70" name="Gerader Verbinder 25"/>
          <p:cNvCxnSpPr/>
          <p:nvPr/>
        </p:nvCxnSpPr>
        <p:spPr>
          <a:xfrm>
            <a:off x="4800600" y="2133600"/>
            <a:ext cx="1" cy="5490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2" name="ZoneTexte 71"/>
          <p:cNvSpPr txBox="1"/>
          <p:nvPr/>
        </p:nvSpPr>
        <p:spPr>
          <a:xfrm>
            <a:off x="3457051" y="5110768"/>
            <a:ext cx="5530410" cy="16312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Calibri"/>
                <a:ea typeface="+mn-ea"/>
                <a:cs typeface="+mn-cs"/>
              </a:rPr>
              <a:t>OICA proposal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Calibri"/>
                <a:ea typeface="+mn-ea"/>
                <a:cs typeface="+mn-cs"/>
              </a:rPr>
              <a:t>For clarification, replace systematically: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0000"/>
                </a:solidFill>
                <a:effectLst/>
                <a:uLnTx/>
                <a:uFillTx/>
                <a:latin typeface="Calibri"/>
                <a:ea typeface="+mn-ea"/>
                <a:cs typeface="+mn-cs"/>
              </a:rPr>
              <a:t>Lifetime by “</a:t>
            </a:r>
            <a:r>
              <a:rPr kumimoji="0" lang="en-US" sz="2000" b="1" i="0" u="none" strike="noStrike" kern="1200" cap="none" spc="0" normalizeH="0" baseline="0" noProof="0" dirty="0">
                <a:ln>
                  <a:noFill/>
                </a:ln>
                <a:solidFill>
                  <a:srgbClr val="FF0000"/>
                </a:solidFill>
                <a:effectLst/>
                <a:uLnTx/>
                <a:uFillTx/>
                <a:latin typeface="Calibri"/>
                <a:ea typeface="+mn-ea"/>
                <a:cs typeface="+mn-cs"/>
              </a:rPr>
              <a:t>lifetime of the vehicle</a:t>
            </a:r>
            <a:r>
              <a:rPr kumimoji="0" lang="en-US" sz="2000" b="0" i="0" u="none" strike="noStrike" kern="1200" cap="none" spc="0" normalizeH="0" baseline="0" noProof="0" dirty="0">
                <a:ln>
                  <a:noFill/>
                </a:ln>
                <a:solidFill>
                  <a:srgbClr val="FF0000"/>
                </a:solidFill>
                <a:effectLst/>
                <a:uLnTx/>
                <a:uFillTx/>
                <a:latin typeface="Calibri"/>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0000"/>
                </a:solidFill>
                <a:effectLst/>
                <a:uLnTx/>
                <a:uFillTx/>
                <a:latin typeface="Calibri"/>
                <a:ea typeface="+mn-ea"/>
                <a:cs typeface="+mn-cs"/>
              </a:rPr>
              <a:t>Lifecycle by “</a:t>
            </a:r>
            <a:r>
              <a:rPr kumimoji="0" lang="en-US" sz="2000" b="1" i="0" u="none" strike="noStrike" kern="1200" cap="none" spc="0" normalizeH="0" baseline="0" noProof="0" dirty="0">
                <a:ln>
                  <a:noFill/>
                </a:ln>
                <a:solidFill>
                  <a:srgbClr val="FF0000"/>
                </a:solidFill>
                <a:effectLst/>
                <a:uLnTx/>
                <a:uFillTx/>
                <a:latin typeface="Calibri"/>
                <a:ea typeface="+mn-ea"/>
                <a:cs typeface="+mn-cs"/>
              </a:rPr>
              <a:t>lifecycle of the vehicle type</a:t>
            </a:r>
            <a:r>
              <a:rPr kumimoji="0" lang="en-US" sz="2000" b="0" i="0" u="none" strike="noStrike" kern="1200" cap="none" spc="0" normalizeH="0" baseline="0" noProof="0" dirty="0">
                <a:ln>
                  <a:noFill/>
                </a:ln>
                <a:solidFill>
                  <a:srgbClr val="FF0000"/>
                </a:solidFill>
                <a:effectLst/>
                <a:uLnTx/>
                <a:uFillTx/>
                <a:latin typeface="Calibri"/>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0000"/>
                </a:solidFill>
                <a:effectLst/>
                <a:uLnTx/>
                <a:uFillTx/>
                <a:latin typeface="Calibri"/>
                <a:ea typeface="+mn-ea"/>
                <a:cs typeface="+mn-cs"/>
              </a:rPr>
              <a:t>Only “</a:t>
            </a:r>
            <a:r>
              <a:rPr kumimoji="0" lang="en-US" sz="2000" b="1" i="0" u="none" strike="noStrike" kern="1200" cap="none" spc="0" normalizeH="0" baseline="0" noProof="0" dirty="0">
                <a:ln>
                  <a:noFill/>
                </a:ln>
                <a:solidFill>
                  <a:srgbClr val="FF0000"/>
                </a:solidFill>
                <a:effectLst/>
                <a:uLnTx/>
                <a:uFillTx/>
                <a:latin typeface="Calibri"/>
                <a:ea typeface="+mn-ea"/>
                <a:cs typeface="+mn-cs"/>
              </a:rPr>
              <a:t>lifecycle</a:t>
            </a:r>
            <a:r>
              <a:rPr kumimoji="0" lang="en-US" sz="2000" b="0" i="0" u="none" strike="noStrike" kern="1200" cap="none" spc="0" normalizeH="0" baseline="0" noProof="0" dirty="0">
                <a:ln>
                  <a:noFill/>
                </a:ln>
                <a:solidFill>
                  <a:srgbClr val="FF0000"/>
                </a:solidFill>
                <a:effectLst/>
                <a:uLnTx/>
                <a:uFillTx/>
                <a:latin typeface="Calibri"/>
                <a:ea typeface="+mn-ea"/>
                <a:cs typeface="+mn-cs"/>
              </a:rPr>
              <a:t>” covers the development phase </a:t>
            </a:r>
          </a:p>
        </p:txBody>
      </p:sp>
      <p:grpSp>
        <p:nvGrpSpPr>
          <p:cNvPr id="20" name="Gruppieren 19">
            <a:extLst>
              <a:ext uri="{FF2B5EF4-FFF2-40B4-BE49-F238E27FC236}">
                <a16:creationId xmlns:a16="http://schemas.microsoft.com/office/drawing/2014/main" id="{F51F476D-7818-4F08-9316-AE4ABA682EDC}"/>
              </a:ext>
            </a:extLst>
          </p:cNvPr>
          <p:cNvGrpSpPr/>
          <p:nvPr/>
        </p:nvGrpSpPr>
        <p:grpSpPr>
          <a:xfrm>
            <a:off x="2201145" y="2002645"/>
            <a:ext cx="6760689" cy="2562800"/>
            <a:chOff x="2201145" y="2002645"/>
            <a:chExt cx="6760689" cy="2562800"/>
          </a:xfrm>
        </p:grpSpPr>
        <p:sp>
          <p:nvSpPr>
            <p:cNvPr id="17" name="Rechteck 16">
              <a:extLst>
                <a:ext uri="{FF2B5EF4-FFF2-40B4-BE49-F238E27FC236}">
                  <a16:creationId xmlns:a16="http://schemas.microsoft.com/office/drawing/2014/main" id="{6E20058B-0C36-418D-85C8-4AEAD913E2F8}"/>
                </a:ext>
              </a:extLst>
            </p:cNvPr>
            <p:cNvSpPr/>
            <p:nvPr/>
          </p:nvSpPr>
          <p:spPr>
            <a:xfrm>
              <a:off x="2201145" y="2175565"/>
              <a:ext cx="6760689" cy="585452"/>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r Verbinder 25">
              <a:extLst>
                <a:ext uri="{FF2B5EF4-FFF2-40B4-BE49-F238E27FC236}">
                  <a16:creationId xmlns:a16="http://schemas.microsoft.com/office/drawing/2014/main" id="{E487165E-205E-4716-BD8A-5126B3402996}"/>
                </a:ext>
              </a:extLst>
            </p:cNvPr>
            <p:cNvCxnSpPr>
              <a:cxnSpLocks/>
            </p:cNvCxnSpPr>
            <p:nvPr/>
          </p:nvCxnSpPr>
          <p:spPr>
            <a:xfrm>
              <a:off x="4821541" y="2002645"/>
              <a:ext cx="20286" cy="2458819"/>
            </a:xfrm>
            <a:prstGeom prst="line">
              <a:avLst/>
            </a:prstGeom>
            <a:ln w="635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842405B3-5D25-4C5C-90F9-250C576F494E}"/>
                </a:ext>
              </a:extLst>
            </p:cNvPr>
            <p:cNvSpPr txBox="1"/>
            <p:nvPr/>
          </p:nvSpPr>
          <p:spPr>
            <a:xfrm>
              <a:off x="4912126" y="4196113"/>
              <a:ext cx="3370400" cy="369332"/>
            </a:xfrm>
            <a:prstGeom prst="rect">
              <a:avLst/>
            </a:prstGeom>
            <a:noFill/>
          </p:spPr>
          <p:txBody>
            <a:bodyPr wrap="square" rtlCol="0">
              <a:spAutoFit/>
            </a:bodyPr>
            <a:lstStyle/>
            <a:p>
              <a:r>
                <a:rPr lang="de-DE" b="1" dirty="0">
                  <a:solidFill>
                    <a:srgbClr val="FF0000"/>
                  </a:solidFill>
                </a:rPr>
                <a:t>IT Security Support on VM </a:t>
              </a:r>
              <a:r>
                <a:rPr lang="de-DE" b="1" dirty="0" err="1">
                  <a:solidFill>
                    <a:srgbClr val="FF0000"/>
                  </a:solidFill>
                </a:rPr>
                <a:t>policy</a:t>
              </a:r>
              <a:endParaRPr lang="de-DE" b="1" dirty="0">
                <a:solidFill>
                  <a:srgbClr val="FF0000"/>
                </a:solidFill>
              </a:endParaRPr>
            </a:p>
          </p:txBody>
        </p:sp>
      </p:grpSp>
    </p:spTree>
    <p:extLst>
      <p:ext uri="{BB962C8B-B14F-4D97-AF65-F5344CB8AC3E}">
        <p14:creationId xmlns:p14="http://schemas.microsoft.com/office/powerpoint/2010/main" val="363519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5"/>
          <p:cNvSpPr>
            <a:spLocks noGrp="1"/>
          </p:cNvSpPr>
          <p:nvPr>
            <p:ph type="title"/>
          </p:nvPr>
        </p:nvSpPr>
        <p:spPr>
          <a:xfrm>
            <a:off x="0" y="648000"/>
            <a:ext cx="9097218" cy="532514"/>
          </a:xfrm>
        </p:spPr>
        <p:txBody>
          <a:bodyPr>
            <a:noAutofit/>
          </a:bodyPr>
          <a:lstStyle/>
          <a:p>
            <a:r>
              <a:rPr lang="en-US" sz="2800" dirty="0">
                <a:latin typeface="CorpoA"/>
              </a:rPr>
              <a:t>FIA position on</a:t>
            </a:r>
            <a:br>
              <a:rPr lang="en-US" sz="2800" dirty="0">
                <a:latin typeface="CorpoA"/>
              </a:rPr>
            </a:br>
            <a:r>
              <a:rPr lang="en-US" sz="2800" dirty="0">
                <a:solidFill>
                  <a:srgbClr val="FF0000"/>
                </a:solidFill>
                <a:latin typeface="CorpoA"/>
              </a:rPr>
              <a:t>Lifecycle</a:t>
            </a:r>
            <a:r>
              <a:rPr lang="en-US" sz="2800" dirty="0">
                <a:solidFill>
                  <a:sysClr val="windowText" lastClr="000000"/>
                </a:solidFill>
                <a:latin typeface="CorpoA"/>
              </a:rPr>
              <a:t> of a vehicle type* vs. </a:t>
            </a:r>
            <a:r>
              <a:rPr lang="en-US" sz="2800" dirty="0">
                <a:solidFill>
                  <a:srgbClr val="00B0F0"/>
                </a:solidFill>
                <a:latin typeface="CorpoA"/>
              </a:rPr>
              <a:t>Lifetime</a:t>
            </a:r>
            <a:r>
              <a:rPr lang="en-US" sz="2800" dirty="0">
                <a:solidFill>
                  <a:sysClr val="windowText" lastClr="000000"/>
                </a:solidFill>
                <a:latin typeface="CorpoA"/>
              </a:rPr>
              <a:t> of a vehicle</a:t>
            </a:r>
            <a:endParaRPr lang="en-US" sz="2800" dirty="0"/>
          </a:p>
        </p:txBody>
      </p:sp>
      <p:sp>
        <p:nvSpPr>
          <p:cNvPr id="2" name="Foliennummernplatzhalter 1"/>
          <p:cNvSpPr>
            <a:spLocks noGrp="1"/>
          </p:cNvSpPr>
          <p:nvPr>
            <p:ph type="sldNum" sz="quarter" idx="4294967295"/>
          </p:nvPr>
        </p:nvSpPr>
        <p:spPr>
          <a:xfrm>
            <a:off x="7010400" y="6356350"/>
            <a:ext cx="2133600" cy="365125"/>
          </a:xfrm>
        </p:spPr>
        <p:txBody>
          <a:bodyPr/>
          <a:lstStyle/>
          <a:p>
            <a:fld id="{6737C4E7-2F7A-4C40-8110-7D13CF9BE4FF}" type="slidenum">
              <a:rPr lang="en-US" smtClean="0"/>
              <a:pPr/>
              <a:t>3</a:t>
            </a:fld>
            <a:endParaRPr lang="en-US" dirty="0"/>
          </a:p>
        </p:txBody>
      </p:sp>
      <p:sp>
        <p:nvSpPr>
          <p:cNvPr id="7" name="Rechteck 6"/>
          <p:cNvSpPr/>
          <p:nvPr/>
        </p:nvSpPr>
        <p:spPr>
          <a:xfrm>
            <a:off x="182166" y="2444723"/>
            <a:ext cx="1972867" cy="237139"/>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latin typeface="CorpoS"/>
              </a:rPr>
              <a:t>Development Phase</a:t>
            </a:r>
          </a:p>
        </p:txBody>
      </p:sp>
      <p:sp>
        <p:nvSpPr>
          <p:cNvPr id="8" name="Rechteck 7"/>
          <p:cNvSpPr/>
          <p:nvPr/>
        </p:nvSpPr>
        <p:spPr>
          <a:xfrm>
            <a:off x="2251057" y="2444723"/>
            <a:ext cx="2549543" cy="237139"/>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rgbClr val="FFFFFF"/>
                </a:solidFill>
                <a:latin typeface="CorpoS"/>
              </a:rPr>
              <a:t>Production Phase</a:t>
            </a:r>
          </a:p>
        </p:txBody>
      </p:sp>
      <p:sp>
        <p:nvSpPr>
          <p:cNvPr id="9" name="Rechteck 8"/>
          <p:cNvSpPr/>
          <p:nvPr/>
        </p:nvSpPr>
        <p:spPr>
          <a:xfrm>
            <a:off x="4867462" y="2450703"/>
            <a:ext cx="3919284" cy="237139"/>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latin typeface="CorpoS"/>
              </a:rPr>
              <a:t>Post Production Phase</a:t>
            </a:r>
          </a:p>
        </p:txBody>
      </p:sp>
      <p:sp>
        <p:nvSpPr>
          <p:cNvPr id="22" name="Textfeld 21"/>
          <p:cNvSpPr txBox="1"/>
          <p:nvPr/>
        </p:nvSpPr>
        <p:spPr>
          <a:xfrm>
            <a:off x="1135846" y="1828800"/>
            <a:ext cx="2216954" cy="276999"/>
          </a:xfrm>
          <a:prstGeom prst="rect">
            <a:avLst/>
          </a:prstGeom>
          <a:noFill/>
        </p:spPr>
        <p:txBody>
          <a:bodyPr wrap="none" lIns="0" tIns="0" rIns="0" bIns="0" rtlCol="0">
            <a:spAutoFit/>
          </a:bodyPr>
          <a:lstStyle/>
          <a:p>
            <a:pPr algn="ctr"/>
            <a:r>
              <a:rPr lang="en-US" sz="900" b="1" dirty="0"/>
              <a:t>Vehicle Type Approval</a:t>
            </a:r>
          </a:p>
          <a:p>
            <a:pPr algn="ctr"/>
            <a:r>
              <a:rPr lang="en-US" sz="900" dirty="0"/>
              <a:t>(first vehicle of this vehicle type manufactured)</a:t>
            </a:r>
          </a:p>
        </p:txBody>
      </p:sp>
      <p:sp>
        <p:nvSpPr>
          <p:cNvPr id="23" name="Textfeld 22"/>
          <p:cNvSpPr txBox="1"/>
          <p:nvPr/>
        </p:nvSpPr>
        <p:spPr>
          <a:xfrm>
            <a:off x="3733800" y="1802992"/>
            <a:ext cx="2196114" cy="276999"/>
          </a:xfrm>
          <a:prstGeom prst="rect">
            <a:avLst/>
          </a:prstGeom>
          <a:noFill/>
        </p:spPr>
        <p:txBody>
          <a:bodyPr wrap="none" lIns="0" tIns="0" rIns="0" bIns="0" rtlCol="0">
            <a:spAutoFit/>
          </a:bodyPr>
          <a:lstStyle/>
          <a:p>
            <a:pPr algn="ctr"/>
            <a:r>
              <a:rPr lang="en-US" sz="900" b="1" dirty="0"/>
              <a:t>Production definitively discontinued</a:t>
            </a:r>
          </a:p>
          <a:p>
            <a:pPr algn="ctr"/>
            <a:r>
              <a:rPr lang="en-US" sz="900" dirty="0"/>
              <a:t>(last vehicle of this vehicle type manufactured)</a:t>
            </a:r>
          </a:p>
        </p:txBody>
      </p:sp>
      <p:cxnSp>
        <p:nvCxnSpPr>
          <p:cNvPr id="26" name="Gerader Verbinder 25"/>
          <p:cNvCxnSpPr/>
          <p:nvPr/>
        </p:nvCxnSpPr>
        <p:spPr>
          <a:xfrm>
            <a:off x="2238482" y="2133600"/>
            <a:ext cx="1" cy="549008"/>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7294286" y="3616660"/>
            <a:ext cx="1477091" cy="369332"/>
          </a:xfrm>
          <a:prstGeom prst="rect">
            <a:avLst/>
          </a:prstGeom>
          <a:noFill/>
        </p:spPr>
        <p:txBody>
          <a:bodyPr wrap="square" lIns="0" tIns="0" rIns="0" bIns="0" rtlCol="0">
            <a:spAutoFit/>
          </a:bodyPr>
          <a:lstStyle/>
          <a:p>
            <a:r>
              <a:rPr lang="en-US" sz="1200" dirty="0"/>
              <a:t>Vehicles 1 &amp; 2 &amp; 3 can be of different carlines</a:t>
            </a:r>
          </a:p>
        </p:txBody>
      </p:sp>
      <p:grpSp>
        <p:nvGrpSpPr>
          <p:cNvPr id="47" name="Gruppieren 46"/>
          <p:cNvGrpSpPr/>
          <p:nvPr/>
        </p:nvGrpSpPr>
        <p:grpSpPr>
          <a:xfrm>
            <a:off x="2238481" y="2801532"/>
            <a:ext cx="1836204" cy="667394"/>
            <a:chOff x="2984641" y="2475436"/>
            <a:chExt cx="2448272" cy="889858"/>
          </a:xfrm>
        </p:grpSpPr>
        <p:sp>
          <p:nvSpPr>
            <p:cNvPr id="12" name="Rechteck 11"/>
            <p:cNvSpPr/>
            <p:nvPr/>
          </p:nvSpPr>
          <p:spPr>
            <a:xfrm>
              <a:off x="2984641" y="2475436"/>
              <a:ext cx="2442551" cy="88985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03"/>
              <a:endParaRPr lang="en-US" sz="1350" dirty="0">
                <a:solidFill>
                  <a:srgbClr val="FFFFFF"/>
                </a:solidFill>
                <a:latin typeface="CorpoS"/>
              </a:endParaRPr>
            </a:p>
          </p:txBody>
        </p:sp>
        <p:sp>
          <p:nvSpPr>
            <p:cNvPr id="13" name="Textfeld 12"/>
            <p:cNvSpPr txBox="1"/>
            <p:nvPr/>
          </p:nvSpPr>
          <p:spPr>
            <a:xfrm>
              <a:off x="3066581" y="2486915"/>
              <a:ext cx="1012184" cy="492442"/>
            </a:xfrm>
            <a:prstGeom prst="rect">
              <a:avLst/>
            </a:prstGeom>
            <a:noFill/>
          </p:spPr>
          <p:txBody>
            <a:bodyPr wrap="square" lIns="0" tIns="0" rIns="0" bIns="0" rtlCol="0">
              <a:spAutoFit/>
            </a:bodyPr>
            <a:lstStyle/>
            <a:p>
              <a:pPr algn="ctr"/>
              <a:r>
                <a:rPr lang="en-US" sz="1200" dirty="0">
                  <a:solidFill>
                    <a:srgbClr val="00B0F0"/>
                  </a:solidFill>
                </a:rPr>
                <a:t>Lifetime </a:t>
              </a:r>
              <a:r>
                <a:rPr lang="en-US" sz="1200" dirty="0"/>
                <a:t>of Vehicle 1</a:t>
              </a:r>
            </a:p>
          </p:txBody>
        </p:sp>
        <p:sp>
          <p:nvSpPr>
            <p:cNvPr id="14" name="Rechteck 13"/>
            <p:cNvSpPr/>
            <p:nvPr/>
          </p:nvSpPr>
          <p:spPr>
            <a:xfrm>
              <a:off x="3062846" y="2944722"/>
              <a:ext cx="1019654"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rgbClr val="FFFFFF"/>
                  </a:solidFill>
                  <a:latin typeface="CorpoS"/>
                </a:rPr>
                <a:t>Use Phase</a:t>
              </a:r>
            </a:p>
          </p:txBody>
        </p:sp>
        <p:sp>
          <p:nvSpPr>
            <p:cNvPr id="15" name="Rechteck 14"/>
            <p:cNvSpPr/>
            <p:nvPr/>
          </p:nvSpPr>
          <p:spPr>
            <a:xfrm>
              <a:off x="4125304" y="2941454"/>
              <a:ext cx="1307609"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rgbClr val="FFFFFF"/>
                  </a:solidFill>
                  <a:latin typeface="CorpoS"/>
                </a:rPr>
                <a:t>Post Use Phase</a:t>
              </a:r>
            </a:p>
          </p:txBody>
        </p:sp>
        <p:sp>
          <p:nvSpPr>
            <p:cNvPr id="40" name="Textfeld 39"/>
            <p:cNvSpPr txBox="1"/>
            <p:nvPr/>
          </p:nvSpPr>
          <p:spPr>
            <a:xfrm>
              <a:off x="3085510" y="3216829"/>
              <a:ext cx="621965" cy="123111"/>
            </a:xfrm>
            <a:prstGeom prst="rect">
              <a:avLst/>
            </a:prstGeom>
            <a:noFill/>
          </p:spPr>
          <p:txBody>
            <a:bodyPr wrap="square" lIns="0" tIns="0" rIns="0" bIns="0" rtlCol="0">
              <a:spAutoFit/>
            </a:bodyPr>
            <a:lstStyle/>
            <a:p>
              <a:r>
                <a:rPr lang="en-US" sz="600" dirty="0"/>
                <a:t>Registration</a:t>
              </a:r>
            </a:p>
          </p:txBody>
        </p:sp>
        <p:cxnSp>
          <p:nvCxnSpPr>
            <p:cNvPr id="6" name="Gerader Verbinder 5"/>
            <p:cNvCxnSpPr/>
            <p:nvPr/>
          </p:nvCxnSpPr>
          <p:spPr>
            <a:xfrm>
              <a:off x="3070466" y="3157478"/>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feld 40"/>
            <p:cNvSpPr txBox="1"/>
            <p:nvPr/>
          </p:nvSpPr>
          <p:spPr>
            <a:xfrm>
              <a:off x="3805456" y="3211321"/>
              <a:ext cx="844590" cy="123111"/>
            </a:xfrm>
            <a:prstGeom prst="rect">
              <a:avLst/>
            </a:prstGeom>
            <a:noFill/>
          </p:spPr>
          <p:txBody>
            <a:bodyPr wrap="square" lIns="0" tIns="0" rIns="0" bIns="0" rtlCol="0">
              <a:spAutoFit/>
            </a:bodyPr>
            <a:lstStyle/>
            <a:p>
              <a:r>
                <a:rPr lang="en-US" sz="600" dirty="0"/>
                <a:t>End of Registration</a:t>
              </a:r>
            </a:p>
          </p:txBody>
        </p:sp>
        <p:cxnSp>
          <p:nvCxnSpPr>
            <p:cNvPr id="42" name="Gerader Verbinder 41"/>
            <p:cNvCxnSpPr/>
            <p:nvPr/>
          </p:nvCxnSpPr>
          <p:spPr>
            <a:xfrm>
              <a:off x="4100731" y="3160746"/>
              <a:ext cx="0" cy="69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flipH="1">
              <a:off x="4945322" y="3216829"/>
              <a:ext cx="439715" cy="123111"/>
            </a:xfrm>
            <a:prstGeom prst="rect">
              <a:avLst/>
            </a:prstGeom>
            <a:noFill/>
          </p:spPr>
          <p:txBody>
            <a:bodyPr wrap="square" lIns="0" tIns="0" rIns="0" bIns="0" rtlCol="0">
              <a:spAutoFit/>
            </a:bodyPr>
            <a:lstStyle/>
            <a:p>
              <a:r>
                <a:rPr lang="en-US" sz="600" dirty="0"/>
                <a:t>Scrappage</a:t>
              </a:r>
            </a:p>
          </p:txBody>
        </p:sp>
        <p:cxnSp>
          <p:nvCxnSpPr>
            <p:cNvPr id="45" name="Gerader Verbinder 44"/>
            <p:cNvCxnSpPr/>
            <p:nvPr/>
          </p:nvCxnSpPr>
          <p:spPr>
            <a:xfrm>
              <a:off x="5427198" y="3152509"/>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uppieren 47"/>
          <p:cNvGrpSpPr/>
          <p:nvPr/>
        </p:nvGrpSpPr>
        <p:grpSpPr>
          <a:xfrm>
            <a:off x="4343400" y="3492982"/>
            <a:ext cx="1836509" cy="686597"/>
            <a:chOff x="2984642" y="2449831"/>
            <a:chExt cx="2448678" cy="915463"/>
          </a:xfrm>
        </p:grpSpPr>
        <p:sp>
          <p:nvSpPr>
            <p:cNvPr id="49" name="Rechteck 48"/>
            <p:cNvSpPr/>
            <p:nvPr/>
          </p:nvSpPr>
          <p:spPr>
            <a:xfrm>
              <a:off x="2984642" y="2449831"/>
              <a:ext cx="2442554" cy="9154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03"/>
              <a:endParaRPr lang="en-US" sz="1350" dirty="0">
                <a:solidFill>
                  <a:srgbClr val="FFFFFF"/>
                </a:solidFill>
                <a:latin typeface="CorpoS"/>
              </a:endParaRPr>
            </a:p>
          </p:txBody>
        </p:sp>
        <p:sp>
          <p:nvSpPr>
            <p:cNvPr id="50" name="Textfeld 49"/>
            <p:cNvSpPr txBox="1"/>
            <p:nvPr/>
          </p:nvSpPr>
          <p:spPr>
            <a:xfrm>
              <a:off x="3109065" y="2492118"/>
              <a:ext cx="895818" cy="492443"/>
            </a:xfrm>
            <a:prstGeom prst="rect">
              <a:avLst/>
            </a:prstGeom>
            <a:noFill/>
          </p:spPr>
          <p:txBody>
            <a:bodyPr wrap="square" lIns="0" tIns="0" rIns="0" bIns="0" rtlCol="0">
              <a:spAutoFit/>
            </a:bodyPr>
            <a:lstStyle/>
            <a:p>
              <a:pPr algn="ctr"/>
              <a:r>
                <a:rPr lang="en-US" sz="1200" dirty="0">
                  <a:solidFill>
                    <a:srgbClr val="00B0F0"/>
                  </a:solidFill>
                </a:rPr>
                <a:t>Lifetime </a:t>
              </a:r>
              <a:r>
                <a:rPr lang="en-US" sz="1200" dirty="0"/>
                <a:t>of Vehicle 2</a:t>
              </a:r>
            </a:p>
          </p:txBody>
        </p:sp>
        <p:sp>
          <p:nvSpPr>
            <p:cNvPr id="51" name="Rechteck 50"/>
            <p:cNvSpPr/>
            <p:nvPr/>
          </p:nvSpPr>
          <p:spPr>
            <a:xfrm>
              <a:off x="3062846" y="2944722"/>
              <a:ext cx="1019654"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rgbClr val="FFFFFF"/>
                  </a:solidFill>
                  <a:latin typeface="CorpoS"/>
                </a:rPr>
                <a:t>Use Phase</a:t>
              </a:r>
            </a:p>
          </p:txBody>
        </p:sp>
        <p:sp>
          <p:nvSpPr>
            <p:cNvPr id="52" name="Rechteck 51"/>
            <p:cNvSpPr/>
            <p:nvPr/>
          </p:nvSpPr>
          <p:spPr>
            <a:xfrm>
              <a:off x="4125304" y="2941454"/>
              <a:ext cx="1307609"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rgbClr val="FFFFFF"/>
                  </a:solidFill>
                  <a:latin typeface="CorpoS"/>
                </a:rPr>
                <a:t>Post Use Phase</a:t>
              </a:r>
            </a:p>
          </p:txBody>
        </p:sp>
        <p:sp>
          <p:nvSpPr>
            <p:cNvPr id="53" name="Textfeld 52"/>
            <p:cNvSpPr txBox="1"/>
            <p:nvPr/>
          </p:nvSpPr>
          <p:spPr>
            <a:xfrm>
              <a:off x="3085510" y="3216829"/>
              <a:ext cx="621965" cy="123111"/>
            </a:xfrm>
            <a:prstGeom prst="rect">
              <a:avLst/>
            </a:prstGeom>
            <a:noFill/>
          </p:spPr>
          <p:txBody>
            <a:bodyPr wrap="square" lIns="0" tIns="0" rIns="0" bIns="0" rtlCol="0">
              <a:spAutoFit/>
            </a:bodyPr>
            <a:lstStyle/>
            <a:p>
              <a:r>
                <a:rPr lang="en-US" sz="600" dirty="0"/>
                <a:t>Registration</a:t>
              </a:r>
            </a:p>
          </p:txBody>
        </p:sp>
        <p:cxnSp>
          <p:nvCxnSpPr>
            <p:cNvPr id="54" name="Gerader Verbinder 53"/>
            <p:cNvCxnSpPr/>
            <p:nvPr/>
          </p:nvCxnSpPr>
          <p:spPr>
            <a:xfrm>
              <a:off x="3070466" y="3157478"/>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Textfeld 54"/>
            <p:cNvSpPr txBox="1"/>
            <p:nvPr/>
          </p:nvSpPr>
          <p:spPr>
            <a:xfrm>
              <a:off x="3805456" y="3211321"/>
              <a:ext cx="844590" cy="123111"/>
            </a:xfrm>
            <a:prstGeom prst="rect">
              <a:avLst/>
            </a:prstGeom>
            <a:noFill/>
          </p:spPr>
          <p:txBody>
            <a:bodyPr wrap="square" lIns="0" tIns="0" rIns="0" bIns="0" rtlCol="0">
              <a:spAutoFit/>
            </a:bodyPr>
            <a:lstStyle/>
            <a:p>
              <a:r>
                <a:rPr lang="en-US" sz="600" dirty="0"/>
                <a:t>End of Registration</a:t>
              </a:r>
            </a:p>
          </p:txBody>
        </p:sp>
        <p:cxnSp>
          <p:nvCxnSpPr>
            <p:cNvPr id="56" name="Gerader Verbinder 55"/>
            <p:cNvCxnSpPr/>
            <p:nvPr/>
          </p:nvCxnSpPr>
          <p:spPr>
            <a:xfrm>
              <a:off x="4100731" y="3160746"/>
              <a:ext cx="0" cy="69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feld 56"/>
            <p:cNvSpPr txBox="1"/>
            <p:nvPr/>
          </p:nvSpPr>
          <p:spPr>
            <a:xfrm>
              <a:off x="4973879" y="3213909"/>
              <a:ext cx="459441" cy="123111"/>
            </a:xfrm>
            <a:prstGeom prst="rect">
              <a:avLst/>
            </a:prstGeom>
            <a:noFill/>
          </p:spPr>
          <p:txBody>
            <a:bodyPr wrap="square" lIns="0" tIns="0" rIns="0" bIns="0" rtlCol="0">
              <a:spAutoFit/>
            </a:bodyPr>
            <a:lstStyle/>
            <a:p>
              <a:r>
                <a:rPr lang="en-US" sz="600" dirty="0"/>
                <a:t>Scrappage</a:t>
              </a:r>
            </a:p>
          </p:txBody>
        </p:sp>
        <p:cxnSp>
          <p:nvCxnSpPr>
            <p:cNvPr id="58" name="Gerader Verbinder 57"/>
            <p:cNvCxnSpPr/>
            <p:nvPr/>
          </p:nvCxnSpPr>
          <p:spPr>
            <a:xfrm>
              <a:off x="5427198" y="3152509"/>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uppieren 58"/>
          <p:cNvGrpSpPr/>
          <p:nvPr/>
        </p:nvGrpSpPr>
        <p:grpSpPr>
          <a:xfrm>
            <a:off x="4605112" y="2821742"/>
            <a:ext cx="3691310" cy="558456"/>
            <a:chOff x="2984642" y="2620686"/>
            <a:chExt cx="2651172" cy="744608"/>
          </a:xfrm>
        </p:grpSpPr>
        <p:sp>
          <p:nvSpPr>
            <p:cNvPr id="60" name="Rechteck 59"/>
            <p:cNvSpPr/>
            <p:nvPr/>
          </p:nvSpPr>
          <p:spPr>
            <a:xfrm>
              <a:off x="2984642" y="2620686"/>
              <a:ext cx="2468293" cy="7446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03"/>
              <a:endParaRPr lang="en-US" sz="1350" dirty="0">
                <a:solidFill>
                  <a:srgbClr val="FFFFFF"/>
                </a:solidFill>
                <a:latin typeface="CorpoS"/>
              </a:endParaRPr>
            </a:p>
          </p:txBody>
        </p:sp>
        <p:sp>
          <p:nvSpPr>
            <p:cNvPr id="61" name="Textfeld 60"/>
            <p:cNvSpPr txBox="1"/>
            <p:nvPr/>
          </p:nvSpPr>
          <p:spPr>
            <a:xfrm>
              <a:off x="3503711" y="2674982"/>
              <a:ext cx="909857" cy="246221"/>
            </a:xfrm>
            <a:prstGeom prst="rect">
              <a:avLst/>
            </a:prstGeom>
            <a:noFill/>
          </p:spPr>
          <p:txBody>
            <a:bodyPr wrap="none" lIns="0" tIns="0" rIns="0" bIns="0" rtlCol="0">
              <a:spAutoFit/>
            </a:bodyPr>
            <a:lstStyle/>
            <a:p>
              <a:r>
                <a:rPr lang="en-US" sz="1200" dirty="0">
                  <a:solidFill>
                    <a:srgbClr val="00B0F0"/>
                  </a:solidFill>
                </a:rPr>
                <a:t>Lifetime </a:t>
              </a:r>
              <a:r>
                <a:rPr lang="en-US" sz="1200" dirty="0"/>
                <a:t>of Vehicle 3</a:t>
              </a:r>
            </a:p>
          </p:txBody>
        </p:sp>
        <p:sp>
          <p:nvSpPr>
            <p:cNvPr id="62" name="Rechteck 61"/>
            <p:cNvSpPr/>
            <p:nvPr/>
          </p:nvSpPr>
          <p:spPr>
            <a:xfrm>
              <a:off x="3062845" y="2944722"/>
              <a:ext cx="1627520"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rgbClr val="FFFFFF"/>
                  </a:solidFill>
                  <a:latin typeface="CorpoS"/>
                </a:rPr>
                <a:t>Use Phase</a:t>
              </a:r>
            </a:p>
          </p:txBody>
        </p:sp>
        <p:sp>
          <p:nvSpPr>
            <p:cNvPr id="63" name="Rechteck 62"/>
            <p:cNvSpPr/>
            <p:nvPr/>
          </p:nvSpPr>
          <p:spPr>
            <a:xfrm>
              <a:off x="4729154" y="2941454"/>
              <a:ext cx="703759"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rgbClr val="FFFFFF"/>
                  </a:solidFill>
                  <a:latin typeface="CorpoS"/>
                </a:rPr>
                <a:t>Post Use Phase</a:t>
              </a:r>
            </a:p>
          </p:txBody>
        </p:sp>
        <p:sp>
          <p:nvSpPr>
            <p:cNvPr id="64" name="Textfeld 63"/>
            <p:cNvSpPr txBox="1"/>
            <p:nvPr/>
          </p:nvSpPr>
          <p:spPr>
            <a:xfrm>
              <a:off x="3085510" y="3216829"/>
              <a:ext cx="621965" cy="123111"/>
            </a:xfrm>
            <a:prstGeom prst="rect">
              <a:avLst/>
            </a:prstGeom>
            <a:noFill/>
          </p:spPr>
          <p:txBody>
            <a:bodyPr wrap="square" lIns="0" tIns="0" rIns="0" bIns="0" rtlCol="0">
              <a:spAutoFit/>
            </a:bodyPr>
            <a:lstStyle/>
            <a:p>
              <a:r>
                <a:rPr lang="en-US" sz="600" dirty="0"/>
                <a:t>Registration</a:t>
              </a:r>
            </a:p>
          </p:txBody>
        </p:sp>
        <p:cxnSp>
          <p:nvCxnSpPr>
            <p:cNvPr id="65" name="Gerader Verbinder 64"/>
            <p:cNvCxnSpPr/>
            <p:nvPr/>
          </p:nvCxnSpPr>
          <p:spPr>
            <a:xfrm>
              <a:off x="3070466" y="3157478"/>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4548966" y="3211321"/>
              <a:ext cx="1021954" cy="123111"/>
            </a:xfrm>
            <a:prstGeom prst="rect">
              <a:avLst/>
            </a:prstGeom>
            <a:noFill/>
          </p:spPr>
          <p:txBody>
            <a:bodyPr wrap="square" lIns="0" tIns="0" rIns="0" bIns="0" rtlCol="0">
              <a:spAutoFit/>
            </a:bodyPr>
            <a:lstStyle/>
            <a:p>
              <a:r>
                <a:rPr lang="en-US" sz="600" dirty="0"/>
                <a:t>End of Registration</a:t>
              </a:r>
            </a:p>
          </p:txBody>
        </p:sp>
        <p:cxnSp>
          <p:nvCxnSpPr>
            <p:cNvPr id="67" name="Gerader Verbinder 66"/>
            <p:cNvCxnSpPr/>
            <p:nvPr/>
          </p:nvCxnSpPr>
          <p:spPr>
            <a:xfrm>
              <a:off x="4709130" y="3160746"/>
              <a:ext cx="0" cy="695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Textfeld 67"/>
            <p:cNvSpPr txBox="1"/>
            <p:nvPr/>
          </p:nvSpPr>
          <p:spPr>
            <a:xfrm>
              <a:off x="5176373" y="3213909"/>
              <a:ext cx="459441" cy="123111"/>
            </a:xfrm>
            <a:prstGeom prst="rect">
              <a:avLst/>
            </a:prstGeom>
            <a:noFill/>
          </p:spPr>
          <p:txBody>
            <a:bodyPr wrap="square" lIns="0" tIns="0" rIns="0" bIns="0" rtlCol="0">
              <a:spAutoFit/>
            </a:bodyPr>
            <a:lstStyle/>
            <a:p>
              <a:r>
                <a:rPr lang="en-US" sz="600" dirty="0"/>
                <a:t>Scrappage</a:t>
              </a:r>
            </a:p>
          </p:txBody>
        </p:sp>
        <p:cxnSp>
          <p:nvCxnSpPr>
            <p:cNvPr id="69" name="Gerader Verbinder 68"/>
            <p:cNvCxnSpPr/>
            <p:nvPr/>
          </p:nvCxnSpPr>
          <p:spPr>
            <a:xfrm>
              <a:off x="5427198" y="3152509"/>
              <a:ext cx="0" cy="15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feld 70"/>
          <p:cNvSpPr txBox="1"/>
          <p:nvPr/>
        </p:nvSpPr>
        <p:spPr>
          <a:xfrm>
            <a:off x="674545" y="3855870"/>
            <a:ext cx="1552989" cy="230832"/>
          </a:xfrm>
          <a:prstGeom prst="rect">
            <a:avLst/>
          </a:prstGeom>
          <a:noFill/>
        </p:spPr>
        <p:txBody>
          <a:bodyPr wrap="none" lIns="0" tIns="0" rIns="0" bIns="0" rtlCol="0">
            <a:spAutoFit/>
          </a:bodyPr>
          <a:lstStyle/>
          <a:p>
            <a:r>
              <a:rPr lang="en-US" sz="1500" dirty="0"/>
              <a:t>Day of Manufacture</a:t>
            </a:r>
          </a:p>
        </p:txBody>
      </p:sp>
      <p:cxnSp>
        <p:nvCxnSpPr>
          <p:cNvPr id="11" name="Gerade Verbindung mit Pfeil 10"/>
          <p:cNvCxnSpPr>
            <a:stCxn id="71" idx="3"/>
            <a:endCxn id="14" idx="1"/>
          </p:cNvCxnSpPr>
          <p:nvPr/>
        </p:nvCxnSpPr>
        <p:spPr>
          <a:xfrm flipV="1">
            <a:off x="2227534" y="3234505"/>
            <a:ext cx="69600" cy="7367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a:stCxn id="71" idx="3"/>
            <a:endCxn id="62" idx="1"/>
          </p:cNvCxnSpPr>
          <p:nvPr/>
        </p:nvCxnSpPr>
        <p:spPr>
          <a:xfrm flipV="1">
            <a:off x="2227534" y="3145778"/>
            <a:ext cx="2486462" cy="8255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Gerade Verbindung mit Pfeil 74"/>
          <p:cNvCxnSpPr>
            <a:stCxn id="71" idx="3"/>
            <a:endCxn id="51" idx="1"/>
          </p:cNvCxnSpPr>
          <p:nvPr/>
        </p:nvCxnSpPr>
        <p:spPr>
          <a:xfrm flipV="1">
            <a:off x="2227534" y="3945159"/>
            <a:ext cx="2174519" cy="261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6" name="Rechteck 75"/>
          <p:cNvSpPr/>
          <p:nvPr/>
        </p:nvSpPr>
        <p:spPr>
          <a:xfrm>
            <a:off x="89502" y="1512427"/>
            <a:ext cx="8765975" cy="123954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03"/>
            <a:endParaRPr lang="en-US" sz="1350" dirty="0">
              <a:solidFill>
                <a:srgbClr val="FFFFFF"/>
              </a:solidFill>
              <a:latin typeface="CorpoS"/>
            </a:endParaRPr>
          </a:p>
        </p:txBody>
      </p:sp>
      <p:sp>
        <p:nvSpPr>
          <p:cNvPr id="77" name="Textfeld 76"/>
          <p:cNvSpPr txBox="1"/>
          <p:nvPr/>
        </p:nvSpPr>
        <p:spPr>
          <a:xfrm>
            <a:off x="163811" y="1569562"/>
            <a:ext cx="1664686" cy="184666"/>
          </a:xfrm>
          <a:prstGeom prst="rect">
            <a:avLst/>
          </a:prstGeom>
          <a:noFill/>
        </p:spPr>
        <p:txBody>
          <a:bodyPr wrap="none" lIns="0" tIns="0" rIns="0" bIns="0" rtlCol="0">
            <a:spAutoFit/>
          </a:bodyPr>
          <a:lstStyle/>
          <a:p>
            <a:r>
              <a:rPr lang="en-US" sz="1200" dirty="0">
                <a:solidFill>
                  <a:srgbClr val="FF0000"/>
                </a:solidFill>
              </a:rPr>
              <a:t>Lifecycle</a:t>
            </a:r>
            <a:r>
              <a:rPr lang="en-US" sz="1200" dirty="0"/>
              <a:t> of a vehicle type*</a:t>
            </a:r>
          </a:p>
        </p:txBody>
      </p:sp>
      <p:sp>
        <p:nvSpPr>
          <p:cNvPr id="3" name="ZoneTexte 2"/>
          <p:cNvSpPr txBox="1"/>
          <p:nvPr/>
        </p:nvSpPr>
        <p:spPr>
          <a:xfrm>
            <a:off x="78520" y="4634066"/>
            <a:ext cx="3272930" cy="1815882"/>
          </a:xfrm>
          <a:prstGeom prst="rect">
            <a:avLst/>
          </a:prstGeom>
          <a:noFill/>
        </p:spPr>
        <p:txBody>
          <a:bodyPr wrap="square" rtlCol="0">
            <a:spAutoFit/>
          </a:bodyPr>
          <a:lstStyle/>
          <a:p>
            <a:r>
              <a:rPr lang="en-US" sz="1400" b="1" dirty="0"/>
              <a:t>The UN Regulation requires:</a:t>
            </a:r>
          </a:p>
          <a:p>
            <a:pPr marL="342900" indent="-342900">
              <a:buFont typeface="Arial" panose="020B0604020202020204" pitchFamily="34" charset="0"/>
              <a:buChar char="•"/>
            </a:pPr>
            <a:r>
              <a:rPr lang="en-US" sz="1400" dirty="0"/>
              <a:t>A comprehensive management system over the entire </a:t>
            </a:r>
            <a:r>
              <a:rPr lang="en-US" sz="1400" dirty="0">
                <a:solidFill>
                  <a:srgbClr val="FF0000"/>
                </a:solidFill>
              </a:rPr>
              <a:t>lifecycle</a:t>
            </a:r>
            <a:r>
              <a:rPr lang="en-US" sz="1400" dirty="0"/>
              <a:t> of the vehicle type including</a:t>
            </a:r>
          </a:p>
          <a:p>
            <a:pPr marL="800035" lvl="1" indent="-342900">
              <a:buFont typeface="Arial" panose="020B0604020202020204" pitchFamily="34" charset="0"/>
              <a:buChar char="•"/>
            </a:pPr>
            <a:r>
              <a:rPr lang="en-US" sz="1400" dirty="0"/>
              <a:t>Risk management</a:t>
            </a:r>
          </a:p>
          <a:p>
            <a:pPr marL="800035" lvl="1" indent="-342900">
              <a:buFont typeface="Arial" panose="020B0604020202020204" pitchFamily="34" charset="0"/>
              <a:buChar char="•"/>
            </a:pPr>
            <a:r>
              <a:rPr lang="en-US" sz="1400" dirty="0"/>
              <a:t>Inclusion of suppliers</a:t>
            </a:r>
          </a:p>
          <a:p>
            <a:pPr marL="800035" lvl="1" indent="-342900">
              <a:buFont typeface="Arial" panose="020B0604020202020204" pitchFamily="34" charset="0"/>
              <a:buChar char="•"/>
            </a:pPr>
            <a:r>
              <a:rPr lang="en-US" sz="1400" dirty="0"/>
              <a:t>Field Monitoring </a:t>
            </a:r>
          </a:p>
          <a:p>
            <a:pPr marL="800035" lvl="1" indent="-342900">
              <a:buFont typeface="Arial" panose="020B0604020202020204" pitchFamily="34" charset="0"/>
              <a:buChar char="•"/>
            </a:pPr>
            <a:r>
              <a:rPr lang="en-US" sz="1400" dirty="0"/>
              <a:t>Incident response</a:t>
            </a:r>
          </a:p>
        </p:txBody>
      </p:sp>
      <p:sp>
        <p:nvSpPr>
          <p:cNvPr id="18" name="ZoneTexte 17"/>
          <p:cNvSpPr txBox="1"/>
          <p:nvPr/>
        </p:nvSpPr>
        <p:spPr>
          <a:xfrm rot="10800000" flipV="1">
            <a:off x="6007618" y="1515554"/>
            <a:ext cx="2820861" cy="276999"/>
          </a:xfrm>
          <a:prstGeom prst="rect">
            <a:avLst/>
          </a:prstGeom>
          <a:noFill/>
        </p:spPr>
        <p:txBody>
          <a:bodyPr wrap="square" rtlCol="0">
            <a:spAutoFit/>
          </a:bodyPr>
          <a:lstStyle/>
          <a:p>
            <a:r>
              <a:rPr lang="en-US" sz="1200" dirty="0"/>
              <a:t>Note: Certificate of CSMS may still be valid</a:t>
            </a:r>
          </a:p>
        </p:txBody>
      </p:sp>
      <p:grpSp>
        <p:nvGrpSpPr>
          <p:cNvPr id="72" name="Gruppieren 71">
            <a:extLst>
              <a:ext uri="{FF2B5EF4-FFF2-40B4-BE49-F238E27FC236}">
                <a16:creationId xmlns:a16="http://schemas.microsoft.com/office/drawing/2014/main" id="{6441DDB2-F409-4385-8A71-3594C015524B}"/>
              </a:ext>
            </a:extLst>
          </p:cNvPr>
          <p:cNvGrpSpPr/>
          <p:nvPr/>
        </p:nvGrpSpPr>
        <p:grpSpPr>
          <a:xfrm>
            <a:off x="96102" y="1315993"/>
            <a:ext cx="8765975" cy="242460"/>
            <a:chOff x="2966871" y="1475944"/>
            <a:chExt cx="3402072" cy="244437"/>
          </a:xfrm>
        </p:grpSpPr>
        <p:sp>
          <p:nvSpPr>
            <p:cNvPr id="73" name="Rechteck 72">
              <a:extLst>
                <a:ext uri="{FF2B5EF4-FFF2-40B4-BE49-F238E27FC236}">
                  <a16:creationId xmlns:a16="http://schemas.microsoft.com/office/drawing/2014/main" id="{7B4A81F9-1DE7-4CAA-A40B-0B68ED2E24B8}"/>
                </a:ext>
              </a:extLst>
            </p:cNvPr>
            <p:cNvSpPr/>
            <p:nvPr/>
          </p:nvSpPr>
          <p:spPr>
            <a:xfrm>
              <a:off x="2969552" y="1475944"/>
              <a:ext cx="3399390" cy="244437"/>
            </a:xfrm>
            <a:prstGeom prst="rect">
              <a:avLst/>
            </a:prstGeom>
            <a:solidFill>
              <a:srgbClr val="0070C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03"/>
              <a:endParaRPr lang="en-US" sz="1350" dirty="0">
                <a:solidFill>
                  <a:srgbClr val="FFFFFF"/>
                </a:solidFill>
                <a:latin typeface="CorpoS"/>
              </a:endParaRPr>
            </a:p>
          </p:txBody>
        </p:sp>
        <p:sp>
          <p:nvSpPr>
            <p:cNvPr id="78" name="Textfeld 77">
              <a:extLst>
                <a:ext uri="{FF2B5EF4-FFF2-40B4-BE49-F238E27FC236}">
                  <a16:creationId xmlns:a16="http://schemas.microsoft.com/office/drawing/2014/main" id="{3B11A378-8768-41AA-8536-552DCA908BAE}"/>
                </a:ext>
              </a:extLst>
            </p:cNvPr>
            <p:cNvSpPr txBox="1"/>
            <p:nvPr/>
          </p:nvSpPr>
          <p:spPr>
            <a:xfrm>
              <a:off x="2966871" y="1500123"/>
              <a:ext cx="3402072" cy="139628"/>
            </a:xfrm>
            <a:prstGeom prst="rect">
              <a:avLst/>
            </a:prstGeom>
            <a:noFill/>
          </p:spPr>
          <p:txBody>
            <a:bodyPr wrap="square" lIns="0" tIns="0" rIns="0" bIns="0" rtlCol="0">
              <a:spAutoFit/>
            </a:bodyPr>
            <a:lstStyle/>
            <a:p>
              <a:pPr algn="ctr"/>
              <a:r>
                <a:rPr lang="en-US" sz="900" dirty="0">
                  <a:solidFill>
                    <a:schemeClr val="bg1"/>
                  </a:solidFill>
                </a:rPr>
                <a:t> UN Regulation on Cyber Security and Software Updates applies, including Art. 4 of the 1958 agreement</a:t>
              </a:r>
            </a:p>
          </p:txBody>
        </p:sp>
      </p:grpSp>
      <p:cxnSp>
        <p:nvCxnSpPr>
          <p:cNvPr id="79" name="Gerader Verbinder 25">
            <a:extLst>
              <a:ext uri="{FF2B5EF4-FFF2-40B4-BE49-F238E27FC236}">
                <a16:creationId xmlns:a16="http://schemas.microsoft.com/office/drawing/2014/main" id="{8954174E-D776-42AF-A92E-5D9C268E87E5}"/>
              </a:ext>
            </a:extLst>
          </p:cNvPr>
          <p:cNvCxnSpPr>
            <a:cxnSpLocks/>
          </p:cNvCxnSpPr>
          <p:nvPr/>
        </p:nvCxnSpPr>
        <p:spPr>
          <a:xfrm>
            <a:off x="8848916" y="2133600"/>
            <a:ext cx="26472" cy="264441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80" name="ZoneTexte 71">
            <a:extLst>
              <a:ext uri="{FF2B5EF4-FFF2-40B4-BE49-F238E27FC236}">
                <a16:creationId xmlns:a16="http://schemas.microsoft.com/office/drawing/2014/main" id="{82FC6DF4-7AB0-416C-8D28-93773BE7BA2B}"/>
              </a:ext>
            </a:extLst>
          </p:cNvPr>
          <p:cNvSpPr txBox="1"/>
          <p:nvPr/>
        </p:nvSpPr>
        <p:spPr>
          <a:xfrm>
            <a:off x="3395842" y="4592419"/>
            <a:ext cx="5504027" cy="2246769"/>
          </a:xfrm>
          <a:prstGeom prst="rect">
            <a:avLst/>
          </a:prstGeom>
          <a:noFill/>
        </p:spPr>
        <p:txBody>
          <a:bodyPr wrap="square" rtlCol="0">
            <a:spAutoFit/>
          </a:bodyPr>
          <a:lstStyle/>
          <a:p>
            <a:r>
              <a:rPr lang="en-US" sz="2000" b="1" dirty="0">
                <a:solidFill>
                  <a:srgbClr val="FF0000"/>
                </a:solidFill>
                <a:highlight>
                  <a:srgbClr val="FFFF00"/>
                </a:highlight>
              </a:rPr>
              <a:t>FIA likes to amend:</a:t>
            </a:r>
          </a:p>
          <a:p>
            <a:pPr marL="285750" indent="-285750">
              <a:buFont typeface="Arial" panose="020B0604020202020204" pitchFamily="34" charset="0"/>
              <a:buChar char="•"/>
            </a:pPr>
            <a:r>
              <a:rPr lang="en-US" sz="2000" b="1" dirty="0">
                <a:solidFill>
                  <a:srgbClr val="FF0000"/>
                </a:solidFill>
                <a:highlight>
                  <a:srgbClr val="FFFF00"/>
                </a:highlight>
              </a:rPr>
              <a:t>“lifecycle” </a:t>
            </a:r>
            <a:r>
              <a:rPr lang="en-US" sz="2000" dirty="0">
                <a:solidFill>
                  <a:srgbClr val="FF0000"/>
                </a:solidFill>
                <a:highlight>
                  <a:srgbClr val="FFFF00"/>
                </a:highlight>
              </a:rPr>
              <a:t>is longer than all vehicle lifetimes and lasts at least until scrappage</a:t>
            </a:r>
          </a:p>
          <a:p>
            <a:pPr marL="285750" indent="-285750">
              <a:buFont typeface="Arial" panose="020B0604020202020204" pitchFamily="34" charset="0"/>
              <a:buChar char="•"/>
            </a:pPr>
            <a:r>
              <a:rPr lang="en-US" sz="2000" b="1" dirty="0">
                <a:solidFill>
                  <a:srgbClr val="FF0000"/>
                </a:solidFill>
                <a:highlight>
                  <a:srgbClr val="FFFF00"/>
                </a:highlight>
              </a:rPr>
              <a:t>IT security support must not end at the end of production</a:t>
            </a:r>
          </a:p>
          <a:p>
            <a:pPr marL="285750" indent="-285750">
              <a:buFont typeface="Arial" panose="020B0604020202020204" pitchFamily="34" charset="0"/>
              <a:buChar char="•"/>
            </a:pPr>
            <a:r>
              <a:rPr lang="en-US" sz="2000" b="1" dirty="0">
                <a:solidFill>
                  <a:srgbClr val="FF0000"/>
                </a:solidFill>
                <a:highlight>
                  <a:srgbClr val="FFFF00"/>
                </a:highlight>
              </a:rPr>
              <a:t>Post Production regulation is covered by the 58 agreement</a:t>
            </a:r>
          </a:p>
        </p:txBody>
      </p:sp>
    </p:spTree>
    <p:extLst>
      <p:ext uri="{BB962C8B-B14F-4D97-AF65-F5344CB8AC3E}">
        <p14:creationId xmlns:p14="http://schemas.microsoft.com/office/powerpoint/2010/main" val="384470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dissolve">
                                      <p:cBhvr>
                                        <p:cTn id="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7581" y="1219200"/>
            <a:ext cx="8128837" cy="4952999"/>
          </a:xfrm>
          <a:prstGeom prst="roundRect">
            <a:avLst>
              <a:gd name="adj" fmla="val 7388"/>
            </a:avLst>
          </a:prstGeom>
          <a:solidFill>
            <a:schemeClr val="accent1">
              <a:lumMod val="20000"/>
              <a:lumOff val="80000"/>
            </a:schemeClr>
          </a:solidFill>
          <a:ln>
            <a:solidFill>
              <a:srgbClr val="4369A7"/>
            </a:solidFill>
          </a:ln>
        </p:spPr>
        <p:style>
          <a:lnRef idx="2">
            <a:schemeClr val="accent1">
              <a:shade val="50000"/>
            </a:schemeClr>
          </a:lnRef>
          <a:fillRef idx="1">
            <a:schemeClr val="accent1"/>
          </a:fillRef>
          <a:effectRef idx="0">
            <a:schemeClr val="accent1"/>
          </a:effectRef>
          <a:fontRef idx="minor">
            <a:schemeClr val="lt1"/>
          </a:fontRef>
        </p:style>
        <p:txBody>
          <a:bodyPr lIns="54007" rIns="0" rtlCol="0" anchor="t"/>
          <a:lstStyle/>
          <a:p>
            <a:pPr marL="600155" lvl="1" indent="-257209">
              <a:spcBef>
                <a:spcPts val="900"/>
              </a:spcBef>
              <a:buFont typeface="Arial" panose="020B0604020202020204" pitchFamily="34" charset="0"/>
              <a:buChar char="•"/>
            </a:pPr>
            <a:r>
              <a:rPr lang="en-US" sz="1600" dirty="0">
                <a:solidFill>
                  <a:prstClr val="black"/>
                </a:solidFill>
                <a:cs typeface="Arial" panose="020B0604020202020204" pitchFamily="34" charset="0"/>
              </a:rPr>
              <a:t>Post production is addressed in Annex A, § 7.2 of the UN requirements</a:t>
            </a:r>
            <a:br>
              <a:rPr lang="en-US" sz="1600" dirty="0">
                <a:solidFill>
                  <a:prstClr val="black"/>
                </a:solidFill>
                <a:cs typeface="Arial" panose="020B0604020202020204" pitchFamily="34" charset="0"/>
              </a:rPr>
            </a:br>
            <a:r>
              <a:rPr lang="en-US" sz="1600" b="1" dirty="0">
                <a:solidFill>
                  <a:prstClr val="black"/>
                </a:solidFill>
                <a:cs typeface="Arial" panose="020B0604020202020204" pitchFamily="34" charset="0"/>
              </a:rPr>
              <a:t>So far concrete measures </a:t>
            </a:r>
            <a:r>
              <a:rPr lang="en-US" sz="1600" dirty="0">
                <a:solidFill>
                  <a:prstClr val="black"/>
                </a:solidFill>
                <a:cs typeface="Arial" panose="020B0604020202020204" pitchFamily="34" charset="0"/>
              </a:rPr>
              <a:t>like a minimum time or minimum mileage </a:t>
            </a:r>
            <a:r>
              <a:rPr lang="en-US" sz="1600" b="1" dirty="0">
                <a:solidFill>
                  <a:prstClr val="black"/>
                </a:solidFill>
                <a:cs typeface="Arial" panose="020B0604020202020204" pitchFamily="34" charset="0"/>
              </a:rPr>
              <a:t>are missing </a:t>
            </a:r>
            <a:r>
              <a:rPr lang="en-US" sz="1600" dirty="0">
                <a:solidFill>
                  <a:prstClr val="black"/>
                </a:solidFill>
                <a:cs typeface="Arial" panose="020B0604020202020204" pitchFamily="34" charset="0"/>
              </a:rPr>
              <a:t>and have to be added</a:t>
            </a:r>
          </a:p>
          <a:p>
            <a:pPr marL="600155" lvl="1" indent="-257209">
              <a:spcBef>
                <a:spcPts val="900"/>
              </a:spcBef>
              <a:buFont typeface="Arial" panose="020B0604020202020204" pitchFamily="34" charset="0"/>
              <a:buChar char="•"/>
            </a:pPr>
            <a:r>
              <a:rPr lang="en-US" sz="1600" dirty="0">
                <a:solidFill>
                  <a:prstClr val="black"/>
                </a:solidFill>
                <a:cs typeface="Arial" panose="020B0604020202020204" pitchFamily="34" charset="0"/>
              </a:rPr>
              <a:t>A </a:t>
            </a:r>
            <a:r>
              <a:rPr lang="en-US" sz="1600" b="1" dirty="0">
                <a:solidFill>
                  <a:prstClr val="black"/>
                </a:solidFill>
                <a:cs typeface="Arial" panose="020B0604020202020204" pitchFamily="34" charset="0"/>
              </a:rPr>
              <a:t>UN Regulation </a:t>
            </a:r>
            <a:r>
              <a:rPr lang="en-US" sz="1600" dirty="0">
                <a:solidFill>
                  <a:prstClr val="black"/>
                </a:solidFill>
                <a:cs typeface="Arial" panose="020B0604020202020204" pitchFamily="34" charset="0"/>
              </a:rPr>
              <a:t>(under the Geneva 1958 Agreement) is </a:t>
            </a:r>
            <a:r>
              <a:rPr lang="en-US" sz="1600" b="1" dirty="0">
                <a:solidFill>
                  <a:prstClr val="black"/>
                </a:solidFill>
                <a:cs typeface="Arial" panose="020B0604020202020204" pitchFamily="34" charset="0"/>
              </a:rPr>
              <a:t>appropriate </a:t>
            </a:r>
            <a:r>
              <a:rPr lang="en-US" sz="1600" dirty="0">
                <a:solidFill>
                  <a:prstClr val="black"/>
                </a:solidFill>
                <a:cs typeface="Arial" panose="020B0604020202020204" pitchFamily="34" charset="0"/>
              </a:rPr>
              <a:t>to</a:t>
            </a:r>
            <a:r>
              <a:rPr lang="en-US" sz="1600" b="1" dirty="0">
                <a:solidFill>
                  <a:prstClr val="black"/>
                </a:solidFill>
                <a:cs typeface="Arial" panose="020B0604020202020204" pitchFamily="34" charset="0"/>
              </a:rPr>
              <a:t> </a:t>
            </a:r>
            <a:r>
              <a:rPr lang="en-US" sz="1600" dirty="0">
                <a:solidFill>
                  <a:prstClr val="black"/>
                </a:solidFill>
                <a:cs typeface="Arial" panose="020B0604020202020204" pitchFamily="34" charset="0"/>
              </a:rPr>
              <a:t>cover the whole lifecycle. Existing examples are UN Regulation No. 59 (Replacement (retrofit) silencing systems, UN Regulation No. 83 (including durability requirements and "in use" requirements), UN Regulation No. 90 (Replacement braking parts) and UN Regulation No. 133 (Recyclability of motor vehicles). [see report ECE/TRANS/WP.29/GRVA/2]</a:t>
            </a:r>
          </a:p>
          <a:p>
            <a:pPr marL="600155" lvl="1" indent="-257209">
              <a:spcBef>
                <a:spcPts val="900"/>
              </a:spcBef>
              <a:buFont typeface="Arial" panose="020B0604020202020204" pitchFamily="34" charset="0"/>
              <a:buChar char="•"/>
            </a:pPr>
            <a:r>
              <a:rPr lang="en-US" sz="1600" dirty="0">
                <a:solidFill>
                  <a:prstClr val="black"/>
                </a:solidFill>
                <a:cs typeface="Arial" panose="020B0604020202020204" pitchFamily="34" charset="0"/>
              </a:rPr>
              <a:t>GRVA is working on considerations related to software updates and life-time provisions in the context of its cyber security and software updates activities. </a:t>
            </a:r>
            <a:r>
              <a:rPr lang="en-US" sz="1600" b="1" dirty="0">
                <a:solidFill>
                  <a:prstClr val="black"/>
                </a:solidFill>
                <a:cs typeface="Arial" panose="020B0604020202020204" pitchFamily="34" charset="0"/>
              </a:rPr>
              <a:t>The involvement of WP.29 should be envisaged </a:t>
            </a:r>
            <a:r>
              <a:rPr lang="en-US" sz="1600" dirty="0">
                <a:solidFill>
                  <a:prstClr val="black"/>
                </a:solidFill>
                <a:cs typeface="Arial" panose="020B0604020202020204" pitchFamily="34" charset="0"/>
              </a:rPr>
              <a:t>[see report </a:t>
            </a:r>
            <a:r>
              <a:rPr lang="en-GB" sz="1600" dirty="0">
                <a:solidFill>
                  <a:prstClr val="black"/>
                </a:solidFill>
                <a:cs typeface="Arial" panose="020B0604020202020204" pitchFamily="34" charset="0"/>
              </a:rPr>
              <a:t>ECE/TRANS/WP.29/1147]</a:t>
            </a:r>
            <a:r>
              <a:rPr lang="en-US" sz="1600" dirty="0">
                <a:solidFill>
                  <a:prstClr val="black"/>
                </a:solidFill>
                <a:cs typeface="Arial" panose="020B0604020202020204" pitchFamily="34" charset="0"/>
              </a:rPr>
              <a:t> </a:t>
            </a:r>
          </a:p>
          <a:p>
            <a:pPr marL="600155" lvl="1" indent="-257209">
              <a:spcBef>
                <a:spcPts val="900"/>
              </a:spcBef>
              <a:buFont typeface="Arial" panose="020B0604020202020204" pitchFamily="34" charset="0"/>
              <a:buChar char="•"/>
            </a:pPr>
            <a:r>
              <a:rPr lang="en-US" sz="1600" b="1" dirty="0">
                <a:solidFill>
                  <a:prstClr val="black"/>
                </a:solidFill>
                <a:cs typeface="Arial" panose="020B0604020202020204" pitchFamily="34" charset="0"/>
              </a:rPr>
              <a:t>Current legislations on national or regional level do not cover IT Security </a:t>
            </a:r>
            <a:r>
              <a:rPr lang="en-US" sz="1600" dirty="0">
                <a:solidFill>
                  <a:prstClr val="black"/>
                </a:solidFill>
                <a:cs typeface="Arial" panose="020B0604020202020204" pitchFamily="34" charset="0"/>
              </a:rPr>
              <a:t>issues, like updates of Soft- or Hardware. IT Security is a new area in automotive regulation and requires technical adequate specifications, like updated software with better performance</a:t>
            </a:r>
          </a:p>
          <a:p>
            <a:pPr marL="600155" lvl="1" indent="-257209">
              <a:spcBef>
                <a:spcPts val="900"/>
              </a:spcBef>
              <a:buFont typeface="Arial" panose="020B0604020202020204" pitchFamily="34" charset="0"/>
              <a:buChar char="•"/>
            </a:pPr>
            <a:r>
              <a:rPr lang="en-US" sz="1600" dirty="0">
                <a:solidFill>
                  <a:prstClr val="black"/>
                </a:solidFill>
                <a:cs typeface="Arial" panose="020B0604020202020204" pitchFamily="34" charset="0"/>
              </a:rPr>
              <a:t>“</a:t>
            </a:r>
            <a:r>
              <a:rPr lang="en-US" sz="1600" b="1" dirty="0">
                <a:solidFill>
                  <a:prstClr val="black"/>
                </a:solidFill>
                <a:cs typeface="Arial" panose="020B0604020202020204" pitchFamily="34" charset="0"/>
              </a:rPr>
              <a:t>Appropriate measures</a:t>
            </a:r>
            <a:r>
              <a:rPr lang="en-US" sz="1600" dirty="0">
                <a:solidFill>
                  <a:prstClr val="black"/>
                </a:solidFill>
                <a:cs typeface="Arial" panose="020B0604020202020204" pitchFamily="34" charset="0"/>
              </a:rPr>
              <a:t>” must be defined in detail, a simple risk control or other measures solely in the hands of VMs are not acceptable</a:t>
            </a:r>
          </a:p>
          <a:p>
            <a:pPr marL="600155" lvl="1" indent="-257209">
              <a:spcBef>
                <a:spcPts val="900"/>
              </a:spcBef>
              <a:buFont typeface="Arial" panose="020B0604020202020204" pitchFamily="34" charset="0"/>
              <a:buChar char="•"/>
            </a:pPr>
            <a:endParaRPr lang="en-US" sz="1600" dirty="0">
              <a:solidFill>
                <a:prstClr val="black"/>
              </a:solidFill>
              <a:cs typeface="Arial" panose="020B0604020202020204" pitchFamily="34" charset="0"/>
            </a:endParaRPr>
          </a:p>
        </p:txBody>
      </p:sp>
      <p:sp>
        <p:nvSpPr>
          <p:cNvPr id="2" name="Titre 1"/>
          <p:cNvSpPr>
            <a:spLocks noGrp="1"/>
          </p:cNvSpPr>
          <p:nvPr>
            <p:ph type="title"/>
          </p:nvPr>
        </p:nvSpPr>
        <p:spPr>
          <a:xfrm>
            <a:off x="0" y="648000"/>
            <a:ext cx="8659687" cy="466063"/>
          </a:xfrm>
          <a:solidFill>
            <a:schemeClr val="bg1"/>
          </a:solidFill>
        </p:spPr>
        <p:txBody>
          <a:bodyPr>
            <a:noAutofit/>
          </a:bodyPr>
          <a:lstStyle/>
          <a:p>
            <a:r>
              <a:rPr lang="en-US" sz="2400" dirty="0"/>
              <a:t>FIA; How is cybersecurity covered over the lifetime of a vehicle?</a:t>
            </a:r>
          </a:p>
        </p:txBody>
      </p:sp>
      <p:sp>
        <p:nvSpPr>
          <p:cNvPr id="3" name="Espace réservé du numéro de diapositive 2"/>
          <p:cNvSpPr>
            <a:spLocks noGrp="1"/>
          </p:cNvSpPr>
          <p:nvPr>
            <p:ph type="sldNum" sz="quarter" idx="14"/>
          </p:nvPr>
        </p:nvSpPr>
        <p:spPr/>
        <p:txBody>
          <a:bodyPr/>
          <a:lstStyle/>
          <a:p>
            <a:fld id="{0F93E2AF-52FA-49AE-99E6-1B1ECCFCFE2D}" type="slidenum">
              <a:rPr lang="fr-FR" smtClean="0"/>
              <a:pPr/>
              <a:t>4</a:t>
            </a:fld>
            <a:endParaRPr lang="fr-FR" dirty="0"/>
          </a:p>
        </p:txBody>
      </p:sp>
    </p:spTree>
    <p:extLst>
      <p:ext uri="{BB962C8B-B14F-4D97-AF65-F5344CB8AC3E}">
        <p14:creationId xmlns:p14="http://schemas.microsoft.com/office/powerpoint/2010/main" val="425211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dissolv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F554B84D1DC24485723B248B20EAFD" ma:contentTypeVersion="7" ma:contentTypeDescription="Create a new document." ma:contentTypeScope="" ma:versionID="ecd08149072986208f585b64ff3810a3">
  <xsd:schema xmlns:xsd="http://www.w3.org/2001/XMLSchema" xmlns:xs="http://www.w3.org/2001/XMLSchema" xmlns:p="http://schemas.microsoft.com/office/2006/metadata/properties" xmlns:ns2="99813c91-9b9b-4121-b88f-61a2d9f5fff1" xmlns:ns3="6b9e810f-b469-4b41-9e24-3003e6b3bdcf" targetNamespace="http://schemas.microsoft.com/office/2006/metadata/properties" ma:root="true" ma:fieldsID="ee0ab07ea055ee565fec3dbe7e23f614" ns2:_="" ns3:_="">
    <xsd:import namespace="99813c91-9b9b-4121-b88f-61a2d9f5fff1"/>
    <xsd:import namespace="6b9e810f-b469-4b41-9e24-3003e6b3bdc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813c91-9b9b-4121-b88f-61a2d9f5fff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9e810f-b469-4b41-9e24-3003e6b3bdc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3B5C11-6EF2-4A19-9776-5113F8D9F935}">
  <ds:schemaRefs>
    <ds:schemaRef ds:uri="6b9e810f-b469-4b41-9e24-3003e6b3bdcf"/>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99813c91-9b9b-4121-b88f-61a2d9f5fff1"/>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3E1E310-8060-4291-9703-D9A3960D4253}">
  <ds:schemaRefs>
    <ds:schemaRef ds:uri="http://schemas.microsoft.com/sharepoint/v3/contenttype/forms"/>
  </ds:schemaRefs>
</ds:datastoreItem>
</file>

<file path=customXml/itemProps3.xml><?xml version="1.0" encoding="utf-8"?>
<ds:datastoreItem xmlns:ds="http://schemas.openxmlformats.org/officeDocument/2006/customXml" ds:itemID="{4F7C67D1-ED0F-4C2F-A886-8BF7D5B33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813c91-9b9b-4121-b88f-61a2d9f5fff1"/>
    <ds:schemaRef ds:uri="6b9e810f-b469-4b41-9e24-3003e6b3bd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411</Words>
  <Application>Microsoft Office PowerPoint</Application>
  <PresentationFormat>Bildschirmpräsentation (4:3)</PresentationFormat>
  <Paragraphs>97</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CorpoA</vt:lpstr>
      <vt:lpstr>CorpoS</vt:lpstr>
      <vt:lpstr>Office Theme</vt:lpstr>
      <vt:lpstr>PowerPoint-Präsentation</vt:lpstr>
      <vt:lpstr>OICA proposal on Lifecycle of a vehicle type* vs. Lifetime of a vehicle</vt:lpstr>
      <vt:lpstr>FIA position on Lifecycle of a vehicle type* vs. Lifetime of a vehicle</vt:lpstr>
      <vt:lpstr>FIA; How is cybersecurity covered over the lifetime of a vehicle?</vt:lpstr>
    </vt:vector>
  </TitlesOfParts>
  <Company>HMETC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Schenkenberger, Jens</dc:creator>
  <cp:lastModifiedBy>Preuß, Gerd</cp:lastModifiedBy>
  <cp:revision>468</cp:revision>
  <dcterms:created xsi:type="dcterms:W3CDTF">2017-02-17T12:02:37Z</dcterms:created>
  <dcterms:modified xsi:type="dcterms:W3CDTF">2019-09-26T20:47:42Z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0x010100D3F554B84D1DC24485723B248B20EAFD</vt:lpwstr>
  </property>
</Properties>
</file>