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3" r:id="rId3"/>
    <p:sldId id="292" r:id="rId4"/>
    <p:sldId id="301" r:id="rId5"/>
    <p:sldId id="294" r:id="rId6"/>
    <p:sldId id="293" r:id="rId7"/>
    <p:sldId id="295" r:id="rId8"/>
    <p:sldId id="259" r:id="rId9"/>
    <p:sldId id="261" r:id="rId10"/>
    <p:sldId id="262" r:id="rId11"/>
    <p:sldId id="263" r:id="rId12"/>
    <p:sldId id="264" r:id="rId13"/>
    <p:sldId id="265" r:id="rId14"/>
    <p:sldId id="286" r:id="rId15"/>
    <p:sldId id="297" r:id="rId16"/>
    <p:sldId id="302" r:id="rId17"/>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z" initials="h" lastIdx="1" clrIdx="0">
    <p:extLst>
      <p:ext uri="{19B8F6BF-5375-455C-9EA6-DF929625EA0E}">
        <p15:presenceInfo xmlns:p15="http://schemas.microsoft.com/office/powerpoint/2012/main" userId="h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AEFF7"/>
    <a:srgbClr val="CCEC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38" autoAdjust="0"/>
    <p:restoredTop sz="94695" autoAdjust="0"/>
  </p:normalViewPr>
  <p:slideViewPr>
    <p:cSldViewPr snapToGrid="0" showGuides="1">
      <p:cViewPr varScale="1">
        <p:scale>
          <a:sx n="78" d="100"/>
          <a:sy n="78" d="100"/>
        </p:scale>
        <p:origin x="1680" y="6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2E88DE11-FCC8-4635-A4A1-651911C35F6A}" type="datetimeFigureOut">
              <a:rPr kumimoji="1" lang="ja-JP" altLang="en-US" smtClean="0"/>
              <a:t>2020/1/31</a:t>
            </a:fld>
            <a:endParaRPr kumimoji="1" lang="ja-JP" altLang="en-US"/>
          </a:p>
        </p:txBody>
      </p:sp>
      <p:sp>
        <p:nvSpPr>
          <p:cNvPr id="4" name="フッター プレースホルダー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E9413BFE-5212-479D-B382-FB68482705AA}" type="slidenum">
              <a:rPr kumimoji="1" lang="ja-JP" altLang="en-US" smtClean="0"/>
              <a:t>‹#›</a:t>
            </a:fld>
            <a:endParaRPr kumimoji="1" lang="ja-JP" altLang="en-US"/>
          </a:p>
        </p:txBody>
      </p:sp>
    </p:spTree>
    <p:extLst>
      <p:ext uri="{BB962C8B-B14F-4D97-AF65-F5344CB8AC3E}">
        <p14:creationId xmlns:p14="http://schemas.microsoft.com/office/powerpoint/2010/main" val="23150140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3076364" cy="513508"/>
          </a:xfrm>
          <a:prstGeom prst="rect">
            <a:avLst/>
          </a:prstGeom>
        </p:spPr>
        <p:txBody>
          <a:bodyPr vert="horz" lIns="94624" tIns="47312" rIns="94624" bIns="47312"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4" y="3"/>
            <a:ext cx="3076364" cy="513508"/>
          </a:xfrm>
          <a:prstGeom prst="rect">
            <a:avLst/>
          </a:prstGeom>
        </p:spPr>
        <p:txBody>
          <a:bodyPr vert="horz" lIns="94624" tIns="47312" rIns="94624" bIns="47312" rtlCol="0"/>
          <a:lstStyle>
            <a:lvl1pPr algn="r">
              <a:defRPr sz="1200"/>
            </a:lvl1pPr>
          </a:lstStyle>
          <a:p>
            <a:fld id="{5B0D6D7E-FAF8-41A7-826F-CFE72404605C}" type="datetimeFigureOut">
              <a:rPr kumimoji="1" lang="ja-JP" altLang="en-US" smtClean="0"/>
              <a:t>2020/1/31</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4624" tIns="47312" rIns="94624" bIns="47312" rtlCol="0" anchor="ctr"/>
          <a:lstStyle/>
          <a:p>
            <a:endParaRPr lang="ja-JP" altLang="en-US"/>
          </a:p>
        </p:txBody>
      </p:sp>
      <p:sp>
        <p:nvSpPr>
          <p:cNvPr id="5" name="ノート プレースホルダー 4"/>
          <p:cNvSpPr>
            <a:spLocks noGrp="1"/>
          </p:cNvSpPr>
          <p:nvPr>
            <p:ph type="body" sz="quarter" idx="3"/>
          </p:nvPr>
        </p:nvSpPr>
        <p:spPr>
          <a:xfrm>
            <a:off x="709930" y="4925410"/>
            <a:ext cx="5679440" cy="4029879"/>
          </a:xfrm>
          <a:prstGeom prst="rect">
            <a:avLst/>
          </a:prstGeom>
        </p:spPr>
        <p:txBody>
          <a:bodyPr vert="horz" lIns="94624" tIns="47312" rIns="94624" bIns="473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4" cy="513507"/>
          </a:xfrm>
          <a:prstGeom prst="rect">
            <a:avLst/>
          </a:prstGeom>
        </p:spPr>
        <p:txBody>
          <a:bodyPr vert="horz" lIns="94624" tIns="47312" rIns="94624" bIns="473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4" cy="513507"/>
          </a:xfrm>
          <a:prstGeom prst="rect">
            <a:avLst/>
          </a:prstGeom>
        </p:spPr>
        <p:txBody>
          <a:bodyPr vert="horz" lIns="94624" tIns="47312" rIns="94624" bIns="47312" rtlCol="0" anchor="b"/>
          <a:lstStyle>
            <a:lvl1pPr algn="r">
              <a:defRPr sz="1200"/>
            </a:lvl1pPr>
          </a:lstStyle>
          <a:p>
            <a:fld id="{96BAF486-399A-4CF9-AEF3-0ED9306F2EA0}" type="slidenum">
              <a:rPr kumimoji="1" lang="ja-JP" altLang="en-US" smtClean="0"/>
              <a:t>‹#›</a:t>
            </a:fld>
            <a:endParaRPr kumimoji="1" lang="ja-JP" altLang="en-US"/>
          </a:p>
        </p:txBody>
      </p:sp>
    </p:spTree>
    <p:extLst>
      <p:ext uri="{BB962C8B-B14F-4D97-AF65-F5344CB8AC3E}">
        <p14:creationId xmlns:p14="http://schemas.microsoft.com/office/powerpoint/2010/main" val="11078775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BAF486-399A-4CF9-AEF3-0ED9306F2EA0}" type="slidenum">
              <a:rPr kumimoji="1" lang="ja-JP" altLang="en-US" smtClean="0"/>
              <a:t>1</a:t>
            </a:fld>
            <a:endParaRPr kumimoji="1" lang="ja-JP" altLang="en-US"/>
          </a:p>
        </p:txBody>
      </p:sp>
    </p:spTree>
    <p:extLst>
      <p:ext uri="{BB962C8B-B14F-4D97-AF65-F5344CB8AC3E}">
        <p14:creationId xmlns:p14="http://schemas.microsoft.com/office/powerpoint/2010/main" val="2485720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3</a:t>
            </a:fld>
            <a:endParaRPr kumimoji="1" lang="ja-JP" altLang="en-US" dirty="0"/>
          </a:p>
        </p:txBody>
      </p:sp>
    </p:spTree>
    <p:extLst>
      <p:ext uri="{BB962C8B-B14F-4D97-AF65-F5344CB8AC3E}">
        <p14:creationId xmlns:p14="http://schemas.microsoft.com/office/powerpoint/2010/main" val="3929166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6</a:t>
            </a:fld>
            <a:endParaRPr kumimoji="1" lang="ja-JP" altLang="en-US" dirty="0"/>
          </a:p>
        </p:txBody>
      </p:sp>
    </p:spTree>
    <p:extLst>
      <p:ext uri="{BB962C8B-B14F-4D97-AF65-F5344CB8AC3E}">
        <p14:creationId xmlns:p14="http://schemas.microsoft.com/office/powerpoint/2010/main" val="2976817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7</a:t>
            </a:fld>
            <a:endParaRPr kumimoji="1" lang="ja-JP" altLang="en-US" dirty="0"/>
          </a:p>
        </p:txBody>
      </p:sp>
    </p:spTree>
    <p:extLst>
      <p:ext uri="{BB962C8B-B14F-4D97-AF65-F5344CB8AC3E}">
        <p14:creationId xmlns:p14="http://schemas.microsoft.com/office/powerpoint/2010/main" val="1350470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21B0F9D-7E66-48E5-B74B-58D3A29D6FE9}" type="datetime1">
              <a:rPr kumimoji="1" lang="ja-JP" altLang="sv-SE" smtClean="0"/>
              <a:t>2020/1/31</a:t>
            </a:fld>
            <a:endParaRPr kumimoji="1" lang="ja-JP" altLang="en-US"/>
          </a:p>
        </p:txBody>
      </p:sp>
      <p:sp>
        <p:nvSpPr>
          <p:cNvPr id="5" name="Footer Placeholder 4"/>
          <p:cNvSpPr>
            <a:spLocks noGrp="1"/>
          </p:cNvSpPr>
          <p:nvPr>
            <p:ph type="ftr" sz="quarter" idx="11"/>
          </p:nvPr>
        </p:nvSpPr>
        <p:spPr/>
        <p:txBody>
          <a:bodyPr/>
          <a:lstStyle/>
          <a:p>
            <a:r>
              <a:rPr kumimoji="1" lang="en-US" altLang="ja-JP"/>
              <a:t>TF RWS - January 2020</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410974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932DFE-3379-4451-A4E4-555423A52638}" type="datetime1">
              <a:rPr kumimoji="1" lang="ja-JP" altLang="sv-SE" smtClean="0"/>
              <a:t>2020/1/31</a:t>
            </a:fld>
            <a:endParaRPr kumimoji="1" lang="ja-JP" altLang="en-US"/>
          </a:p>
        </p:txBody>
      </p:sp>
      <p:sp>
        <p:nvSpPr>
          <p:cNvPr id="5" name="Footer Placeholder 4"/>
          <p:cNvSpPr>
            <a:spLocks noGrp="1"/>
          </p:cNvSpPr>
          <p:nvPr>
            <p:ph type="ftr" sz="quarter" idx="11"/>
          </p:nvPr>
        </p:nvSpPr>
        <p:spPr/>
        <p:txBody>
          <a:bodyPr/>
          <a:lstStyle/>
          <a:p>
            <a:r>
              <a:rPr kumimoji="1" lang="en-US" altLang="ja-JP"/>
              <a:t>TF RWS - January 2020</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637307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A00EDE-FC68-4BB1-9976-9362B2EE54EA}" type="datetime1">
              <a:rPr kumimoji="1" lang="ja-JP" altLang="sv-SE" smtClean="0"/>
              <a:t>2020/1/31</a:t>
            </a:fld>
            <a:endParaRPr kumimoji="1" lang="ja-JP" altLang="en-US"/>
          </a:p>
        </p:txBody>
      </p:sp>
      <p:sp>
        <p:nvSpPr>
          <p:cNvPr id="5" name="Footer Placeholder 4"/>
          <p:cNvSpPr>
            <a:spLocks noGrp="1"/>
          </p:cNvSpPr>
          <p:nvPr>
            <p:ph type="ftr" sz="quarter" idx="11"/>
          </p:nvPr>
        </p:nvSpPr>
        <p:spPr/>
        <p:txBody>
          <a:bodyPr/>
          <a:lstStyle/>
          <a:p>
            <a:r>
              <a:rPr kumimoji="1" lang="en-US" altLang="ja-JP"/>
              <a:t>TF RWS - January 2020</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328611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A119A-3971-47B5-BC15-6ABE23FBCD40}" type="datetime1">
              <a:rPr kumimoji="1" lang="ja-JP" altLang="sv-SE" smtClean="0"/>
              <a:t>2020/1/31</a:t>
            </a:fld>
            <a:endParaRPr kumimoji="1" lang="ja-JP" altLang="en-US"/>
          </a:p>
        </p:txBody>
      </p:sp>
      <p:sp>
        <p:nvSpPr>
          <p:cNvPr id="5" name="Footer Placeholder 4"/>
          <p:cNvSpPr>
            <a:spLocks noGrp="1"/>
          </p:cNvSpPr>
          <p:nvPr>
            <p:ph type="ftr" sz="quarter" idx="11"/>
          </p:nvPr>
        </p:nvSpPr>
        <p:spPr/>
        <p:txBody>
          <a:bodyPr/>
          <a:lstStyle/>
          <a:p>
            <a:r>
              <a:rPr kumimoji="1" lang="en-US" altLang="ja-JP"/>
              <a:t>TF RWS - January 2020</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312719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259B5A1-3B90-4C97-8B19-7DE08D3502BD}" type="datetime1">
              <a:rPr kumimoji="1" lang="ja-JP" altLang="sv-SE" smtClean="0"/>
              <a:t>2020/1/31</a:t>
            </a:fld>
            <a:endParaRPr kumimoji="1" lang="ja-JP" altLang="en-US"/>
          </a:p>
        </p:txBody>
      </p:sp>
      <p:sp>
        <p:nvSpPr>
          <p:cNvPr id="5" name="Footer Placeholder 4"/>
          <p:cNvSpPr>
            <a:spLocks noGrp="1"/>
          </p:cNvSpPr>
          <p:nvPr>
            <p:ph type="ftr" sz="quarter" idx="11"/>
          </p:nvPr>
        </p:nvSpPr>
        <p:spPr/>
        <p:txBody>
          <a:bodyPr/>
          <a:lstStyle/>
          <a:p>
            <a:r>
              <a:rPr kumimoji="1" lang="en-US" altLang="ja-JP"/>
              <a:t>TF RWS - January 2020</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232879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B76856-C7EC-4441-AE89-BCBE6A60E332}" type="datetime1">
              <a:rPr kumimoji="1" lang="ja-JP" altLang="sv-SE" smtClean="0"/>
              <a:t>2020/1/31</a:t>
            </a:fld>
            <a:endParaRPr kumimoji="1" lang="ja-JP" altLang="en-US"/>
          </a:p>
        </p:txBody>
      </p:sp>
      <p:sp>
        <p:nvSpPr>
          <p:cNvPr id="6" name="Footer Placeholder 5"/>
          <p:cNvSpPr>
            <a:spLocks noGrp="1"/>
          </p:cNvSpPr>
          <p:nvPr>
            <p:ph type="ftr" sz="quarter" idx="11"/>
          </p:nvPr>
        </p:nvSpPr>
        <p:spPr/>
        <p:txBody>
          <a:bodyPr/>
          <a:lstStyle/>
          <a:p>
            <a:r>
              <a:rPr kumimoji="1" lang="en-US" altLang="ja-JP"/>
              <a:t>TF RWS - January 2020</a:t>
            </a:r>
            <a:endParaRPr kumimoji="1" lang="ja-JP" altLang="en-US"/>
          </a:p>
        </p:txBody>
      </p:sp>
      <p:sp>
        <p:nvSpPr>
          <p:cNvPr id="7" name="Slide Number Placeholder 6"/>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94001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90FB11B-9635-43E6-A444-A709B607AD73}" type="datetime1">
              <a:rPr kumimoji="1" lang="ja-JP" altLang="sv-SE" smtClean="0"/>
              <a:t>2020/1/31</a:t>
            </a:fld>
            <a:endParaRPr kumimoji="1" lang="ja-JP" altLang="en-US"/>
          </a:p>
        </p:txBody>
      </p:sp>
      <p:sp>
        <p:nvSpPr>
          <p:cNvPr id="8" name="Footer Placeholder 7"/>
          <p:cNvSpPr>
            <a:spLocks noGrp="1"/>
          </p:cNvSpPr>
          <p:nvPr>
            <p:ph type="ftr" sz="quarter" idx="11"/>
          </p:nvPr>
        </p:nvSpPr>
        <p:spPr/>
        <p:txBody>
          <a:bodyPr/>
          <a:lstStyle/>
          <a:p>
            <a:r>
              <a:rPr kumimoji="1" lang="en-US" altLang="ja-JP"/>
              <a:t>TF RWS - January 2020</a:t>
            </a:r>
            <a:endParaRPr kumimoji="1" lang="ja-JP" altLang="en-US"/>
          </a:p>
        </p:txBody>
      </p:sp>
      <p:sp>
        <p:nvSpPr>
          <p:cNvPr id="9" name="Slide Number Placeholder 8"/>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397078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AB7392-F2F7-4B15-B259-AED722F0E67E}" type="datetime1">
              <a:rPr kumimoji="1" lang="ja-JP" altLang="sv-SE" smtClean="0"/>
              <a:t>2020/1/31</a:t>
            </a:fld>
            <a:endParaRPr kumimoji="1" lang="ja-JP" altLang="en-US"/>
          </a:p>
        </p:txBody>
      </p:sp>
      <p:sp>
        <p:nvSpPr>
          <p:cNvPr id="4" name="Footer Placeholder 3"/>
          <p:cNvSpPr>
            <a:spLocks noGrp="1"/>
          </p:cNvSpPr>
          <p:nvPr>
            <p:ph type="ftr" sz="quarter" idx="11"/>
          </p:nvPr>
        </p:nvSpPr>
        <p:spPr/>
        <p:txBody>
          <a:bodyPr/>
          <a:lstStyle/>
          <a:p>
            <a:r>
              <a:rPr kumimoji="1" lang="en-US" altLang="ja-JP"/>
              <a:t>TF RWS - January 2020</a:t>
            </a:r>
            <a:endParaRPr kumimoji="1" lang="ja-JP" altLang="en-US"/>
          </a:p>
        </p:txBody>
      </p:sp>
      <p:sp>
        <p:nvSpPr>
          <p:cNvPr id="5" name="Slide Number Placeholder 4"/>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198966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8FDA8-705F-4811-9447-7801B2751652}" type="datetime1">
              <a:rPr kumimoji="1" lang="ja-JP" altLang="sv-SE" smtClean="0"/>
              <a:t>2020/1/31</a:t>
            </a:fld>
            <a:endParaRPr kumimoji="1" lang="ja-JP" altLang="en-US"/>
          </a:p>
        </p:txBody>
      </p:sp>
      <p:sp>
        <p:nvSpPr>
          <p:cNvPr id="3" name="Footer Placeholder 2"/>
          <p:cNvSpPr>
            <a:spLocks noGrp="1"/>
          </p:cNvSpPr>
          <p:nvPr>
            <p:ph type="ftr" sz="quarter" idx="11"/>
          </p:nvPr>
        </p:nvSpPr>
        <p:spPr/>
        <p:txBody>
          <a:bodyPr/>
          <a:lstStyle/>
          <a:p>
            <a:r>
              <a:rPr kumimoji="1" lang="en-US" altLang="ja-JP"/>
              <a:t>TF RWS - January 2020</a:t>
            </a:r>
            <a:endParaRPr kumimoji="1" lang="ja-JP" altLang="en-US"/>
          </a:p>
        </p:txBody>
      </p:sp>
      <p:sp>
        <p:nvSpPr>
          <p:cNvPr id="4" name="Slide Number Placeholder 3"/>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82506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9E34F6-9F28-457D-B054-695E20C44ED5}" type="datetime1">
              <a:rPr kumimoji="1" lang="ja-JP" altLang="sv-SE" smtClean="0"/>
              <a:t>2020/1/31</a:t>
            </a:fld>
            <a:endParaRPr kumimoji="1" lang="ja-JP" altLang="en-US"/>
          </a:p>
        </p:txBody>
      </p:sp>
      <p:sp>
        <p:nvSpPr>
          <p:cNvPr id="6" name="Footer Placeholder 5"/>
          <p:cNvSpPr>
            <a:spLocks noGrp="1"/>
          </p:cNvSpPr>
          <p:nvPr>
            <p:ph type="ftr" sz="quarter" idx="11"/>
          </p:nvPr>
        </p:nvSpPr>
        <p:spPr/>
        <p:txBody>
          <a:bodyPr/>
          <a:lstStyle/>
          <a:p>
            <a:r>
              <a:rPr kumimoji="1" lang="en-US" altLang="ja-JP"/>
              <a:t>TF RWS - January 2020</a:t>
            </a:r>
            <a:endParaRPr kumimoji="1" lang="ja-JP" altLang="en-US"/>
          </a:p>
        </p:txBody>
      </p:sp>
      <p:sp>
        <p:nvSpPr>
          <p:cNvPr id="7" name="Slide Number Placeholder 6"/>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1782143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C38BEE-F530-4031-BDFB-206257089265}" type="datetime1">
              <a:rPr kumimoji="1" lang="ja-JP" altLang="sv-SE" smtClean="0"/>
              <a:t>2020/1/31</a:t>
            </a:fld>
            <a:endParaRPr kumimoji="1" lang="ja-JP" altLang="en-US"/>
          </a:p>
        </p:txBody>
      </p:sp>
      <p:sp>
        <p:nvSpPr>
          <p:cNvPr id="6" name="Footer Placeholder 5"/>
          <p:cNvSpPr>
            <a:spLocks noGrp="1"/>
          </p:cNvSpPr>
          <p:nvPr>
            <p:ph type="ftr" sz="quarter" idx="11"/>
          </p:nvPr>
        </p:nvSpPr>
        <p:spPr/>
        <p:txBody>
          <a:bodyPr/>
          <a:lstStyle/>
          <a:p>
            <a:r>
              <a:rPr kumimoji="1" lang="en-US" altLang="ja-JP"/>
              <a:t>TF RWS - January 2020</a:t>
            </a:r>
            <a:endParaRPr kumimoji="1" lang="ja-JP" altLang="en-US"/>
          </a:p>
        </p:txBody>
      </p:sp>
      <p:sp>
        <p:nvSpPr>
          <p:cNvPr id="7" name="Slide Number Placeholder 6"/>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5585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11776-5581-473C-BAC7-77CFF769F36C}" type="datetime1">
              <a:rPr kumimoji="1" lang="ja-JP" altLang="sv-SE" smtClean="0"/>
              <a:t>2020/1/31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TF RWS - January 2020</a:t>
            </a:r>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2271451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houzu@ntsel.go.jp" TargetMode="External"/><Relationship Id="rId2" Type="http://schemas.openxmlformats.org/officeDocument/2006/relationships/hyperlink" Target="mailto:manfred.klopotek@scani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57197" y="1276859"/>
            <a:ext cx="8980115" cy="3662541"/>
          </a:xfrm>
          <a:prstGeom prst="rect">
            <a:avLst/>
          </a:prstGeom>
          <a:noFill/>
        </p:spPr>
        <p:txBody>
          <a:bodyPr wrap="square" rtlCol="0">
            <a:spAutoFit/>
          </a:bodyPr>
          <a:lstStyle/>
          <a:p>
            <a:pPr algn="ctr"/>
            <a:r>
              <a:rPr lang="en-US" altLang="ja-JP" sz="4000" dirty="0"/>
              <a:t>Status report to GRBP #71</a:t>
            </a:r>
          </a:p>
          <a:p>
            <a:pPr algn="ctr"/>
            <a:endParaRPr lang="en-US" altLang="ja-JP" sz="4000" dirty="0"/>
          </a:p>
          <a:p>
            <a:pPr algn="ctr"/>
            <a:endParaRPr lang="en-US" altLang="ja-JP" sz="4000" dirty="0"/>
          </a:p>
          <a:p>
            <a:pPr algn="ctr"/>
            <a:endParaRPr lang="en-US" altLang="ja-JP" sz="4000" dirty="0"/>
          </a:p>
          <a:p>
            <a:pPr algn="ctr"/>
            <a:endParaRPr lang="en-US" altLang="ja-JP" sz="4000" dirty="0"/>
          </a:p>
          <a:p>
            <a:pPr algn="ctr"/>
            <a:r>
              <a:rPr lang="en-US" altLang="ja-JP" sz="3200" dirty="0"/>
              <a:t>Task Force on Reverse Warning Sound issues</a:t>
            </a:r>
          </a:p>
        </p:txBody>
      </p:sp>
      <p:sp>
        <p:nvSpPr>
          <p:cNvPr id="3" name="Rectangle 2">
            <a:extLst>
              <a:ext uri="{FF2B5EF4-FFF2-40B4-BE49-F238E27FC236}">
                <a16:creationId xmlns:a16="http://schemas.microsoft.com/office/drawing/2014/main" id="{DA3DB106-8E77-4444-B234-E0A49EE6E3A3}"/>
              </a:ext>
            </a:extLst>
          </p:cNvPr>
          <p:cNvSpPr/>
          <p:nvPr/>
        </p:nvSpPr>
        <p:spPr>
          <a:xfrm>
            <a:off x="187829" y="193899"/>
            <a:ext cx="3970720" cy="646331"/>
          </a:xfrm>
          <a:prstGeom prst="rect">
            <a:avLst/>
          </a:prstGeom>
        </p:spPr>
        <p:txBody>
          <a:bodyPr wrap="square">
            <a:spAutoFit/>
          </a:bodyPr>
          <a:lstStyle/>
          <a:p>
            <a:r>
              <a:rPr lang="en-GB" b="1" dirty="0"/>
              <a:t>Transmitted by the Chair of TF RWS</a:t>
            </a:r>
          </a:p>
          <a:p>
            <a:r>
              <a:rPr lang="en-GB" b="1" dirty="0"/>
              <a:t>(TFRWS-10-03)</a:t>
            </a:r>
          </a:p>
        </p:txBody>
      </p:sp>
      <p:sp>
        <p:nvSpPr>
          <p:cNvPr id="5" name="Rectangle 4">
            <a:extLst>
              <a:ext uri="{FF2B5EF4-FFF2-40B4-BE49-F238E27FC236}">
                <a16:creationId xmlns:a16="http://schemas.microsoft.com/office/drawing/2014/main" id="{563F64BB-1B20-49FE-B3D9-A0BA133F5ACD}"/>
              </a:ext>
            </a:extLst>
          </p:cNvPr>
          <p:cNvSpPr/>
          <p:nvPr/>
        </p:nvSpPr>
        <p:spPr>
          <a:xfrm>
            <a:off x="5576349" y="174206"/>
            <a:ext cx="4030848" cy="923330"/>
          </a:xfrm>
          <a:prstGeom prst="rect">
            <a:avLst/>
          </a:prstGeom>
        </p:spPr>
        <p:txBody>
          <a:bodyPr wrap="square">
            <a:spAutoFit/>
          </a:bodyPr>
          <a:lstStyle/>
          <a:p>
            <a:pPr algn="r"/>
            <a:r>
              <a:rPr lang="en-GB" u="sng" dirty="0"/>
              <a:t>Informal document </a:t>
            </a:r>
            <a:r>
              <a:rPr lang="en-GB" b="1" dirty="0"/>
              <a:t>GRBP-71-27-Rev.1 </a:t>
            </a:r>
            <a:endParaRPr lang="en-GB" dirty="0"/>
          </a:p>
          <a:p>
            <a:pPr algn="r"/>
            <a:r>
              <a:rPr lang="en-GB" dirty="0"/>
              <a:t>(71</a:t>
            </a:r>
            <a:r>
              <a:rPr lang="en-GB" baseline="30000" dirty="0"/>
              <a:t>st</a:t>
            </a:r>
            <a:r>
              <a:rPr lang="en-GB" dirty="0"/>
              <a:t> GRBP, January 28-31, 2020, </a:t>
            </a:r>
          </a:p>
          <a:p>
            <a:pPr algn="r"/>
            <a:r>
              <a:rPr lang="en-GB" dirty="0"/>
              <a:t>agenda item 6) </a:t>
            </a:r>
          </a:p>
        </p:txBody>
      </p:sp>
      <p:sp>
        <p:nvSpPr>
          <p:cNvPr id="2" name="Footer Placeholder 1">
            <a:extLst>
              <a:ext uri="{FF2B5EF4-FFF2-40B4-BE49-F238E27FC236}">
                <a16:creationId xmlns:a16="http://schemas.microsoft.com/office/drawing/2014/main" id="{95877CBB-C255-4C7E-9773-F93944962D8A}"/>
              </a:ext>
            </a:extLst>
          </p:cNvPr>
          <p:cNvSpPr>
            <a:spLocks noGrp="1"/>
          </p:cNvSpPr>
          <p:nvPr>
            <p:ph type="ftr" sz="quarter" idx="11"/>
          </p:nvPr>
        </p:nvSpPr>
        <p:spPr/>
        <p:txBody>
          <a:bodyPr/>
          <a:lstStyle/>
          <a:p>
            <a:r>
              <a:rPr kumimoji="1" lang="en-US" altLang="ja-JP"/>
              <a:t>TF RWS - January 2020</a:t>
            </a:r>
            <a:endParaRPr kumimoji="1" lang="ja-JP" altLang="en-US"/>
          </a:p>
        </p:txBody>
      </p:sp>
      <p:sp>
        <p:nvSpPr>
          <p:cNvPr id="6" name="Slide Number Placeholder 5">
            <a:extLst>
              <a:ext uri="{FF2B5EF4-FFF2-40B4-BE49-F238E27FC236}">
                <a16:creationId xmlns:a16="http://schemas.microsoft.com/office/drawing/2014/main" id="{D7C45801-F16A-4693-9B1B-2C311F4D6A57}"/>
              </a:ext>
            </a:extLst>
          </p:cNvPr>
          <p:cNvSpPr>
            <a:spLocks noGrp="1"/>
          </p:cNvSpPr>
          <p:nvPr>
            <p:ph type="sldNum" sz="quarter" idx="12"/>
          </p:nvPr>
        </p:nvSpPr>
        <p:spPr/>
        <p:txBody>
          <a:bodyPr/>
          <a:lstStyle/>
          <a:p>
            <a:fld id="{8F43C5A4-D77E-4248-9597-C5F8C86CFB91}" type="slidenum">
              <a:rPr kumimoji="1" lang="ja-JP" altLang="en-US" smtClean="0"/>
              <a:t>1</a:t>
            </a:fld>
            <a:endParaRPr kumimoji="1" lang="ja-JP" altLang="en-US"/>
          </a:p>
        </p:txBody>
      </p:sp>
    </p:spTree>
    <p:extLst>
      <p:ext uri="{BB962C8B-B14F-4D97-AF65-F5344CB8AC3E}">
        <p14:creationId xmlns:p14="http://schemas.microsoft.com/office/powerpoint/2010/main" val="183794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295DCF-128D-4748-A603-20167BF8F128}"/>
              </a:ext>
            </a:extLst>
          </p:cNvPr>
          <p:cNvPicPr>
            <a:picLocks noChangeAspect="1"/>
          </p:cNvPicPr>
          <p:nvPr/>
        </p:nvPicPr>
        <p:blipFill>
          <a:blip r:embed="rId2"/>
          <a:stretch>
            <a:fillRect/>
          </a:stretch>
        </p:blipFill>
        <p:spPr>
          <a:xfrm>
            <a:off x="1937344" y="746125"/>
            <a:ext cx="5981931" cy="5365751"/>
          </a:xfrm>
          <a:prstGeom prst="rect">
            <a:avLst/>
          </a:prstGeom>
        </p:spPr>
      </p:pic>
      <p:cxnSp>
        <p:nvCxnSpPr>
          <p:cNvPr id="3" name="Straight Arrow Connector 2">
            <a:extLst>
              <a:ext uri="{FF2B5EF4-FFF2-40B4-BE49-F238E27FC236}">
                <a16:creationId xmlns:a16="http://schemas.microsoft.com/office/drawing/2014/main" id="{05C647EE-22B9-418A-B79C-7B1D209FFD1C}"/>
              </a:ext>
            </a:extLst>
          </p:cNvPr>
          <p:cNvCxnSpPr>
            <a:cxnSpLocks/>
          </p:cNvCxnSpPr>
          <p:nvPr/>
        </p:nvCxnSpPr>
        <p:spPr>
          <a:xfrm>
            <a:off x="7192657" y="2905368"/>
            <a:ext cx="1187427"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F737DA0-620F-4572-8011-FED599E7B11A}"/>
              </a:ext>
            </a:extLst>
          </p:cNvPr>
          <p:cNvSpPr txBox="1"/>
          <p:nvPr/>
        </p:nvSpPr>
        <p:spPr>
          <a:xfrm>
            <a:off x="8537678" y="2813831"/>
            <a:ext cx="618404" cy="307777"/>
          </a:xfrm>
          <a:prstGeom prst="rect">
            <a:avLst/>
          </a:prstGeom>
          <a:noFill/>
        </p:spPr>
        <p:txBody>
          <a:bodyPr wrap="square" rtlCol="0">
            <a:spAutoFit/>
          </a:bodyPr>
          <a:lstStyle/>
          <a:p>
            <a:pPr algn="l"/>
            <a:r>
              <a:rPr lang="sv-SE" sz="1400" dirty="0"/>
              <a:t>1 m</a:t>
            </a:r>
          </a:p>
        </p:txBody>
      </p:sp>
      <p:cxnSp>
        <p:nvCxnSpPr>
          <p:cNvPr id="7" name="Straight Arrow Connector 6">
            <a:extLst>
              <a:ext uri="{FF2B5EF4-FFF2-40B4-BE49-F238E27FC236}">
                <a16:creationId xmlns:a16="http://schemas.microsoft.com/office/drawing/2014/main" id="{D23D47CC-D52A-40A4-9825-E3A50CE3CF92}"/>
              </a:ext>
            </a:extLst>
          </p:cNvPr>
          <p:cNvCxnSpPr>
            <a:cxnSpLocks/>
          </p:cNvCxnSpPr>
          <p:nvPr/>
        </p:nvCxnSpPr>
        <p:spPr>
          <a:xfrm>
            <a:off x="4907529" y="4567628"/>
            <a:ext cx="3527550"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49BFBED-1D08-464A-B002-CC5B56B82F00}"/>
              </a:ext>
            </a:extLst>
          </p:cNvPr>
          <p:cNvSpPr txBox="1"/>
          <p:nvPr/>
        </p:nvSpPr>
        <p:spPr>
          <a:xfrm>
            <a:off x="8556441" y="4447560"/>
            <a:ext cx="618404" cy="307777"/>
          </a:xfrm>
          <a:prstGeom prst="rect">
            <a:avLst/>
          </a:prstGeom>
          <a:noFill/>
        </p:spPr>
        <p:txBody>
          <a:bodyPr wrap="square" rtlCol="0">
            <a:spAutoFit/>
          </a:bodyPr>
          <a:lstStyle/>
          <a:p>
            <a:pPr algn="l"/>
            <a:r>
              <a:rPr lang="sv-SE" sz="1400" dirty="0"/>
              <a:t>0.5 m</a:t>
            </a:r>
          </a:p>
        </p:txBody>
      </p:sp>
      <p:cxnSp>
        <p:nvCxnSpPr>
          <p:cNvPr id="9" name="Straight Arrow Connector 8">
            <a:extLst>
              <a:ext uri="{FF2B5EF4-FFF2-40B4-BE49-F238E27FC236}">
                <a16:creationId xmlns:a16="http://schemas.microsoft.com/office/drawing/2014/main" id="{E50B30DD-BD85-4231-89B8-2BD414E6571C}"/>
              </a:ext>
            </a:extLst>
          </p:cNvPr>
          <p:cNvCxnSpPr>
            <a:cxnSpLocks/>
          </p:cNvCxnSpPr>
          <p:nvPr/>
        </p:nvCxnSpPr>
        <p:spPr>
          <a:xfrm>
            <a:off x="4903780" y="1366940"/>
            <a:ext cx="3527550"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8164E85-F033-4DB5-B61C-78F2113B028E}"/>
              </a:ext>
            </a:extLst>
          </p:cNvPr>
          <p:cNvSpPr txBox="1"/>
          <p:nvPr/>
        </p:nvSpPr>
        <p:spPr>
          <a:xfrm>
            <a:off x="8552692" y="1267899"/>
            <a:ext cx="618404" cy="307777"/>
          </a:xfrm>
          <a:prstGeom prst="rect">
            <a:avLst/>
          </a:prstGeom>
          <a:noFill/>
        </p:spPr>
        <p:txBody>
          <a:bodyPr wrap="square" rtlCol="0">
            <a:spAutoFit/>
          </a:bodyPr>
          <a:lstStyle/>
          <a:p>
            <a:pPr algn="l"/>
            <a:r>
              <a:rPr lang="sv-SE" sz="1400" dirty="0"/>
              <a:t>1.5 m</a:t>
            </a:r>
          </a:p>
        </p:txBody>
      </p:sp>
      <p:sp>
        <p:nvSpPr>
          <p:cNvPr id="11" name="TextBox 10">
            <a:extLst>
              <a:ext uri="{FF2B5EF4-FFF2-40B4-BE49-F238E27FC236}">
                <a16:creationId xmlns:a16="http://schemas.microsoft.com/office/drawing/2014/main" id="{C96F44A4-A380-4B46-B88C-D2D68C11FCA5}"/>
              </a:ext>
            </a:extLst>
          </p:cNvPr>
          <p:cNvSpPr txBox="1"/>
          <p:nvPr/>
        </p:nvSpPr>
        <p:spPr>
          <a:xfrm>
            <a:off x="7805399" y="896428"/>
            <a:ext cx="1739464" cy="307777"/>
          </a:xfrm>
          <a:prstGeom prst="rect">
            <a:avLst/>
          </a:prstGeom>
          <a:noFill/>
        </p:spPr>
        <p:txBody>
          <a:bodyPr wrap="square" rtlCol="0">
            <a:spAutoFit/>
          </a:bodyPr>
          <a:lstStyle/>
          <a:p>
            <a:pPr algn="ctr"/>
            <a:r>
              <a:rPr lang="en-US" sz="1400" dirty="0"/>
              <a:t>Microphone Height</a:t>
            </a:r>
          </a:p>
        </p:txBody>
      </p:sp>
      <p:sp>
        <p:nvSpPr>
          <p:cNvPr id="14" name="Rectangle 13">
            <a:extLst>
              <a:ext uri="{FF2B5EF4-FFF2-40B4-BE49-F238E27FC236}">
                <a16:creationId xmlns:a16="http://schemas.microsoft.com/office/drawing/2014/main" id="{FFDE0084-1756-4E75-A9C0-A9991BF9BD28}"/>
              </a:ext>
            </a:extLst>
          </p:cNvPr>
          <p:cNvSpPr/>
          <p:nvPr/>
        </p:nvSpPr>
        <p:spPr>
          <a:xfrm>
            <a:off x="457218" y="940737"/>
            <a:ext cx="1448377" cy="512691"/>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a:solidFill>
                  <a:schemeClr val="tx1"/>
                </a:solidFill>
              </a:rPr>
              <a:t>Test </a:t>
            </a:r>
            <a:r>
              <a:rPr lang="sv-SE" sz="1463" dirty="0" err="1">
                <a:solidFill>
                  <a:schemeClr val="tx1"/>
                </a:solidFill>
              </a:rPr>
              <a:t>Condition</a:t>
            </a:r>
            <a:r>
              <a:rPr lang="sv-SE" sz="1463" dirty="0">
                <a:solidFill>
                  <a:schemeClr val="tx1"/>
                </a:solidFill>
              </a:rPr>
              <a:t> 3</a:t>
            </a:r>
          </a:p>
        </p:txBody>
      </p:sp>
      <p:cxnSp>
        <p:nvCxnSpPr>
          <p:cNvPr id="15" name="Straight Arrow Connector 14">
            <a:extLst>
              <a:ext uri="{FF2B5EF4-FFF2-40B4-BE49-F238E27FC236}">
                <a16:creationId xmlns:a16="http://schemas.microsoft.com/office/drawing/2014/main" id="{A5FDA8B4-E54D-40FA-A00D-B8C1DEE24883}"/>
              </a:ext>
            </a:extLst>
          </p:cNvPr>
          <p:cNvCxnSpPr>
            <a:cxnSpLocks/>
          </p:cNvCxnSpPr>
          <p:nvPr/>
        </p:nvCxnSpPr>
        <p:spPr>
          <a:xfrm flipV="1">
            <a:off x="9190577" y="1363192"/>
            <a:ext cx="2464" cy="3206864"/>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5515B12-BF8F-49E2-91E2-D5BDC29377FD}"/>
              </a:ext>
            </a:extLst>
          </p:cNvPr>
          <p:cNvSpPr/>
          <p:nvPr/>
        </p:nvSpPr>
        <p:spPr>
          <a:xfrm rot="16200000">
            <a:off x="7799098" y="2671501"/>
            <a:ext cx="3523154" cy="525144"/>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r>
              <a:rPr lang="en-US" sz="1463">
                <a:solidFill>
                  <a:schemeClr val="tx1"/>
                </a:solidFill>
              </a:rPr>
              <a:t>Sweep to find maximum sound presure level</a:t>
            </a:r>
          </a:p>
        </p:txBody>
      </p:sp>
      <p:cxnSp>
        <p:nvCxnSpPr>
          <p:cNvPr id="17" name="Straight Arrow Connector 16">
            <a:extLst>
              <a:ext uri="{FF2B5EF4-FFF2-40B4-BE49-F238E27FC236}">
                <a16:creationId xmlns:a16="http://schemas.microsoft.com/office/drawing/2014/main" id="{92F11067-5595-46E2-B1C6-4D9E77077FC9}"/>
              </a:ext>
            </a:extLst>
          </p:cNvPr>
          <p:cNvCxnSpPr>
            <a:cxnSpLocks/>
          </p:cNvCxnSpPr>
          <p:nvPr/>
        </p:nvCxnSpPr>
        <p:spPr>
          <a:xfrm flipV="1">
            <a:off x="4683682" y="1359445"/>
            <a:ext cx="0" cy="3206864"/>
          </a:xfrm>
          <a:prstGeom prst="straightConnector1">
            <a:avLst/>
          </a:prstGeom>
          <a:ln w="6667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9E16D7AA-5F37-4CD2-B7FE-EE909DBFE9BA}"/>
              </a:ext>
            </a:extLst>
          </p:cNvPr>
          <p:cNvSpPr/>
          <p:nvPr/>
        </p:nvSpPr>
        <p:spPr>
          <a:xfrm>
            <a:off x="488967" y="2215788"/>
            <a:ext cx="1448377" cy="255373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err="1">
                <a:solidFill>
                  <a:schemeClr val="tx1"/>
                </a:solidFill>
              </a:rPr>
              <a:t>Microphone</a:t>
            </a:r>
            <a:r>
              <a:rPr lang="sv-SE" sz="1463" dirty="0">
                <a:solidFill>
                  <a:schemeClr val="tx1"/>
                </a:solidFill>
              </a:rPr>
              <a:t> position </a:t>
            </a:r>
            <a:r>
              <a:rPr lang="sv-SE" sz="1463" dirty="0" err="1">
                <a:solidFill>
                  <a:schemeClr val="tx1"/>
                </a:solidFill>
              </a:rPr>
              <a:t>above</a:t>
            </a:r>
            <a:r>
              <a:rPr lang="sv-SE" sz="1463" dirty="0">
                <a:solidFill>
                  <a:schemeClr val="tx1"/>
                </a:solidFill>
              </a:rPr>
              <a:t> </a:t>
            </a:r>
            <a:r>
              <a:rPr lang="sv-SE" sz="1463" dirty="0" err="1">
                <a:solidFill>
                  <a:schemeClr val="tx1"/>
                </a:solidFill>
              </a:rPr>
              <a:t>ground</a:t>
            </a:r>
            <a:endParaRPr lang="sv-SE" sz="1463" dirty="0">
              <a:solidFill>
                <a:schemeClr val="tx1"/>
              </a:solidFill>
            </a:endParaRPr>
          </a:p>
          <a:p>
            <a:pPr algn="ctr"/>
            <a:r>
              <a:rPr lang="sv-SE" sz="1463" dirty="0">
                <a:solidFill>
                  <a:schemeClr val="tx1"/>
                </a:solidFill>
              </a:rPr>
              <a:t>(</a:t>
            </a:r>
            <a:r>
              <a:rPr lang="sv-SE" sz="1463" dirty="0" err="1">
                <a:solidFill>
                  <a:schemeClr val="tx1"/>
                </a:solidFill>
              </a:rPr>
              <a:t>Outdoors</a:t>
            </a:r>
            <a:r>
              <a:rPr lang="sv-SE" sz="1463" dirty="0">
                <a:solidFill>
                  <a:schemeClr val="tx1"/>
                </a:solidFill>
              </a:rPr>
              <a:t>):</a:t>
            </a:r>
          </a:p>
          <a:p>
            <a:pPr algn="ctr"/>
            <a:endParaRPr lang="sv-SE" sz="1463" dirty="0">
              <a:solidFill>
                <a:schemeClr val="tx1"/>
              </a:solidFill>
            </a:endParaRPr>
          </a:p>
          <a:p>
            <a:pPr algn="ctr"/>
            <a:r>
              <a:rPr lang="sv-SE" sz="1463" dirty="0" err="1">
                <a:solidFill>
                  <a:schemeClr val="tx1"/>
                </a:solidFill>
              </a:rPr>
              <a:t>Sweep</a:t>
            </a:r>
            <a:r>
              <a:rPr lang="sv-SE" sz="1463" dirty="0">
                <a:solidFill>
                  <a:schemeClr val="tx1"/>
                </a:solidFill>
              </a:rPr>
              <a:t> on the </a:t>
            </a:r>
            <a:r>
              <a:rPr lang="sv-SE" sz="1463" dirty="0" err="1">
                <a:solidFill>
                  <a:schemeClr val="tx1"/>
                </a:solidFill>
              </a:rPr>
              <a:t>line</a:t>
            </a:r>
            <a:r>
              <a:rPr lang="sv-SE" sz="1463" dirty="0">
                <a:solidFill>
                  <a:schemeClr val="tx1"/>
                </a:solidFill>
              </a:rPr>
              <a:t> </a:t>
            </a:r>
            <a:r>
              <a:rPr lang="sv-SE" sz="1463" dirty="0" err="1">
                <a:solidFill>
                  <a:schemeClr val="tx1"/>
                </a:solidFill>
              </a:rPr>
              <a:t>between</a:t>
            </a:r>
            <a:endParaRPr lang="sv-SE" sz="1463" dirty="0">
              <a:solidFill>
                <a:schemeClr val="tx1"/>
              </a:solidFill>
            </a:endParaRPr>
          </a:p>
          <a:p>
            <a:pPr algn="ctr"/>
            <a:r>
              <a:rPr lang="sv-SE" sz="1463" dirty="0">
                <a:solidFill>
                  <a:schemeClr val="tx1"/>
                </a:solidFill>
              </a:rPr>
              <a:t>0</a:t>
            </a:r>
            <a:r>
              <a:rPr lang="sv-SE" sz="1463" dirty="0">
                <a:solidFill>
                  <a:schemeClr val="tx1"/>
                </a:solidFill>
                <a:latin typeface="Calibri" panose="020F0502020204030204" pitchFamily="34" charset="0"/>
              </a:rPr>
              <a:t>⁰ and 180⁰</a:t>
            </a:r>
            <a:endParaRPr lang="sv-SE" sz="1463" dirty="0">
              <a:solidFill>
                <a:schemeClr val="tx1"/>
              </a:solidFill>
            </a:endParaRPr>
          </a:p>
          <a:p>
            <a:pPr algn="ctr"/>
            <a:endParaRPr lang="sv-SE" sz="1463" dirty="0">
              <a:solidFill>
                <a:schemeClr val="tx1"/>
              </a:solidFill>
            </a:endParaRPr>
          </a:p>
        </p:txBody>
      </p:sp>
      <p:sp>
        <p:nvSpPr>
          <p:cNvPr id="19" name="テキスト ボックス 18">
            <a:extLst>
              <a:ext uri="{FF2B5EF4-FFF2-40B4-BE49-F238E27FC236}">
                <a16:creationId xmlns:a16="http://schemas.microsoft.com/office/drawing/2014/main" id="{4F750B17-00FE-4670-A1DE-A98D72411083}"/>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Collecting measurement data protocol</a:t>
            </a:r>
          </a:p>
        </p:txBody>
      </p:sp>
      <p:sp>
        <p:nvSpPr>
          <p:cNvPr id="18" name="TextBox 11">
            <a:extLst>
              <a:ext uri="{FF2B5EF4-FFF2-40B4-BE49-F238E27FC236}">
                <a16:creationId xmlns:a16="http://schemas.microsoft.com/office/drawing/2014/main" id="{E3514FFB-A6A8-4A2C-88EA-B8F23BE0CD03}"/>
              </a:ext>
            </a:extLst>
          </p:cNvPr>
          <p:cNvSpPr txBox="1"/>
          <p:nvPr/>
        </p:nvSpPr>
        <p:spPr>
          <a:xfrm>
            <a:off x="7287162" y="5812672"/>
            <a:ext cx="1878347" cy="369332"/>
          </a:xfrm>
          <a:prstGeom prst="rect">
            <a:avLst/>
          </a:prstGeom>
          <a:noFill/>
        </p:spPr>
        <p:txBody>
          <a:bodyPr wrap="square" rtlCol="0">
            <a:spAutoFit/>
          </a:bodyPr>
          <a:lstStyle/>
          <a:p>
            <a:pPr algn="l"/>
            <a:r>
              <a:rPr lang="en-US" dirty="0">
                <a:solidFill>
                  <a:schemeClr val="tx1">
                    <a:lumMod val="65000"/>
                    <a:lumOff val="35000"/>
                  </a:schemeClr>
                </a:solidFill>
              </a:rPr>
              <a:t>Reflecting Ground</a:t>
            </a:r>
          </a:p>
        </p:txBody>
      </p:sp>
      <p:cxnSp>
        <p:nvCxnSpPr>
          <p:cNvPr id="20" name="直線コネクタ 19">
            <a:extLst>
              <a:ext uri="{FF2B5EF4-FFF2-40B4-BE49-F238E27FC236}">
                <a16:creationId xmlns:a16="http://schemas.microsoft.com/office/drawing/2014/main" id="{3E09A7BF-39D7-41F9-8D05-923F1DA497EE}"/>
              </a:ext>
            </a:extLst>
          </p:cNvPr>
          <p:cNvCxnSpPr/>
          <p:nvPr/>
        </p:nvCxnSpPr>
        <p:spPr>
          <a:xfrm>
            <a:off x="2978869" y="6023728"/>
            <a:ext cx="4251489"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A9D41202-91F2-4C6F-ACA4-55A638FD4A24}"/>
              </a:ext>
            </a:extLst>
          </p:cNvPr>
          <p:cNvSpPr/>
          <p:nvPr/>
        </p:nvSpPr>
        <p:spPr>
          <a:xfrm>
            <a:off x="3026004" y="5156462"/>
            <a:ext cx="3318235" cy="6787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Footer Placeholder 4">
            <a:extLst>
              <a:ext uri="{FF2B5EF4-FFF2-40B4-BE49-F238E27FC236}">
                <a16:creationId xmlns:a16="http://schemas.microsoft.com/office/drawing/2014/main" id="{E26F7AD9-EAAE-4285-B72F-464402335BCD}"/>
              </a:ext>
            </a:extLst>
          </p:cNvPr>
          <p:cNvSpPr>
            <a:spLocks noGrp="1"/>
          </p:cNvSpPr>
          <p:nvPr>
            <p:ph type="ftr" sz="quarter" idx="11"/>
          </p:nvPr>
        </p:nvSpPr>
        <p:spPr/>
        <p:txBody>
          <a:bodyPr/>
          <a:lstStyle/>
          <a:p>
            <a:r>
              <a:rPr kumimoji="1" lang="en-US" altLang="ja-JP"/>
              <a:t>TF RWS - January 2020</a:t>
            </a:r>
            <a:endParaRPr kumimoji="1" lang="ja-JP" altLang="en-US"/>
          </a:p>
        </p:txBody>
      </p:sp>
      <p:sp>
        <p:nvSpPr>
          <p:cNvPr id="6" name="Slide Number Placeholder 5">
            <a:extLst>
              <a:ext uri="{FF2B5EF4-FFF2-40B4-BE49-F238E27FC236}">
                <a16:creationId xmlns:a16="http://schemas.microsoft.com/office/drawing/2014/main" id="{16DFB1A5-8BD8-4BF9-9015-81153D3CDAA2}"/>
              </a:ext>
            </a:extLst>
          </p:cNvPr>
          <p:cNvSpPr>
            <a:spLocks noGrp="1"/>
          </p:cNvSpPr>
          <p:nvPr>
            <p:ph type="sldNum" sz="quarter" idx="12"/>
          </p:nvPr>
        </p:nvSpPr>
        <p:spPr/>
        <p:txBody>
          <a:bodyPr/>
          <a:lstStyle/>
          <a:p>
            <a:fld id="{8F43C5A4-D77E-4248-9597-C5F8C86CFB91}" type="slidenum">
              <a:rPr kumimoji="1" lang="ja-JP" altLang="en-US" smtClean="0"/>
              <a:t>10</a:t>
            </a:fld>
            <a:endParaRPr kumimoji="1" lang="ja-JP" altLang="en-US"/>
          </a:p>
        </p:txBody>
      </p:sp>
    </p:spTree>
    <p:extLst>
      <p:ext uri="{BB962C8B-B14F-4D97-AF65-F5344CB8AC3E}">
        <p14:creationId xmlns:p14="http://schemas.microsoft.com/office/powerpoint/2010/main" val="1845552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295DCF-128D-4748-A603-20167BF8F128}"/>
              </a:ext>
            </a:extLst>
          </p:cNvPr>
          <p:cNvPicPr>
            <a:picLocks noChangeAspect="1"/>
          </p:cNvPicPr>
          <p:nvPr/>
        </p:nvPicPr>
        <p:blipFill>
          <a:blip r:embed="rId2"/>
          <a:stretch>
            <a:fillRect/>
          </a:stretch>
        </p:blipFill>
        <p:spPr>
          <a:xfrm>
            <a:off x="1937344" y="746125"/>
            <a:ext cx="5981931" cy="5365751"/>
          </a:xfrm>
          <a:prstGeom prst="rect">
            <a:avLst/>
          </a:prstGeom>
        </p:spPr>
      </p:pic>
      <p:cxnSp>
        <p:nvCxnSpPr>
          <p:cNvPr id="3" name="Straight Arrow Connector 2">
            <a:extLst>
              <a:ext uri="{FF2B5EF4-FFF2-40B4-BE49-F238E27FC236}">
                <a16:creationId xmlns:a16="http://schemas.microsoft.com/office/drawing/2014/main" id="{05C647EE-22B9-418A-B79C-7B1D209FFD1C}"/>
              </a:ext>
            </a:extLst>
          </p:cNvPr>
          <p:cNvCxnSpPr>
            <a:cxnSpLocks/>
          </p:cNvCxnSpPr>
          <p:nvPr/>
        </p:nvCxnSpPr>
        <p:spPr>
          <a:xfrm>
            <a:off x="7192657" y="2905368"/>
            <a:ext cx="1187427"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23D47CC-D52A-40A4-9825-E3A50CE3CF92}"/>
              </a:ext>
            </a:extLst>
          </p:cNvPr>
          <p:cNvCxnSpPr>
            <a:cxnSpLocks/>
          </p:cNvCxnSpPr>
          <p:nvPr/>
        </p:nvCxnSpPr>
        <p:spPr>
          <a:xfrm>
            <a:off x="4907529" y="4567628"/>
            <a:ext cx="3527550"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50B30DD-BD85-4231-89B8-2BD414E6571C}"/>
              </a:ext>
            </a:extLst>
          </p:cNvPr>
          <p:cNvCxnSpPr>
            <a:cxnSpLocks/>
          </p:cNvCxnSpPr>
          <p:nvPr/>
        </p:nvCxnSpPr>
        <p:spPr>
          <a:xfrm>
            <a:off x="4903780" y="1366940"/>
            <a:ext cx="3527550"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FDE0084-1756-4E75-A9C0-A9991BF9BD28}"/>
              </a:ext>
            </a:extLst>
          </p:cNvPr>
          <p:cNvSpPr/>
          <p:nvPr/>
        </p:nvSpPr>
        <p:spPr>
          <a:xfrm>
            <a:off x="457218" y="940737"/>
            <a:ext cx="1448377" cy="512691"/>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a:solidFill>
                  <a:schemeClr val="tx1"/>
                </a:solidFill>
              </a:rPr>
              <a:t>Test </a:t>
            </a:r>
            <a:r>
              <a:rPr lang="sv-SE" sz="1463" dirty="0" err="1">
                <a:solidFill>
                  <a:schemeClr val="tx1"/>
                </a:solidFill>
              </a:rPr>
              <a:t>Condition</a:t>
            </a:r>
            <a:r>
              <a:rPr lang="sv-SE" sz="1463" dirty="0">
                <a:solidFill>
                  <a:schemeClr val="tx1"/>
                </a:solidFill>
              </a:rPr>
              <a:t> 4</a:t>
            </a:r>
          </a:p>
        </p:txBody>
      </p:sp>
      <p:cxnSp>
        <p:nvCxnSpPr>
          <p:cNvPr id="15" name="Straight Arrow Connector 14">
            <a:extLst>
              <a:ext uri="{FF2B5EF4-FFF2-40B4-BE49-F238E27FC236}">
                <a16:creationId xmlns:a16="http://schemas.microsoft.com/office/drawing/2014/main" id="{A5FDA8B4-E54D-40FA-A00D-B8C1DEE24883}"/>
              </a:ext>
            </a:extLst>
          </p:cNvPr>
          <p:cNvCxnSpPr>
            <a:cxnSpLocks/>
          </p:cNvCxnSpPr>
          <p:nvPr/>
        </p:nvCxnSpPr>
        <p:spPr>
          <a:xfrm flipV="1">
            <a:off x="9190577" y="1363192"/>
            <a:ext cx="2464" cy="3206864"/>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5515B12-BF8F-49E2-91E2-D5BDC29377FD}"/>
              </a:ext>
            </a:extLst>
          </p:cNvPr>
          <p:cNvSpPr/>
          <p:nvPr/>
        </p:nvSpPr>
        <p:spPr>
          <a:xfrm rot="16200000">
            <a:off x="7799098" y="2671501"/>
            <a:ext cx="3523154" cy="525144"/>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US" sz="1463" dirty="0">
                <a:solidFill>
                  <a:schemeClr val="tx1"/>
                </a:solidFill>
              </a:rPr>
              <a:t>11 measurement points between </a:t>
            </a:r>
          </a:p>
          <a:p>
            <a:pPr algn="ctr"/>
            <a:r>
              <a:rPr lang="en-US" sz="1463" dirty="0">
                <a:solidFill>
                  <a:schemeClr val="tx1"/>
                </a:solidFill>
              </a:rPr>
              <a:t>0.5 m and 1.5 m, </a:t>
            </a:r>
            <a:r>
              <a:rPr lang="el-GR" sz="1463" dirty="0">
                <a:solidFill>
                  <a:schemeClr val="tx1"/>
                </a:solidFill>
              </a:rPr>
              <a:t>Δ</a:t>
            </a:r>
            <a:r>
              <a:rPr lang="sv-SE" sz="1463" dirty="0">
                <a:solidFill>
                  <a:schemeClr val="tx1"/>
                </a:solidFill>
              </a:rPr>
              <a:t> = 0.10 m</a:t>
            </a:r>
            <a:endParaRPr lang="en-US" sz="1463" dirty="0">
              <a:solidFill>
                <a:schemeClr val="tx1"/>
              </a:solidFill>
            </a:endParaRPr>
          </a:p>
        </p:txBody>
      </p:sp>
      <p:cxnSp>
        <p:nvCxnSpPr>
          <p:cNvPr id="17" name="Straight Arrow Connector 16">
            <a:extLst>
              <a:ext uri="{FF2B5EF4-FFF2-40B4-BE49-F238E27FC236}">
                <a16:creationId xmlns:a16="http://schemas.microsoft.com/office/drawing/2014/main" id="{92F11067-5595-46E2-B1C6-4D9E77077FC9}"/>
              </a:ext>
            </a:extLst>
          </p:cNvPr>
          <p:cNvCxnSpPr>
            <a:cxnSpLocks/>
          </p:cNvCxnSpPr>
          <p:nvPr/>
        </p:nvCxnSpPr>
        <p:spPr>
          <a:xfrm flipV="1">
            <a:off x="4683682" y="1359445"/>
            <a:ext cx="0" cy="3206864"/>
          </a:xfrm>
          <a:prstGeom prst="straightConnector1">
            <a:avLst/>
          </a:prstGeom>
          <a:ln w="6667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6914CC27-B053-4E83-A2EA-529605EC7362}"/>
              </a:ext>
            </a:extLst>
          </p:cNvPr>
          <p:cNvSpPr/>
          <p:nvPr/>
        </p:nvSpPr>
        <p:spPr>
          <a:xfrm>
            <a:off x="488967" y="2215788"/>
            <a:ext cx="1448377" cy="255373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err="1">
                <a:solidFill>
                  <a:schemeClr val="tx1"/>
                </a:solidFill>
              </a:rPr>
              <a:t>Microphone</a:t>
            </a:r>
            <a:r>
              <a:rPr lang="sv-SE" sz="1463" dirty="0">
                <a:solidFill>
                  <a:schemeClr val="tx1"/>
                </a:solidFill>
              </a:rPr>
              <a:t> position </a:t>
            </a:r>
            <a:r>
              <a:rPr lang="sv-SE" sz="1463" dirty="0" err="1">
                <a:solidFill>
                  <a:schemeClr val="tx1"/>
                </a:solidFill>
              </a:rPr>
              <a:t>above</a:t>
            </a:r>
            <a:r>
              <a:rPr lang="sv-SE" sz="1463" dirty="0">
                <a:solidFill>
                  <a:schemeClr val="tx1"/>
                </a:solidFill>
              </a:rPr>
              <a:t> </a:t>
            </a:r>
            <a:r>
              <a:rPr lang="sv-SE" sz="1463" dirty="0" err="1">
                <a:solidFill>
                  <a:schemeClr val="tx1"/>
                </a:solidFill>
              </a:rPr>
              <a:t>ground</a:t>
            </a:r>
            <a:endParaRPr lang="sv-SE" sz="1463" dirty="0">
              <a:solidFill>
                <a:schemeClr val="tx1"/>
              </a:solidFill>
            </a:endParaRPr>
          </a:p>
          <a:p>
            <a:pPr algn="ctr"/>
            <a:r>
              <a:rPr lang="sv-SE" sz="1463" dirty="0">
                <a:solidFill>
                  <a:schemeClr val="tx1"/>
                </a:solidFill>
              </a:rPr>
              <a:t>(</a:t>
            </a:r>
            <a:r>
              <a:rPr lang="sv-SE" sz="1463" dirty="0" err="1">
                <a:solidFill>
                  <a:schemeClr val="tx1"/>
                </a:solidFill>
              </a:rPr>
              <a:t>Outdoors</a:t>
            </a:r>
            <a:r>
              <a:rPr lang="sv-SE" sz="1463" dirty="0">
                <a:solidFill>
                  <a:schemeClr val="tx1"/>
                </a:solidFill>
              </a:rPr>
              <a:t>):</a:t>
            </a:r>
          </a:p>
          <a:p>
            <a:pPr algn="ctr"/>
            <a:endParaRPr lang="sv-SE" sz="1463" dirty="0">
              <a:solidFill>
                <a:schemeClr val="tx1"/>
              </a:solidFill>
            </a:endParaRPr>
          </a:p>
          <a:p>
            <a:pPr algn="ctr"/>
            <a:r>
              <a:rPr lang="sv-SE" sz="1463" dirty="0">
                <a:solidFill>
                  <a:schemeClr val="tx1"/>
                </a:solidFill>
              </a:rPr>
              <a:t>11 </a:t>
            </a:r>
            <a:r>
              <a:rPr lang="sv-SE" sz="1463" dirty="0" err="1">
                <a:solidFill>
                  <a:schemeClr val="tx1"/>
                </a:solidFill>
              </a:rPr>
              <a:t>points</a:t>
            </a:r>
            <a:r>
              <a:rPr lang="sv-SE" sz="1463" dirty="0">
                <a:solidFill>
                  <a:schemeClr val="tx1"/>
                </a:solidFill>
              </a:rPr>
              <a:t> on the </a:t>
            </a:r>
            <a:r>
              <a:rPr lang="sv-SE" sz="1463" dirty="0" err="1">
                <a:solidFill>
                  <a:schemeClr val="tx1"/>
                </a:solidFill>
              </a:rPr>
              <a:t>line</a:t>
            </a:r>
            <a:r>
              <a:rPr lang="sv-SE" sz="1463" dirty="0">
                <a:solidFill>
                  <a:schemeClr val="tx1"/>
                </a:solidFill>
              </a:rPr>
              <a:t> </a:t>
            </a:r>
            <a:r>
              <a:rPr lang="sv-SE" sz="1463" dirty="0" err="1">
                <a:solidFill>
                  <a:schemeClr val="tx1"/>
                </a:solidFill>
              </a:rPr>
              <a:t>between</a:t>
            </a:r>
            <a:endParaRPr lang="sv-SE" sz="1463" dirty="0">
              <a:solidFill>
                <a:schemeClr val="tx1"/>
              </a:solidFill>
            </a:endParaRPr>
          </a:p>
          <a:p>
            <a:pPr algn="ctr"/>
            <a:r>
              <a:rPr lang="sv-SE" sz="1463" dirty="0">
                <a:solidFill>
                  <a:schemeClr val="tx1"/>
                </a:solidFill>
              </a:rPr>
              <a:t>0</a:t>
            </a:r>
            <a:r>
              <a:rPr lang="sv-SE" sz="1463" dirty="0">
                <a:solidFill>
                  <a:schemeClr val="tx1"/>
                </a:solidFill>
                <a:latin typeface="Calibri" panose="020F0502020204030204" pitchFamily="34" charset="0"/>
              </a:rPr>
              <a:t>⁰ and 180⁰</a:t>
            </a:r>
            <a:endParaRPr lang="sv-SE" sz="1463" dirty="0">
              <a:solidFill>
                <a:schemeClr val="tx1"/>
              </a:solidFill>
            </a:endParaRPr>
          </a:p>
          <a:p>
            <a:pPr algn="ctr"/>
            <a:endParaRPr lang="sv-SE" sz="1463" dirty="0">
              <a:solidFill>
                <a:schemeClr val="tx1"/>
              </a:solidFill>
            </a:endParaRPr>
          </a:p>
        </p:txBody>
      </p:sp>
      <p:sp>
        <p:nvSpPr>
          <p:cNvPr id="20" name="テキスト ボックス 19">
            <a:extLst>
              <a:ext uri="{FF2B5EF4-FFF2-40B4-BE49-F238E27FC236}">
                <a16:creationId xmlns:a16="http://schemas.microsoft.com/office/drawing/2014/main" id="{8164417D-8082-45F1-B074-39347EE3FABF}"/>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Collecting measurement data protocol</a:t>
            </a:r>
          </a:p>
        </p:txBody>
      </p:sp>
      <p:sp>
        <p:nvSpPr>
          <p:cNvPr id="19" name="TextBox 11">
            <a:extLst>
              <a:ext uri="{FF2B5EF4-FFF2-40B4-BE49-F238E27FC236}">
                <a16:creationId xmlns:a16="http://schemas.microsoft.com/office/drawing/2014/main" id="{B3099B44-417C-41DC-8772-1C40B6AE62E6}"/>
              </a:ext>
            </a:extLst>
          </p:cNvPr>
          <p:cNvSpPr txBox="1"/>
          <p:nvPr/>
        </p:nvSpPr>
        <p:spPr>
          <a:xfrm>
            <a:off x="7287162" y="5812672"/>
            <a:ext cx="1878347" cy="369332"/>
          </a:xfrm>
          <a:prstGeom prst="rect">
            <a:avLst/>
          </a:prstGeom>
          <a:noFill/>
        </p:spPr>
        <p:txBody>
          <a:bodyPr wrap="square" rtlCol="0">
            <a:spAutoFit/>
          </a:bodyPr>
          <a:lstStyle/>
          <a:p>
            <a:pPr algn="l"/>
            <a:r>
              <a:rPr lang="en-US" dirty="0">
                <a:solidFill>
                  <a:schemeClr val="tx1">
                    <a:lumMod val="65000"/>
                    <a:lumOff val="35000"/>
                  </a:schemeClr>
                </a:solidFill>
              </a:rPr>
              <a:t>Reflecting Ground</a:t>
            </a:r>
          </a:p>
        </p:txBody>
      </p:sp>
      <p:cxnSp>
        <p:nvCxnSpPr>
          <p:cNvPr id="21" name="直線コネクタ 20">
            <a:extLst>
              <a:ext uri="{FF2B5EF4-FFF2-40B4-BE49-F238E27FC236}">
                <a16:creationId xmlns:a16="http://schemas.microsoft.com/office/drawing/2014/main" id="{C1D90296-F2B7-4507-8426-27014E75AF83}"/>
              </a:ext>
            </a:extLst>
          </p:cNvPr>
          <p:cNvCxnSpPr/>
          <p:nvPr/>
        </p:nvCxnSpPr>
        <p:spPr>
          <a:xfrm>
            <a:off x="2978869" y="6023728"/>
            <a:ext cx="4251489"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8D848D12-05DB-45FD-ABEF-4868325A5E84}"/>
              </a:ext>
            </a:extLst>
          </p:cNvPr>
          <p:cNvSpPr/>
          <p:nvPr/>
        </p:nvSpPr>
        <p:spPr>
          <a:xfrm>
            <a:off x="3026004" y="5156462"/>
            <a:ext cx="3318235" cy="6787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TextBox 22">
            <a:extLst>
              <a:ext uri="{FF2B5EF4-FFF2-40B4-BE49-F238E27FC236}">
                <a16:creationId xmlns:a16="http://schemas.microsoft.com/office/drawing/2014/main" id="{AAC3C197-943A-4CA1-837A-35F457EFF5AF}"/>
              </a:ext>
            </a:extLst>
          </p:cNvPr>
          <p:cNvSpPr txBox="1"/>
          <p:nvPr/>
        </p:nvSpPr>
        <p:spPr>
          <a:xfrm>
            <a:off x="8537678" y="2813831"/>
            <a:ext cx="618404" cy="307777"/>
          </a:xfrm>
          <a:prstGeom prst="rect">
            <a:avLst/>
          </a:prstGeom>
          <a:noFill/>
        </p:spPr>
        <p:txBody>
          <a:bodyPr wrap="square" rtlCol="0">
            <a:spAutoFit/>
          </a:bodyPr>
          <a:lstStyle/>
          <a:p>
            <a:pPr algn="l"/>
            <a:r>
              <a:rPr lang="sv-SE" sz="1400" dirty="0"/>
              <a:t>1 m</a:t>
            </a:r>
          </a:p>
        </p:txBody>
      </p:sp>
      <p:sp>
        <p:nvSpPr>
          <p:cNvPr id="24" name="TextBox 23">
            <a:extLst>
              <a:ext uri="{FF2B5EF4-FFF2-40B4-BE49-F238E27FC236}">
                <a16:creationId xmlns:a16="http://schemas.microsoft.com/office/drawing/2014/main" id="{99AB4249-1761-4389-8055-C4C1D3D37CC4}"/>
              </a:ext>
            </a:extLst>
          </p:cNvPr>
          <p:cNvSpPr txBox="1"/>
          <p:nvPr/>
        </p:nvSpPr>
        <p:spPr>
          <a:xfrm>
            <a:off x="8556441" y="4447560"/>
            <a:ext cx="618404" cy="307777"/>
          </a:xfrm>
          <a:prstGeom prst="rect">
            <a:avLst/>
          </a:prstGeom>
          <a:noFill/>
        </p:spPr>
        <p:txBody>
          <a:bodyPr wrap="square" rtlCol="0">
            <a:spAutoFit/>
          </a:bodyPr>
          <a:lstStyle/>
          <a:p>
            <a:pPr algn="l"/>
            <a:r>
              <a:rPr lang="sv-SE" sz="1400" dirty="0"/>
              <a:t>0.5 m</a:t>
            </a:r>
          </a:p>
        </p:txBody>
      </p:sp>
      <p:sp>
        <p:nvSpPr>
          <p:cNvPr id="25" name="TextBox 24">
            <a:extLst>
              <a:ext uri="{FF2B5EF4-FFF2-40B4-BE49-F238E27FC236}">
                <a16:creationId xmlns:a16="http://schemas.microsoft.com/office/drawing/2014/main" id="{3A18E49D-0CDA-457B-9015-A1DD6984319F}"/>
              </a:ext>
            </a:extLst>
          </p:cNvPr>
          <p:cNvSpPr txBox="1"/>
          <p:nvPr/>
        </p:nvSpPr>
        <p:spPr>
          <a:xfrm>
            <a:off x="8552692" y="1267899"/>
            <a:ext cx="618404" cy="307777"/>
          </a:xfrm>
          <a:prstGeom prst="rect">
            <a:avLst/>
          </a:prstGeom>
          <a:noFill/>
        </p:spPr>
        <p:txBody>
          <a:bodyPr wrap="square" rtlCol="0">
            <a:spAutoFit/>
          </a:bodyPr>
          <a:lstStyle/>
          <a:p>
            <a:pPr algn="l"/>
            <a:r>
              <a:rPr lang="sv-SE" sz="1400" dirty="0"/>
              <a:t>1.5 m</a:t>
            </a:r>
          </a:p>
        </p:txBody>
      </p:sp>
      <p:sp>
        <p:nvSpPr>
          <p:cNvPr id="26" name="TextBox 25">
            <a:extLst>
              <a:ext uri="{FF2B5EF4-FFF2-40B4-BE49-F238E27FC236}">
                <a16:creationId xmlns:a16="http://schemas.microsoft.com/office/drawing/2014/main" id="{2C61A674-3B03-4F2C-A144-B1163EE694FF}"/>
              </a:ext>
            </a:extLst>
          </p:cNvPr>
          <p:cNvSpPr txBox="1"/>
          <p:nvPr/>
        </p:nvSpPr>
        <p:spPr>
          <a:xfrm>
            <a:off x="7805399" y="896428"/>
            <a:ext cx="1739464" cy="307777"/>
          </a:xfrm>
          <a:prstGeom prst="rect">
            <a:avLst/>
          </a:prstGeom>
          <a:noFill/>
        </p:spPr>
        <p:txBody>
          <a:bodyPr wrap="square" rtlCol="0">
            <a:spAutoFit/>
          </a:bodyPr>
          <a:lstStyle/>
          <a:p>
            <a:pPr algn="ctr"/>
            <a:r>
              <a:rPr lang="en-US" sz="1400" dirty="0"/>
              <a:t>Microphone Height</a:t>
            </a:r>
          </a:p>
        </p:txBody>
      </p:sp>
      <p:sp>
        <p:nvSpPr>
          <p:cNvPr id="4" name="Footer Placeholder 3">
            <a:extLst>
              <a:ext uri="{FF2B5EF4-FFF2-40B4-BE49-F238E27FC236}">
                <a16:creationId xmlns:a16="http://schemas.microsoft.com/office/drawing/2014/main" id="{AEF8C173-DBEE-4272-925F-5356EF469980}"/>
              </a:ext>
            </a:extLst>
          </p:cNvPr>
          <p:cNvSpPr>
            <a:spLocks noGrp="1"/>
          </p:cNvSpPr>
          <p:nvPr>
            <p:ph type="ftr" sz="quarter" idx="11"/>
          </p:nvPr>
        </p:nvSpPr>
        <p:spPr/>
        <p:txBody>
          <a:bodyPr/>
          <a:lstStyle/>
          <a:p>
            <a:r>
              <a:rPr kumimoji="1" lang="en-US" altLang="ja-JP"/>
              <a:t>TF RWS - January 2020</a:t>
            </a:r>
            <a:endParaRPr kumimoji="1" lang="ja-JP" altLang="en-US"/>
          </a:p>
        </p:txBody>
      </p:sp>
      <p:sp>
        <p:nvSpPr>
          <p:cNvPr id="5" name="Slide Number Placeholder 4">
            <a:extLst>
              <a:ext uri="{FF2B5EF4-FFF2-40B4-BE49-F238E27FC236}">
                <a16:creationId xmlns:a16="http://schemas.microsoft.com/office/drawing/2014/main" id="{F2BAD01B-A55D-4EE4-8D73-7895228BCC9E}"/>
              </a:ext>
            </a:extLst>
          </p:cNvPr>
          <p:cNvSpPr>
            <a:spLocks noGrp="1"/>
          </p:cNvSpPr>
          <p:nvPr>
            <p:ph type="sldNum" sz="quarter" idx="12"/>
          </p:nvPr>
        </p:nvSpPr>
        <p:spPr/>
        <p:txBody>
          <a:bodyPr/>
          <a:lstStyle/>
          <a:p>
            <a:fld id="{8F43C5A4-D77E-4248-9597-C5F8C86CFB91}" type="slidenum">
              <a:rPr kumimoji="1" lang="ja-JP" altLang="en-US" smtClean="0"/>
              <a:t>11</a:t>
            </a:fld>
            <a:endParaRPr kumimoji="1" lang="ja-JP" altLang="en-US"/>
          </a:p>
        </p:txBody>
      </p:sp>
    </p:spTree>
    <p:extLst>
      <p:ext uri="{BB962C8B-B14F-4D97-AF65-F5344CB8AC3E}">
        <p14:creationId xmlns:p14="http://schemas.microsoft.com/office/powerpoint/2010/main" val="456895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295DCF-128D-4748-A603-20167BF8F128}"/>
              </a:ext>
            </a:extLst>
          </p:cNvPr>
          <p:cNvPicPr>
            <a:picLocks noChangeAspect="1"/>
          </p:cNvPicPr>
          <p:nvPr/>
        </p:nvPicPr>
        <p:blipFill>
          <a:blip r:embed="rId2"/>
          <a:stretch>
            <a:fillRect/>
          </a:stretch>
        </p:blipFill>
        <p:spPr>
          <a:xfrm>
            <a:off x="1937344" y="746125"/>
            <a:ext cx="5981931" cy="5365751"/>
          </a:xfrm>
          <a:prstGeom prst="rect">
            <a:avLst/>
          </a:prstGeom>
        </p:spPr>
      </p:pic>
      <p:cxnSp>
        <p:nvCxnSpPr>
          <p:cNvPr id="3" name="Straight Arrow Connector 2">
            <a:extLst>
              <a:ext uri="{FF2B5EF4-FFF2-40B4-BE49-F238E27FC236}">
                <a16:creationId xmlns:a16="http://schemas.microsoft.com/office/drawing/2014/main" id="{05C647EE-22B9-418A-B79C-7B1D209FFD1C}"/>
              </a:ext>
            </a:extLst>
          </p:cNvPr>
          <p:cNvCxnSpPr>
            <a:cxnSpLocks/>
          </p:cNvCxnSpPr>
          <p:nvPr/>
        </p:nvCxnSpPr>
        <p:spPr>
          <a:xfrm>
            <a:off x="7192657" y="2905368"/>
            <a:ext cx="1187427"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23D47CC-D52A-40A4-9825-E3A50CE3CF92}"/>
              </a:ext>
            </a:extLst>
          </p:cNvPr>
          <p:cNvCxnSpPr>
            <a:cxnSpLocks/>
          </p:cNvCxnSpPr>
          <p:nvPr/>
        </p:nvCxnSpPr>
        <p:spPr>
          <a:xfrm>
            <a:off x="4907529" y="4567628"/>
            <a:ext cx="3527550"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50B30DD-BD85-4231-89B8-2BD414E6571C}"/>
              </a:ext>
            </a:extLst>
          </p:cNvPr>
          <p:cNvCxnSpPr>
            <a:cxnSpLocks/>
          </p:cNvCxnSpPr>
          <p:nvPr/>
        </p:nvCxnSpPr>
        <p:spPr>
          <a:xfrm>
            <a:off x="4903780" y="1366940"/>
            <a:ext cx="3527550"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FDE0084-1756-4E75-A9C0-A9991BF9BD28}"/>
              </a:ext>
            </a:extLst>
          </p:cNvPr>
          <p:cNvSpPr/>
          <p:nvPr/>
        </p:nvSpPr>
        <p:spPr>
          <a:xfrm>
            <a:off x="457218" y="940737"/>
            <a:ext cx="1448377" cy="512691"/>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a:solidFill>
                  <a:schemeClr val="tx1"/>
                </a:solidFill>
              </a:rPr>
              <a:t>Test </a:t>
            </a:r>
            <a:r>
              <a:rPr lang="sv-SE" sz="1463" dirty="0" err="1">
                <a:solidFill>
                  <a:schemeClr val="tx1"/>
                </a:solidFill>
              </a:rPr>
              <a:t>Condition</a:t>
            </a:r>
            <a:r>
              <a:rPr lang="sv-SE" sz="1463" dirty="0">
                <a:solidFill>
                  <a:schemeClr val="tx1"/>
                </a:solidFill>
              </a:rPr>
              <a:t> 5</a:t>
            </a:r>
          </a:p>
        </p:txBody>
      </p:sp>
      <p:cxnSp>
        <p:nvCxnSpPr>
          <p:cNvPr id="15" name="Straight Arrow Connector 14">
            <a:extLst>
              <a:ext uri="{FF2B5EF4-FFF2-40B4-BE49-F238E27FC236}">
                <a16:creationId xmlns:a16="http://schemas.microsoft.com/office/drawing/2014/main" id="{A5FDA8B4-E54D-40FA-A00D-B8C1DEE24883}"/>
              </a:ext>
            </a:extLst>
          </p:cNvPr>
          <p:cNvCxnSpPr>
            <a:cxnSpLocks/>
          </p:cNvCxnSpPr>
          <p:nvPr/>
        </p:nvCxnSpPr>
        <p:spPr>
          <a:xfrm flipV="1">
            <a:off x="9190577" y="1363192"/>
            <a:ext cx="2464" cy="3206864"/>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5515B12-BF8F-49E2-91E2-D5BDC29377FD}"/>
              </a:ext>
            </a:extLst>
          </p:cNvPr>
          <p:cNvSpPr/>
          <p:nvPr/>
        </p:nvSpPr>
        <p:spPr>
          <a:xfrm rot="16200000">
            <a:off x="7799098" y="2671501"/>
            <a:ext cx="3523154" cy="525144"/>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US" sz="1463" dirty="0">
                <a:solidFill>
                  <a:schemeClr val="tx1"/>
                </a:solidFill>
              </a:rPr>
              <a:t>1 measurement point at 1.2 m</a:t>
            </a:r>
          </a:p>
        </p:txBody>
      </p:sp>
      <p:cxnSp>
        <p:nvCxnSpPr>
          <p:cNvPr id="17" name="Straight Arrow Connector 16">
            <a:extLst>
              <a:ext uri="{FF2B5EF4-FFF2-40B4-BE49-F238E27FC236}">
                <a16:creationId xmlns:a16="http://schemas.microsoft.com/office/drawing/2014/main" id="{92F11067-5595-46E2-B1C6-4D9E77077FC9}"/>
              </a:ext>
            </a:extLst>
          </p:cNvPr>
          <p:cNvCxnSpPr>
            <a:cxnSpLocks/>
          </p:cNvCxnSpPr>
          <p:nvPr/>
        </p:nvCxnSpPr>
        <p:spPr>
          <a:xfrm flipV="1">
            <a:off x="4683682" y="1359445"/>
            <a:ext cx="0" cy="3206864"/>
          </a:xfrm>
          <a:prstGeom prst="straightConnector1">
            <a:avLst/>
          </a:prstGeom>
          <a:ln w="6667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6914CC27-B053-4E83-A2EA-529605EC7362}"/>
              </a:ext>
            </a:extLst>
          </p:cNvPr>
          <p:cNvSpPr/>
          <p:nvPr/>
        </p:nvSpPr>
        <p:spPr>
          <a:xfrm>
            <a:off x="488967" y="2215788"/>
            <a:ext cx="1448377" cy="255373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err="1">
                <a:solidFill>
                  <a:schemeClr val="tx1"/>
                </a:solidFill>
              </a:rPr>
              <a:t>Microphone</a:t>
            </a:r>
            <a:r>
              <a:rPr lang="sv-SE" sz="1463" dirty="0">
                <a:solidFill>
                  <a:schemeClr val="tx1"/>
                </a:solidFill>
              </a:rPr>
              <a:t> position </a:t>
            </a:r>
            <a:r>
              <a:rPr lang="sv-SE" sz="1463" dirty="0" err="1">
                <a:solidFill>
                  <a:schemeClr val="tx1"/>
                </a:solidFill>
              </a:rPr>
              <a:t>above</a:t>
            </a:r>
            <a:r>
              <a:rPr lang="sv-SE" sz="1463" dirty="0">
                <a:solidFill>
                  <a:schemeClr val="tx1"/>
                </a:solidFill>
              </a:rPr>
              <a:t> </a:t>
            </a:r>
            <a:r>
              <a:rPr lang="sv-SE" sz="1463" dirty="0" err="1">
                <a:solidFill>
                  <a:schemeClr val="tx1"/>
                </a:solidFill>
              </a:rPr>
              <a:t>ground</a:t>
            </a:r>
            <a:endParaRPr lang="sv-SE" sz="1463" dirty="0">
              <a:solidFill>
                <a:schemeClr val="tx1"/>
              </a:solidFill>
            </a:endParaRPr>
          </a:p>
          <a:p>
            <a:pPr algn="ctr"/>
            <a:r>
              <a:rPr lang="sv-SE" sz="1463" dirty="0">
                <a:solidFill>
                  <a:schemeClr val="tx1"/>
                </a:solidFill>
              </a:rPr>
              <a:t>(</a:t>
            </a:r>
            <a:r>
              <a:rPr lang="sv-SE" sz="1463" dirty="0" err="1">
                <a:solidFill>
                  <a:schemeClr val="tx1"/>
                </a:solidFill>
              </a:rPr>
              <a:t>Outdoors</a:t>
            </a:r>
            <a:r>
              <a:rPr lang="sv-SE" sz="1463" dirty="0">
                <a:solidFill>
                  <a:schemeClr val="tx1"/>
                </a:solidFill>
              </a:rPr>
              <a:t>):</a:t>
            </a:r>
          </a:p>
          <a:p>
            <a:pPr algn="ctr"/>
            <a:endParaRPr lang="sv-SE" sz="1463" dirty="0">
              <a:solidFill>
                <a:schemeClr val="tx1"/>
              </a:solidFill>
            </a:endParaRPr>
          </a:p>
          <a:p>
            <a:pPr algn="ctr"/>
            <a:r>
              <a:rPr lang="sv-SE" sz="1463" dirty="0">
                <a:solidFill>
                  <a:schemeClr val="tx1"/>
                </a:solidFill>
              </a:rPr>
              <a:t>1 </a:t>
            </a:r>
            <a:r>
              <a:rPr lang="sv-SE" sz="1463" dirty="0" err="1">
                <a:solidFill>
                  <a:schemeClr val="tx1"/>
                </a:solidFill>
              </a:rPr>
              <a:t>point</a:t>
            </a:r>
            <a:r>
              <a:rPr lang="sv-SE" sz="1463" dirty="0">
                <a:solidFill>
                  <a:schemeClr val="tx1"/>
                </a:solidFill>
              </a:rPr>
              <a:t> at 1.2 m on the </a:t>
            </a:r>
            <a:r>
              <a:rPr lang="sv-SE" sz="1463" dirty="0" err="1">
                <a:solidFill>
                  <a:schemeClr val="tx1"/>
                </a:solidFill>
              </a:rPr>
              <a:t>line</a:t>
            </a:r>
            <a:r>
              <a:rPr lang="sv-SE" sz="1463" dirty="0">
                <a:solidFill>
                  <a:schemeClr val="tx1"/>
                </a:solidFill>
              </a:rPr>
              <a:t> </a:t>
            </a:r>
            <a:r>
              <a:rPr lang="sv-SE" sz="1463" dirty="0" err="1">
                <a:solidFill>
                  <a:schemeClr val="tx1"/>
                </a:solidFill>
              </a:rPr>
              <a:t>between</a:t>
            </a:r>
            <a:endParaRPr lang="sv-SE" sz="1463" dirty="0">
              <a:solidFill>
                <a:schemeClr val="tx1"/>
              </a:solidFill>
            </a:endParaRPr>
          </a:p>
          <a:p>
            <a:pPr algn="ctr"/>
            <a:r>
              <a:rPr lang="sv-SE" sz="1463" dirty="0">
                <a:solidFill>
                  <a:schemeClr val="tx1"/>
                </a:solidFill>
              </a:rPr>
              <a:t>0</a:t>
            </a:r>
            <a:r>
              <a:rPr lang="sv-SE" sz="1463" dirty="0">
                <a:solidFill>
                  <a:schemeClr val="tx1"/>
                </a:solidFill>
                <a:latin typeface="Calibri" panose="020F0502020204030204" pitchFamily="34" charset="0"/>
              </a:rPr>
              <a:t>⁰ and 180⁰</a:t>
            </a:r>
            <a:endParaRPr lang="sv-SE" sz="1463" dirty="0">
              <a:solidFill>
                <a:schemeClr val="tx1"/>
              </a:solidFill>
            </a:endParaRPr>
          </a:p>
          <a:p>
            <a:pPr algn="ctr"/>
            <a:endParaRPr lang="sv-SE" sz="1463" dirty="0">
              <a:solidFill>
                <a:schemeClr val="tx1"/>
              </a:solidFill>
            </a:endParaRPr>
          </a:p>
        </p:txBody>
      </p:sp>
      <p:sp>
        <p:nvSpPr>
          <p:cNvPr id="20" name="テキスト ボックス 19">
            <a:extLst>
              <a:ext uri="{FF2B5EF4-FFF2-40B4-BE49-F238E27FC236}">
                <a16:creationId xmlns:a16="http://schemas.microsoft.com/office/drawing/2014/main" id="{EBA4595C-E1BB-4DE3-9A63-5A116C6EB9A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Collecting measurement data protocol</a:t>
            </a:r>
          </a:p>
        </p:txBody>
      </p:sp>
      <p:sp>
        <p:nvSpPr>
          <p:cNvPr id="19" name="TextBox 11">
            <a:extLst>
              <a:ext uri="{FF2B5EF4-FFF2-40B4-BE49-F238E27FC236}">
                <a16:creationId xmlns:a16="http://schemas.microsoft.com/office/drawing/2014/main" id="{D5A64CD5-815A-47D1-B294-3D0E01701F88}"/>
              </a:ext>
            </a:extLst>
          </p:cNvPr>
          <p:cNvSpPr txBox="1"/>
          <p:nvPr/>
        </p:nvSpPr>
        <p:spPr>
          <a:xfrm>
            <a:off x="7287162" y="5812672"/>
            <a:ext cx="1878347" cy="369332"/>
          </a:xfrm>
          <a:prstGeom prst="rect">
            <a:avLst/>
          </a:prstGeom>
          <a:noFill/>
        </p:spPr>
        <p:txBody>
          <a:bodyPr wrap="square" rtlCol="0">
            <a:spAutoFit/>
          </a:bodyPr>
          <a:lstStyle/>
          <a:p>
            <a:pPr algn="l"/>
            <a:r>
              <a:rPr lang="en-US" dirty="0">
                <a:solidFill>
                  <a:schemeClr val="tx1">
                    <a:lumMod val="65000"/>
                    <a:lumOff val="35000"/>
                  </a:schemeClr>
                </a:solidFill>
              </a:rPr>
              <a:t>Reflecting Ground</a:t>
            </a:r>
          </a:p>
        </p:txBody>
      </p:sp>
      <p:cxnSp>
        <p:nvCxnSpPr>
          <p:cNvPr id="21" name="直線コネクタ 20">
            <a:extLst>
              <a:ext uri="{FF2B5EF4-FFF2-40B4-BE49-F238E27FC236}">
                <a16:creationId xmlns:a16="http://schemas.microsoft.com/office/drawing/2014/main" id="{1228B6A0-1B33-4BFC-96C6-BA3F75CBF488}"/>
              </a:ext>
            </a:extLst>
          </p:cNvPr>
          <p:cNvCxnSpPr/>
          <p:nvPr/>
        </p:nvCxnSpPr>
        <p:spPr>
          <a:xfrm>
            <a:off x="2978869" y="6023728"/>
            <a:ext cx="4251489"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34E6C0BF-C6B7-4E70-B704-436C6A911284}"/>
              </a:ext>
            </a:extLst>
          </p:cNvPr>
          <p:cNvSpPr/>
          <p:nvPr/>
        </p:nvSpPr>
        <p:spPr>
          <a:xfrm>
            <a:off x="3026004" y="5156462"/>
            <a:ext cx="3318235" cy="6787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TextBox 3">
            <a:extLst>
              <a:ext uri="{FF2B5EF4-FFF2-40B4-BE49-F238E27FC236}">
                <a16:creationId xmlns:a16="http://schemas.microsoft.com/office/drawing/2014/main" id="{4C065E1E-B94A-4801-B01B-15231B3AA78B}"/>
              </a:ext>
            </a:extLst>
          </p:cNvPr>
          <p:cNvSpPr txBox="1"/>
          <p:nvPr/>
        </p:nvSpPr>
        <p:spPr>
          <a:xfrm>
            <a:off x="8537678" y="2792804"/>
            <a:ext cx="618404" cy="307777"/>
          </a:xfrm>
          <a:prstGeom prst="rect">
            <a:avLst/>
          </a:prstGeom>
          <a:noFill/>
        </p:spPr>
        <p:txBody>
          <a:bodyPr wrap="square" rtlCol="0">
            <a:spAutoFit/>
          </a:bodyPr>
          <a:lstStyle/>
          <a:p>
            <a:pPr algn="l"/>
            <a:r>
              <a:rPr lang="sv-SE" sz="1400" dirty="0"/>
              <a:t>1 m</a:t>
            </a:r>
          </a:p>
        </p:txBody>
      </p:sp>
      <p:sp>
        <p:nvSpPr>
          <p:cNvPr id="24" name="TextBox 7">
            <a:extLst>
              <a:ext uri="{FF2B5EF4-FFF2-40B4-BE49-F238E27FC236}">
                <a16:creationId xmlns:a16="http://schemas.microsoft.com/office/drawing/2014/main" id="{77D72ECD-37BB-4706-AFE5-AF3FB3538C48}"/>
              </a:ext>
            </a:extLst>
          </p:cNvPr>
          <p:cNvSpPr txBox="1"/>
          <p:nvPr/>
        </p:nvSpPr>
        <p:spPr>
          <a:xfrm>
            <a:off x="8556441" y="4447560"/>
            <a:ext cx="618404" cy="307777"/>
          </a:xfrm>
          <a:prstGeom prst="rect">
            <a:avLst/>
          </a:prstGeom>
          <a:noFill/>
        </p:spPr>
        <p:txBody>
          <a:bodyPr wrap="square" rtlCol="0">
            <a:spAutoFit/>
          </a:bodyPr>
          <a:lstStyle/>
          <a:p>
            <a:pPr algn="l"/>
            <a:r>
              <a:rPr lang="sv-SE" sz="1400" dirty="0"/>
              <a:t>0.5 m</a:t>
            </a:r>
          </a:p>
        </p:txBody>
      </p:sp>
      <p:sp>
        <p:nvSpPr>
          <p:cNvPr id="25" name="TextBox 9">
            <a:extLst>
              <a:ext uri="{FF2B5EF4-FFF2-40B4-BE49-F238E27FC236}">
                <a16:creationId xmlns:a16="http://schemas.microsoft.com/office/drawing/2014/main" id="{4214FA11-E74E-46FC-956F-A6E23587D7BF}"/>
              </a:ext>
            </a:extLst>
          </p:cNvPr>
          <p:cNvSpPr txBox="1"/>
          <p:nvPr/>
        </p:nvSpPr>
        <p:spPr>
          <a:xfrm>
            <a:off x="8552692" y="1246872"/>
            <a:ext cx="618404" cy="307777"/>
          </a:xfrm>
          <a:prstGeom prst="rect">
            <a:avLst/>
          </a:prstGeom>
          <a:noFill/>
        </p:spPr>
        <p:txBody>
          <a:bodyPr wrap="square" rtlCol="0">
            <a:spAutoFit/>
          </a:bodyPr>
          <a:lstStyle/>
          <a:p>
            <a:pPr algn="l"/>
            <a:r>
              <a:rPr lang="sv-SE" sz="1400" dirty="0"/>
              <a:t>1.5 m</a:t>
            </a:r>
          </a:p>
        </p:txBody>
      </p:sp>
      <p:sp>
        <p:nvSpPr>
          <p:cNvPr id="26" name="TextBox 10">
            <a:extLst>
              <a:ext uri="{FF2B5EF4-FFF2-40B4-BE49-F238E27FC236}">
                <a16:creationId xmlns:a16="http://schemas.microsoft.com/office/drawing/2014/main" id="{E648EB06-0AB8-4739-A380-FE940730EB33}"/>
              </a:ext>
            </a:extLst>
          </p:cNvPr>
          <p:cNvSpPr txBox="1"/>
          <p:nvPr/>
        </p:nvSpPr>
        <p:spPr>
          <a:xfrm>
            <a:off x="7805399" y="875401"/>
            <a:ext cx="1739464" cy="307777"/>
          </a:xfrm>
          <a:prstGeom prst="rect">
            <a:avLst/>
          </a:prstGeom>
          <a:noFill/>
        </p:spPr>
        <p:txBody>
          <a:bodyPr wrap="square" rtlCol="0">
            <a:spAutoFit/>
          </a:bodyPr>
          <a:lstStyle/>
          <a:p>
            <a:pPr algn="ctr"/>
            <a:r>
              <a:rPr lang="en-US" sz="1400" dirty="0"/>
              <a:t>Microphone Height</a:t>
            </a:r>
          </a:p>
        </p:txBody>
      </p:sp>
      <p:sp>
        <p:nvSpPr>
          <p:cNvPr id="4" name="Footer Placeholder 3">
            <a:extLst>
              <a:ext uri="{FF2B5EF4-FFF2-40B4-BE49-F238E27FC236}">
                <a16:creationId xmlns:a16="http://schemas.microsoft.com/office/drawing/2014/main" id="{135F5E02-01B7-494D-8E72-133281D491ED}"/>
              </a:ext>
            </a:extLst>
          </p:cNvPr>
          <p:cNvSpPr>
            <a:spLocks noGrp="1"/>
          </p:cNvSpPr>
          <p:nvPr>
            <p:ph type="ftr" sz="quarter" idx="11"/>
          </p:nvPr>
        </p:nvSpPr>
        <p:spPr/>
        <p:txBody>
          <a:bodyPr/>
          <a:lstStyle/>
          <a:p>
            <a:r>
              <a:rPr kumimoji="1" lang="en-US" altLang="ja-JP"/>
              <a:t>TF RWS - January 2020</a:t>
            </a:r>
            <a:endParaRPr kumimoji="1" lang="ja-JP" altLang="en-US"/>
          </a:p>
        </p:txBody>
      </p:sp>
      <p:sp>
        <p:nvSpPr>
          <p:cNvPr id="5" name="Slide Number Placeholder 4">
            <a:extLst>
              <a:ext uri="{FF2B5EF4-FFF2-40B4-BE49-F238E27FC236}">
                <a16:creationId xmlns:a16="http://schemas.microsoft.com/office/drawing/2014/main" id="{5D10A27C-009D-4AE9-B6B6-BE2573B6829E}"/>
              </a:ext>
            </a:extLst>
          </p:cNvPr>
          <p:cNvSpPr>
            <a:spLocks noGrp="1"/>
          </p:cNvSpPr>
          <p:nvPr>
            <p:ph type="sldNum" sz="quarter" idx="12"/>
          </p:nvPr>
        </p:nvSpPr>
        <p:spPr/>
        <p:txBody>
          <a:bodyPr/>
          <a:lstStyle/>
          <a:p>
            <a:fld id="{8F43C5A4-D77E-4248-9597-C5F8C86CFB91}" type="slidenum">
              <a:rPr kumimoji="1" lang="ja-JP" altLang="en-US" smtClean="0"/>
              <a:t>12</a:t>
            </a:fld>
            <a:endParaRPr kumimoji="1" lang="ja-JP" altLang="en-US"/>
          </a:p>
        </p:txBody>
      </p:sp>
    </p:spTree>
    <p:extLst>
      <p:ext uri="{BB962C8B-B14F-4D97-AF65-F5344CB8AC3E}">
        <p14:creationId xmlns:p14="http://schemas.microsoft.com/office/powerpoint/2010/main" val="2647725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Box 104">
            <a:extLst>
              <a:ext uri="{FF2B5EF4-FFF2-40B4-BE49-F238E27FC236}">
                <a16:creationId xmlns:a16="http://schemas.microsoft.com/office/drawing/2014/main" id="{C9A17ABD-2C62-4957-9CBD-B770DC79FA6E}"/>
              </a:ext>
            </a:extLst>
          </p:cNvPr>
          <p:cNvSpPr txBox="1"/>
          <p:nvPr/>
        </p:nvSpPr>
        <p:spPr>
          <a:xfrm>
            <a:off x="8563548" y="3657724"/>
            <a:ext cx="618404" cy="242374"/>
          </a:xfrm>
          <a:prstGeom prst="rect">
            <a:avLst/>
          </a:prstGeom>
          <a:noFill/>
        </p:spPr>
        <p:txBody>
          <a:bodyPr wrap="square" rtlCol="0">
            <a:spAutoFit/>
          </a:bodyPr>
          <a:lstStyle>
            <a:defPPr>
              <a:defRPr lang="sv-SE"/>
            </a:defPPr>
            <a:lvl1pPr>
              <a:defRPr sz="1200"/>
            </a:lvl1pPr>
          </a:lstStyle>
          <a:p>
            <a:r>
              <a:rPr lang="sv-SE" sz="975" dirty="0"/>
              <a:t>7 m</a:t>
            </a:r>
          </a:p>
        </p:txBody>
      </p:sp>
      <p:pic>
        <p:nvPicPr>
          <p:cNvPr id="23" name="Picture 22">
            <a:extLst>
              <a:ext uri="{FF2B5EF4-FFF2-40B4-BE49-F238E27FC236}">
                <a16:creationId xmlns:a16="http://schemas.microsoft.com/office/drawing/2014/main" id="{4262A001-4831-43F2-9F96-5B86D987BDF5}"/>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4632780" y="909676"/>
            <a:ext cx="1903319" cy="2337259"/>
          </a:xfrm>
          <a:prstGeom prst="rect">
            <a:avLst/>
          </a:prstGeom>
        </p:spPr>
      </p:pic>
      <p:cxnSp>
        <p:nvCxnSpPr>
          <p:cNvPr id="38" name="Straight Arrow Connector 37">
            <a:extLst>
              <a:ext uri="{FF2B5EF4-FFF2-40B4-BE49-F238E27FC236}">
                <a16:creationId xmlns:a16="http://schemas.microsoft.com/office/drawing/2014/main" id="{0F92CDF3-D162-4104-9762-69D8495E97A7}"/>
              </a:ext>
            </a:extLst>
          </p:cNvPr>
          <p:cNvCxnSpPr>
            <a:cxnSpLocks/>
          </p:cNvCxnSpPr>
          <p:nvPr/>
        </p:nvCxnSpPr>
        <p:spPr>
          <a:xfrm>
            <a:off x="6051965" y="3193355"/>
            <a:ext cx="0" cy="2432601"/>
          </a:xfrm>
          <a:prstGeom prst="straightConnector1">
            <a:avLst/>
          </a:prstGeom>
          <a:ln w="6350">
            <a:solidFill>
              <a:schemeClr val="tx1"/>
            </a:solidFill>
            <a:prstDash val="lgDashDot"/>
            <a:headEnd type="none"/>
            <a:tailEnd type="none"/>
          </a:ln>
        </p:spPr>
        <p:style>
          <a:lnRef idx="1">
            <a:schemeClr val="accent1"/>
          </a:lnRef>
          <a:fillRef idx="0">
            <a:schemeClr val="accent1"/>
          </a:fillRef>
          <a:effectRef idx="0">
            <a:schemeClr val="accent1"/>
          </a:effectRef>
          <a:fontRef idx="minor">
            <a:schemeClr val="tx1"/>
          </a:fontRef>
        </p:style>
      </p:cxnSp>
      <p:grpSp>
        <p:nvGrpSpPr>
          <p:cNvPr id="50" name="Group 49">
            <a:extLst>
              <a:ext uri="{FF2B5EF4-FFF2-40B4-BE49-F238E27FC236}">
                <a16:creationId xmlns:a16="http://schemas.microsoft.com/office/drawing/2014/main" id="{59A7553E-17F5-4A58-B9F1-814C3D1804C3}"/>
              </a:ext>
            </a:extLst>
          </p:cNvPr>
          <p:cNvGrpSpPr/>
          <p:nvPr/>
        </p:nvGrpSpPr>
        <p:grpSpPr>
          <a:xfrm>
            <a:off x="5938727" y="3801587"/>
            <a:ext cx="225943" cy="250332"/>
            <a:chOff x="1514381" y="2518618"/>
            <a:chExt cx="138225" cy="153145"/>
          </a:xfrm>
        </p:grpSpPr>
        <p:sp>
          <p:nvSpPr>
            <p:cNvPr id="51" name="Oval 50">
              <a:extLst>
                <a:ext uri="{FF2B5EF4-FFF2-40B4-BE49-F238E27FC236}">
                  <a16:creationId xmlns:a16="http://schemas.microsoft.com/office/drawing/2014/main" id="{C5FFF3C0-0044-4510-B386-8C3473CCC652}"/>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52" name="Straight Connector 51">
              <a:extLst>
                <a:ext uri="{FF2B5EF4-FFF2-40B4-BE49-F238E27FC236}">
                  <a16:creationId xmlns:a16="http://schemas.microsoft.com/office/drawing/2014/main" id="{8B209926-BDF0-429F-8B17-A597D783668A}"/>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DE99916-9C99-4B04-A4B2-5386E346AC58}"/>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EE85A07A-E157-4348-8FEF-A841E2CA6C93}"/>
              </a:ext>
            </a:extLst>
          </p:cNvPr>
          <p:cNvGrpSpPr/>
          <p:nvPr/>
        </p:nvGrpSpPr>
        <p:grpSpPr>
          <a:xfrm>
            <a:off x="5946229" y="4567057"/>
            <a:ext cx="225943" cy="250332"/>
            <a:chOff x="1514381" y="2518618"/>
            <a:chExt cx="138225" cy="153145"/>
          </a:xfrm>
        </p:grpSpPr>
        <p:sp>
          <p:nvSpPr>
            <p:cNvPr id="55" name="Oval 54">
              <a:extLst>
                <a:ext uri="{FF2B5EF4-FFF2-40B4-BE49-F238E27FC236}">
                  <a16:creationId xmlns:a16="http://schemas.microsoft.com/office/drawing/2014/main" id="{1FAAB1AE-2814-4B7D-BAA4-2C7466A3498F}"/>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56" name="Straight Connector 55">
              <a:extLst>
                <a:ext uri="{FF2B5EF4-FFF2-40B4-BE49-F238E27FC236}">
                  <a16:creationId xmlns:a16="http://schemas.microsoft.com/office/drawing/2014/main" id="{4A08F80E-B3C3-4CB4-98D6-44D0CB13AA46}"/>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B28EAE8E-D6E5-436F-A9D5-48CFB2CB121C}"/>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8F7C7566-D556-4BF2-86E4-9CCDF36D7368}"/>
              </a:ext>
            </a:extLst>
          </p:cNvPr>
          <p:cNvGrpSpPr/>
          <p:nvPr/>
        </p:nvGrpSpPr>
        <p:grpSpPr>
          <a:xfrm>
            <a:off x="5942477" y="5238712"/>
            <a:ext cx="225943" cy="250332"/>
            <a:chOff x="1514381" y="2518618"/>
            <a:chExt cx="138225" cy="153145"/>
          </a:xfrm>
        </p:grpSpPr>
        <p:sp>
          <p:nvSpPr>
            <p:cNvPr id="59" name="Oval 58">
              <a:extLst>
                <a:ext uri="{FF2B5EF4-FFF2-40B4-BE49-F238E27FC236}">
                  <a16:creationId xmlns:a16="http://schemas.microsoft.com/office/drawing/2014/main" id="{B32AE654-1702-42A7-B09B-F9C5D41F36D0}"/>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60" name="Straight Connector 59">
              <a:extLst>
                <a:ext uri="{FF2B5EF4-FFF2-40B4-BE49-F238E27FC236}">
                  <a16:creationId xmlns:a16="http://schemas.microsoft.com/office/drawing/2014/main" id="{DE19324D-6C6B-4739-8DA5-80D74E14EB55}"/>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0320821-2B94-4489-959A-CD7DFDE8A835}"/>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2" name="Straight Arrow Connector 61">
            <a:extLst>
              <a:ext uri="{FF2B5EF4-FFF2-40B4-BE49-F238E27FC236}">
                <a16:creationId xmlns:a16="http://schemas.microsoft.com/office/drawing/2014/main" id="{3A8F12AE-95AD-4B40-A23A-45EE994C7119}"/>
              </a:ext>
            </a:extLst>
          </p:cNvPr>
          <p:cNvCxnSpPr>
            <a:cxnSpLocks/>
          </p:cNvCxnSpPr>
          <p:nvPr/>
        </p:nvCxnSpPr>
        <p:spPr>
          <a:xfrm>
            <a:off x="4793252" y="3929745"/>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399365FA-7A55-4FE5-A9A2-43F70F842DB3}"/>
              </a:ext>
            </a:extLst>
          </p:cNvPr>
          <p:cNvSpPr txBox="1"/>
          <p:nvPr/>
        </p:nvSpPr>
        <p:spPr>
          <a:xfrm>
            <a:off x="4454785" y="3841598"/>
            <a:ext cx="618404" cy="242374"/>
          </a:xfrm>
          <a:prstGeom prst="rect">
            <a:avLst/>
          </a:prstGeom>
          <a:noFill/>
        </p:spPr>
        <p:txBody>
          <a:bodyPr wrap="square" rtlCol="0">
            <a:spAutoFit/>
          </a:bodyPr>
          <a:lstStyle>
            <a:defPPr>
              <a:defRPr lang="sv-SE"/>
            </a:defPPr>
            <a:lvl1pPr>
              <a:defRPr sz="1200"/>
            </a:lvl1pPr>
          </a:lstStyle>
          <a:p>
            <a:r>
              <a:rPr lang="sv-SE" sz="975" dirty="0"/>
              <a:t>2 m</a:t>
            </a:r>
          </a:p>
        </p:txBody>
      </p:sp>
      <p:cxnSp>
        <p:nvCxnSpPr>
          <p:cNvPr id="64" name="Straight Arrow Connector 63">
            <a:extLst>
              <a:ext uri="{FF2B5EF4-FFF2-40B4-BE49-F238E27FC236}">
                <a16:creationId xmlns:a16="http://schemas.microsoft.com/office/drawing/2014/main" id="{C2110024-4F8B-480C-BAC8-C32511BAC1D1}"/>
              </a:ext>
            </a:extLst>
          </p:cNvPr>
          <p:cNvCxnSpPr>
            <a:cxnSpLocks/>
          </p:cNvCxnSpPr>
          <p:nvPr/>
        </p:nvCxnSpPr>
        <p:spPr>
          <a:xfrm>
            <a:off x="4789500" y="4706459"/>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78A1C23F-428D-428F-B7CD-9EB8A8F0D4AA}"/>
              </a:ext>
            </a:extLst>
          </p:cNvPr>
          <p:cNvSpPr txBox="1"/>
          <p:nvPr/>
        </p:nvSpPr>
        <p:spPr>
          <a:xfrm>
            <a:off x="4391000" y="4588295"/>
            <a:ext cx="618404" cy="242374"/>
          </a:xfrm>
          <a:prstGeom prst="rect">
            <a:avLst/>
          </a:prstGeom>
          <a:noFill/>
        </p:spPr>
        <p:txBody>
          <a:bodyPr wrap="square" rtlCol="0">
            <a:spAutoFit/>
          </a:bodyPr>
          <a:lstStyle>
            <a:defPPr>
              <a:defRPr lang="sv-SE"/>
            </a:defPPr>
            <a:lvl1pPr>
              <a:defRPr sz="1200"/>
            </a:lvl1pPr>
          </a:lstStyle>
          <a:p>
            <a:r>
              <a:rPr lang="sv-SE" sz="975" dirty="0"/>
              <a:t>4.5 m</a:t>
            </a:r>
          </a:p>
        </p:txBody>
      </p:sp>
      <p:cxnSp>
        <p:nvCxnSpPr>
          <p:cNvPr id="66" name="Straight Arrow Connector 65">
            <a:extLst>
              <a:ext uri="{FF2B5EF4-FFF2-40B4-BE49-F238E27FC236}">
                <a16:creationId xmlns:a16="http://schemas.microsoft.com/office/drawing/2014/main" id="{503D0622-3857-425C-88CA-1D9AADA94FF4}"/>
              </a:ext>
            </a:extLst>
          </p:cNvPr>
          <p:cNvCxnSpPr>
            <a:cxnSpLocks/>
          </p:cNvCxnSpPr>
          <p:nvPr/>
        </p:nvCxnSpPr>
        <p:spPr>
          <a:xfrm>
            <a:off x="4793253" y="5378112"/>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7D86B383-6545-4749-B55D-82B696F49202}"/>
              </a:ext>
            </a:extLst>
          </p:cNvPr>
          <p:cNvSpPr txBox="1"/>
          <p:nvPr/>
        </p:nvSpPr>
        <p:spPr>
          <a:xfrm>
            <a:off x="4454786" y="5267453"/>
            <a:ext cx="618404" cy="242374"/>
          </a:xfrm>
          <a:prstGeom prst="rect">
            <a:avLst/>
          </a:prstGeom>
          <a:noFill/>
        </p:spPr>
        <p:txBody>
          <a:bodyPr wrap="square" rtlCol="0">
            <a:spAutoFit/>
          </a:bodyPr>
          <a:lstStyle>
            <a:defPPr>
              <a:defRPr lang="sv-SE"/>
            </a:defPPr>
            <a:lvl1pPr>
              <a:defRPr sz="1200"/>
            </a:lvl1pPr>
          </a:lstStyle>
          <a:p>
            <a:r>
              <a:rPr lang="sv-SE" sz="975" dirty="0"/>
              <a:t>7 m</a:t>
            </a:r>
          </a:p>
        </p:txBody>
      </p:sp>
      <p:cxnSp>
        <p:nvCxnSpPr>
          <p:cNvPr id="68" name="Straight Arrow Connector 67">
            <a:extLst>
              <a:ext uri="{FF2B5EF4-FFF2-40B4-BE49-F238E27FC236}">
                <a16:creationId xmlns:a16="http://schemas.microsoft.com/office/drawing/2014/main" id="{88293084-00BC-4F6D-92A6-41E1198E47AE}"/>
              </a:ext>
            </a:extLst>
          </p:cNvPr>
          <p:cNvCxnSpPr>
            <a:cxnSpLocks/>
          </p:cNvCxnSpPr>
          <p:nvPr/>
        </p:nvCxnSpPr>
        <p:spPr>
          <a:xfrm>
            <a:off x="6050321" y="3190044"/>
            <a:ext cx="2305522" cy="2276487"/>
          </a:xfrm>
          <a:prstGeom prst="straightConnector1">
            <a:avLst/>
          </a:prstGeom>
          <a:ln w="3175">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grpSp>
        <p:nvGrpSpPr>
          <p:cNvPr id="84" name="Group 83">
            <a:extLst>
              <a:ext uri="{FF2B5EF4-FFF2-40B4-BE49-F238E27FC236}">
                <a16:creationId xmlns:a16="http://schemas.microsoft.com/office/drawing/2014/main" id="{8F2B1CF5-E5E3-48A8-8D17-ED30FCA4F28C}"/>
              </a:ext>
            </a:extLst>
          </p:cNvPr>
          <p:cNvGrpSpPr/>
          <p:nvPr/>
        </p:nvGrpSpPr>
        <p:grpSpPr>
          <a:xfrm rot="18851380">
            <a:off x="6488771" y="3614042"/>
            <a:ext cx="225943" cy="250332"/>
            <a:chOff x="1514381" y="2518618"/>
            <a:chExt cx="138225" cy="153145"/>
          </a:xfrm>
        </p:grpSpPr>
        <p:sp>
          <p:nvSpPr>
            <p:cNvPr id="85" name="Oval 84">
              <a:extLst>
                <a:ext uri="{FF2B5EF4-FFF2-40B4-BE49-F238E27FC236}">
                  <a16:creationId xmlns:a16="http://schemas.microsoft.com/office/drawing/2014/main" id="{10EB9456-999D-4FA2-9A47-07C337B3863E}"/>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86" name="Straight Connector 85">
              <a:extLst>
                <a:ext uri="{FF2B5EF4-FFF2-40B4-BE49-F238E27FC236}">
                  <a16:creationId xmlns:a16="http://schemas.microsoft.com/office/drawing/2014/main" id="{44EAD0A2-A6BA-4F2D-BFF1-FFBB01D341E3}"/>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D5BA9E24-D038-43BF-AAA9-D68A3C2B33D8}"/>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8" name="Group 87">
            <a:extLst>
              <a:ext uri="{FF2B5EF4-FFF2-40B4-BE49-F238E27FC236}">
                <a16:creationId xmlns:a16="http://schemas.microsoft.com/office/drawing/2014/main" id="{CD54D1D0-A507-4058-9BE5-73F003A0AEBF}"/>
              </a:ext>
            </a:extLst>
          </p:cNvPr>
          <p:cNvGrpSpPr/>
          <p:nvPr/>
        </p:nvGrpSpPr>
        <p:grpSpPr>
          <a:xfrm rot="18851380">
            <a:off x="7042869" y="4142224"/>
            <a:ext cx="225943" cy="250332"/>
            <a:chOff x="1514381" y="2518618"/>
            <a:chExt cx="138225" cy="153145"/>
          </a:xfrm>
        </p:grpSpPr>
        <p:sp>
          <p:nvSpPr>
            <p:cNvPr id="89" name="Oval 88">
              <a:extLst>
                <a:ext uri="{FF2B5EF4-FFF2-40B4-BE49-F238E27FC236}">
                  <a16:creationId xmlns:a16="http://schemas.microsoft.com/office/drawing/2014/main" id="{52656E48-C6DA-4265-A57A-F7B22915576C}"/>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90" name="Straight Connector 89">
              <a:extLst>
                <a:ext uri="{FF2B5EF4-FFF2-40B4-BE49-F238E27FC236}">
                  <a16:creationId xmlns:a16="http://schemas.microsoft.com/office/drawing/2014/main" id="{F22B040A-7FBC-46B6-9133-E344E86D7FCF}"/>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229CF35-2722-4E10-BFF5-CFD5247394DE}"/>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6B0542E4-3EC2-49AB-A772-30ABFF8DE9E4}"/>
              </a:ext>
            </a:extLst>
          </p:cNvPr>
          <p:cNvGrpSpPr/>
          <p:nvPr/>
        </p:nvGrpSpPr>
        <p:grpSpPr>
          <a:xfrm rot="18851380">
            <a:off x="7521855" y="4613081"/>
            <a:ext cx="225943" cy="250332"/>
            <a:chOff x="1514381" y="2518618"/>
            <a:chExt cx="138225" cy="153145"/>
          </a:xfrm>
        </p:grpSpPr>
        <p:sp>
          <p:nvSpPr>
            <p:cNvPr id="93" name="Oval 92">
              <a:extLst>
                <a:ext uri="{FF2B5EF4-FFF2-40B4-BE49-F238E27FC236}">
                  <a16:creationId xmlns:a16="http://schemas.microsoft.com/office/drawing/2014/main" id="{193ED7EB-2253-4F44-A425-A8B00A4AF069}"/>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94" name="Straight Connector 93">
              <a:extLst>
                <a:ext uri="{FF2B5EF4-FFF2-40B4-BE49-F238E27FC236}">
                  <a16:creationId xmlns:a16="http://schemas.microsoft.com/office/drawing/2014/main" id="{82C40DBE-678F-45BB-92F1-7A8B2C650119}"/>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1BBA9CE-30DC-4713-9287-1B70D0C5EF96}"/>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98" name="Straight Arrow Connector 97">
            <a:extLst>
              <a:ext uri="{FF2B5EF4-FFF2-40B4-BE49-F238E27FC236}">
                <a16:creationId xmlns:a16="http://schemas.microsoft.com/office/drawing/2014/main" id="{45EBA095-E06C-4CF8-8F25-0C63E52FE55B}"/>
              </a:ext>
            </a:extLst>
          </p:cNvPr>
          <p:cNvCxnSpPr>
            <a:cxnSpLocks/>
          </p:cNvCxnSpPr>
          <p:nvPr/>
        </p:nvCxnSpPr>
        <p:spPr>
          <a:xfrm rot="18811649">
            <a:off x="6525104" y="3197347"/>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E2C6C0D-B3B1-422E-8098-BCB93A93B208}"/>
              </a:ext>
            </a:extLst>
          </p:cNvPr>
          <p:cNvCxnSpPr>
            <a:cxnSpLocks/>
          </p:cNvCxnSpPr>
          <p:nvPr/>
        </p:nvCxnSpPr>
        <p:spPr>
          <a:xfrm rot="18811649">
            <a:off x="7085673" y="3734992"/>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7554B2CE-4DE6-4D6C-ABF9-33582940612E}"/>
              </a:ext>
            </a:extLst>
          </p:cNvPr>
          <p:cNvCxnSpPr>
            <a:cxnSpLocks/>
          </p:cNvCxnSpPr>
          <p:nvPr/>
        </p:nvCxnSpPr>
        <p:spPr>
          <a:xfrm rot="18811649">
            <a:off x="7575235" y="4194841"/>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E4282129-804A-481D-88A0-0EF41897727F}"/>
              </a:ext>
            </a:extLst>
          </p:cNvPr>
          <p:cNvSpPr txBox="1"/>
          <p:nvPr/>
        </p:nvSpPr>
        <p:spPr>
          <a:xfrm>
            <a:off x="7527921" y="2642741"/>
            <a:ext cx="618404" cy="242374"/>
          </a:xfrm>
          <a:prstGeom prst="rect">
            <a:avLst/>
          </a:prstGeom>
          <a:noFill/>
        </p:spPr>
        <p:txBody>
          <a:bodyPr wrap="square" rtlCol="0">
            <a:spAutoFit/>
          </a:bodyPr>
          <a:lstStyle>
            <a:defPPr>
              <a:defRPr lang="sv-SE"/>
            </a:defPPr>
            <a:lvl1pPr>
              <a:defRPr sz="1200"/>
            </a:lvl1pPr>
          </a:lstStyle>
          <a:p>
            <a:r>
              <a:rPr lang="sv-SE" sz="975" dirty="0"/>
              <a:t>2 m</a:t>
            </a:r>
          </a:p>
        </p:txBody>
      </p:sp>
      <p:sp>
        <p:nvSpPr>
          <p:cNvPr id="104" name="TextBox 103">
            <a:extLst>
              <a:ext uri="{FF2B5EF4-FFF2-40B4-BE49-F238E27FC236}">
                <a16:creationId xmlns:a16="http://schemas.microsoft.com/office/drawing/2014/main" id="{817B8DFC-60AD-40EC-BD37-C935B02ACE2F}"/>
              </a:ext>
            </a:extLst>
          </p:cNvPr>
          <p:cNvSpPr txBox="1"/>
          <p:nvPr/>
        </p:nvSpPr>
        <p:spPr>
          <a:xfrm>
            <a:off x="8117031" y="3173682"/>
            <a:ext cx="618404" cy="242374"/>
          </a:xfrm>
          <a:prstGeom prst="rect">
            <a:avLst/>
          </a:prstGeom>
          <a:noFill/>
        </p:spPr>
        <p:txBody>
          <a:bodyPr wrap="square" rtlCol="0">
            <a:spAutoFit/>
          </a:bodyPr>
          <a:lstStyle>
            <a:defPPr>
              <a:defRPr lang="sv-SE"/>
            </a:defPPr>
            <a:lvl1pPr>
              <a:defRPr sz="1200"/>
            </a:lvl1pPr>
          </a:lstStyle>
          <a:p>
            <a:r>
              <a:rPr lang="sv-SE" sz="975" dirty="0"/>
              <a:t>4.5 m</a:t>
            </a:r>
          </a:p>
        </p:txBody>
      </p:sp>
      <p:sp>
        <p:nvSpPr>
          <p:cNvPr id="108" name="Arc 107">
            <a:extLst>
              <a:ext uri="{FF2B5EF4-FFF2-40B4-BE49-F238E27FC236}">
                <a16:creationId xmlns:a16="http://schemas.microsoft.com/office/drawing/2014/main" id="{0768C468-5777-4FBA-82B7-08D8D4C19E0D}"/>
              </a:ext>
            </a:extLst>
          </p:cNvPr>
          <p:cNvSpPr/>
          <p:nvPr/>
        </p:nvSpPr>
        <p:spPr>
          <a:xfrm rot="7864021">
            <a:off x="5906717" y="3428194"/>
            <a:ext cx="1109480" cy="815611"/>
          </a:xfrm>
          <a:prstGeom prst="arc">
            <a:avLst>
              <a:gd name="adj1" fmla="val 15279477"/>
              <a:gd name="adj2" fmla="val 0"/>
            </a:avLst>
          </a:prstGeom>
          <a:ln>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sz="1463"/>
          </a:p>
        </p:txBody>
      </p:sp>
      <p:sp>
        <p:nvSpPr>
          <p:cNvPr id="109" name="TextBox 108">
            <a:extLst>
              <a:ext uri="{FF2B5EF4-FFF2-40B4-BE49-F238E27FC236}">
                <a16:creationId xmlns:a16="http://schemas.microsoft.com/office/drawing/2014/main" id="{1FD0A37F-EAA2-4EB5-B601-9791EA312450}"/>
              </a:ext>
            </a:extLst>
          </p:cNvPr>
          <p:cNvSpPr txBox="1"/>
          <p:nvPr/>
        </p:nvSpPr>
        <p:spPr>
          <a:xfrm>
            <a:off x="6282503" y="3990948"/>
            <a:ext cx="387287" cy="242374"/>
          </a:xfrm>
          <a:prstGeom prst="rect">
            <a:avLst/>
          </a:prstGeom>
          <a:noFill/>
        </p:spPr>
        <p:txBody>
          <a:bodyPr wrap="square" rtlCol="0">
            <a:spAutoFit/>
          </a:bodyPr>
          <a:lstStyle>
            <a:defPPr>
              <a:defRPr lang="sv-SE"/>
            </a:defPPr>
            <a:lvl1pPr>
              <a:defRPr sz="1200"/>
            </a:lvl1pPr>
          </a:lstStyle>
          <a:p>
            <a:r>
              <a:rPr lang="sv-SE" sz="975" dirty="0"/>
              <a:t>45⁰ </a:t>
            </a:r>
          </a:p>
        </p:txBody>
      </p:sp>
      <p:sp>
        <p:nvSpPr>
          <p:cNvPr id="110" name="Rectangle 109">
            <a:extLst>
              <a:ext uri="{FF2B5EF4-FFF2-40B4-BE49-F238E27FC236}">
                <a16:creationId xmlns:a16="http://schemas.microsoft.com/office/drawing/2014/main" id="{1BE41430-DB8F-410B-AD14-18E52685C075}"/>
              </a:ext>
            </a:extLst>
          </p:cNvPr>
          <p:cNvSpPr/>
          <p:nvPr/>
        </p:nvSpPr>
        <p:spPr>
          <a:xfrm>
            <a:off x="460375" y="2168539"/>
            <a:ext cx="1299301" cy="255373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a:solidFill>
                  <a:schemeClr val="tx1"/>
                </a:solidFill>
              </a:rPr>
              <a:t>At</a:t>
            </a:r>
          </a:p>
          <a:p>
            <a:pPr algn="ctr"/>
            <a:r>
              <a:rPr lang="sv-SE" sz="1463" dirty="0" err="1">
                <a:solidFill>
                  <a:schemeClr val="tx1"/>
                </a:solidFill>
              </a:rPr>
              <a:t>Measurement</a:t>
            </a:r>
            <a:endParaRPr lang="sv-SE" sz="1463" dirty="0">
              <a:solidFill>
                <a:schemeClr val="tx1"/>
              </a:solidFill>
            </a:endParaRPr>
          </a:p>
          <a:p>
            <a:pPr algn="ctr"/>
            <a:r>
              <a:rPr lang="sv-SE" sz="1463" dirty="0" err="1">
                <a:solidFill>
                  <a:schemeClr val="tx1"/>
                </a:solidFill>
              </a:rPr>
              <a:t>distance</a:t>
            </a:r>
            <a:endParaRPr lang="sv-SE" sz="1463" dirty="0">
              <a:solidFill>
                <a:schemeClr val="tx1"/>
              </a:solidFill>
            </a:endParaRPr>
          </a:p>
          <a:p>
            <a:pPr algn="ctr"/>
            <a:r>
              <a:rPr lang="sv-SE" sz="1463" dirty="0">
                <a:solidFill>
                  <a:schemeClr val="tx1"/>
                </a:solidFill>
              </a:rPr>
              <a:t>(</a:t>
            </a:r>
            <a:r>
              <a:rPr lang="sv-SE" sz="1463" dirty="0" err="1">
                <a:solidFill>
                  <a:schemeClr val="tx1"/>
                </a:solidFill>
              </a:rPr>
              <a:t>Outdoors</a:t>
            </a:r>
            <a:r>
              <a:rPr lang="sv-SE" sz="1463" dirty="0">
                <a:solidFill>
                  <a:schemeClr val="tx1"/>
                </a:solidFill>
              </a:rPr>
              <a:t>):</a:t>
            </a:r>
          </a:p>
          <a:p>
            <a:pPr algn="ctr"/>
            <a:endParaRPr lang="sv-SE" sz="1463" dirty="0">
              <a:solidFill>
                <a:schemeClr val="tx1"/>
              </a:solidFill>
            </a:endParaRPr>
          </a:p>
          <a:p>
            <a:pPr algn="ctr"/>
            <a:r>
              <a:rPr lang="sv-SE" sz="1463" dirty="0">
                <a:solidFill>
                  <a:schemeClr val="tx1"/>
                </a:solidFill>
              </a:rPr>
              <a:t>2 m</a:t>
            </a:r>
          </a:p>
          <a:p>
            <a:pPr algn="ctr"/>
            <a:r>
              <a:rPr lang="sv-SE" sz="1463" dirty="0">
                <a:solidFill>
                  <a:schemeClr val="tx1"/>
                </a:solidFill>
              </a:rPr>
              <a:t>4,5 m</a:t>
            </a:r>
          </a:p>
          <a:p>
            <a:pPr algn="ctr"/>
            <a:r>
              <a:rPr lang="sv-SE" sz="1463" dirty="0">
                <a:solidFill>
                  <a:schemeClr val="tx1"/>
                </a:solidFill>
              </a:rPr>
              <a:t>7 m</a:t>
            </a:r>
          </a:p>
          <a:p>
            <a:pPr algn="ctr"/>
            <a:r>
              <a:rPr lang="sv-SE" sz="1463" dirty="0">
                <a:solidFill>
                  <a:schemeClr val="tx1"/>
                </a:solidFill>
              </a:rPr>
              <a:t>10 m</a:t>
            </a:r>
          </a:p>
          <a:p>
            <a:pPr algn="ctr"/>
            <a:r>
              <a:rPr lang="sv-SE" sz="1463" dirty="0">
                <a:solidFill>
                  <a:schemeClr val="tx1"/>
                </a:solidFill>
              </a:rPr>
              <a:t>14 m</a:t>
            </a:r>
          </a:p>
        </p:txBody>
      </p:sp>
      <p:sp>
        <p:nvSpPr>
          <p:cNvPr id="112" name="Rectangle 111">
            <a:extLst>
              <a:ext uri="{FF2B5EF4-FFF2-40B4-BE49-F238E27FC236}">
                <a16:creationId xmlns:a16="http://schemas.microsoft.com/office/drawing/2014/main" id="{AB217C35-178C-4659-9A7E-B8821F7919D7}"/>
              </a:ext>
            </a:extLst>
          </p:cNvPr>
          <p:cNvSpPr/>
          <p:nvPr/>
        </p:nvSpPr>
        <p:spPr>
          <a:xfrm>
            <a:off x="457218" y="940737"/>
            <a:ext cx="1448377" cy="512691"/>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a:solidFill>
                  <a:schemeClr val="tx1"/>
                </a:solidFill>
              </a:rPr>
              <a:t>Test </a:t>
            </a:r>
            <a:r>
              <a:rPr lang="sv-SE" sz="1463" dirty="0" err="1">
                <a:solidFill>
                  <a:schemeClr val="tx1"/>
                </a:solidFill>
              </a:rPr>
              <a:t>Conditions</a:t>
            </a:r>
            <a:endParaRPr lang="sv-SE" sz="1463" dirty="0">
              <a:solidFill>
                <a:schemeClr val="tx1"/>
              </a:solidFill>
            </a:endParaRPr>
          </a:p>
        </p:txBody>
      </p:sp>
      <p:grpSp>
        <p:nvGrpSpPr>
          <p:cNvPr id="113" name="Group 112">
            <a:extLst>
              <a:ext uri="{FF2B5EF4-FFF2-40B4-BE49-F238E27FC236}">
                <a16:creationId xmlns:a16="http://schemas.microsoft.com/office/drawing/2014/main" id="{38FB9FCF-5678-4E16-886E-9CEAD4D46798}"/>
              </a:ext>
            </a:extLst>
          </p:cNvPr>
          <p:cNvGrpSpPr/>
          <p:nvPr/>
        </p:nvGrpSpPr>
        <p:grpSpPr>
          <a:xfrm>
            <a:off x="5942484" y="3054889"/>
            <a:ext cx="225943" cy="250332"/>
            <a:chOff x="1514381" y="2518618"/>
            <a:chExt cx="138225" cy="153145"/>
          </a:xfrm>
          <a:solidFill>
            <a:srgbClr val="FF0000"/>
          </a:solidFill>
        </p:grpSpPr>
        <p:sp>
          <p:nvSpPr>
            <p:cNvPr id="114" name="Oval 113">
              <a:extLst>
                <a:ext uri="{FF2B5EF4-FFF2-40B4-BE49-F238E27FC236}">
                  <a16:creationId xmlns:a16="http://schemas.microsoft.com/office/drawing/2014/main" id="{0206F112-064B-4433-9062-4D4AEDA8F636}"/>
                </a:ext>
              </a:extLst>
            </p:cNvPr>
            <p:cNvSpPr/>
            <p:nvPr/>
          </p:nvSpPr>
          <p:spPr>
            <a:xfrm>
              <a:off x="1547317" y="2564904"/>
              <a:ext cx="72355" cy="72008"/>
            </a:xfrm>
            <a:prstGeom prst="ellipse">
              <a:avLst/>
            </a:prstGeom>
            <a:grp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115" name="Straight Connector 114">
              <a:extLst>
                <a:ext uri="{FF2B5EF4-FFF2-40B4-BE49-F238E27FC236}">
                  <a16:creationId xmlns:a16="http://schemas.microsoft.com/office/drawing/2014/main" id="{66D46019-FEF6-4AE2-B91C-AE6872F23634}"/>
                </a:ext>
              </a:extLst>
            </p:cNvPr>
            <p:cNvCxnSpPr>
              <a:cxnSpLocks/>
            </p:cNvCxnSpPr>
            <p:nvPr/>
          </p:nvCxnSpPr>
          <p:spPr>
            <a:xfrm>
              <a:off x="1583495" y="2518618"/>
              <a:ext cx="36" cy="153145"/>
            </a:xfrm>
            <a:prstGeom prst="line">
              <a:avLst/>
            </a:prstGeom>
            <a:grpFill/>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D4EBF6A-AB73-40F0-9FC7-370319E09DB3}"/>
                </a:ext>
              </a:extLst>
            </p:cNvPr>
            <p:cNvCxnSpPr>
              <a:cxnSpLocks/>
            </p:cNvCxnSpPr>
            <p:nvPr/>
          </p:nvCxnSpPr>
          <p:spPr>
            <a:xfrm flipV="1">
              <a:off x="1514381" y="2600435"/>
              <a:ext cx="138225" cy="472"/>
            </a:xfrm>
            <a:prstGeom prst="line">
              <a:avLst/>
            </a:prstGeom>
            <a:grpFill/>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9" name="Straight Arrow Connector 48">
            <a:extLst>
              <a:ext uri="{FF2B5EF4-FFF2-40B4-BE49-F238E27FC236}">
                <a16:creationId xmlns:a16="http://schemas.microsoft.com/office/drawing/2014/main" id="{12380488-1227-4F40-9092-CAC19B55AA4D}"/>
              </a:ext>
            </a:extLst>
          </p:cNvPr>
          <p:cNvCxnSpPr>
            <a:cxnSpLocks/>
          </p:cNvCxnSpPr>
          <p:nvPr/>
        </p:nvCxnSpPr>
        <p:spPr>
          <a:xfrm>
            <a:off x="4798518" y="5667921"/>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C7E2393-0CD6-478C-BCB4-FEFB2B90BEE4}"/>
              </a:ext>
            </a:extLst>
          </p:cNvPr>
          <p:cNvSpPr txBox="1"/>
          <p:nvPr/>
        </p:nvSpPr>
        <p:spPr>
          <a:xfrm>
            <a:off x="4404723" y="5557262"/>
            <a:ext cx="618404" cy="242374"/>
          </a:xfrm>
          <a:prstGeom prst="rect">
            <a:avLst/>
          </a:prstGeom>
          <a:noFill/>
        </p:spPr>
        <p:txBody>
          <a:bodyPr wrap="square" rtlCol="0">
            <a:spAutoFit/>
          </a:bodyPr>
          <a:lstStyle>
            <a:defPPr>
              <a:defRPr lang="sv-SE"/>
            </a:defPPr>
            <a:lvl1pPr>
              <a:defRPr sz="1200"/>
            </a:lvl1pPr>
          </a:lstStyle>
          <a:p>
            <a:r>
              <a:rPr lang="sv-SE" sz="975" dirty="0"/>
              <a:t>10 m </a:t>
            </a:r>
          </a:p>
        </p:txBody>
      </p:sp>
      <p:grpSp>
        <p:nvGrpSpPr>
          <p:cNvPr id="70" name="Group 69">
            <a:extLst>
              <a:ext uri="{FF2B5EF4-FFF2-40B4-BE49-F238E27FC236}">
                <a16:creationId xmlns:a16="http://schemas.microsoft.com/office/drawing/2014/main" id="{CE635709-C622-456E-A319-9292177CA29C}"/>
              </a:ext>
            </a:extLst>
          </p:cNvPr>
          <p:cNvGrpSpPr/>
          <p:nvPr/>
        </p:nvGrpSpPr>
        <p:grpSpPr>
          <a:xfrm>
            <a:off x="5939838" y="5528517"/>
            <a:ext cx="225943" cy="250332"/>
            <a:chOff x="1514381" y="2518618"/>
            <a:chExt cx="138225" cy="153145"/>
          </a:xfrm>
        </p:grpSpPr>
        <p:sp>
          <p:nvSpPr>
            <p:cNvPr id="71" name="Oval 70">
              <a:extLst>
                <a:ext uri="{FF2B5EF4-FFF2-40B4-BE49-F238E27FC236}">
                  <a16:creationId xmlns:a16="http://schemas.microsoft.com/office/drawing/2014/main" id="{A266EBEF-ACE4-4E66-872B-25CDF466EE8D}"/>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72" name="Straight Connector 71">
              <a:extLst>
                <a:ext uri="{FF2B5EF4-FFF2-40B4-BE49-F238E27FC236}">
                  <a16:creationId xmlns:a16="http://schemas.microsoft.com/office/drawing/2014/main" id="{57BFA2E2-6908-4A5F-8C24-D04CB54EEAF3}"/>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71DB4EA-D0FD-4C1C-B544-AEBB380FD3DE}"/>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4" name="Straight Arrow Connector 73">
            <a:extLst>
              <a:ext uri="{FF2B5EF4-FFF2-40B4-BE49-F238E27FC236}">
                <a16:creationId xmlns:a16="http://schemas.microsoft.com/office/drawing/2014/main" id="{1C611C54-6E48-4636-A2AB-D445E0285E2B}"/>
              </a:ext>
            </a:extLst>
          </p:cNvPr>
          <p:cNvCxnSpPr>
            <a:cxnSpLocks/>
          </p:cNvCxnSpPr>
          <p:nvPr/>
        </p:nvCxnSpPr>
        <p:spPr>
          <a:xfrm>
            <a:off x="4803783" y="5910306"/>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9F94763-6963-4465-907C-39D5C36698D4}"/>
              </a:ext>
            </a:extLst>
          </p:cNvPr>
          <p:cNvSpPr txBox="1"/>
          <p:nvPr/>
        </p:nvSpPr>
        <p:spPr>
          <a:xfrm>
            <a:off x="4409988" y="5799647"/>
            <a:ext cx="618404" cy="242374"/>
          </a:xfrm>
          <a:prstGeom prst="rect">
            <a:avLst/>
          </a:prstGeom>
          <a:noFill/>
        </p:spPr>
        <p:txBody>
          <a:bodyPr wrap="square" rtlCol="0">
            <a:spAutoFit/>
          </a:bodyPr>
          <a:lstStyle>
            <a:defPPr>
              <a:defRPr lang="sv-SE"/>
            </a:defPPr>
            <a:lvl1pPr>
              <a:defRPr sz="1200"/>
            </a:lvl1pPr>
          </a:lstStyle>
          <a:p>
            <a:r>
              <a:rPr lang="sv-SE" sz="975" dirty="0"/>
              <a:t>14 m </a:t>
            </a:r>
          </a:p>
        </p:txBody>
      </p:sp>
      <p:grpSp>
        <p:nvGrpSpPr>
          <p:cNvPr id="76" name="Group 75">
            <a:extLst>
              <a:ext uri="{FF2B5EF4-FFF2-40B4-BE49-F238E27FC236}">
                <a16:creationId xmlns:a16="http://schemas.microsoft.com/office/drawing/2014/main" id="{5D2E977D-DA06-4CF6-A5DC-38554F808296}"/>
              </a:ext>
            </a:extLst>
          </p:cNvPr>
          <p:cNvGrpSpPr/>
          <p:nvPr/>
        </p:nvGrpSpPr>
        <p:grpSpPr>
          <a:xfrm>
            <a:off x="5945103" y="5770902"/>
            <a:ext cx="225943" cy="250332"/>
            <a:chOff x="1514381" y="2518618"/>
            <a:chExt cx="138225" cy="153145"/>
          </a:xfrm>
        </p:grpSpPr>
        <p:sp>
          <p:nvSpPr>
            <p:cNvPr id="77" name="Oval 76">
              <a:extLst>
                <a:ext uri="{FF2B5EF4-FFF2-40B4-BE49-F238E27FC236}">
                  <a16:creationId xmlns:a16="http://schemas.microsoft.com/office/drawing/2014/main" id="{3681DB2F-596D-4EF3-A10F-BEAB0D68B8F8}"/>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78" name="Straight Connector 77">
              <a:extLst>
                <a:ext uri="{FF2B5EF4-FFF2-40B4-BE49-F238E27FC236}">
                  <a16:creationId xmlns:a16="http://schemas.microsoft.com/office/drawing/2014/main" id="{E7D4E58E-C0E6-4AE4-9D22-10CD1B4895DC}"/>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AA9A685-39AC-4DBF-8510-29AB7F488E39}"/>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0" name="TextBox 79">
            <a:extLst>
              <a:ext uri="{FF2B5EF4-FFF2-40B4-BE49-F238E27FC236}">
                <a16:creationId xmlns:a16="http://schemas.microsoft.com/office/drawing/2014/main" id="{E8627B53-D424-40EB-BFA0-3C4E3998D369}"/>
              </a:ext>
            </a:extLst>
          </p:cNvPr>
          <p:cNvSpPr txBox="1"/>
          <p:nvPr/>
        </p:nvSpPr>
        <p:spPr>
          <a:xfrm>
            <a:off x="8790119" y="3892202"/>
            <a:ext cx="618404" cy="242374"/>
          </a:xfrm>
          <a:prstGeom prst="rect">
            <a:avLst/>
          </a:prstGeom>
          <a:noFill/>
        </p:spPr>
        <p:txBody>
          <a:bodyPr wrap="square" rtlCol="0">
            <a:spAutoFit/>
          </a:bodyPr>
          <a:lstStyle>
            <a:defPPr>
              <a:defRPr lang="sv-SE"/>
            </a:defPPr>
            <a:lvl1pPr>
              <a:defRPr sz="1200"/>
            </a:lvl1pPr>
          </a:lstStyle>
          <a:p>
            <a:r>
              <a:rPr lang="sv-SE" sz="975" dirty="0"/>
              <a:t>10 m</a:t>
            </a:r>
          </a:p>
        </p:txBody>
      </p:sp>
      <p:grpSp>
        <p:nvGrpSpPr>
          <p:cNvPr id="81" name="Group 80">
            <a:extLst>
              <a:ext uri="{FF2B5EF4-FFF2-40B4-BE49-F238E27FC236}">
                <a16:creationId xmlns:a16="http://schemas.microsoft.com/office/drawing/2014/main" id="{50F14355-3071-4D8A-B4F1-895AF0F09CB2}"/>
              </a:ext>
            </a:extLst>
          </p:cNvPr>
          <p:cNvGrpSpPr/>
          <p:nvPr/>
        </p:nvGrpSpPr>
        <p:grpSpPr>
          <a:xfrm rot="18851380">
            <a:off x="7748426" y="4847559"/>
            <a:ext cx="225943" cy="250332"/>
            <a:chOff x="1514381" y="2518618"/>
            <a:chExt cx="138225" cy="153145"/>
          </a:xfrm>
        </p:grpSpPr>
        <p:sp>
          <p:nvSpPr>
            <p:cNvPr id="82" name="Oval 81">
              <a:extLst>
                <a:ext uri="{FF2B5EF4-FFF2-40B4-BE49-F238E27FC236}">
                  <a16:creationId xmlns:a16="http://schemas.microsoft.com/office/drawing/2014/main" id="{6E2D04EB-1F17-4189-A87D-1BECB006A9D2}"/>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83" name="Straight Connector 82">
              <a:extLst>
                <a:ext uri="{FF2B5EF4-FFF2-40B4-BE49-F238E27FC236}">
                  <a16:creationId xmlns:a16="http://schemas.microsoft.com/office/drawing/2014/main" id="{9567A35A-FD6B-409D-A465-C55A8EE00E0D}"/>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53BF338-B8C4-4007-B9EC-7F7CECD37DA4}"/>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97" name="Straight Arrow Connector 96">
            <a:extLst>
              <a:ext uri="{FF2B5EF4-FFF2-40B4-BE49-F238E27FC236}">
                <a16:creationId xmlns:a16="http://schemas.microsoft.com/office/drawing/2014/main" id="{AB6BEDB0-76F8-4578-ACF4-3DEFBFBE621C}"/>
              </a:ext>
            </a:extLst>
          </p:cNvPr>
          <p:cNvCxnSpPr>
            <a:cxnSpLocks/>
          </p:cNvCxnSpPr>
          <p:nvPr/>
        </p:nvCxnSpPr>
        <p:spPr>
          <a:xfrm rot="18811649">
            <a:off x="7801806" y="4429318"/>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228DCCE9-2177-4E3A-9760-CE40E75F6BD6}"/>
              </a:ext>
            </a:extLst>
          </p:cNvPr>
          <p:cNvSpPr txBox="1"/>
          <p:nvPr/>
        </p:nvSpPr>
        <p:spPr>
          <a:xfrm>
            <a:off x="8979812" y="4073983"/>
            <a:ext cx="618404" cy="242374"/>
          </a:xfrm>
          <a:prstGeom prst="rect">
            <a:avLst/>
          </a:prstGeom>
          <a:noFill/>
        </p:spPr>
        <p:txBody>
          <a:bodyPr wrap="square" rtlCol="0">
            <a:spAutoFit/>
          </a:bodyPr>
          <a:lstStyle>
            <a:defPPr>
              <a:defRPr lang="sv-SE"/>
            </a:defPPr>
            <a:lvl1pPr>
              <a:defRPr sz="1200"/>
            </a:lvl1pPr>
          </a:lstStyle>
          <a:p>
            <a:r>
              <a:rPr lang="sv-SE" sz="975" dirty="0"/>
              <a:t>14 m</a:t>
            </a:r>
          </a:p>
        </p:txBody>
      </p:sp>
      <p:grpSp>
        <p:nvGrpSpPr>
          <p:cNvPr id="102" name="Group 101">
            <a:extLst>
              <a:ext uri="{FF2B5EF4-FFF2-40B4-BE49-F238E27FC236}">
                <a16:creationId xmlns:a16="http://schemas.microsoft.com/office/drawing/2014/main" id="{E85CCD45-EE3C-4680-B828-B4AD39C8F65A}"/>
              </a:ext>
            </a:extLst>
          </p:cNvPr>
          <p:cNvGrpSpPr/>
          <p:nvPr/>
        </p:nvGrpSpPr>
        <p:grpSpPr>
          <a:xfrm rot="18851380">
            <a:off x="7938119" y="5029339"/>
            <a:ext cx="225943" cy="250332"/>
            <a:chOff x="1514381" y="2518618"/>
            <a:chExt cx="138225" cy="153145"/>
          </a:xfrm>
        </p:grpSpPr>
        <p:sp>
          <p:nvSpPr>
            <p:cNvPr id="106" name="Oval 105">
              <a:extLst>
                <a:ext uri="{FF2B5EF4-FFF2-40B4-BE49-F238E27FC236}">
                  <a16:creationId xmlns:a16="http://schemas.microsoft.com/office/drawing/2014/main" id="{0DC34149-C5DD-40AF-968A-C8BC5902D545}"/>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107" name="Straight Connector 106">
              <a:extLst>
                <a:ext uri="{FF2B5EF4-FFF2-40B4-BE49-F238E27FC236}">
                  <a16:creationId xmlns:a16="http://schemas.microsoft.com/office/drawing/2014/main" id="{C526392F-CD6A-4F3D-9780-8E99CFDEE56C}"/>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1CF8AD6-EF62-49E0-BAE9-A453468FEAFE}"/>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17" name="Straight Arrow Connector 116">
            <a:extLst>
              <a:ext uri="{FF2B5EF4-FFF2-40B4-BE49-F238E27FC236}">
                <a16:creationId xmlns:a16="http://schemas.microsoft.com/office/drawing/2014/main" id="{9AFBBA88-182A-4C83-A29C-C52A9BBA18DE}"/>
              </a:ext>
            </a:extLst>
          </p:cNvPr>
          <p:cNvCxnSpPr>
            <a:cxnSpLocks/>
          </p:cNvCxnSpPr>
          <p:nvPr/>
        </p:nvCxnSpPr>
        <p:spPr>
          <a:xfrm rot="18811649">
            <a:off x="7991500" y="4611099"/>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18" name="Rectangle 117">
            <a:extLst>
              <a:ext uri="{FF2B5EF4-FFF2-40B4-BE49-F238E27FC236}">
                <a16:creationId xmlns:a16="http://schemas.microsoft.com/office/drawing/2014/main" id="{6466D0BC-D590-4570-A8F1-B12DE1FDC139}"/>
              </a:ext>
            </a:extLst>
          </p:cNvPr>
          <p:cNvSpPr/>
          <p:nvPr/>
        </p:nvSpPr>
        <p:spPr>
          <a:xfrm>
            <a:off x="1872513" y="2165900"/>
            <a:ext cx="1728989" cy="255373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err="1">
                <a:solidFill>
                  <a:schemeClr val="tx1"/>
                </a:solidFill>
              </a:rPr>
              <a:t>Microphone</a:t>
            </a:r>
            <a:endParaRPr lang="sv-SE" sz="1463" dirty="0">
              <a:solidFill>
                <a:schemeClr val="tx1"/>
              </a:solidFill>
            </a:endParaRPr>
          </a:p>
          <a:p>
            <a:pPr algn="ctr"/>
            <a:r>
              <a:rPr lang="sv-SE" sz="1463" dirty="0">
                <a:solidFill>
                  <a:schemeClr val="tx1"/>
                </a:solidFill>
              </a:rPr>
              <a:t>position </a:t>
            </a:r>
            <a:r>
              <a:rPr lang="sv-SE" sz="1463" dirty="0" err="1">
                <a:solidFill>
                  <a:schemeClr val="tx1"/>
                </a:solidFill>
              </a:rPr>
              <a:t>above</a:t>
            </a:r>
            <a:r>
              <a:rPr lang="sv-SE" sz="1463" dirty="0">
                <a:solidFill>
                  <a:schemeClr val="tx1"/>
                </a:solidFill>
              </a:rPr>
              <a:t> </a:t>
            </a:r>
            <a:r>
              <a:rPr lang="sv-SE" sz="1463" dirty="0" err="1">
                <a:solidFill>
                  <a:schemeClr val="tx1"/>
                </a:solidFill>
              </a:rPr>
              <a:t>ground</a:t>
            </a:r>
            <a:endParaRPr lang="sv-SE" sz="1463" dirty="0">
              <a:solidFill>
                <a:schemeClr val="tx1"/>
              </a:solidFill>
            </a:endParaRPr>
          </a:p>
          <a:p>
            <a:pPr algn="ctr"/>
            <a:r>
              <a:rPr lang="sv-SE" sz="1463" dirty="0">
                <a:solidFill>
                  <a:schemeClr val="tx1"/>
                </a:solidFill>
              </a:rPr>
              <a:t>(</a:t>
            </a:r>
            <a:r>
              <a:rPr lang="sv-SE" sz="1463" dirty="0" err="1">
                <a:solidFill>
                  <a:schemeClr val="tx1"/>
                </a:solidFill>
              </a:rPr>
              <a:t>Outdoors</a:t>
            </a:r>
            <a:r>
              <a:rPr lang="sv-SE" sz="1463" dirty="0">
                <a:solidFill>
                  <a:schemeClr val="tx1"/>
                </a:solidFill>
              </a:rPr>
              <a:t>):</a:t>
            </a:r>
          </a:p>
          <a:p>
            <a:pPr algn="ctr"/>
            <a:endParaRPr lang="sv-SE" sz="1463" dirty="0">
              <a:solidFill>
                <a:schemeClr val="tx1"/>
              </a:solidFill>
            </a:endParaRPr>
          </a:p>
          <a:p>
            <a:pPr algn="ctr"/>
            <a:r>
              <a:rPr lang="sv-SE" sz="1463" dirty="0" err="1">
                <a:solidFill>
                  <a:schemeClr val="tx1"/>
                </a:solidFill>
              </a:rPr>
              <a:t>Condition</a:t>
            </a:r>
            <a:r>
              <a:rPr lang="sv-SE" sz="1463" dirty="0">
                <a:solidFill>
                  <a:schemeClr val="tx1"/>
                </a:solidFill>
              </a:rPr>
              <a:t> 3, 5</a:t>
            </a:r>
          </a:p>
          <a:p>
            <a:pPr algn="ctr"/>
            <a:r>
              <a:rPr lang="sv-SE" sz="1463" dirty="0" err="1">
                <a:solidFill>
                  <a:schemeClr val="tx1"/>
                </a:solidFill>
              </a:rPr>
              <a:t>Condition</a:t>
            </a:r>
            <a:r>
              <a:rPr lang="sv-SE" sz="1463" dirty="0">
                <a:solidFill>
                  <a:schemeClr val="tx1"/>
                </a:solidFill>
              </a:rPr>
              <a:t> 3,5</a:t>
            </a:r>
          </a:p>
          <a:p>
            <a:pPr algn="ctr"/>
            <a:r>
              <a:rPr lang="sv-SE" sz="1463" dirty="0" err="1">
                <a:solidFill>
                  <a:schemeClr val="tx1"/>
                </a:solidFill>
              </a:rPr>
              <a:t>Condition</a:t>
            </a:r>
            <a:r>
              <a:rPr lang="sv-SE" sz="1463" dirty="0">
                <a:solidFill>
                  <a:schemeClr val="tx1"/>
                </a:solidFill>
              </a:rPr>
              <a:t> 2, 3, 4</a:t>
            </a:r>
          </a:p>
          <a:p>
            <a:pPr algn="ctr"/>
            <a:r>
              <a:rPr lang="sv-SE" sz="1463" dirty="0" err="1">
                <a:solidFill>
                  <a:schemeClr val="tx1"/>
                </a:solidFill>
              </a:rPr>
              <a:t>Condition</a:t>
            </a:r>
            <a:r>
              <a:rPr lang="sv-SE" sz="1463" dirty="0">
                <a:solidFill>
                  <a:schemeClr val="tx1"/>
                </a:solidFill>
              </a:rPr>
              <a:t> 3, 5</a:t>
            </a:r>
          </a:p>
          <a:p>
            <a:pPr algn="ctr"/>
            <a:r>
              <a:rPr lang="sv-SE" sz="1463" dirty="0" err="1">
                <a:solidFill>
                  <a:schemeClr val="tx1"/>
                </a:solidFill>
              </a:rPr>
              <a:t>Condition</a:t>
            </a:r>
            <a:r>
              <a:rPr lang="sv-SE" sz="1463" dirty="0">
                <a:solidFill>
                  <a:schemeClr val="tx1"/>
                </a:solidFill>
              </a:rPr>
              <a:t> 3, 5</a:t>
            </a:r>
          </a:p>
        </p:txBody>
      </p:sp>
      <p:sp>
        <p:nvSpPr>
          <p:cNvPr id="119" name="Rectangle 118">
            <a:extLst>
              <a:ext uri="{FF2B5EF4-FFF2-40B4-BE49-F238E27FC236}">
                <a16:creationId xmlns:a16="http://schemas.microsoft.com/office/drawing/2014/main" id="{D246F56D-E54D-4C94-897F-E50056947373}"/>
              </a:ext>
            </a:extLst>
          </p:cNvPr>
          <p:cNvSpPr/>
          <p:nvPr/>
        </p:nvSpPr>
        <p:spPr>
          <a:xfrm>
            <a:off x="454581" y="4984827"/>
            <a:ext cx="3146921" cy="728072"/>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US" sz="1463">
                <a:solidFill>
                  <a:schemeClr val="tx1"/>
                </a:solidFill>
              </a:rPr>
              <a:t>The sound pressure level shall be measured at the fixed height(s) for a duration of at least 30 seconds</a:t>
            </a:r>
          </a:p>
        </p:txBody>
      </p:sp>
      <p:sp>
        <p:nvSpPr>
          <p:cNvPr id="121" name="テキスト ボックス 120">
            <a:extLst>
              <a:ext uri="{FF2B5EF4-FFF2-40B4-BE49-F238E27FC236}">
                <a16:creationId xmlns:a16="http://schemas.microsoft.com/office/drawing/2014/main" id="{53FEBDD4-AEF5-4700-8945-C39E2E52BC77}"/>
              </a:ext>
            </a:extLst>
          </p:cNvPr>
          <p:cNvSpPr txBox="1"/>
          <p:nvPr/>
        </p:nvSpPr>
        <p:spPr>
          <a:xfrm>
            <a:off x="646816" y="50304"/>
            <a:ext cx="7368466" cy="584775"/>
          </a:xfrm>
          <a:prstGeom prst="rect">
            <a:avLst/>
          </a:prstGeom>
          <a:noFill/>
        </p:spPr>
        <p:txBody>
          <a:bodyPr wrap="square" rtlCol="0">
            <a:spAutoFit/>
          </a:bodyPr>
          <a:lstStyle/>
          <a:p>
            <a:r>
              <a:rPr lang="en-US" altLang="ja-JP" sz="3200" dirty="0">
                <a:solidFill>
                  <a:srgbClr val="00B0F0"/>
                </a:solidFill>
              </a:rPr>
              <a:t>Collecting measurement data protocol</a:t>
            </a:r>
          </a:p>
        </p:txBody>
      </p:sp>
      <p:sp>
        <p:nvSpPr>
          <p:cNvPr id="2" name="Footer Placeholder 1">
            <a:extLst>
              <a:ext uri="{FF2B5EF4-FFF2-40B4-BE49-F238E27FC236}">
                <a16:creationId xmlns:a16="http://schemas.microsoft.com/office/drawing/2014/main" id="{69C6CE49-BCB7-4460-B3BC-DEFAB5BC4F9C}"/>
              </a:ext>
            </a:extLst>
          </p:cNvPr>
          <p:cNvSpPr>
            <a:spLocks noGrp="1"/>
          </p:cNvSpPr>
          <p:nvPr>
            <p:ph type="ftr" sz="quarter" idx="11"/>
          </p:nvPr>
        </p:nvSpPr>
        <p:spPr/>
        <p:txBody>
          <a:bodyPr/>
          <a:lstStyle/>
          <a:p>
            <a:r>
              <a:rPr kumimoji="1" lang="en-US" altLang="ja-JP"/>
              <a:t>TF RWS - January 2020</a:t>
            </a:r>
            <a:endParaRPr kumimoji="1" lang="ja-JP" altLang="en-US"/>
          </a:p>
        </p:txBody>
      </p:sp>
      <p:sp>
        <p:nvSpPr>
          <p:cNvPr id="3" name="Slide Number Placeholder 2">
            <a:extLst>
              <a:ext uri="{FF2B5EF4-FFF2-40B4-BE49-F238E27FC236}">
                <a16:creationId xmlns:a16="http://schemas.microsoft.com/office/drawing/2014/main" id="{F8F83D3B-8313-4E5F-AE67-80C2AC328B79}"/>
              </a:ext>
            </a:extLst>
          </p:cNvPr>
          <p:cNvSpPr>
            <a:spLocks noGrp="1"/>
          </p:cNvSpPr>
          <p:nvPr>
            <p:ph type="sldNum" sz="quarter" idx="12"/>
          </p:nvPr>
        </p:nvSpPr>
        <p:spPr/>
        <p:txBody>
          <a:bodyPr/>
          <a:lstStyle/>
          <a:p>
            <a:fld id="{8F43C5A4-D77E-4248-9597-C5F8C86CFB91}" type="slidenum">
              <a:rPr kumimoji="1" lang="ja-JP" altLang="en-US" smtClean="0"/>
              <a:t>13</a:t>
            </a:fld>
            <a:endParaRPr kumimoji="1" lang="ja-JP" altLang="en-US"/>
          </a:p>
        </p:txBody>
      </p:sp>
    </p:spTree>
    <p:extLst>
      <p:ext uri="{BB962C8B-B14F-4D97-AF65-F5344CB8AC3E}">
        <p14:creationId xmlns:p14="http://schemas.microsoft.com/office/powerpoint/2010/main" val="22636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8466292" cy="584775"/>
          </a:xfrm>
          <a:prstGeom prst="rect">
            <a:avLst/>
          </a:prstGeom>
          <a:noFill/>
        </p:spPr>
        <p:txBody>
          <a:bodyPr wrap="square" rtlCol="0">
            <a:spAutoFit/>
          </a:bodyPr>
          <a:lstStyle/>
          <a:p>
            <a:r>
              <a:rPr lang="en-US" altLang="ja-JP" sz="3200" dirty="0">
                <a:solidFill>
                  <a:srgbClr val="00B0F0"/>
                </a:solidFill>
              </a:rPr>
              <a:t>Coordination with GRSG and VRU-Proxi IWG</a:t>
            </a:r>
          </a:p>
        </p:txBody>
      </p:sp>
      <p:sp>
        <p:nvSpPr>
          <p:cNvPr id="6" name="テキスト ボックス 5"/>
          <p:cNvSpPr txBox="1"/>
          <p:nvPr/>
        </p:nvSpPr>
        <p:spPr>
          <a:xfrm>
            <a:off x="748226" y="914402"/>
            <a:ext cx="9037611" cy="5940088"/>
          </a:xfrm>
          <a:prstGeom prst="rect">
            <a:avLst/>
          </a:prstGeom>
          <a:noFill/>
        </p:spPr>
        <p:txBody>
          <a:bodyPr wrap="square" rtlCol="0">
            <a:spAutoFit/>
          </a:bodyPr>
          <a:lstStyle/>
          <a:p>
            <a:pPr marL="285750" indent="-285750">
              <a:buFont typeface="Arial" panose="020B0604020202020204" pitchFamily="34" charset="0"/>
              <a:buChar char="•"/>
            </a:pPr>
            <a:r>
              <a:rPr lang="en-US" altLang="ja-JP" sz="2400" dirty="0">
                <a:latin typeface="Calibri" panose="020F0502020204030204" pitchFamily="34" charset="0"/>
                <a:ea typeface="メイリオ" panose="020B0604030504040204" pitchFamily="50" charset="-128"/>
                <a:cs typeface="Calibri" panose="020F0502020204030204" pitchFamily="34" charset="0"/>
              </a:rPr>
              <a:t>Switzerland reported last our status report (GRBP-70-24) to GRSG (October, 2020).</a:t>
            </a:r>
          </a:p>
          <a:p>
            <a:endParaRPr lang="en-US" altLang="ja-JP" sz="2400" dirty="0">
              <a:latin typeface="Calibri" panose="020F0502020204030204" pitchFamily="34" charset="0"/>
              <a:ea typeface="メイリオ" panose="020B0604030504040204" pitchFamily="50" charset="-128"/>
              <a:cs typeface="Calibri" panose="020F0502020204030204" pitchFamily="34" charset="0"/>
            </a:endParaRPr>
          </a:p>
          <a:p>
            <a:r>
              <a:rPr lang="en-US" altLang="ja-JP" sz="2400" dirty="0">
                <a:latin typeface="Calibri" panose="020F0502020204030204" pitchFamily="34" charset="0"/>
                <a:ea typeface="メイリオ" panose="020B0604030504040204" pitchFamily="50" charset="-128"/>
                <a:cs typeface="Calibri" panose="020F0502020204030204" pitchFamily="34" charset="0"/>
              </a:rPr>
              <a:t>Following sentences were made by Switzerland and secretariat</a:t>
            </a:r>
            <a:r>
              <a:rPr lang="ja-JP" altLang="en-US" sz="2400" dirty="0">
                <a:latin typeface="Calibri" panose="020F0502020204030204" pitchFamily="34" charset="0"/>
                <a:ea typeface="メイリオ" panose="020B0604030504040204" pitchFamily="50" charset="-128"/>
                <a:cs typeface="Calibri" panose="020F0502020204030204" pitchFamily="34" charset="0"/>
              </a:rPr>
              <a:t> </a:t>
            </a:r>
            <a:r>
              <a:rPr lang="en-US" altLang="ja-JP" sz="2400" dirty="0">
                <a:latin typeface="Calibri" panose="020F0502020204030204" pitchFamily="34" charset="0"/>
                <a:ea typeface="メイリオ" panose="020B0604030504040204" pitchFamily="50" charset="-128"/>
                <a:cs typeface="Calibri" panose="020F0502020204030204" pitchFamily="34" charset="0"/>
              </a:rPr>
              <a:t>of GRSG</a:t>
            </a:r>
          </a:p>
          <a:p>
            <a:pPr marL="285750" indent="-285750">
              <a:buFont typeface="Arial" panose="020B0604020202020204" pitchFamily="34" charset="0"/>
              <a:buChar char="•"/>
            </a:pPr>
            <a:r>
              <a:rPr lang="en-US" altLang="ja-JP" sz="2400" dirty="0">
                <a:latin typeface="Calibri" panose="020F0502020204030204" pitchFamily="34" charset="0"/>
                <a:ea typeface="メイリオ" panose="020B0604030504040204" pitchFamily="50" charset="-128"/>
                <a:cs typeface="Calibri" panose="020F0502020204030204" pitchFamily="34" charset="0"/>
              </a:rPr>
              <a:t>GRSG understand the need for a pause switch. However, it should not be active in every situation e.g. when a redundant safety system e.g. camera monitor system or detection system is not providing the sufficient safety.</a:t>
            </a:r>
          </a:p>
          <a:p>
            <a:pPr marL="285750" indent="-285750">
              <a:buFont typeface="Arial" panose="020B0604020202020204" pitchFamily="34" charset="0"/>
              <a:buChar char="•"/>
            </a:pPr>
            <a:r>
              <a:rPr lang="en-US" altLang="ja-JP" sz="2400" dirty="0">
                <a:latin typeface="Calibri" panose="020F0502020204030204" pitchFamily="34" charset="0"/>
                <a:ea typeface="メイリオ" panose="020B0604030504040204" pitchFamily="50" charset="-128"/>
                <a:cs typeface="Calibri" panose="020F0502020204030204" pitchFamily="34" charset="0"/>
              </a:rPr>
              <a:t>GRSG considered as an example the case of a vehicle with a coupled trailer. If the vehicle with trailer is in reversing gear, the pause switch should be ineffective as the camera would not deliver necessary information to the driver.</a:t>
            </a:r>
          </a:p>
          <a:p>
            <a:pPr marL="285750" indent="-285750">
              <a:buFont typeface="Arial" panose="020B0604020202020204" pitchFamily="34" charset="0"/>
              <a:buChar char="•"/>
            </a:pPr>
            <a:r>
              <a:rPr lang="en-US" altLang="ja-JP" sz="2400" dirty="0">
                <a:latin typeface="Calibri" panose="020F0502020204030204" pitchFamily="34" charset="0"/>
                <a:ea typeface="メイリオ" panose="020B0604030504040204" pitchFamily="50" charset="-128"/>
                <a:cs typeface="Calibri" panose="020F0502020204030204" pitchFamily="34" charset="0"/>
              </a:rPr>
              <a:t>GRSG recommends that the conditions shall be listed in the future regulation when the pause switch is effective or, if not possible, criteria shall be envisaged.</a:t>
            </a:r>
          </a:p>
          <a:p>
            <a:pPr marL="285750" indent="-285750">
              <a:buFont typeface="Arial" panose="020B0604020202020204" pitchFamily="34" charset="0"/>
              <a:buChar char="•"/>
            </a:pPr>
            <a:endParaRPr lang="en-US" altLang="ja-JP" sz="2000" dirty="0">
              <a:latin typeface="Calibri" panose="020F0502020204030204" pitchFamily="34" charset="0"/>
              <a:ea typeface="メイリオ" panose="020B0604030504040204" pitchFamily="50" charset="-128"/>
              <a:cs typeface="Calibri" panose="020F0502020204030204" pitchFamily="34" charset="0"/>
            </a:endParaRPr>
          </a:p>
        </p:txBody>
      </p:sp>
      <p:sp>
        <p:nvSpPr>
          <p:cNvPr id="3" name="スライド番号プレースホルダー 2"/>
          <p:cNvSpPr>
            <a:spLocks noGrp="1"/>
          </p:cNvSpPr>
          <p:nvPr>
            <p:ph type="sldNum" sz="quarter" idx="12"/>
          </p:nvPr>
        </p:nvSpPr>
        <p:spPr/>
        <p:txBody>
          <a:bodyPr/>
          <a:lstStyle/>
          <a:p>
            <a:fld id="{8F43C5A4-D77E-4248-9597-C5F8C86CFB91}" type="slidenum">
              <a:rPr kumimoji="1" lang="ja-JP" altLang="en-US" smtClean="0"/>
              <a:t>14</a:t>
            </a:fld>
            <a:endParaRPr kumimoji="1" lang="ja-JP" altLang="en-US"/>
          </a:p>
        </p:txBody>
      </p:sp>
      <p:sp>
        <p:nvSpPr>
          <p:cNvPr id="2" name="Footer Placeholder 1">
            <a:extLst>
              <a:ext uri="{FF2B5EF4-FFF2-40B4-BE49-F238E27FC236}">
                <a16:creationId xmlns:a16="http://schemas.microsoft.com/office/drawing/2014/main" id="{9C5DF762-DBC8-450E-9AE0-B36A45DDF32F}"/>
              </a:ext>
            </a:extLst>
          </p:cNvPr>
          <p:cNvSpPr>
            <a:spLocks noGrp="1"/>
          </p:cNvSpPr>
          <p:nvPr>
            <p:ph type="ftr" sz="quarter" idx="11"/>
          </p:nvPr>
        </p:nvSpPr>
        <p:spPr/>
        <p:txBody>
          <a:bodyPr/>
          <a:lstStyle/>
          <a:p>
            <a:r>
              <a:rPr kumimoji="1" lang="en-US" altLang="ja-JP"/>
              <a:t>TF RWS - January 2020</a:t>
            </a:r>
            <a:endParaRPr kumimoji="1" lang="ja-JP" altLang="en-US"/>
          </a:p>
        </p:txBody>
      </p:sp>
    </p:spTree>
    <p:extLst>
      <p:ext uri="{BB962C8B-B14F-4D97-AF65-F5344CB8AC3E}">
        <p14:creationId xmlns:p14="http://schemas.microsoft.com/office/powerpoint/2010/main" val="1003610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5" y="88012"/>
            <a:ext cx="8996805" cy="584775"/>
          </a:xfrm>
          <a:prstGeom prst="rect">
            <a:avLst/>
          </a:prstGeom>
          <a:noFill/>
        </p:spPr>
        <p:txBody>
          <a:bodyPr wrap="square" rtlCol="0">
            <a:spAutoFit/>
          </a:bodyPr>
          <a:lstStyle/>
          <a:p>
            <a:r>
              <a:rPr lang="en-US" altLang="ja-JP" sz="3200" dirty="0">
                <a:solidFill>
                  <a:srgbClr val="00B0F0"/>
                </a:solidFill>
              </a:rPr>
              <a:t>Coordination with GRSG and VRU-Proxi IWG</a:t>
            </a:r>
            <a:r>
              <a:rPr lang="ja-JP" altLang="en-US" sz="3200" dirty="0">
                <a:solidFill>
                  <a:srgbClr val="00B0F0"/>
                </a:solidFill>
              </a:rPr>
              <a:t> </a:t>
            </a:r>
            <a:r>
              <a:rPr lang="en-US" altLang="ja-JP" sz="3200" dirty="0">
                <a:solidFill>
                  <a:srgbClr val="00B0F0"/>
                </a:solidFill>
              </a:rPr>
              <a:t>(con't)</a:t>
            </a:r>
          </a:p>
        </p:txBody>
      </p:sp>
      <p:sp>
        <p:nvSpPr>
          <p:cNvPr id="6" name="テキスト ボックス 5"/>
          <p:cNvSpPr txBox="1"/>
          <p:nvPr/>
        </p:nvSpPr>
        <p:spPr>
          <a:xfrm>
            <a:off x="748227" y="914402"/>
            <a:ext cx="8419070" cy="1938992"/>
          </a:xfrm>
          <a:prstGeom prst="rect">
            <a:avLst/>
          </a:prstGeom>
          <a:noFill/>
        </p:spPr>
        <p:txBody>
          <a:bodyPr wrap="square" rtlCol="0">
            <a:spAutoFit/>
          </a:bodyPr>
          <a:lstStyle/>
          <a:p>
            <a:pPr marL="285750" indent="-285750">
              <a:buFont typeface="Arial" panose="020B0604020202020204" pitchFamily="34" charset="0"/>
              <a:buChar char="•"/>
            </a:pPr>
            <a:r>
              <a:rPr lang="en-US" altLang="ja-JP" sz="2400" dirty="0">
                <a:latin typeface="Calibri" panose="020F0502020204030204" pitchFamily="34" charset="0"/>
                <a:ea typeface="メイリオ" panose="020B0604030504040204" pitchFamily="50" charset="-128"/>
                <a:cs typeface="Calibri" panose="020F0502020204030204" pitchFamily="34" charset="0"/>
              </a:rPr>
              <a:t>Depending on suggestion by GRSG, the conditions when the pause switch is allowable or not, are summarized as follows.</a:t>
            </a:r>
          </a:p>
          <a:p>
            <a:pPr marL="285750" indent="-285750">
              <a:buFont typeface="Arial" panose="020B0604020202020204" pitchFamily="34" charset="0"/>
              <a:buChar char="•"/>
            </a:pPr>
            <a:r>
              <a:rPr lang="en-US" altLang="ja-JP" sz="2400" dirty="0">
                <a:latin typeface="Calibri" panose="020F0502020204030204" pitchFamily="34" charset="0"/>
                <a:ea typeface="メイリオ" panose="020B0604030504040204" pitchFamily="50" charset="-128"/>
                <a:cs typeface="Calibri" panose="020F0502020204030204" pitchFamily="34" charset="0"/>
              </a:rPr>
              <a:t>Regarding trailer, it should be discussed that it is possible to make a system enable to judge whether the other safety device installed in the trailer is effective or not.</a:t>
            </a:r>
          </a:p>
        </p:txBody>
      </p:sp>
      <p:sp>
        <p:nvSpPr>
          <p:cNvPr id="9" name="スライド番号プレースホルダー 8"/>
          <p:cNvSpPr>
            <a:spLocks noGrp="1"/>
          </p:cNvSpPr>
          <p:nvPr>
            <p:ph type="sldNum" sz="quarter" idx="12"/>
          </p:nvPr>
        </p:nvSpPr>
        <p:spPr/>
        <p:txBody>
          <a:bodyPr/>
          <a:lstStyle/>
          <a:p>
            <a:fld id="{8F43C5A4-D77E-4248-9597-C5F8C86CFB91}" type="slidenum">
              <a:rPr kumimoji="1" lang="ja-JP" altLang="en-US" smtClean="0"/>
              <a:t>15</a:t>
            </a:fld>
            <a:endParaRPr kumimoji="1" lang="ja-JP" altLang="en-US"/>
          </a:p>
        </p:txBody>
      </p:sp>
      <p:pic>
        <p:nvPicPr>
          <p:cNvPr id="3" name="図 2">
            <a:extLst>
              <a:ext uri="{FF2B5EF4-FFF2-40B4-BE49-F238E27FC236}">
                <a16:creationId xmlns:a16="http://schemas.microsoft.com/office/drawing/2014/main" id="{E0C1DC34-FDD3-4BD2-9C53-1395BD1C05B3}"/>
              </a:ext>
            </a:extLst>
          </p:cNvPr>
          <p:cNvPicPr>
            <a:picLocks noChangeAspect="1"/>
          </p:cNvPicPr>
          <p:nvPr/>
        </p:nvPicPr>
        <p:blipFill>
          <a:blip r:embed="rId2"/>
          <a:stretch>
            <a:fillRect/>
          </a:stretch>
        </p:blipFill>
        <p:spPr>
          <a:xfrm>
            <a:off x="337918" y="3019922"/>
            <a:ext cx="9239713" cy="1837829"/>
          </a:xfrm>
          <a:prstGeom prst="rect">
            <a:avLst/>
          </a:prstGeom>
        </p:spPr>
      </p:pic>
      <p:sp>
        <p:nvSpPr>
          <p:cNvPr id="2" name="Footer Placeholder 1">
            <a:extLst>
              <a:ext uri="{FF2B5EF4-FFF2-40B4-BE49-F238E27FC236}">
                <a16:creationId xmlns:a16="http://schemas.microsoft.com/office/drawing/2014/main" id="{FDB966E8-27CF-47BC-B42C-C66C29450E67}"/>
              </a:ext>
            </a:extLst>
          </p:cNvPr>
          <p:cNvSpPr>
            <a:spLocks noGrp="1"/>
          </p:cNvSpPr>
          <p:nvPr>
            <p:ph type="ftr" sz="quarter" idx="11"/>
          </p:nvPr>
        </p:nvSpPr>
        <p:spPr/>
        <p:txBody>
          <a:bodyPr/>
          <a:lstStyle/>
          <a:p>
            <a:r>
              <a:rPr kumimoji="1" lang="en-US" altLang="ja-JP"/>
              <a:t>TF RWS - January 2020</a:t>
            </a:r>
            <a:endParaRPr kumimoji="1" lang="ja-JP" altLang="en-US"/>
          </a:p>
        </p:txBody>
      </p:sp>
    </p:spTree>
    <p:extLst>
      <p:ext uri="{BB962C8B-B14F-4D97-AF65-F5344CB8AC3E}">
        <p14:creationId xmlns:p14="http://schemas.microsoft.com/office/powerpoint/2010/main" val="2089584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721496"/>
            <a:ext cx="8466292" cy="4985980"/>
          </a:xfrm>
          <a:prstGeom prst="rect">
            <a:avLst/>
          </a:prstGeom>
          <a:noFill/>
        </p:spPr>
        <p:txBody>
          <a:bodyPr wrap="square" rtlCol="0">
            <a:spAutoFit/>
          </a:bodyPr>
          <a:lstStyle/>
          <a:p>
            <a:endParaRPr lang="en-US" altLang="ja-JP" dirty="0"/>
          </a:p>
          <a:p>
            <a:endParaRPr lang="en-US" altLang="ja-JP" dirty="0"/>
          </a:p>
          <a:p>
            <a:r>
              <a:rPr lang="en-US" altLang="ja-JP" sz="2800" dirty="0"/>
              <a:t>11</a:t>
            </a:r>
            <a:r>
              <a:rPr lang="en-US" altLang="ja-JP" sz="2800" baseline="30000" dirty="0"/>
              <a:t>th</a:t>
            </a:r>
            <a:r>
              <a:rPr lang="en-US" altLang="ja-JP" sz="2800" dirty="0"/>
              <a:t> meeting : </a:t>
            </a:r>
          </a:p>
          <a:p>
            <a:r>
              <a:rPr lang="en-US" altLang="ja-JP" sz="2800" dirty="0">
                <a:solidFill>
                  <a:srgbClr val="0070C0"/>
                </a:solidFill>
              </a:rPr>
              <a:t>May 26-27, 2020 – Brussels (TBC)</a:t>
            </a:r>
          </a:p>
          <a:p>
            <a:endParaRPr lang="en-US" altLang="ja-JP" sz="2200" dirty="0"/>
          </a:p>
          <a:p>
            <a:r>
              <a:rPr lang="en-US" altLang="ja-JP" sz="2200" dirty="0"/>
              <a:t>The main issue of 11</a:t>
            </a:r>
            <a:r>
              <a:rPr lang="en-US" altLang="ja-JP" sz="2200" baseline="30000" dirty="0"/>
              <a:t>th</a:t>
            </a:r>
            <a:r>
              <a:rPr lang="en-US" altLang="ja-JP" sz="2200" dirty="0"/>
              <a:t> session is to verify measurement method and discuss about limit value.</a:t>
            </a:r>
          </a:p>
          <a:p>
            <a:r>
              <a:rPr lang="en-US" altLang="ja-JP" sz="2200" dirty="0"/>
              <a:t>The discussion will be proceed based on collected data.</a:t>
            </a:r>
          </a:p>
          <a:p>
            <a:endParaRPr lang="en-US" altLang="ja-JP" sz="2200" dirty="0"/>
          </a:p>
          <a:p>
            <a:r>
              <a:rPr lang="en-US" altLang="ja-JP" sz="2200" dirty="0"/>
              <a:t>Please submit data until May 22, 2020. </a:t>
            </a:r>
          </a:p>
          <a:p>
            <a:r>
              <a:rPr lang="en-US" altLang="ja-JP" sz="2200" dirty="0"/>
              <a:t>Any small information is welcomed!</a:t>
            </a:r>
          </a:p>
          <a:p>
            <a:endParaRPr lang="en-US" altLang="ja-JP" sz="2400" u="sng" dirty="0">
              <a:solidFill>
                <a:srgbClr val="0070C0"/>
              </a:solidFill>
            </a:endParaRPr>
          </a:p>
          <a:p>
            <a:r>
              <a:rPr lang="en-US" altLang="ja-JP" sz="2400" dirty="0">
                <a:solidFill>
                  <a:srgbClr val="0070C0"/>
                </a:solidFill>
              </a:rPr>
              <a:t>	To : </a:t>
            </a:r>
            <a:r>
              <a:rPr lang="en-US" altLang="ja-JP" sz="2400" dirty="0">
                <a:solidFill>
                  <a:srgbClr val="0070C0"/>
                </a:solidFill>
                <a:hlinkClick r:id="rId2"/>
              </a:rPr>
              <a:t>manfred.klopotek@scania.com</a:t>
            </a:r>
            <a:endParaRPr lang="en-US" altLang="ja-JP" sz="2400" dirty="0">
              <a:solidFill>
                <a:srgbClr val="0070C0"/>
              </a:solidFill>
            </a:endParaRPr>
          </a:p>
          <a:p>
            <a:r>
              <a:rPr lang="en-US" altLang="ja-JP" sz="2400" dirty="0">
                <a:solidFill>
                  <a:srgbClr val="0070C0"/>
                </a:solidFill>
              </a:rPr>
              <a:t>	Cc: </a:t>
            </a:r>
            <a:r>
              <a:rPr lang="en-US" altLang="ja-JP" sz="2400" dirty="0">
                <a:solidFill>
                  <a:srgbClr val="0070C0"/>
                </a:solidFill>
                <a:hlinkClick r:id="rId3"/>
              </a:rPr>
              <a:t>houzu@ntsel.go.jp</a:t>
            </a:r>
            <a:endParaRPr lang="en-US" altLang="ja-JP" sz="2400" dirty="0">
              <a:solidFill>
                <a:srgbClr val="0070C0"/>
              </a:solidFill>
            </a:endParaRPr>
          </a:p>
        </p:txBody>
      </p:sp>
      <p:sp>
        <p:nvSpPr>
          <p:cNvPr id="2" name="スライド番号プレースホルダー 1"/>
          <p:cNvSpPr>
            <a:spLocks noGrp="1"/>
          </p:cNvSpPr>
          <p:nvPr>
            <p:ph type="sldNum" sz="quarter" idx="12"/>
          </p:nvPr>
        </p:nvSpPr>
        <p:spPr/>
        <p:txBody>
          <a:bodyPr/>
          <a:lstStyle/>
          <a:p>
            <a:fld id="{C161649F-AEE8-4D0B-9140-C427036E0610}" type="slidenum">
              <a:rPr kumimoji="1" lang="ja-JP" altLang="en-US" smtClean="0"/>
              <a:t>16</a:t>
            </a:fld>
            <a:endParaRPr kumimoji="1" lang="ja-JP" altLang="en-US" dirty="0"/>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8466292" cy="707886"/>
          </a:xfrm>
          <a:prstGeom prst="rect">
            <a:avLst/>
          </a:prstGeom>
          <a:noFill/>
        </p:spPr>
        <p:txBody>
          <a:bodyPr wrap="square" rtlCol="0">
            <a:spAutoFit/>
          </a:bodyPr>
          <a:lstStyle/>
          <a:p>
            <a:r>
              <a:rPr lang="en-US" altLang="ja-JP" sz="4000" dirty="0">
                <a:solidFill>
                  <a:srgbClr val="00B0F0"/>
                </a:solidFill>
              </a:rPr>
              <a:t>Schedule</a:t>
            </a:r>
          </a:p>
        </p:txBody>
      </p:sp>
      <p:sp>
        <p:nvSpPr>
          <p:cNvPr id="3" name="Footer Placeholder 2">
            <a:extLst>
              <a:ext uri="{FF2B5EF4-FFF2-40B4-BE49-F238E27FC236}">
                <a16:creationId xmlns:a16="http://schemas.microsoft.com/office/drawing/2014/main" id="{87C5DCD0-164A-478E-84A4-AE1F0629603B}"/>
              </a:ext>
            </a:extLst>
          </p:cNvPr>
          <p:cNvSpPr>
            <a:spLocks noGrp="1"/>
          </p:cNvSpPr>
          <p:nvPr>
            <p:ph type="ftr" sz="quarter" idx="11"/>
          </p:nvPr>
        </p:nvSpPr>
        <p:spPr/>
        <p:txBody>
          <a:bodyPr/>
          <a:lstStyle/>
          <a:p>
            <a:r>
              <a:rPr kumimoji="1" lang="en-US" altLang="ja-JP"/>
              <a:t>TF RWS - January 2020</a:t>
            </a:r>
            <a:endParaRPr kumimoji="1" lang="ja-JP" altLang="en-US"/>
          </a:p>
        </p:txBody>
      </p:sp>
    </p:spTree>
    <p:extLst>
      <p:ext uri="{BB962C8B-B14F-4D97-AF65-F5344CB8AC3E}">
        <p14:creationId xmlns:p14="http://schemas.microsoft.com/office/powerpoint/2010/main" val="70334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91800"/>
            <a:ext cx="9654746" cy="5693866"/>
          </a:xfrm>
          <a:prstGeom prst="rect">
            <a:avLst/>
          </a:prstGeom>
          <a:noFill/>
        </p:spPr>
        <p:txBody>
          <a:bodyPr wrap="square" rtlCol="0">
            <a:spAutoFit/>
          </a:bodyPr>
          <a:lstStyle/>
          <a:p>
            <a:r>
              <a:rPr lang="en-US" altLang="ja-JP" sz="3200" dirty="0">
                <a:solidFill>
                  <a:srgbClr val="0070C0"/>
                </a:solidFill>
              </a:rPr>
              <a:t>  Meeting</a:t>
            </a:r>
          </a:p>
          <a:p>
            <a:endParaRPr kumimoji="1" lang="en-US" altLang="ja-JP" sz="3000" dirty="0">
              <a:solidFill>
                <a:srgbClr val="0070C0"/>
              </a:solidFill>
            </a:endParaRPr>
          </a:p>
          <a:p>
            <a:endParaRPr lang="en-US" altLang="ja-JP" sz="3000" dirty="0">
              <a:solidFill>
                <a:srgbClr val="0070C0"/>
              </a:solidFill>
            </a:endParaRPr>
          </a:p>
          <a:p>
            <a:endParaRPr kumimoji="1" lang="en-US" altLang="ja-JP" sz="3000" dirty="0">
              <a:solidFill>
                <a:srgbClr val="0070C0"/>
              </a:solidFill>
            </a:endParaRPr>
          </a:p>
          <a:p>
            <a:endParaRPr kumimoji="1" lang="en-US" altLang="ja-JP" sz="3000" dirty="0">
              <a:solidFill>
                <a:srgbClr val="0070C0"/>
              </a:solidFill>
            </a:endParaRPr>
          </a:p>
          <a:p>
            <a:endParaRPr kumimoji="1" lang="en-US" altLang="ja-JP" sz="3000" dirty="0">
              <a:solidFill>
                <a:srgbClr val="0070C0"/>
              </a:solidFill>
            </a:endParaRPr>
          </a:p>
          <a:p>
            <a:endParaRPr kumimoji="1" lang="en-US" altLang="ja-JP" sz="3000" dirty="0">
              <a:solidFill>
                <a:srgbClr val="0070C0"/>
              </a:solidFill>
            </a:endParaRPr>
          </a:p>
          <a:p>
            <a:r>
              <a:rPr lang="en-US" altLang="ja-JP" sz="3200" dirty="0">
                <a:solidFill>
                  <a:srgbClr val="0070C0"/>
                </a:solidFill>
              </a:rPr>
              <a:t>  9</a:t>
            </a:r>
            <a:r>
              <a:rPr lang="en-US" altLang="ja-JP" sz="3200" baseline="30000" dirty="0">
                <a:solidFill>
                  <a:srgbClr val="0070C0"/>
                </a:solidFill>
              </a:rPr>
              <a:t>th</a:t>
            </a:r>
            <a:r>
              <a:rPr lang="en-US" altLang="ja-JP" sz="3200" dirty="0">
                <a:solidFill>
                  <a:srgbClr val="0070C0"/>
                </a:solidFill>
              </a:rPr>
              <a:t> meeting participants</a:t>
            </a:r>
          </a:p>
          <a:p>
            <a:endParaRPr lang="en-US" altLang="ja-JP" sz="3000" dirty="0">
              <a:solidFill>
                <a:srgbClr val="0070C0"/>
              </a:solidFill>
            </a:endParaRPr>
          </a:p>
          <a:p>
            <a:endParaRPr lang="en-US" altLang="ja-JP" sz="3000" dirty="0">
              <a:solidFill>
                <a:srgbClr val="0070C0"/>
              </a:solidFill>
            </a:endParaRPr>
          </a:p>
          <a:p>
            <a:r>
              <a:rPr lang="en-US" altLang="ja-JP" sz="3200" dirty="0">
                <a:solidFill>
                  <a:srgbClr val="0070C0"/>
                </a:solidFill>
              </a:rPr>
              <a:t>  10</a:t>
            </a:r>
            <a:r>
              <a:rPr lang="en-US" altLang="ja-JP" sz="3200" baseline="30000" dirty="0">
                <a:solidFill>
                  <a:srgbClr val="0070C0"/>
                </a:solidFill>
              </a:rPr>
              <a:t>th</a:t>
            </a:r>
            <a:r>
              <a:rPr lang="en-US" altLang="ja-JP" sz="3200" dirty="0">
                <a:solidFill>
                  <a:srgbClr val="0070C0"/>
                </a:solidFill>
              </a:rPr>
              <a:t> meeting participants</a:t>
            </a:r>
          </a:p>
          <a:p>
            <a:r>
              <a:rPr lang="en-US" altLang="ja-JP" sz="3000" dirty="0">
                <a:solidFill>
                  <a:srgbClr val="0070C0"/>
                </a:solidFill>
              </a:rPr>
              <a:t> </a:t>
            </a:r>
            <a:r>
              <a:rPr lang="ja-JP" altLang="en-US" sz="3000" dirty="0">
                <a:solidFill>
                  <a:srgbClr val="0070C0"/>
                </a:solidFill>
              </a:rPr>
              <a:t> </a:t>
            </a:r>
            <a:endParaRPr lang="en-US" altLang="ja-JP" sz="3000" dirty="0">
              <a:solidFill>
                <a:srgbClr val="0070C0"/>
              </a:solidFill>
            </a:endParaRPr>
          </a:p>
        </p:txBody>
      </p:sp>
      <p:sp>
        <p:nvSpPr>
          <p:cNvPr id="5" name="Espace réservé du contenu 2"/>
          <p:cNvSpPr txBox="1">
            <a:spLocks/>
          </p:cNvSpPr>
          <p:nvPr/>
        </p:nvSpPr>
        <p:spPr>
          <a:xfrm>
            <a:off x="1500744" y="3689910"/>
            <a:ext cx="7395830" cy="1287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400" dirty="0"/>
              <a:t>Contracting parties : Japan, Germany, Netherland, EC</a:t>
            </a:r>
          </a:p>
          <a:p>
            <a:pPr marL="0" indent="0">
              <a:buNone/>
            </a:pPr>
            <a:r>
              <a:rPr lang="fr-FR" sz="2400" dirty="0"/>
              <a:t>NGOs, etc : OICA, GREWUS (Guest), ESG (Guest)</a:t>
            </a:r>
            <a:endParaRPr lang="en-GB" sz="2400" dirty="0"/>
          </a:p>
        </p:txBody>
      </p:sp>
      <p:sp>
        <p:nvSpPr>
          <p:cNvPr id="3" name="Espace réservé du contenu 2"/>
          <p:cNvSpPr>
            <a:spLocks noGrp="1"/>
          </p:cNvSpPr>
          <p:nvPr>
            <p:ph idx="1"/>
          </p:nvPr>
        </p:nvSpPr>
        <p:spPr>
          <a:xfrm>
            <a:off x="1499328" y="836696"/>
            <a:ext cx="6700584" cy="1445183"/>
          </a:xfrm>
        </p:spPr>
        <p:txBody>
          <a:bodyPr>
            <a:noAutofit/>
          </a:bodyPr>
          <a:lstStyle/>
          <a:p>
            <a:pPr marL="0" indent="0">
              <a:buNone/>
            </a:pPr>
            <a:r>
              <a:rPr lang="en-US" sz="2400" dirty="0"/>
              <a:t>9</a:t>
            </a:r>
            <a:r>
              <a:rPr lang="en-US" sz="2400" baseline="30000" dirty="0"/>
              <a:t>th</a:t>
            </a:r>
            <a:r>
              <a:rPr lang="en-US" sz="2400" dirty="0"/>
              <a:t> Meeting : October</a:t>
            </a:r>
            <a:r>
              <a:rPr lang="en-US" altLang="ja-JP" sz="2400" dirty="0"/>
              <a:t> 22-24, 2019 – Brussels</a:t>
            </a:r>
          </a:p>
          <a:p>
            <a:pPr marL="0" indent="0">
              <a:buNone/>
            </a:pPr>
            <a:r>
              <a:rPr lang="en-US" altLang="ja-JP" sz="2400" dirty="0"/>
              <a:t>                          Small group drafting meeting</a:t>
            </a:r>
          </a:p>
          <a:p>
            <a:pPr marL="0" indent="0">
              <a:buNone/>
            </a:pPr>
            <a:r>
              <a:rPr lang="en-GB" sz="2400" dirty="0"/>
              <a:t>10</a:t>
            </a:r>
            <a:r>
              <a:rPr lang="en-GB" sz="2400" baseline="30000" dirty="0"/>
              <a:t>th</a:t>
            </a:r>
            <a:r>
              <a:rPr lang="en-GB" sz="2400" dirty="0"/>
              <a:t> Meeting : January 28, 2020 – Geneva</a:t>
            </a:r>
          </a:p>
          <a:p>
            <a:pPr marL="0" indent="0">
              <a:buNone/>
            </a:pPr>
            <a:r>
              <a:rPr lang="en-GB" sz="2400" dirty="0"/>
              <a:t>                          Task force meeting</a:t>
            </a:r>
            <a:endParaRPr lang="en-GB" altLang="ja-JP" sz="2400" dirty="0"/>
          </a:p>
          <a:p>
            <a:pPr marL="0" indent="0">
              <a:buNone/>
            </a:pPr>
            <a:endParaRPr lang="en-GB" sz="2400" dirty="0"/>
          </a:p>
        </p:txBody>
      </p:sp>
      <p:sp>
        <p:nvSpPr>
          <p:cNvPr id="6" name="Espace réservé du contenu 2"/>
          <p:cNvSpPr txBox="1">
            <a:spLocks/>
          </p:cNvSpPr>
          <p:nvPr/>
        </p:nvSpPr>
        <p:spPr>
          <a:xfrm>
            <a:off x="1496622" y="5069754"/>
            <a:ext cx="7395830" cy="1287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400" dirty="0"/>
              <a:t>Contracting parties : Japan</a:t>
            </a:r>
          </a:p>
          <a:p>
            <a:pPr marL="0" indent="0">
              <a:buNone/>
            </a:pPr>
            <a:r>
              <a:rPr lang="fr-FR" sz="2400" dirty="0"/>
              <a:t>NGOs, etc : OICA, GREWUS(Guest)</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2</a:t>
            </a:fld>
            <a:endParaRPr kumimoji="1" lang="ja-JP" altLang="en-US"/>
          </a:p>
        </p:txBody>
      </p:sp>
      <p:sp>
        <p:nvSpPr>
          <p:cNvPr id="4" name="Footer Placeholder 3">
            <a:extLst>
              <a:ext uri="{FF2B5EF4-FFF2-40B4-BE49-F238E27FC236}">
                <a16:creationId xmlns:a16="http://schemas.microsoft.com/office/drawing/2014/main" id="{9CCA3D25-4CD5-4C0B-8661-1C74F6CCBB55}"/>
              </a:ext>
            </a:extLst>
          </p:cNvPr>
          <p:cNvSpPr>
            <a:spLocks noGrp="1"/>
          </p:cNvSpPr>
          <p:nvPr>
            <p:ph type="ftr" sz="quarter" idx="11"/>
          </p:nvPr>
        </p:nvSpPr>
        <p:spPr/>
        <p:txBody>
          <a:bodyPr/>
          <a:lstStyle/>
          <a:p>
            <a:r>
              <a:rPr kumimoji="1" lang="en-US" altLang="ja-JP"/>
              <a:t>TF RWS - January 2020</a:t>
            </a:r>
            <a:endParaRPr kumimoji="1" lang="ja-JP" altLang="en-US"/>
          </a:p>
        </p:txBody>
      </p:sp>
    </p:spTree>
    <p:extLst>
      <p:ext uri="{BB962C8B-B14F-4D97-AF65-F5344CB8AC3E}">
        <p14:creationId xmlns:p14="http://schemas.microsoft.com/office/powerpoint/2010/main" val="3485179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89" y="656949"/>
            <a:ext cx="8175025" cy="5324535"/>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Schedule of document submission to GRBP</a:t>
            </a: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TFRWS aimed to submit working document to GRBP in January, 2020 (GRBP #71).</a:t>
            </a:r>
          </a:p>
          <a:p>
            <a:pPr marL="342900" indent="-342900">
              <a:buFont typeface="Arial" panose="020B0604020202020204" pitchFamily="34" charset="0"/>
              <a:buChar char="•"/>
            </a:pPr>
            <a:endParaRPr lang="en-US" altLang="ja-JP" sz="2400" dirty="0">
              <a:ea typeface="メイリオ" panose="020B0604030504040204" pitchFamily="50" charset="-128"/>
              <a:cs typeface="メイリオ" panose="020B0604030504040204" pitchFamily="50" charset="-128"/>
            </a:endParaRP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Then, we decided to postpone submitting because validation of test method has not been conducted yet, and the information of limit value table to be discussed has not been provided enough by contracting parties.</a:t>
            </a:r>
          </a:p>
          <a:p>
            <a:pPr marL="342900" indent="-342900">
              <a:buFont typeface="Arial" panose="020B0604020202020204" pitchFamily="34" charset="0"/>
              <a:buChar char="•"/>
            </a:pPr>
            <a:endParaRPr lang="en-US" altLang="ja-JP" sz="2400" dirty="0">
              <a:ea typeface="メイリオ" panose="020B0604030504040204" pitchFamily="50" charset="-128"/>
              <a:cs typeface="メイリオ" panose="020B0604030504040204" pitchFamily="50" charset="-128"/>
            </a:endParaRP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Self-adjusting device is not expected at starting time of this group, however  it is on a draft now. Making test method for self-adjusting device is taking more time than expected.</a:t>
            </a:r>
          </a:p>
          <a:p>
            <a:endParaRPr lang="en-US" altLang="ja-JP" sz="2400" dirty="0">
              <a:ea typeface="メイリオ" panose="020B0604030504040204" pitchFamily="50" charset="-128"/>
              <a:cs typeface="メイリオ" panose="020B0604030504040204" pitchFamily="50" charset="-128"/>
            </a:endParaRPr>
          </a:p>
          <a:p>
            <a:endParaRPr lang="en-US" altLang="ja-JP" sz="2400" dirty="0">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3</a:t>
            </a:fld>
            <a:endParaRPr kumimoji="1" lang="ja-JP" altLang="en-US"/>
          </a:p>
        </p:txBody>
      </p:sp>
      <p:sp>
        <p:nvSpPr>
          <p:cNvPr id="3" name="Footer Placeholder 2">
            <a:extLst>
              <a:ext uri="{FF2B5EF4-FFF2-40B4-BE49-F238E27FC236}">
                <a16:creationId xmlns:a16="http://schemas.microsoft.com/office/drawing/2014/main" id="{1043DC1E-4A88-4A4A-88B8-297241AE6369}"/>
              </a:ext>
            </a:extLst>
          </p:cNvPr>
          <p:cNvSpPr>
            <a:spLocks noGrp="1"/>
          </p:cNvSpPr>
          <p:nvPr>
            <p:ph type="ftr" sz="quarter" idx="11"/>
          </p:nvPr>
        </p:nvSpPr>
        <p:spPr/>
        <p:txBody>
          <a:bodyPr/>
          <a:lstStyle/>
          <a:p>
            <a:r>
              <a:rPr kumimoji="1" lang="en-US" altLang="ja-JP"/>
              <a:t>TF RWS - January 2020</a:t>
            </a:r>
            <a:endParaRPr kumimoji="1" lang="ja-JP" altLang="en-US"/>
          </a:p>
        </p:txBody>
      </p:sp>
    </p:spTree>
    <p:extLst>
      <p:ext uri="{BB962C8B-B14F-4D97-AF65-F5344CB8AC3E}">
        <p14:creationId xmlns:p14="http://schemas.microsoft.com/office/powerpoint/2010/main" val="149169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22551" y="883653"/>
            <a:ext cx="9654746" cy="5478423"/>
          </a:xfrm>
          <a:prstGeom prst="rect">
            <a:avLst/>
          </a:prstGeom>
          <a:noFill/>
        </p:spPr>
        <p:txBody>
          <a:bodyPr wrap="square" rtlCol="0">
            <a:spAutoFit/>
          </a:bodyPr>
          <a:lstStyle/>
          <a:p>
            <a:r>
              <a:rPr lang="en-US" altLang="ja-JP" sz="3000" dirty="0">
                <a:solidFill>
                  <a:srgbClr val="0070C0"/>
                </a:solidFill>
              </a:rPr>
              <a:t> Questionnaire research</a:t>
            </a:r>
          </a:p>
          <a:p>
            <a:endParaRPr lang="en-US" altLang="ja-JP" sz="2800" dirty="0">
              <a:solidFill>
                <a:srgbClr val="92D050"/>
              </a:solidFill>
            </a:endParaRPr>
          </a:p>
          <a:p>
            <a:r>
              <a:rPr lang="en-US" altLang="ja-JP" sz="3000" dirty="0">
                <a:solidFill>
                  <a:srgbClr val="0070C0"/>
                </a:solidFill>
              </a:rPr>
              <a:t> Scope</a:t>
            </a:r>
          </a:p>
          <a:p>
            <a:pPr marL="828000" indent="-457200">
              <a:buFont typeface="Arial" panose="020B0604020202020204" pitchFamily="34" charset="0"/>
              <a:buChar char="•"/>
            </a:pPr>
            <a:r>
              <a:rPr lang="en-US" altLang="ja-JP" sz="2400" dirty="0"/>
              <a:t>M3, M2(3.5t &gt;), N3, N2</a:t>
            </a:r>
          </a:p>
          <a:p>
            <a:pPr marL="828000" indent="-457200">
              <a:buFont typeface="Arial" panose="020B0604020202020204" pitchFamily="34" charset="0"/>
              <a:buChar char="•"/>
            </a:pPr>
            <a:endParaRPr lang="en-US" altLang="ja-JP" sz="2400" dirty="0">
              <a:solidFill>
                <a:srgbClr val="0070C0"/>
              </a:solidFill>
            </a:endParaRPr>
          </a:p>
          <a:p>
            <a:r>
              <a:rPr lang="en-US" altLang="ja-JP" sz="3000" dirty="0">
                <a:solidFill>
                  <a:srgbClr val="0070C0"/>
                </a:solidFill>
              </a:rPr>
              <a:t> Pause switch</a:t>
            </a:r>
          </a:p>
          <a:p>
            <a:pPr marL="828000" indent="-457200">
              <a:buFont typeface="Arial" panose="020B0604020202020204" pitchFamily="34" charset="0"/>
              <a:buChar char="•"/>
            </a:pPr>
            <a:r>
              <a:rPr lang="en-US" altLang="ja-JP" sz="2400" dirty="0"/>
              <a:t>Pause switch should be allowed when the other safety device (e.g. camera monitor system or detection system) is effective.</a:t>
            </a:r>
          </a:p>
          <a:p>
            <a:pPr marL="370800"/>
            <a:endParaRPr lang="en-US" altLang="ja-JP" sz="2400" dirty="0"/>
          </a:p>
          <a:p>
            <a:r>
              <a:rPr lang="en-US" altLang="ja-JP" sz="3000" dirty="0"/>
              <a:t> </a:t>
            </a:r>
            <a:r>
              <a:rPr lang="en-US" altLang="ja-JP" sz="3000" dirty="0">
                <a:solidFill>
                  <a:srgbClr val="0070C0"/>
                </a:solidFill>
              </a:rPr>
              <a:t> Requirement of warning sound</a:t>
            </a:r>
          </a:p>
          <a:p>
            <a:pPr marL="828000" indent="-4572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Sound emitting count per minutes, frequency range of tonal sound</a:t>
            </a:r>
            <a:endParaRPr lang="en-US" altLang="ja-JP" sz="2400" dirty="0"/>
          </a:p>
          <a:p>
            <a:pPr marL="828000" indent="-457200">
              <a:buFont typeface="Arial" panose="020B0604020202020204" pitchFamily="34" charset="0"/>
              <a:buChar char="•"/>
            </a:pPr>
            <a:endParaRPr lang="en-US" altLang="ja-JP" sz="2800" dirty="0">
              <a:solidFill>
                <a:srgbClr val="0070C0"/>
              </a:solidFill>
            </a:endParaRPr>
          </a:p>
          <a:p>
            <a:r>
              <a:rPr lang="en-US" altLang="ja-JP" sz="3000" dirty="0">
                <a:solidFill>
                  <a:srgbClr val="0070C0"/>
                </a:solidFill>
              </a:rPr>
              <a:t> </a:t>
            </a:r>
            <a:r>
              <a:rPr lang="ja-JP" altLang="en-US" sz="3000" dirty="0">
                <a:solidFill>
                  <a:srgbClr val="0070C0"/>
                </a:solidFill>
              </a:rPr>
              <a:t> </a:t>
            </a:r>
            <a:endParaRPr lang="en-US" altLang="ja-JP" sz="3000" dirty="0">
              <a:solidFill>
                <a:srgbClr val="0070C0"/>
              </a:solidFill>
            </a:endParaRPr>
          </a:p>
        </p:txBody>
      </p:sp>
      <p:sp>
        <p:nvSpPr>
          <p:cNvPr id="10" name="テキスト ボックス 9">
            <a:extLst>
              <a:ext uri="{FF2B5EF4-FFF2-40B4-BE49-F238E27FC236}">
                <a16:creationId xmlns:a16="http://schemas.microsoft.com/office/drawing/2014/main" id="{C6C2876F-DB02-43CE-AF11-E662B3A90094}"/>
              </a:ext>
            </a:extLst>
          </p:cNvPr>
          <p:cNvSpPr txBox="1"/>
          <p:nvPr/>
        </p:nvSpPr>
        <p:spPr>
          <a:xfrm>
            <a:off x="646815" y="88012"/>
            <a:ext cx="8578147" cy="584775"/>
          </a:xfrm>
          <a:prstGeom prst="rect">
            <a:avLst/>
          </a:prstGeom>
          <a:noFill/>
        </p:spPr>
        <p:txBody>
          <a:bodyPr wrap="square" rtlCol="0">
            <a:spAutoFit/>
          </a:bodyPr>
          <a:lstStyle/>
          <a:p>
            <a:r>
              <a:rPr lang="en-US" altLang="ja-JP" sz="3200" dirty="0">
                <a:solidFill>
                  <a:srgbClr val="00B0F0"/>
                </a:solidFill>
              </a:rPr>
              <a:t>Completed</a:t>
            </a:r>
            <a:r>
              <a:rPr lang="ja-JP" altLang="en-US" sz="3200" dirty="0">
                <a:solidFill>
                  <a:srgbClr val="00B0F0"/>
                </a:solidFill>
              </a:rPr>
              <a:t> </a:t>
            </a:r>
            <a:r>
              <a:rPr lang="en-US" altLang="ja-JP" sz="3200" dirty="0">
                <a:solidFill>
                  <a:srgbClr val="00B0F0"/>
                </a:solidFill>
              </a:rPr>
              <a:t>items</a:t>
            </a:r>
            <a:r>
              <a:rPr lang="ja-JP" altLang="en-US" sz="3200" dirty="0">
                <a:solidFill>
                  <a:srgbClr val="00B0F0"/>
                </a:solidFill>
              </a:rPr>
              <a:t> </a:t>
            </a:r>
            <a:r>
              <a:rPr lang="en-US" altLang="ja-JP" sz="3200" dirty="0">
                <a:solidFill>
                  <a:srgbClr val="00B0F0"/>
                </a:solidFill>
              </a:rPr>
              <a:t>in</a:t>
            </a:r>
            <a:r>
              <a:rPr lang="ja-JP" altLang="en-US" sz="3200" dirty="0">
                <a:solidFill>
                  <a:srgbClr val="00B0F0"/>
                </a:solidFill>
              </a:rPr>
              <a:t> </a:t>
            </a:r>
            <a:r>
              <a:rPr lang="en-US" altLang="ja-JP" sz="3200" dirty="0">
                <a:solidFill>
                  <a:srgbClr val="00B0F0"/>
                </a:solidFill>
              </a:rPr>
              <a:t>a</a:t>
            </a:r>
            <a:r>
              <a:rPr lang="ja-JP" altLang="en-US" sz="3200" dirty="0">
                <a:solidFill>
                  <a:srgbClr val="00B0F0"/>
                </a:solidFill>
              </a:rPr>
              <a:t> </a:t>
            </a:r>
            <a:r>
              <a:rPr lang="en-US" altLang="ja-JP" sz="3200" dirty="0">
                <a:solidFill>
                  <a:srgbClr val="00B0F0"/>
                </a:solidFill>
              </a:rPr>
              <a:t>draft</a:t>
            </a:r>
            <a:r>
              <a:rPr lang="ja-JP" altLang="en-US" sz="3200" dirty="0">
                <a:solidFill>
                  <a:srgbClr val="00B0F0"/>
                </a:solidFill>
              </a:rPr>
              <a:t> </a:t>
            </a:r>
            <a:r>
              <a:rPr lang="en-US" altLang="ja-JP" sz="3200" dirty="0">
                <a:solidFill>
                  <a:srgbClr val="00B0F0"/>
                </a:solidFill>
              </a:rPr>
              <a:t>of new regulation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4</a:t>
            </a:fld>
            <a:endParaRPr kumimoji="1" lang="ja-JP" altLang="en-US"/>
          </a:p>
        </p:txBody>
      </p:sp>
      <p:sp>
        <p:nvSpPr>
          <p:cNvPr id="3" name="Footer Placeholder 2">
            <a:extLst>
              <a:ext uri="{FF2B5EF4-FFF2-40B4-BE49-F238E27FC236}">
                <a16:creationId xmlns:a16="http://schemas.microsoft.com/office/drawing/2014/main" id="{A5509875-38C6-46C8-B638-9BA9D7AD1B12}"/>
              </a:ext>
            </a:extLst>
          </p:cNvPr>
          <p:cNvSpPr>
            <a:spLocks noGrp="1"/>
          </p:cNvSpPr>
          <p:nvPr>
            <p:ph type="ftr" sz="quarter" idx="11"/>
          </p:nvPr>
        </p:nvSpPr>
        <p:spPr/>
        <p:txBody>
          <a:bodyPr/>
          <a:lstStyle/>
          <a:p>
            <a:r>
              <a:rPr kumimoji="1" lang="en-US" altLang="ja-JP"/>
              <a:t>TF RWS - January 2020</a:t>
            </a:r>
            <a:endParaRPr kumimoji="1" lang="ja-JP" altLang="en-US"/>
          </a:p>
        </p:txBody>
      </p:sp>
    </p:spTree>
    <p:extLst>
      <p:ext uri="{BB962C8B-B14F-4D97-AF65-F5344CB8AC3E}">
        <p14:creationId xmlns:p14="http://schemas.microsoft.com/office/powerpoint/2010/main" val="396032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22551" y="883653"/>
            <a:ext cx="9654746" cy="5232202"/>
          </a:xfrm>
          <a:prstGeom prst="rect">
            <a:avLst/>
          </a:prstGeom>
          <a:noFill/>
        </p:spPr>
        <p:txBody>
          <a:bodyPr wrap="square" rtlCol="0">
            <a:spAutoFit/>
          </a:bodyPr>
          <a:lstStyle/>
          <a:p>
            <a:r>
              <a:rPr lang="en-US" altLang="ja-JP" sz="2800" dirty="0">
                <a:solidFill>
                  <a:srgbClr val="92D050"/>
                </a:solidFill>
              </a:rPr>
              <a:t>  </a:t>
            </a:r>
            <a:r>
              <a:rPr lang="en-US" altLang="ja-JP" sz="3000" dirty="0">
                <a:solidFill>
                  <a:srgbClr val="0070C0"/>
                </a:solidFill>
              </a:rPr>
              <a:t>Part I : Component test</a:t>
            </a:r>
          </a:p>
          <a:p>
            <a:pPr marL="828000" indent="-457200">
              <a:buFont typeface="Arial" panose="020B0604020202020204" pitchFamily="34" charset="0"/>
              <a:buChar char="•"/>
            </a:pPr>
            <a:r>
              <a:rPr lang="en-US" altLang="ja-JP" sz="2400" dirty="0"/>
              <a:t>Step-wise self adjusting device : Validation test</a:t>
            </a:r>
          </a:p>
          <a:p>
            <a:pPr marL="828000" indent="-457200">
              <a:buFont typeface="Arial" panose="020B0604020202020204" pitchFamily="34" charset="0"/>
              <a:buChar char="•"/>
            </a:pPr>
            <a:r>
              <a:rPr lang="en-US" altLang="ja-JP" sz="2400" dirty="0"/>
              <a:t>Self adjusting device : Proposal of test method and validation test</a:t>
            </a:r>
          </a:p>
          <a:p>
            <a:pPr marL="828000" indent="-457200">
              <a:buFont typeface="Arial" panose="020B0604020202020204" pitchFamily="34" charset="0"/>
              <a:buChar char="•"/>
            </a:pPr>
            <a:r>
              <a:rPr lang="en-US" altLang="ja-JP" sz="2400" dirty="0"/>
              <a:t>Limit value : Calculated based on limit value of Part II</a:t>
            </a:r>
            <a:endParaRPr lang="ja-JP" altLang="en-US" sz="2400" dirty="0"/>
          </a:p>
          <a:p>
            <a:pPr marL="828000" indent="-457200">
              <a:buFont typeface="Arial" panose="020B0604020202020204" pitchFamily="34" charset="0"/>
              <a:buChar char="•"/>
            </a:pPr>
            <a:r>
              <a:rPr lang="en-US" altLang="ja-JP" sz="2400" dirty="0"/>
              <a:t>Effect of R28 : Modification of unsuitable sentences for RWS</a:t>
            </a:r>
          </a:p>
          <a:p>
            <a:pPr marL="828000" indent="-457200">
              <a:buFont typeface="Arial" panose="020B0604020202020204" pitchFamily="34" charset="0"/>
              <a:buChar char="•"/>
            </a:pPr>
            <a:endParaRPr lang="en-US" altLang="ja-JP" sz="2400" dirty="0">
              <a:solidFill>
                <a:srgbClr val="0070C0"/>
              </a:solidFill>
            </a:endParaRPr>
          </a:p>
          <a:p>
            <a:r>
              <a:rPr lang="en-US" altLang="ja-JP" sz="3000" dirty="0">
                <a:solidFill>
                  <a:srgbClr val="0070C0"/>
                </a:solidFill>
              </a:rPr>
              <a:t>  Part II : Vehicle test</a:t>
            </a:r>
          </a:p>
          <a:p>
            <a:pPr marL="828000" indent="-457200">
              <a:buFont typeface="Arial" panose="020B0604020202020204" pitchFamily="34" charset="0"/>
              <a:buChar char="•"/>
            </a:pPr>
            <a:r>
              <a:rPr lang="en-US" altLang="ja-JP" sz="2400" dirty="0"/>
              <a:t>Step-wise self adjusting device: Validation test</a:t>
            </a:r>
            <a:endParaRPr lang="ja-JP" altLang="en-US" sz="2400" dirty="0"/>
          </a:p>
          <a:p>
            <a:pPr marL="828000" indent="-457200">
              <a:buFont typeface="Arial" panose="020B0604020202020204" pitchFamily="34" charset="0"/>
              <a:buChar char="•"/>
            </a:pPr>
            <a:r>
              <a:rPr lang="en-US" altLang="ja-JP" sz="2400" dirty="0"/>
              <a:t>Self adjusting device : Proposal of test method and validation test</a:t>
            </a:r>
          </a:p>
          <a:p>
            <a:pPr marL="828000" indent="-457200">
              <a:buFont typeface="Arial" panose="020B0604020202020204" pitchFamily="34" charset="0"/>
              <a:buChar char="•"/>
            </a:pPr>
            <a:r>
              <a:rPr lang="en-US" altLang="ja-JP" sz="2400" dirty="0"/>
              <a:t>Limit value : Mode of sound level, necessity of limit value difference depending on sound type</a:t>
            </a:r>
          </a:p>
          <a:p>
            <a:pPr marL="828000" indent="-457200">
              <a:buFont typeface="Arial" panose="020B0604020202020204" pitchFamily="34" charset="0"/>
              <a:buChar char="•"/>
            </a:pPr>
            <a:endParaRPr lang="en-US" altLang="ja-JP" sz="2800" dirty="0">
              <a:solidFill>
                <a:srgbClr val="0070C0"/>
              </a:solidFill>
            </a:endParaRPr>
          </a:p>
          <a:p>
            <a:r>
              <a:rPr lang="en-US" altLang="ja-JP" sz="3000" dirty="0">
                <a:solidFill>
                  <a:srgbClr val="0070C0"/>
                </a:solidFill>
              </a:rPr>
              <a:t> </a:t>
            </a:r>
            <a:r>
              <a:rPr lang="ja-JP" altLang="en-US" sz="3000" dirty="0">
                <a:solidFill>
                  <a:srgbClr val="0070C0"/>
                </a:solidFill>
              </a:rPr>
              <a:t> </a:t>
            </a:r>
            <a:endParaRPr lang="en-US" altLang="ja-JP" sz="3000" dirty="0">
              <a:solidFill>
                <a:srgbClr val="0070C0"/>
              </a:solidFill>
            </a:endParaRPr>
          </a:p>
        </p:txBody>
      </p:sp>
      <p:sp>
        <p:nvSpPr>
          <p:cNvPr id="10" name="テキスト ボックス 9">
            <a:extLst>
              <a:ext uri="{FF2B5EF4-FFF2-40B4-BE49-F238E27FC236}">
                <a16:creationId xmlns:a16="http://schemas.microsoft.com/office/drawing/2014/main" id="{C6C2876F-DB02-43CE-AF11-E662B3A90094}"/>
              </a:ext>
            </a:extLst>
          </p:cNvPr>
          <p:cNvSpPr txBox="1"/>
          <p:nvPr/>
        </p:nvSpPr>
        <p:spPr>
          <a:xfrm>
            <a:off x="646815" y="88012"/>
            <a:ext cx="8578147" cy="584775"/>
          </a:xfrm>
          <a:prstGeom prst="rect">
            <a:avLst/>
          </a:prstGeom>
          <a:noFill/>
        </p:spPr>
        <p:txBody>
          <a:bodyPr wrap="square" rtlCol="0">
            <a:spAutoFit/>
          </a:bodyPr>
          <a:lstStyle/>
          <a:p>
            <a:r>
              <a:rPr lang="en-US" altLang="ja-JP" sz="3200" dirty="0">
                <a:solidFill>
                  <a:srgbClr val="00B0F0"/>
                </a:solidFill>
              </a:rPr>
              <a:t>Uncompleted</a:t>
            </a:r>
            <a:r>
              <a:rPr lang="ja-JP" altLang="en-US" sz="3200" dirty="0">
                <a:solidFill>
                  <a:srgbClr val="00B0F0"/>
                </a:solidFill>
              </a:rPr>
              <a:t> </a:t>
            </a:r>
            <a:r>
              <a:rPr lang="en-US" altLang="ja-JP" sz="3200" dirty="0">
                <a:solidFill>
                  <a:srgbClr val="00B0F0"/>
                </a:solidFill>
              </a:rPr>
              <a:t>items</a:t>
            </a:r>
            <a:r>
              <a:rPr lang="ja-JP" altLang="en-US" sz="3200" dirty="0">
                <a:solidFill>
                  <a:srgbClr val="00B0F0"/>
                </a:solidFill>
              </a:rPr>
              <a:t> </a:t>
            </a:r>
            <a:r>
              <a:rPr lang="en-US" altLang="ja-JP" sz="3200" dirty="0">
                <a:solidFill>
                  <a:srgbClr val="00B0F0"/>
                </a:solidFill>
              </a:rPr>
              <a:t>in</a:t>
            </a:r>
            <a:r>
              <a:rPr lang="ja-JP" altLang="en-US" sz="3200" dirty="0">
                <a:solidFill>
                  <a:srgbClr val="00B0F0"/>
                </a:solidFill>
              </a:rPr>
              <a:t> </a:t>
            </a:r>
            <a:r>
              <a:rPr lang="en-US" altLang="ja-JP" sz="3200" dirty="0">
                <a:solidFill>
                  <a:srgbClr val="00B0F0"/>
                </a:solidFill>
              </a:rPr>
              <a:t>a</a:t>
            </a:r>
            <a:r>
              <a:rPr lang="ja-JP" altLang="en-US" sz="3200" dirty="0">
                <a:solidFill>
                  <a:srgbClr val="00B0F0"/>
                </a:solidFill>
              </a:rPr>
              <a:t> </a:t>
            </a:r>
            <a:r>
              <a:rPr lang="en-US" altLang="ja-JP" sz="3200" dirty="0">
                <a:solidFill>
                  <a:srgbClr val="00B0F0"/>
                </a:solidFill>
              </a:rPr>
              <a:t>draft</a:t>
            </a:r>
            <a:r>
              <a:rPr lang="ja-JP" altLang="en-US" sz="3200" dirty="0">
                <a:solidFill>
                  <a:srgbClr val="00B0F0"/>
                </a:solidFill>
              </a:rPr>
              <a:t> </a:t>
            </a:r>
            <a:r>
              <a:rPr lang="en-US" altLang="ja-JP" sz="3200" dirty="0">
                <a:solidFill>
                  <a:srgbClr val="00B0F0"/>
                </a:solidFill>
              </a:rPr>
              <a:t>of new regulation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5</a:t>
            </a:fld>
            <a:endParaRPr kumimoji="1" lang="ja-JP" altLang="en-US"/>
          </a:p>
        </p:txBody>
      </p:sp>
      <p:sp>
        <p:nvSpPr>
          <p:cNvPr id="3" name="Footer Placeholder 2">
            <a:extLst>
              <a:ext uri="{FF2B5EF4-FFF2-40B4-BE49-F238E27FC236}">
                <a16:creationId xmlns:a16="http://schemas.microsoft.com/office/drawing/2014/main" id="{9D7C93CC-7DA7-4B00-8698-CC4FA90B528C}"/>
              </a:ext>
            </a:extLst>
          </p:cNvPr>
          <p:cNvSpPr>
            <a:spLocks noGrp="1"/>
          </p:cNvSpPr>
          <p:nvPr>
            <p:ph type="ftr" sz="quarter" idx="11"/>
          </p:nvPr>
        </p:nvSpPr>
        <p:spPr/>
        <p:txBody>
          <a:bodyPr/>
          <a:lstStyle/>
          <a:p>
            <a:r>
              <a:rPr kumimoji="1" lang="en-US" altLang="ja-JP"/>
              <a:t>TF RWS - January 2020</a:t>
            </a:r>
            <a:endParaRPr kumimoji="1" lang="ja-JP" altLang="en-US"/>
          </a:p>
        </p:txBody>
      </p:sp>
    </p:spTree>
    <p:extLst>
      <p:ext uri="{BB962C8B-B14F-4D97-AF65-F5344CB8AC3E}">
        <p14:creationId xmlns:p14="http://schemas.microsoft.com/office/powerpoint/2010/main" val="389059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89" y="656949"/>
            <a:ext cx="8614800" cy="4955203"/>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Requirement of warning sound</a:t>
            </a: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CLEPA proposed tonal sound should be limited from 700 Hz to 2800 Hz.</a:t>
            </a: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On the other hand, from 500 Hz to 4000 Hz of tonal sound which is defined in South Korean domestic law, and Japanese current situation is same frequency range. Based on the information above, TF group agreed tonal sound should be in the frequency range from 500 Hz to 4000 Hz.</a:t>
            </a: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TF group agreed sound emitting count per minute are 24-120.</a:t>
            </a: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Previously, table of limit value consists of 3 sound types (tonal sound, Broad band sound, 1/3 Octave band sound). After discussion in the group, TF group decided BBS and 1/3 octave band sound are same limit value.</a:t>
            </a:r>
            <a:endParaRPr lang="en-US" altLang="ja-JP" sz="2400" dirty="0"/>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17" name="スライド番号プレースホルダー 16"/>
          <p:cNvSpPr>
            <a:spLocks noGrp="1"/>
          </p:cNvSpPr>
          <p:nvPr>
            <p:ph type="sldNum" sz="quarter" idx="12"/>
          </p:nvPr>
        </p:nvSpPr>
        <p:spPr/>
        <p:txBody>
          <a:bodyPr/>
          <a:lstStyle/>
          <a:p>
            <a:fld id="{8F43C5A4-D77E-4248-9597-C5F8C86CFB91}" type="slidenum">
              <a:rPr kumimoji="1" lang="ja-JP" altLang="en-US" smtClean="0"/>
              <a:t>6</a:t>
            </a:fld>
            <a:endParaRPr kumimoji="1" lang="ja-JP" altLang="en-US"/>
          </a:p>
        </p:txBody>
      </p:sp>
      <p:sp>
        <p:nvSpPr>
          <p:cNvPr id="2" name="Footer Placeholder 1">
            <a:extLst>
              <a:ext uri="{FF2B5EF4-FFF2-40B4-BE49-F238E27FC236}">
                <a16:creationId xmlns:a16="http://schemas.microsoft.com/office/drawing/2014/main" id="{E40A47D4-D67A-49B8-BDC8-81E81612A524}"/>
              </a:ext>
            </a:extLst>
          </p:cNvPr>
          <p:cNvSpPr>
            <a:spLocks noGrp="1"/>
          </p:cNvSpPr>
          <p:nvPr>
            <p:ph type="ftr" sz="quarter" idx="11"/>
          </p:nvPr>
        </p:nvSpPr>
        <p:spPr/>
        <p:txBody>
          <a:bodyPr/>
          <a:lstStyle/>
          <a:p>
            <a:r>
              <a:rPr kumimoji="1" lang="en-US" altLang="ja-JP"/>
              <a:t>TF RWS - January 2020</a:t>
            </a:r>
            <a:endParaRPr kumimoji="1" lang="ja-JP" altLang="en-US"/>
          </a:p>
        </p:txBody>
      </p:sp>
    </p:spTree>
    <p:extLst>
      <p:ext uri="{BB962C8B-B14F-4D97-AF65-F5344CB8AC3E}">
        <p14:creationId xmlns:p14="http://schemas.microsoft.com/office/powerpoint/2010/main" val="979799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1179990" y="656949"/>
            <a:ext cx="7938610" cy="3477875"/>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Tahoma" panose="020B0604030504040204" pitchFamily="34" charset="0"/>
              </a:rPr>
              <a:t>Test method for self-adjusting device</a:t>
            </a:r>
            <a:endParaRPr lang="en-US" altLang="ja-JP" sz="2800" dirty="0">
              <a:solidFill>
                <a:srgbClr val="92D050"/>
              </a:solidFill>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altLang="ja-JP" sz="2400" dirty="0">
                <a:ea typeface="メイリオ" panose="020B0604030504040204" pitchFamily="50" charset="-128"/>
                <a:cs typeface="Tahoma" panose="020B0604030504040204" pitchFamily="34" charset="0"/>
              </a:rPr>
              <a:t>The test method is being made, now. After completion, verification test will be conducted.</a:t>
            </a:r>
          </a:p>
          <a:p>
            <a:pPr marL="342900" indent="-342900">
              <a:buFont typeface="Arial" panose="020B0604020202020204" pitchFamily="34" charset="0"/>
              <a:buChar char="•"/>
            </a:pPr>
            <a:endParaRPr lang="en-US" altLang="ja-JP" sz="2400" dirty="0">
              <a:ea typeface="メイリオ" panose="020B0604030504040204" pitchFamily="50" charset="-128"/>
              <a:cs typeface="Tahoma" panose="020B0604030504040204" pitchFamily="34" charset="0"/>
            </a:endParaRPr>
          </a:p>
          <a:p>
            <a:pPr marL="342900" indent="-342900">
              <a:buFont typeface="Arial" panose="020B0604020202020204" pitchFamily="34" charset="0"/>
              <a:buChar char="•"/>
            </a:pPr>
            <a:r>
              <a:rPr lang="en-US" altLang="ja-JP" sz="2400" dirty="0">
                <a:ea typeface="メイリオ" panose="020B0604030504040204" pitchFamily="50" charset="-128"/>
                <a:cs typeface="Tahoma" panose="020B0604030504040204" pitchFamily="34" charset="0"/>
              </a:rPr>
              <a:t>In part I test (component test), 4 different volume pink noise is proposed to be used.</a:t>
            </a:r>
          </a:p>
          <a:p>
            <a:pPr marL="342900" indent="-342900">
              <a:buFont typeface="Arial" panose="020B0604020202020204" pitchFamily="34" charset="0"/>
              <a:buChar char="•"/>
            </a:pPr>
            <a:endParaRPr lang="en-US" altLang="ja-JP" sz="2400" dirty="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altLang="ja-JP" sz="2400" dirty="0">
                <a:ea typeface="Tahoma" panose="020B0604030504040204" pitchFamily="34" charset="0"/>
                <a:cs typeface="Tahoma" panose="020B0604030504040204" pitchFamily="34" charset="0"/>
              </a:rPr>
              <a:t>In part II test (vehicle test), it is difficult to control BGN level, a realistic and an appropriate test method will be discussed.</a:t>
            </a:r>
            <a:endParaRPr lang="en-US" altLang="ja-JP" sz="2400" dirty="0"/>
          </a:p>
        </p:txBody>
      </p:sp>
      <p:sp>
        <p:nvSpPr>
          <p:cNvPr id="6" name="テキスト ボックス 5">
            <a:extLst>
              <a:ext uri="{FF2B5EF4-FFF2-40B4-BE49-F238E27FC236}">
                <a16:creationId xmlns:a16="http://schemas.microsoft.com/office/drawing/2014/main" id="{D81C827B-B3E1-45F0-830F-340941C0BE4B}"/>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7</a:t>
            </a:fld>
            <a:endParaRPr kumimoji="1" lang="ja-JP" altLang="en-US"/>
          </a:p>
        </p:txBody>
      </p:sp>
      <p:sp>
        <p:nvSpPr>
          <p:cNvPr id="3" name="Footer Placeholder 2">
            <a:extLst>
              <a:ext uri="{FF2B5EF4-FFF2-40B4-BE49-F238E27FC236}">
                <a16:creationId xmlns:a16="http://schemas.microsoft.com/office/drawing/2014/main" id="{12302AAF-748E-4BF1-9F4F-B09519BE7370}"/>
              </a:ext>
            </a:extLst>
          </p:cNvPr>
          <p:cNvSpPr>
            <a:spLocks noGrp="1"/>
          </p:cNvSpPr>
          <p:nvPr>
            <p:ph type="ftr" sz="quarter" idx="11"/>
          </p:nvPr>
        </p:nvSpPr>
        <p:spPr/>
        <p:txBody>
          <a:bodyPr/>
          <a:lstStyle/>
          <a:p>
            <a:r>
              <a:rPr kumimoji="1" lang="en-US" altLang="ja-JP"/>
              <a:t>TF RWS - January 2020</a:t>
            </a:r>
            <a:endParaRPr kumimoji="1" lang="ja-JP" altLang="en-US"/>
          </a:p>
        </p:txBody>
      </p:sp>
    </p:spTree>
    <p:extLst>
      <p:ext uri="{BB962C8B-B14F-4D97-AF65-F5344CB8AC3E}">
        <p14:creationId xmlns:p14="http://schemas.microsoft.com/office/powerpoint/2010/main" val="3050290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Box 104">
            <a:extLst>
              <a:ext uri="{FF2B5EF4-FFF2-40B4-BE49-F238E27FC236}">
                <a16:creationId xmlns:a16="http://schemas.microsoft.com/office/drawing/2014/main" id="{C9A17ABD-2C62-4957-9CBD-B770DC79FA6E}"/>
              </a:ext>
            </a:extLst>
          </p:cNvPr>
          <p:cNvSpPr txBox="1"/>
          <p:nvPr/>
        </p:nvSpPr>
        <p:spPr>
          <a:xfrm>
            <a:off x="6864238" y="3657724"/>
            <a:ext cx="618404" cy="242374"/>
          </a:xfrm>
          <a:prstGeom prst="rect">
            <a:avLst/>
          </a:prstGeom>
          <a:noFill/>
        </p:spPr>
        <p:txBody>
          <a:bodyPr wrap="square" rtlCol="0">
            <a:spAutoFit/>
          </a:bodyPr>
          <a:lstStyle>
            <a:defPPr>
              <a:defRPr lang="sv-SE"/>
            </a:defPPr>
            <a:lvl1pPr>
              <a:defRPr sz="1200"/>
            </a:lvl1pPr>
          </a:lstStyle>
          <a:p>
            <a:r>
              <a:rPr lang="sv-SE" sz="975" dirty="0"/>
              <a:t>7 m</a:t>
            </a:r>
          </a:p>
        </p:txBody>
      </p:sp>
      <p:pic>
        <p:nvPicPr>
          <p:cNvPr id="23" name="Picture 22">
            <a:extLst>
              <a:ext uri="{FF2B5EF4-FFF2-40B4-BE49-F238E27FC236}">
                <a16:creationId xmlns:a16="http://schemas.microsoft.com/office/drawing/2014/main" id="{4262A001-4831-43F2-9F96-5B86D987BDF5}"/>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933469" y="909676"/>
            <a:ext cx="1903319" cy="2337259"/>
          </a:xfrm>
          <a:prstGeom prst="rect">
            <a:avLst/>
          </a:prstGeom>
        </p:spPr>
      </p:pic>
      <p:cxnSp>
        <p:nvCxnSpPr>
          <p:cNvPr id="38" name="Straight Arrow Connector 37">
            <a:extLst>
              <a:ext uri="{FF2B5EF4-FFF2-40B4-BE49-F238E27FC236}">
                <a16:creationId xmlns:a16="http://schemas.microsoft.com/office/drawing/2014/main" id="{0F92CDF3-D162-4104-9762-69D8495E97A7}"/>
              </a:ext>
            </a:extLst>
          </p:cNvPr>
          <p:cNvCxnSpPr>
            <a:cxnSpLocks/>
          </p:cNvCxnSpPr>
          <p:nvPr/>
        </p:nvCxnSpPr>
        <p:spPr>
          <a:xfrm>
            <a:off x="4352654" y="3193355"/>
            <a:ext cx="0" cy="2432601"/>
          </a:xfrm>
          <a:prstGeom prst="straightConnector1">
            <a:avLst/>
          </a:prstGeom>
          <a:ln w="6350">
            <a:solidFill>
              <a:schemeClr val="tx1"/>
            </a:solidFill>
            <a:prstDash val="lgDashDot"/>
            <a:headEnd type="none"/>
            <a:tailEnd type="none"/>
          </a:ln>
        </p:spPr>
        <p:style>
          <a:lnRef idx="1">
            <a:schemeClr val="accent1"/>
          </a:lnRef>
          <a:fillRef idx="0">
            <a:schemeClr val="accent1"/>
          </a:fillRef>
          <a:effectRef idx="0">
            <a:schemeClr val="accent1"/>
          </a:effectRef>
          <a:fontRef idx="minor">
            <a:schemeClr val="tx1"/>
          </a:fontRef>
        </p:style>
      </p:cxnSp>
      <p:grpSp>
        <p:nvGrpSpPr>
          <p:cNvPr id="50" name="Group 49">
            <a:extLst>
              <a:ext uri="{FF2B5EF4-FFF2-40B4-BE49-F238E27FC236}">
                <a16:creationId xmlns:a16="http://schemas.microsoft.com/office/drawing/2014/main" id="{59A7553E-17F5-4A58-B9F1-814C3D1804C3}"/>
              </a:ext>
            </a:extLst>
          </p:cNvPr>
          <p:cNvGrpSpPr/>
          <p:nvPr/>
        </p:nvGrpSpPr>
        <p:grpSpPr>
          <a:xfrm>
            <a:off x="4239416" y="3801587"/>
            <a:ext cx="225943" cy="250332"/>
            <a:chOff x="1514381" y="2518618"/>
            <a:chExt cx="138225" cy="153145"/>
          </a:xfrm>
        </p:grpSpPr>
        <p:sp>
          <p:nvSpPr>
            <p:cNvPr id="51" name="Oval 50">
              <a:extLst>
                <a:ext uri="{FF2B5EF4-FFF2-40B4-BE49-F238E27FC236}">
                  <a16:creationId xmlns:a16="http://schemas.microsoft.com/office/drawing/2014/main" id="{C5FFF3C0-0044-4510-B386-8C3473CCC652}"/>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52" name="Straight Connector 51">
              <a:extLst>
                <a:ext uri="{FF2B5EF4-FFF2-40B4-BE49-F238E27FC236}">
                  <a16:creationId xmlns:a16="http://schemas.microsoft.com/office/drawing/2014/main" id="{8B209926-BDF0-429F-8B17-A597D783668A}"/>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DE99916-9C99-4B04-A4B2-5386E346AC58}"/>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EE85A07A-E157-4348-8FEF-A841E2CA6C93}"/>
              </a:ext>
            </a:extLst>
          </p:cNvPr>
          <p:cNvGrpSpPr/>
          <p:nvPr/>
        </p:nvGrpSpPr>
        <p:grpSpPr>
          <a:xfrm>
            <a:off x="4246918" y="4567057"/>
            <a:ext cx="225943" cy="250332"/>
            <a:chOff x="1514381" y="2518618"/>
            <a:chExt cx="138225" cy="153145"/>
          </a:xfrm>
        </p:grpSpPr>
        <p:sp>
          <p:nvSpPr>
            <p:cNvPr id="55" name="Oval 54">
              <a:extLst>
                <a:ext uri="{FF2B5EF4-FFF2-40B4-BE49-F238E27FC236}">
                  <a16:creationId xmlns:a16="http://schemas.microsoft.com/office/drawing/2014/main" id="{1FAAB1AE-2814-4B7D-BAA4-2C7466A3498F}"/>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56" name="Straight Connector 55">
              <a:extLst>
                <a:ext uri="{FF2B5EF4-FFF2-40B4-BE49-F238E27FC236}">
                  <a16:creationId xmlns:a16="http://schemas.microsoft.com/office/drawing/2014/main" id="{4A08F80E-B3C3-4CB4-98D6-44D0CB13AA46}"/>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B28EAE8E-D6E5-436F-A9D5-48CFB2CB121C}"/>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8F7C7566-D556-4BF2-86E4-9CCDF36D7368}"/>
              </a:ext>
            </a:extLst>
          </p:cNvPr>
          <p:cNvGrpSpPr/>
          <p:nvPr/>
        </p:nvGrpSpPr>
        <p:grpSpPr>
          <a:xfrm>
            <a:off x="4243167" y="5238712"/>
            <a:ext cx="225943" cy="250332"/>
            <a:chOff x="1514381" y="2518618"/>
            <a:chExt cx="138225" cy="153145"/>
          </a:xfrm>
        </p:grpSpPr>
        <p:sp>
          <p:nvSpPr>
            <p:cNvPr id="59" name="Oval 58">
              <a:extLst>
                <a:ext uri="{FF2B5EF4-FFF2-40B4-BE49-F238E27FC236}">
                  <a16:creationId xmlns:a16="http://schemas.microsoft.com/office/drawing/2014/main" id="{B32AE654-1702-42A7-B09B-F9C5D41F36D0}"/>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60" name="Straight Connector 59">
              <a:extLst>
                <a:ext uri="{FF2B5EF4-FFF2-40B4-BE49-F238E27FC236}">
                  <a16:creationId xmlns:a16="http://schemas.microsoft.com/office/drawing/2014/main" id="{DE19324D-6C6B-4739-8DA5-80D74E14EB55}"/>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0320821-2B94-4489-959A-CD7DFDE8A835}"/>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2" name="Straight Arrow Connector 61">
            <a:extLst>
              <a:ext uri="{FF2B5EF4-FFF2-40B4-BE49-F238E27FC236}">
                <a16:creationId xmlns:a16="http://schemas.microsoft.com/office/drawing/2014/main" id="{3A8F12AE-95AD-4B40-A23A-45EE994C7119}"/>
              </a:ext>
            </a:extLst>
          </p:cNvPr>
          <p:cNvCxnSpPr>
            <a:cxnSpLocks/>
          </p:cNvCxnSpPr>
          <p:nvPr/>
        </p:nvCxnSpPr>
        <p:spPr>
          <a:xfrm>
            <a:off x="3093941" y="3929745"/>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399365FA-7A55-4FE5-A9A2-43F70F842DB3}"/>
              </a:ext>
            </a:extLst>
          </p:cNvPr>
          <p:cNvSpPr txBox="1"/>
          <p:nvPr/>
        </p:nvSpPr>
        <p:spPr>
          <a:xfrm>
            <a:off x="2755475" y="3841598"/>
            <a:ext cx="618404" cy="242374"/>
          </a:xfrm>
          <a:prstGeom prst="rect">
            <a:avLst/>
          </a:prstGeom>
          <a:noFill/>
        </p:spPr>
        <p:txBody>
          <a:bodyPr wrap="square" rtlCol="0">
            <a:spAutoFit/>
          </a:bodyPr>
          <a:lstStyle>
            <a:defPPr>
              <a:defRPr lang="sv-SE"/>
            </a:defPPr>
            <a:lvl1pPr>
              <a:defRPr sz="1200"/>
            </a:lvl1pPr>
          </a:lstStyle>
          <a:p>
            <a:r>
              <a:rPr lang="sv-SE" sz="975" dirty="0"/>
              <a:t>2 m</a:t>
            </a:r>
          </a:p>
        </p:txBody>
      </p:sp>
      <p:cxnSp>
        <p:nvCxnSpPr>
          <p:cNvPr id="64" name="Straight Arrow Connector 63">
            <a:extLst>
              <a:ext uri="{FF2B5EF4-FFF2-40B4-BE49-F238E27FC236}">
                <a16:creationId xmlns:a16="http://schemas.microsoft.com/office/drawing/2014/main" id="{C2110024-4F8B-480C-BAC8-C32511BAC1D1}"/>
              </a:ext>
            </a:extLst>
          </p:cNvPr>
          <p:cNvCxnSpPr>
            <a:cxnSpLocks/>
          </p:cNvCxnSpPr>
          <p:nvPr/>
        </p:nvCxnSpPr>
        <p:spPr>
          <a:xfrm>
            <a:off x="3090190" y="4706459"/>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78A1C23F-428D-428F-B7CD-9EB8A8F0D4AA}"/>
              </a:ext>
            </a:extLst>
          </p:cNvPr>
          <p:cNvSpPr txBox="1"/>
          <p:nvPr/>
        </p:nvSpPr>
        <p:spPr>
          <a:xfrm>
            <a:off x="2691690" y="4588295"/>
            <a:ext cx="618404" cy="242374"/>
          </a:xfrm>
          <a:prstGeom prst="rect">
            <a:avLst/>
          </a:prstGeom>
          <a:noFill/>
        </p:spPr>
        <p:txBody>
          <a:bodyPr wrap="square" rtlCol="0">
            <a:spAutoFit/>
          </a:bodyPr>
          <a:lstStyle>
            <a:defPPr>
              <a:defRPr lang="sv-SE"/>
            </a:defPPr>
            <a:lvl1pPr>
              <a:defRPr sz="1200"/>
            </a:lvl1pPr>
          </a:lstStyle>
          <a:p>
            <a:r>
              <a:rPr lang="sv-SE" sz="975" dirty="0"/>
              <a:t>4.5 m</a:t>
            </a:r>
          </a:p>
        </p:txBody>
      </p:sp>
      <p:cxnSp>
        <p:nvCxnSpPr>
          <p:cNvPr id="66" name="Straight Arrow Connector 65">
            <a:extLst>
              <a:ext uri="{FF2B5EF4-FFF2-40B4-BE49-F238E27FC236}">
                <a16:creationId xmlns:a16="http://schemas.microsoft.com/office/drawing/2014/main" id="{503D0622-3857-425C-88CA-1D9AADA94FF4}"/>
              </a:ext>
            </a:extLst>
          </p:cNvPr>
          <p:cNvCxnSpPr>
            <a:cxnSpLocks/>
          </p:cNvCxnSpPr>
          <p:nvPr/>
        </p:nvCxnSpPr>
        <p:spPr>
          <a:xfrm>
            <a:off x="3093942" y="5378112"/>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7D86B383-6545-4749-B55D-82B696F49202}"/>
              </a:ext>
            </a:extLst>
          </p:cNvPr>
          <p:cNvSpPr txBox="1"/>
          <p:nvPr/>
        </p:nvSpPr>
        <p:spPr>
          <a:xfrm>
            <a:off x="2755476" y="5267453"/>
            <a:ext cx="618404" cy="242374"/>
          </a:xfrm>
          <a:prstGeom prst="rect">
            <a:avLst/>
          </a:prstGeom>
          <a:noFill/>
        </p:spPr>
        <p:txBody>
          <a:bodyPr wrap="square" rtlCol="0">
            <a:spAutoFit/>
          </a:bodyPr>
          <a:lstStyle>
            <a:defPPr>
              <a:defRPr lang="sv-SE"/>
            </a:defPPr>
            <a:lvl1pPr>
              <a:defRPr sz="1200"/>
            </a:lvl1pPr>
          </a:lstStyle>
          <a:p>
            <a:r>
              <a:rPr lang="sv-SE" sz="975" dirty="0"/>
              <a:t>7 m</a:t>
            </a:r>
          </a:p>
        </p:txBody>
      </p:sp>
      <p:cxnSp>
        <p:nvCxnSpPr>
          <p:cNvPr id="68" name="Straight Arrow Connector 67">
            <a:extLst>
              <a:ext uri="{FF2B5EF4-FFF2-40B4-BE49-F238E27FC236}">
                <a16:creationId xmlns:a16="http://schemas.microsoft.com/office/drawing/2014/main" id="{88293084-00BC-4F6D-92A6-41E1198E47AE}"/>
              </a:ext>
            </a:extLst>
          </p:cNvPr>
          <p:cNvCxnSpPr>
            <a:cxnSpLocks/>
          </p:cNvCxnSpPr>
          <p:nvPr/>
        </p:nvCxnSpPr>
        <p:spPr>
          <a:xfrm>
            <a:off x="4351011" y="3190044"/>
            <a:ext cx="2305522" cy="2276487"/>
          </a:xfrm>
          <a:prstGeom prst="straightConnector1">
            <a:avLst/>
          </a:prstGeom>
          <a:ln w="3175">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grpSp>
        <p:nvGrpSpPr>
          <p:cNvPr id="84" name="Group 83">
            <a:extLst>
              <a:ext uri="{FF2B5EF4-FFF2-40B4-BE49-F238E27FC236}">
                <a16:creationId xmlns:a16="http://schemas.microsoft.com/office/drawing/2014/main" id="{8F2B1CF5-E5E3-48A8-8D17-ED30FCA4F28C}"/>
              </a:ext>
            </a:extLst>
          </p:cNvPr>
          <p:cNvGrpSpPr/>
          <p:nvPr/>
        </p:nvGrpSpPr>
        <p:grpSpPr>
          <a:xfrm rot="18851380">
            <a:off x="4789460" y="3614042"/>
            <a:ext cx="225943" cy="250332"/>
            <a:chOff x="1514381" y="2518618"/>
            <a:chExt cx="138225" cy="153145"/>
          </a:xfrm>
        </p:grpSpPr>
        <p:sp>
          <p:nvSpPr>
            <p:cNvPr id="85" name="Oval 84">
              <a:extLst>
                <a:ext uri="{FF2B5EF4-FFF2-40B4-BE49-F238E27FC236}">
                  <a16:creationId xmlns:a16="http://schemas.microsoft.com/office/drawing/2014/main" id="{10EB9456-999D-4FA2-9A47-07C337B3863E}"/>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86" name="Straight Connector 85">
              <a:extLst>
                <a:ext uri="{FF2B5EF4-FFF2-40B4-BE49-F238E27FC236}">
                  <a16:creationId xmlns:a16="http://schemas.microsoft.com/office/drawing/2014/main" id="{44EAD0A2-A6BA-4F2D-BFF1-FFBB01D341E3}"/>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D5BA9E24-D038-43BF-AAA9-D68A3C2B33D8}"/>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8" name="Group 87">
            <a:extLst>
              <a:ext uri="{FF2B5EF4-FFF2-40B4-BE49-F238E27FC236}">
                <a16:creationId xmlns:a16="http://schemas.microsoft.com/office/drawing/2014/main" id="{CD54D1D0-A507-4058-9BE5-73F003A0AEBF}"/>
              </a:ext>
            </a:extLst>
          </p:cNvPr>
          <p:cNvGrpSpPr/>
          <p:nvPr/>
        </p:nvGrpSpPr>
        <p:grpSpPr>
          <a:xfrm rot="18851380">
            <a:off x="5343558" y="4142224"/>
            <a:ext cx="225943" cy="250332"/>
            <a:chOff x="1514381" y="2518618"/>
            <a:chExt cx="138225" cy="153145"/>
          </a:xfrm>
        </p:grpSpPr>
        <p:sp>
          <p:nvSpPr>
            <p:cNvPr id="89" name="Oval 88">
              <a:extLst>
                <a:ext uri="{FF2B5EF4-FFF2-40B4-BE49-F238E27FC236}">
                  <a16:creationId xmlns:a16="http://schemas.microsoft.com/office/drawing/2014/main" id="{52656E48-C6DA-4265-A57A-F7B22915576C}"/>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90" name="Straight Connector 89">
              <a:extLst>
                <a:ext uri="{FF2B5EF4-FFF2-40B4-BE49-F238E27FC236}">
                  <a16:creationId xmlns:a16="http://schemas.microsoft.com/office/drawing/2014/main" id="{F22B040A-7FBC-46B6-9133-E344E86D7FCF}"/>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229CF35-2722-4E10-BFF5-CFD5247394DE}"/>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6B0542E4-3EC2-49AB-A772-30ABFF8DE9E4}"/>
              </a:ext>
            </a:extLst>
          </p:cNvPr>
          <p:cNvGrpSpPr/>
          <p:nvPr/>
        </p:nvGrpSpPr>
        <p:grpSpPr>
          <a:xfrm rot="18851380">
            <a:off x="5822545" y="4613081"/>
            <a:ext cx="225943" cy="250332"/>
            <a:chOff x="1514381" y="2518618"/>
            <a:chExt cx="138225" cy="153145"/>
          </a:xfrm>
        </p:grpSpPr>
        <p:sp>
          <p:nvSpPr>
            <p:cNvPr id="93" name="Oval 92">
              <a:extLst>
                <a:ext uri="{FF2B5EF4-FFF2-40B4-BE49-F238E27FC236}">
                  <a16:creationId xmlns:a16="http://schemas.microsoft.com/office/drawing/2014/main" id="{193ED7EB-2253-4F44-A425-A8B00A4AF069}"/>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94" name="Straight Connector 93">
              <a:extLst>
                <a:ext uri="{FF2B5EF4-FFF2-40B4-BE49-F238E27FC236}">
                  <a16:creationId xmlns:a16="http://schemas.microsoft.com/office/drawing/2014/main" id="{82C40DBE-678F-45BB-92F1-7A8B2C650119}"/>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1BBA9CE-30DC-4713-9287-1B70D0C5EF96}"/>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98" name="Straight Arrow Connector 97">
            <a:extLst>
              <a:ext uri="{FF2B5EF4-FFF2-40B4-BE49-F238E27FC236}">
                <a16:creationId xmlns:a16="http://schemas.microsoft.com/office/drawing/2014/main" id="{45EBA095-E06C-4CF8-8F25-0C63E52FE55B}"/>
              </a:ext>
            </a:extLst>
          </p:cNvPr>
          <p:cNvCxnSpPr>
            <a:cxnSpLocks/>
          </p:cNvCxnSpPr>
          <p:nvPr/>
        </p:nvCxnSpPr>
        <p:spPr>
          <a:xfrm rot="18811649">
            <a:off x="4825794" y="3197347"/>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E2C6C0D-B3B1-422E-8098-BCB93A93B208}"/>
              </a:ext>
            </a:extLst>
          </p:cNvPr>
          <p:cNvCxnSpPr>
            <a:cxnSpLocks/>
          </p:cNvCxnSpPr>
          <p:nvPr/>
        </p:nvCxnSpPr>
        <p:spPr>
          <a:xfrm rot="18811649">
            <a:off x="5386362" y="3734992"/>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7554B2CE-4DE6-4D6C-ABF9-33582940612E}"/>
              </a:ext>
            </a:extLst>
          </p:cNvPr>
          <p:cNvCxnSpPr>
            <a:cxnSpLocks/>
          </p:cNvCxnSpPr>
          <p:nvPr/>
        </p:nvCxnSpPr>
        <p:spPr>
          <a:xfrm rot="18811649">
            <a:off x="5875925" y="4194841"/>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E4282129-804A-481D-88A0-0EF41897727F}"/>
              </a:ext>
            </a:extLst>
          </p:cNvPr>
          <p:cNvSpPr txBox="1"/>
          <p:nvPr/>
        </p:nvSpPr>
        <p:spPr>
          <a:xfrm>
            <a:off x="5828611" y="2642741"/>
            <a:ext cx="618404" cy="242374"/>
          </a:xfrm>
          <a:prstGeom prst="rect">
            <a:avLst/>
          </a:prstGeom>
          <a:noFill/>
        </p:spPr>
        <p:txBody>
          <a:bodyPr wrap="square" rtlCol="0">
            <a:spAutoFit/>
          </a:bodyPr>
          <a:lstStyle>
            <a:defPPr>
              <a:defRPr lang="sv-SE"/>
            </a:defPPr>
            <a:lvl1pPr>
              <a:defRPr sz="1200"/>
            </a:lvl1pPr>
          </a:lstStyle>
          <a:p>
            <a:r>
              <a:rPr lang="sv-SE" sz="975" dirty="0"/>
              <a:t>2 m</a:t>
            </a:r>
          </a:p>
        </p:txBody>
      </p:sp>
      <p:sp>
        <p:nvSpPr>
          <p:cNvPr id="104" name="TextBox 103">
            <a:extLst>
              <a:ext uri="{FF2B5EF4-FFF2-40B4-BE49-F238E27FC236}">
                <a16:creationId xmlns:a16="http://schemas.microsoft.com/office/drawing/2014/main" id="{817B8DFC-60AD-40EC-BD37-C935B02ACE2F}"/>
              </a:ext>
            </a:extLst>
          </p:cNvPr>
          <p:cNvSpPr txBox="1"/>
          <p:nvPr/>
        </p:nvSpPr>
        <p:spPr>
          <a:xfrm>
            <a:off x="6417720" y="3173682"/>
            <a:ext cx="618404" cy="242374"/>
          </a:xfrm>
          <a:prstGeom prst="rect">
            <a:avLst/>
          </a:prstGeom>
          <a:noFill/>
        </p:spPr>
        <p:txBody>
          <a:bodyPr wrap="square" rtlCol="0">
            <a:spAutoFit/>
          </a:bodyPr>
          <a:lstStyle>
            <a:defPPr>
              <a:defRPr lang="sv-SE"/>
            </a:defPPr>
            <a:lvl1pPr>
              <a:defRPr sz="1200"/>
            </a:lvl1pPr>
          </a:lstStyle>
          <a:p>
            <a:r>
              <a:rPr lang="sv-SE" sz="975" dirty="0"/>
              <a:t>4.5 m</a:t>
            </a:r>
          </a:p>
        </p:txBody>
      </p:sp>
      <p:sp>
        <p:nvSpPr>
          <p:cNvPr id="108" name="Arc 107">
            <a:extLst>
              <a:ext uri="{FF2B5EF4-FFF2-40B4-BE49-F238E27FC236}">
                <a16:creationId xmlns:a16="http://schemas.microsoft.com/office/drawing/2014/main" id="{0768C468-5777-4FBA-82B7-08D8D4C19E0D}"/>
              </a:ext>
            </a:extLst>
          </p:cNvPr>
          <p:cNvSpPr/>
          <p:nvPr/>
        </p:nvSpPr>
        <p:spPr>
          <a:xfrm rot="7864021">
            <a:off x="4207406" y="3428194"/>
            <a:ext cx="1109480" cy="815611"/>
          </a:xfrm>
          <a:prstGeom prst="arc">
            <a:avLst>
              <a:gd name="adj1" fmla="val 15279477"/>
              <a:gd name="adj2" fmla="val 0"/>
            </a:avLst>
          </a:prstGeom>
          <a:ln>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sz="1463"/>
          </a:p>
        </p:txBody>
      </p:sp>
      <p:sp>
        <p:nvSpPr>
          <p:cNvPr id="109" name="TextBox 108">
            <a:extLst>
              <a:ext uri="{FF2B5EF4-FFF2-40B4-BE49-F238E27FC236}">
                <a16:creationId xmlns:a16="http://schemas.microsoft.com/office/drawing/2014/main" id="{1FD0A37F-EAA2-4EB5-B601-9791EA312450}"/>
              </a:ext>
            </a:extLst>
          </p:cNvPr>
          <p:cNvSpPr txBox="1"/>
          <p:nvPr/>
        </p:nvSpPr>
        <p:spPr>
          <a:xfrm>
            <a:off x="4583193" y="3990948"/>
            <a:ext cx="387287" cy="242374"/>
          </a:xfrm>
          <a:prstGeom prst="rect">
            <a:avLst/>
          </a:prstGeom>
          <a:noFill/>
        </p:spPr>
        <p:txBody>
          <a:bodyPr wrap="square" rtlCol="0">
            <a:spAutoFit/>
          </a:bodyPr>
          <a:lstStyle>
            <a:defPPr>
              <a:defRPr lang="sv-SE"/>
            </a:defPPr>
            <a:lvl1pPr>
              <a:defRPr sz="1200"/>
            </a:lvl1pPr>
          </a:lstStyle>
          <a:p>
            <a:r>
              <a:rPr lang="sv-SE" sz="975" dirty="0"/>
              <a:t>45⁰ </a:t>
            </a:r>
          </a:p>
        </p:txBody>
      </p:sp>
      <p:sp>
        <p:nvSpPr>
          <p:cNvPr id="110" name="Rectangle 109">
            <a:extLst>
              <a:ext uri="{FF2B5EF4-FFF2-40B4-BE49-F238E27FC236}">
                <a16:creationId xmlns:a16="http://schemas.microsoft.com/office/drawing/2014/main" id="{1BE41430-DB8F-410B-AD14-18E52685C075}"/>
              </a:ext>
            </a:extLst>
          </p:cNvPr>
          <p:cNvSpPr/>
          <p:nvPr/>
        </p:nvSpPr>
        <p:spPr>
          <a:xfrm>
            <a:off x="7936056" y="2824375"/>
            <a:ext cx="1448377" cy="255373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US" sz="1463">
                <a:solidFill>
                  <a:schemeClr val="tx1"/>
                </a:solidFill>
              </a:rPr>
              <a:t>Measurement distance</a:t>
            </a:r>
          </a:p>
          <a:p>
            <a:pPr algn="ctr"/>
            <a:r>
              <a:rPr lang="en-US" sz="1463">
                <a:solidFill>
                  <a:schemeClr val="tx1"/>
                </a:solidFill>
              </a:rPr>
              <a:t>(Outdoors):</a:t>
            </a:r>
          </a:p>
          <a:p>
            <a:pPr algn="ctr"/>
            <a:r>
              <a:rPr lang="en-US" sz="1463">
                <a:solidFill>
                  <a:schemeClr val="tx1"/>
                </a:solidFill>
              </a:rPr>
              <a:t>2 m</a:t>
            </a:r>
          </a:p>
          <a:p>
            <a:pPr algn="ctr"/>
            <a:r>
              <a:rPr lang="en-US" sz="1463">
                <a:solidFill>
                  <a:schemeClr val="tx1"/>
                </a:solidFill>
              </a:rPr>
              <a:t>4,5 m</a:t>
            </a:r>
          </a:p>
          <a:p>
            <a:pPr algn="ctr"/>
            <a:r>
              <a:rPr lang="en-US" sz="1463">
                <a:solidFill>
                  <a:schemeClr val="tx1"/>
                </a:solidFill>
              </a:rPr>
              <a:t>7 m</a:t>
            </a:r>
          </a:p>
          <a:p>
            <a:pPr algn="ctr"/>
            <a:r>
              <a:rPr lang="en-US" sz="1463">
                <a:solidFill>
                  <a:schemeClr val="tx1"/>
                </a:solidFill>
              </a:rPr>
              <a:t>10 m</a:t>
            </a:r>
          </a:p>
          <a:p>
            <a:pPr algn="ctr"/>
            <a:r>
              <a:rPr lang="en-US" sz="1463">
                <a:solidFill>
                  <a:schemeClr val="tx1"/>
                </a:solidFill>
              </a:rPr>
              <a:t>14 m</a:t>
            </a:r>
          </a:p>
        </p:txBody>
      </p:sp>
      <p:sp>
        <p:nvSpPr>
          <p:cNvPr id="112" name="Rectangle 111">
            <a:extLst>
              <a:ext uri="{FF2B5EF4-FFF2-40B4-BE49-F238E27FC236}">
                <a16:creationId xmlns:a16="http://schemas.microsoft.com/office/drawing/2014/main" id="{AB217C35-178C-4659-9A7E-B8821F7919D7}"/>
              </a:ext>
            </a:extLst>
          </p:cNvPr>
          <p:cNvSpPr/>
          <p:nvPr/>
        </p:nvSpPr>
        <p:spPr>
          <a:xfrm>
            <a:off x="457218" y="940737"/>
            <a:ext cx="1448377" cy="512691"/>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US" sz="1463">
                <a:solidFill>
                  <a:schemeClr val="tx1"/>
                </a:solidFill>
              </a:rPr>
              <a:t>Test Condition 1</a:t>
            </a:r>
          </a:p>
        </p:txBody>
      </p:sp>
      <p:grpSp>
        <p:nvGrpSpPr>
          <p:cNvPr id="113" name="Group 112">
            <a:extLst>
              <a:ext uri="{FF2B5EF4-FFF2-40B4-BE49-F238E27FC236}">
                <a16:creationId xmlns:a16="http://schemas.microsoft.com/office/drawing/2014/main" id="{38FB9FCF-5678-4E16-886E-9CEAD4D46798}"/>
              </a:ext>
            </a:extLst>
          </p:cNvPr>
          <p:cNvGrpSpPr/>
          <p:nvPr/>
        </p:nvGrpSpPr>
        <p:grpSpPr>
          <a:xfrm>
            <a:off x="4243173" y="3054889"/>
            <a:ext cx="225943" cy="250332"/>
            <a:chOff x="1514381" y="2518618"/>
            <a:chExt cx="138225" cy="153145"/>
          </a:xfrm>
          <a:solidFill>
            <a:srgbClr val="FF0000"/>
          </a:solidFill>
        </p:grpSpPr>
        <p:sp>
          <p:nvSpPr>
            <p:cNvPr id="114" name="Oval 113">
              <a:extLst>
                <a:ext uri="{FF2B5EF4-FFF2-40B4-BE49-F238E27FC236}">
                  <a16:creationId xmlns:a16="http://schemas.microsoft.com/office/drawing/2014/main" id="{0206F112-064B-4433-9062-4D4AEDA8F636}"/>
                </a:ext>
              </a:extLst>
            </p:cNvPr>
            <p:cNvSpPr/>
            <p:nvPr/>
          </p:nvSpPr>
          <p:spPr>
            <a:xfrm>
              <a:off x="1547317" y="2564904"/>
              <a:ext cx="72355" cy="72008"/>
            </a:xfrm>
            <a:prstGeom prst="ellipse">
              <a:avLst/>
            </a:prstGeom>
            <a:grp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115" name="Straight Connector 114">
              <a:extLst>
                <a:ext uri="{FF2B5EF4-FFF2-40B4-BE49-F238E27FC236}">
                  <a16:creationId xmlns:a16="http://schemas.microsoft.com/office/drawing/2014/main" id="{66D46019-FEF6-4AE2-B91C-AE6872F23634}"/>
                </a:ext>
              </a:extLst>
            </p:cNvPr>
            <p:cNvCxnSpPr>
              <a:cxnSpLocks/>
            </p:cNvCxnSpPr>
            <p:nvPr/>
          </p:nvCxnSpPr>
          <p:spPr>
            <a:xfrm>
              <a:off x="1583495" y="2518618"/>
              <a:ext cx="36" cy="153145"/>
            </a:xfrm>
            <a:prstGeom prst="line">
              <a:avLst/>
            </a:prstGeom>
            <a:grpFill/>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D4EBF6A-AB73-40F0-9FC7-370319E09DB3}"/>
                </a:ext>
              </a:extLst>
            </p:cNvPr>
            <p:cNvCxnSpPr>
              <a:cxnSpLocks/>
            </p:cNvCxnSpPr>
            <p:nvPr/>
          </p:nvCxnSpPr>
          <p:spPr>
            <a:xfrm flipV="1">
              <a:off x="1514381" y="2600435"/>
              <a:ext cx="138225" cy="472"/>
            </a:xfrm>
            <a:prstGeom prst="line">
              <a:avLst/>
            </a:prstGeom>
            <a:grpFill/>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9" name="Straight Arrow Connector 48">
            <a:extLst>
              <a:ext uri="{FF2B5EF4-FFF2-40B4-BE49-F238E27FC236}">
                <a16:creationId xmlns:a16="http://schemas.microsoft.com/office/drawing/2014/main" id="{12380488-1227-4F40-9092-CAC19B55AA4D}"/>
              </a:ext>
            </a:extLst>
          </p:cNvPr>
          <p:cNvCxnSpPr>
            <a:cxnSpLocks/>
          </p:cNvCxnSpPr>
          <p:nvPr/>
        </p:nvCxnSpPr>
        <p:spPr>
          <a:xfrm>
            <a:off x="3099207" y="5667921"/>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C7E2393-0CD6-478C-BCB4-FEFB2B90BEE4}"/>
              </a:ext>
            </a:extLst>
          </p:cNvPr>
          <p:cNvSpPr txBox="1"/>
          <p:nvPr/>
        </p:nvSpPr>
        <p:spPr>
          <a:xfrm>
            <a:off x="2705413" y="5557262"/>
            <a:ext cx="618404" cy="242374"/>
          </a:xfrm>
          <a:prstGeom prst="rect">
            <a:avLst/>
          </a:prstGeom>
          <a:noFill/>
        </p:spPr>
        <p:txBody>
          <a:bodyPr wrap="square" rtlCol="0">
            <a:spAutoFit/>
          </a:bodyPr>
          <a:lstStyle>
            <a:defPPr>
              <a:defRPr lang="sv-SE"/>
            </a:defPPr>
            <a:lvl1pPr>
              <a:defRPr sz="1200"/>
            </a:lvl1pPr>
          </a:lstStyle>
          <a:p>
            <a:r>
              <a:rPr lang="sv-SE" sz="975" dirty="0"/>
              <a:t>10 m </a:t>
            </a:r>
          </a:p>
        </p:txBody>
      </p:sp>
      <p:grpSp>
        <p:nvGrpSpPr>
          <p:cNvPr id="70" name="Group 69">
            <a:extLst>
              <a:ext uri="{FF2B5EF4-FFF2-40B4-BE49-F238E27FC236}">
                <a16:creationId xmlns:a16="http://schemas.microsoft.com/office/drawing/2014/main" id="{CE635709-C622-456E-A319-9292177CA29C}"/>
              </a:ext>
            </a:extLst>
          </p:cNvPr>
          <p:cNvGrpSpPr/>
          <p:nvPr/>
        </p:nvGrpSpPr>
        <p:grpSpPr>
          <a:xfrm>
            <a:off x="4240528" y="5528517"/>
            <a:ext cx="225943" cy="250332"/>
            <a:chOff x="1514381" y="2518618"/>
            <a:chExt cx="138225" cy="153145"/>
          </a:xfrm>
        </p:grpSpPr>
        <p:sp>
          <p:nvSpPr>
            <p:cNvPr id="71" name="Oval 70">
              <a:extLst>
                <a:ext uri="{FF2B5EF4-FFF2-40B4-BE49-F238E27FC236}">
                  <a16:creationId xmlns:a16="http://schemas.microsoft.com/office/drawing/2014/main" id="{A266EBEF-ACE4-4E66-872B-25CDF466EE8D}"/>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72" name="Straight Connector 71">
              <a:extLst>
                <a:ext uri="{FF2B5EF4-FFF2-40B4-BE49-F238E27FC236}">
                  <a16:creationId xmlns:a16="http://schemas.microsoft.com/office/drawing/2014/main" id="{57BFA2E2-6908-4A5F-8C24-D04CB54EEAF3}"/>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71DB4EA-D0FD-4C1C-B544-AEBB380FD3DE}"/>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74" name="Straight Arrow Connector 73">
            <a:extLst>
              <a:ext uri="{FF2B5EF4-FFF2-40B4-BE49-F238E27FC236}">
                <a16:creationId xmlns:a16="http://schemas.microsoft.com/office/drawing/2014/main" id="{1C611C54-6E48-4636-A2AB-D445E0285E2B}"/>
              </a:ext>
            </a:extLst>
          </p:cNvPr>
          <p:cNvCxnSpPr>
            <a:cxnSpLocks/>
          </p:cNvCxnSpPr>
          <p:nvPr/>
        </p:nvCxnSpPr>
        <p:spPr>
          <a:xfrm>
            <a:off x="3104472" y="5910306"/>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9F94763-6963-4465-907C-39D5C36698D4}"/>
              </a:ext>
            </a:extLst>
          </p:cNvPr>
          <p:cNvSpPr txBox="1"/>
          <p:nvPr/>
        </p:nvSpPr>
        <p:spPr>
          <a:xfrm>
            <a:off x="2710678" y="5799647"/>
            <a:ext cx="618404" cy="242374"/>
          </a:xfrm>
          <a:prstGeom prst="rect">
            <a:avLst/>
          </a:prstGeom>
          <a:noFill/>
        </p:spPr>
        <p:txBody>
          <a:bodyPr wrap="square" rtlCol="0">
            <a:spAutoFit/>
          </a:bodyPr>
          <a:lstStyle>
            <a:defPPr>
              <a:defRPr lang="sv-SE"/>
            </a:defPPr>
            <a:lvl1pPr>
              <a:defRPr sz="1200"/>
            </a:lvl1pPr>
          </a:lstStyle>
          <a:p>
            <a:r>
              <a:rPr lang="sv-SE" sz="975" dirty="0"/>
              <a:t>14 m </a:t>
            </a:r>
          </a:p>
        </p:txBody>
      </p:sp>
      <p:grpSp>
        <p:nvGrpSpPr>
          <p:cNvPr id="76" name="Group 75">
            <a:extLst>
              <a:ext uri="{FF2B5EF4-FFF2-40B4-BE49-F238E27FC236}">
                <a16:creationId xmlns:a16="http://schemas.microsoft.com/office/drawing/2014/main" id="{5D2E977D-DA06-4CF6-A5DC-38554F808296}"/>
              </a:ext>
            </a:extLst>
          </p:cNvPr>
          <p:cNvGrpSpPr/>
          <p:nvPr/>
        </p:nvGrpSpPr>
        <p:grpSpPr>
          <a:xfrm>
            <a:off x="4245793" y="5770902"/>
            <a:ext cx="225943" cy="250332"/>
            <a:chOff x="1514381" y="2518618"/>
            <a:chExt cx="138225" cy="153145"/>
          </a:xfrm>
        </p:grpSpPr>
        <p:sp>
          <p:nvSpPr>
            <p:cNvPr id="77" name="Oval 76">
              <a:extLst>
                <a:ext uri="{FF2B5EF4-FFF2-40B4-BE49-F238E27FC236}">
                  <a16:creationId xmlns:a16="http://schemas.microsoft.com/office/drawing/2014/main" id="{3681DB2F-596D-4EF3-A10F-BEAB0D68B8F8}"/>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78" name="Straight Connector 77">
              <a:extLst>
                <a:ext uri="{FF2B5EF4-FFF2-40B4-BE49-F238E27FC236}">
                  <a16:creationId xmlns:a16="http://schemas.microsoft.com/office/drawing/2014/main" id="{E7D4E58E-C0E6-4AE4-9D22-10CD1B4895DC}"/>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AA9A685-39AC-4DBF-8510-29AB7F488E39}"/>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0" name="TextBox 79">
            <a:extLst>
              <a:ext uri="{FF2B5EF4-FFF2-40B4-BE49-F238E27FC236}">
                <a16:creationId xmlns:a16="http://schemas.microsoft.com/office/drawing/2014/main" id="{E8627B53-D424-40EB-BFA0-3C4E3998D369}"/>
              </a:ext>
            </a:extLst>
          </p:cNvPr>
          <p:cNvSpPr txBox="1"/>
          <p:nvPr/>
        </p:nvSpPr>
        <p:spPr>
          <a:xfrm>
            <a:off x="7090808" y="3892202"/>
            <a:ext cx="618404" cy="242374"/>
          </a:xfrm>
          <a:prstGeom prst="rect">
            <a:avLst/>
          </a:prstGeom>
          <a:noFill/>
        </p:spPr>
        <p:txBody>
          <a:bodyPr wrap="square" rtlCol="0">
            <a:spAutoFit/>
          </a:bodyPr>
          <a:lstStyle>
            <a:defPPr>
              <a:defRPr lang="sv-SE"/>
            </a:defPPr>
            <a:lvl1pPr>
              <a:defRPr sz="1200"/>
            </a:lvl1pPr>
          </a:lstStyle>
          <a:p>
            <a:r>
              <a:rPr lang="sv-SE" sz="975" dirty="0"/>
              <a:t>10 m</a:t>
            </a:r>
          </a:p>
        </p:txBody>
      </p:sp>
      <p:grpSp>
        <p:nvGrpSpPr>
          <p:cNvPr id="81" name="Group 80">
            <a:extLst>
              <a:ext uri="{FF2B5EF4-FFF2-40B4-BE49-F238E27FC236}">
                <a16:creationId xmlns:a16="http://schemas.microsoft.com/office/drawing/2014/main" id="{50F14355-3071-4D8A-B4F1-895AF0F09CB2}"/>
              </a:ext>
            </a:extLst>
          </p:cNvPr>
          <p:cNvGrpSpPr/>
          <p:nvPr/>
        </p:nvGrpSpPr>
        <p:grpSpPr>
          <a:xfrm rot="18851380">
            <a:off x="6049115" y="4847559"/>
            <a:ext cx="225943" cy="250332"/>
            <a:chOff x="1514381" y="2518618"/>
            <a:chExt cx="138225" cy="153145"/>
          </a:xfrm>
        </p:grpSpPr>
        <p:sp>
          <p:nvSpPr>
            <p:cNvPr id="82" name="Oval 81">
              <a:extLst>
                <a:ext uri="{FF2B5EF4-FFF2-40B4-BE49-F238E27FC236}">
                  <a16:creationId xmlns:a16="http://schemas.microsoft.com/office/drawing/2014/main" id="{6E2D04EB-1F17-4189-A87D-1BECB006A9D2}"/>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83" name="Straight Connector 82">
              <a:extLst>
                <a:ext uri="{FF2B5EF4-FFF2-40B4-BE49-F238E27FC236}">
                  <a16:creationId xmlns:a16="http://schemas.microsoft.com/office/drawing/2014/main" id="{9567A35A-FD6B-409D-A465-C55A8EE00E0D}"/>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53BF338-B8C4-4007-B9EC-7F7CECD37DA4}"/>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97" name="Straight Arrow Connector 96">
            <a:extLst>
              <a:ext uri="{FF2B5EF4-FFF2-40B4-BE49-F238E27FC236}">
                <a16:creationId xmlns:a16="http://schemas.microsoft.com/office/drawing/2014/main" id="{AB6BEDB0-76F8-4578-ACF4-3DEFBFBE621C}"/>
              </a:ext>
            </a:extLst>
          </p:cNvPr>
          <p:cNvCxnSpPr>
            <a:cxnSpLocks/>
          </p:cNvCxnSpPr>
          <p:nvPr/>
        </p:nvCxnSpPr>
        <p:spPr>
          <a:xfrm rot="18811649">
            <a:off x="6102496" y="4429318"/>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228DCCE9-2177-4E3A-9760-CE40E75F6BD6}"/>
              </a:ext>
            </a:extLst>
          </p:cNvPr>
          <p:cNvSpPr txBox="1"/>
          <p:nvPr/>
        </p:nvSpPr>
        <p:spPr>
          <a:xfrm>
            <a:off x="7280502" y="4073983"/>
            <a:ext cx="618404" cy="242374"/>
          </a:xfrm>
          <a:prstGeom prst="rect">
            <a:avLst/>
          </a:prstGeom>
          <a:noFill/>
        </p:spPr>
        <p:txBody>
          <a:bodyPr wrap="square" rtlCol="0">
            <a:spAutoFit/>
          </a:bodyPr>
          <a:lstStyle>
            <a:defPPr>
              <a:defRPr lang="sv-SE"/>
            </a:defPPr>
            <a:lvl1pPr>
              <a:defRPr sz="1200"/>
            </a:lvl1pPr>
          </a:lstStyle>
          <a:p>
            <a:r>
              <a:rPr lang="sv-SE" sz="975" dirty="0"/>
              <a:t>14 m</a:t>
            </a:r>
          </a:p>
        </p:txBody>
      </p:sp>
      <p:grpSp>
        <p:nvGrpSpPr>
          <p:cNvPr id="102" name="Group 101">
            <a:extLst>
              <a:ext uri="{FF2B5EF4-FFF2-40B4-BE49-F238E27FC236}">
                <a16:creationId xmlns:a16="http://schemas.microsoft.com/office/drawing/2014/main" id="{E85CCD45-EE3C-4680-B828-B4AD39C8F65A}"/>
              </a:ext>
            </a:extLst>
          </p:cNvPr>
          <p:cNvGrpSpPr/>
          <p:nvPr/>
        </p:nvGrpSpPr>
        <p:grpSpPr>
          <a:xfrm rot="18851380">
            <a:off x="6238809" y="5029339"/>
            <a:ext cx="225943" cy="250332"/>
            <a:chOff x="1514381" y="2518618"/>
            <a:chExt cx="138225" cy="153145"/>
          </a:xfrm>
        </p:grpSpPr>
        <p:sp>
          <p:nvSpPr>
            <p:cNvPr id="106" name="Oval 105">
              <a:extLst>
                <a:ext uri="{FF2B5EF4-FFF2-40B4-BE49-F238E27FC236}">
                  <a16:creationId xmlns:a16="http://schemas.microsoft.com/office/drawing/2014/main" id="{0DC34149-C5DD-40AF-968A-C8BC5902D545}"/>
                </a:ext>
              </a:extLst>
            </p:cNvPr>
            <p:cNvSpPr/>
            <p:nvPr/>
          </p:nvSpPr>
          <p:spPr>
            <a:xfrm>
              <a:off x="1547317" y="2564904"/>
              <a:ext cx="72355" cy="7200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107" name="Straight Connector 106">
              <a:extLst>
                <a:ext uri="{FF2B5EF4-FFF2-40B4-BE49-F238E27FC236}">
                  <a16:creationId xmlns:a16="http://schemas.microsoft.com/office/drawing/2014/main" id="{C526392F-CD6A-4F3D-9780-8E99CFDEE56C}"/>
                </a:ext>
              </a:extLst>
            </p:cNvPr>
            <p:cNvCxnSpPr>
              <a:cxnSpLocks/>
            </p:cNvCxnSpPr>
            <p:nvPr/>
          </p:nvCxnSpPr>
          <p:spPr>
            <a:xfrm>
              <a:off x="1583495" y="2518618"/>
              <a:ext cx="36" cy="153145"/>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1CF8AD6-EF62-49E0-BAE9-A453468FEAFE}"/>
                </a:ext>
              </a:extLst>
            </p:cNvPr>
            <p:cNvCxnSpPr>
              <a:cxnSpLocks/>
            </p:cNvCxnSpPr>
            <p:nvPr/>
          </p:nvCxnSpPr>
          <p:spPr>
            <a:xfrm flipV="1">
              <a:off x="1514381" y="2600435"/>
              <a:ext cx="138225" cy="472"/>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17" name="Straight Arrow Connector 116">
            <a:extLst>
              <a:ext uri="{FF2B5EF4-FFF2-40B4-BE49-F238E27FC236}">
                <a16:creationId xmlns:a16="http://schemas.microsoft.com/office/drawing/2014/main" id="{9AFBBA88-182A-4C83-A29C-C52A9BBA18DE}"/>
              </a:ext>
            </a:extLst>
          </p:cNvPr>
          <p:cNvCxnSpPr>
            <a:cxnSpLocks/>
          </p:cNvCxnSpPr>
          <p:nvPr/>
        </p:nvCxnSpPr>
        <p:spPr>
          <a:xfrm rot="18811649">
            <a:off x="6292189" y="4611099"/>
            <a:ext cx="1187427" cy="0"/>
          </a:xfrm>
          <a:prstGeom prst="straightConnector1">
            <a:avLst/>
          </a:prstGeom>
          <a:ln w="31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18" name="Group 117">
            <a:extLst>
              <a:ext uri="{FF2B5EF4-FFF2-40B4-BE49-F238E27FC236}">
                <a16:creationId xmlns:a16="http://schemas.microsoft.com/office/drawing/2014/main" id="{10CB2CC8-C45A-4CF7-94C5-14C20150B14F}"/>
              </a:ext>
            </a:extLst>
          </p:cNvPr>
          <p:cNvGrpSpPr/>
          <p:nvPr/>
        </p:nvGrpSpPr>
        <p:grpSpPr>
          <a:xfrm>
            <a:off x="4501357" y="3099674"/>
            <a:ext cx="225943" cy="250332"/>
            <a:chOff x="1514381" y="2518618"/>
            <a:chExt cx="138225" cy="153145"/>
          </a:xfrm>
          <a:solidFill>
            <a:srgbClr val="00B0F0"/>
          </a:solidFill>
        </p:grpSpPr>
        <p:sp>
          <p:nvSpPr>
            <p:cNvPr id="119" name="Oval 118">
              <a:extLst>
                <a:ext uri="{FF2B5EF4-FFF2-40B4-BE49-F238E27FC236}">
                  <a16:creationId xmlns:a16="http://schemas.microsoft.com/office/drawing/2014/main" id="{4620D732-BC02-460C-AE59-8CCC7DE569E8}"/>
                </a:ext>
              </a:extLst>
            </p:cNvPr>
            <p:cNvSpPr/>
            <p:nvPr/>
          </p:nvSpPr>
          <p:spPr>
            <a:xfrm>
              <a:off x="1547317" y="2564904"/>
              <a:ext cx="72355" cy="72008"/>
            </a:xfrm>
            <a:prstGeom prst="ellipse">
              <a:avLst/>
            </a:prstGeom>
            <a:grp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63"/>
            </a:p>
          </p:txBody>
        </p:sp>
        <p:cxnSp>
          <p:nvCxnSpPr>
            <p:cNvPr id="120" name="Straight Connector 119">
              <a:extLst>
                <a:ext uri="{FF2B5EF4-FFF2-40B4-BE49-F238E27FC236}">
                  <a16:creationId xmlns:a16="http://schemas.microsoft.com/office/drawing/2014/main" id="{38580FB9-43FA-4D51-A332-E4D1235FBDFB}"/>
                </a:ext>
              </a:extLst>
            </p:cNvPr>
            <p:cNvCxnSpPr>
              <a:cxnSpLocks/>
            </p:cNvCxnSpPr>
            <p:nvPr/>
          </p:nvCxnSpPr>
          <p:spPr>
            <a:xfrm>
              <a:off x="1583495" y="2518618"/>
              <a:ext cx="36" cy="153145"/>
            </a:xfrm>
            <a:prstGeom prst="line">
              <a:avLst/>
            </a:prstGeom>
            <a:grpFill/>
            <a:ln w="31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93D02FC-3026-459F-812B-256650822DF1}"/>
                </a:ext>
              </a:extLst>
            </p:cNvPr>
            <p:cNvCxnSpPr>
              <a:cxnSpLocks/>
            </p:cNvCxnSpPr>
            <p:nvPr/>
          </p:nvCxnSpPr>
          <p:spPr>
            <a:xfrm flipV="1">
              <a:off x="1514381" y="2600435"/>
              <a:ext cx="138225" cy="472"/>
            </a:xfrm>
            <a:prstGeom prst="line">
              <a:avLst/>
            </a:prstGeom>
            <a:grpFill/>
            <a:ln w="31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22" name="テキスト ボックス 121">
            <a:extLst>
              <a:ext uri="{FF2B5EF4-FFF2-40B4-BE49-F238E27FC236}">
                <a16:creationId xmlns:a16="http://schemas.microsoft.com/office/drawing/2014/main" id="{237DED79-E672-419C-B713-C97C93E90DED}"/>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Collecting measurement data protocol</a:t>
            </a:r>
          </a:p>
        </p:txBody>
      </p:sp>
      <p:sp>
        <p:nvSpPr>
          <p:cNvPr id="2" name="テキスト ボックス 1">
            <a:extLst>
              <a:ext uri="{FF2B5EF4-FFF2-40B4-BE49-F238E27FC236}">
                <a16:creationId xmlns:a16="http://schemas.microsoft.com/office/drawing/2014/main" id="{A355EA1C-5891-486B-BCC4-E6943B8BBA0E}"/>
              </a:ext>
            </a:extLst>
          </p:cNvPr>
          <p:cNvSpPr txBox="1"/>
          <p:nvPr/>
        </p:nvSpPr>
        <p:spPr>
          <a:xfrm>
            <a:off x="5366782" y="772998"/>
            <a:ext cx="4248558" cy="646331"/>
          </a:xfrm>
          <a:prstGeom prst="rect">
            <a:avLst/>
          </a:prstGeom>
          <a:noFill/>
          <a:ln>
            <a:solidFill>
              <a:srgbClr val="FF0066"/>
            </a:solidFill>
          </a:ln>
        </p:spPr>
        <p:txBody>
          <a:bodyPr wrap="square" rtlCol="0">
            <a:spAutoFit/>
          </a:bodyPr>
          <a:lstStyle/>
          <a:p>
            <a:r>
              <a:rPr kumimoji="1" lang="en-US" altLang="ja-JP" dirty="0"/>
              <a:t>The aim of collecting data is to understand sound field behind the vehicle.</a:t>
            </a:r>
            <a:endParaRPr kumimoji="1" lang="ja-JP" altLang="en-US" dirty="0"/>
          </a:p>
        </p:txBody>
      </p:sp>
      <p:sp>
        <p:nvSpPr>
          <p:cNvPr id="3" name="Footer Placeholder 2">
            <a:extLst>
              <a:ext uri="{FF2B5EF4-FFF2-40B4-BE49-F238E27FC236}">
                <a16:creationId xmlns:a16="http://schemas.microsoft.com/office/drawing/2014/main" id="{18CFB4C8-0A62-4E54-8875-BC8ABFD7105F}"/>
              </a:ext>
            </a:extLst>
          </p:cNvPr>
          <p:cNvSpPr>
            <a:spLocks noGrp="1"/>
          </p:cNvSpPr>
          <p:nvPr>
            <p:ph type="ftr" sz="quarter" idx="11"/>
          </p:nvPr>
        </p:nvSpPr>
        <p:spPr/>
        <p:txBody>
          <a:bodyPr/>
          <a:lstStyle/>
          <a:p>
            <a:r>
              <a:rPr kumimoji="1" lang="en-US" altLang="ja-JP"/>
              <a:t>TF RWS - January 2020</a:t>
            </a:r>
            <a:endParaRPr kumimoji="1" lang="ja-JP" altLang="en-US"/>
          </a:p>
        </p:txBody>
      </p:sp>
      <p:sp>
        <p:nvSpPr>
          <p:cNvPr id="4" name="Slide Number Placeholder 3">
            <a:extLst>
              <a:ext uri="{FF2B5EF4-FFF2-40B4-BE49-F238E27FC236}">
                <a16:creationId xmlns:a16="http://schemas.microsoft.com/office/drawing/2014/main" id="{7C4C06DD-EA3C-4EB3-8745-012D8D883D2D}"/>
              </a:ext>
            </a:extLst>
          </p:cNvPr>
          <p:cNvSpPr>
            <a:spLocks noGrp="1"/>
          </p:cNvSpPr>
          <p:nvPr>
            <p:ph type="sldNum" sz="quarter" idx="12"/>
          </p:nvPr>
        </p:nvSpPr>
        <p:spPr/>
        <p:txBody>
          <a:bodyPr/>
          <a:lstStyle/>
          <a:p>
            <a:fld id="{8F43C5A4-D77E-4248-9597-C5F8C86CFB91}" type="slidenum">
              <a:rPr kumimoji="1" lang="ja-JP" altLang="en-US" smtClean="0"/>
              <a:t>8</a:t>
            </a:fld>
            <a:endParaRPr kumimoji="1" lang="ja-JP" altLang="en-US"/>
          </a:p>
        </p:txBody>
      </p:sp>
    </p:spTree>
    <p:extLst>
      <p:ext uri="{BB962C8B-B14F-4D97-AF65-F5344CB8AC3E}">
        <p14:creationId xmlns:p14="http://schemas.microsoft.com/office/powerpoint/2010/main" val="274003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295DCF-128D-4748-A603-20167BF8F128}"/>
              </a:ext>
            </a:extLst>
          </p:cNvPr>
          <p:cNvPicPr>
            <a:picLocks noChangeAspect="1"/>
          </p:cNvPicPr>
          <p:nvPr/>
        </p:nvPicPr>
        <p:blipFill>
          <a:blip r:embed="rId2"/>
          <a:stretch>
            <a:fillRect/>
          </a:stretch>
        </p:blipFill>
        <p:spPr>
          <a:xfrm>
            <a:off x="1937344" y="746125"/>
            <a:ext cx="5981931" cy="5365751"/>
          </a:xfrm>
          <a:prstGeom prst="rect">
            <a:avLst/>
          </a:prstGeom>
        </p:spPr>
      </p:pic>
      <p:cxnSp>
        <p:nvCxnSpPr>
          <p:cNvPr id="3" name="Straight Arrow Connector 2">
            <a:extLst>
              <a:ext uri="{FF2B5EF4-FFF2-40B4-BE49-F238E27FC236}">
                <a16:creationId xmlns:a16="http://schemas.microsoft.com/office/drawing/2014/main" id="{05C647EE-22B9-418A-B79C-7B1D209FFD1C}"/>
              </a:ext>
            </a:extLst>
          </p:cNvPr>
          <p:cNvCxnSpPr>
            <a:cxnSpLocks/>
          </p:cNvCxnSpPr>
          <p:nvPr/>
        </p:nvCxnSpPr>
        <p:spPr>
          <a:xfrm>
            <a:off x="7192657" y="2905368"/>
            <a:ext cx="1187427"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F737DA0-620F-4572-8011-FED599E7B11A}"/>
              </a:ext>
            </a:extLst>
          </p:cNvPr>
          <p:cNvSpPr txBox="1"/>
          <p:nvPr/>
        </p:nvSpPr>
        <p:spPr>
          <a:xfrm>
            <a:off x="8537678" y="2792804"/>
            <a:ext cx="618404" cy="307777"/>
          </a:xfrm>
          <a:prstGeom prst="rect">
            <a:avLst/>
          </a:prstGeom>
          <a:noFill/>
        </p:spPr>
        <p:txBody>
          <a:bodyPr wrap="square" rtlCol="0">
            <a:spAutoFit/>
          </a:bodyPr>
          <a:lstStyle/>
          <a:p>
            <a:pPr algn="l"/>
            <a:r>
              <a:rPr lang="sv-SE" sz="1400" dirty="0"/>
              <a:t>1 m</a:t>
            </a:r>
          </a:p>
        </p:txBody>
      </p:sp>
      <p:cxnSp>
        <p:nvCxnSpPr>
          <p:cNvPr id="7" name="Straight Arrow Connector 6">
            <a:extLst>
              <a:ext uri="{FF2B5EF4-FFF2-40B4-BE49-F238E27FC236}">
                <a16:creationId xmlns:a16="http://schemas.microsoft.com/office/drawing/2014/main" id="{D23D47CC-D52A-40A4-9825-E3A50CE3CF92}"/>
              </a:ext>
            </a:extLst>
          </p:cNvPr>
          <p:cNvCxnSpPr>
            <a:cxnSpLocks/>
          </p:cNvCxnSpPr>
          <p:nvPr/>
        </p:nvCxnSpPr>
        <p:spPr>
          <a:xfrm>
            <a:off x="4907529" y="4567628"/>
            <a:ext cx="3527550"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49BFBED-1D08-464A-B002-CC5B56B82F00}"/>
              </a:ext>
            </a:extLst>
          </p:cNvPr>
          <p:cNvSpPr txBox="1"/>
          <p:nvPr/>
        </p:nvSpPr>
        <p:spPr>
          <a:xfrm>
            <a:off x="8556441" y="4447560"/>
            <a:ext cx="618404" cy="307777"/>
          </a:xfrm>
          <a:prstGeom prst="rect">
            <a:avLst/>
          </a:prstGeom>
          <a:noFill/>
        </p:spPr>
        <p:txBody>
          <a:bodyPr wrap="square" rtlCol="0">
            <a:spAutoFit/>
          </a:bodyPr>
          <a:lstStyle/>
          <a:p>
            <a:pPr algn="l"/>
            <a:r>
              <a:rPr lang="sv-SE" sz="1400" dirty="0"/>
              <a:t>0.5 m</a:t>
            </a:r>
          </a:p>
        </p:txBody>
      </p:sp>
      <p:cxnSp>
        <p:nvCxnSpPr>
          <p:cNvPr id="9" name="Straight Arrow Connector 8">
            <a:extLst>
              <a:ext uri="{FF2B5EF4-FFF2-40B4-BE49-F238E27FC236}">
                <a16:creationId xmlns:a16="http://schemas.microsoft.com/office/drawing/2014/main" id="{E50B30DD-BD85-4231-89B8-2BD414E6571C}"/>
              </a:ext>
            </a:extLst>
          </p:cNvPr>
          <p:cNvCxnSpPr>
            <a:cxnSpLocks/>
          </p:cNvCxnSpPr>
          <p:nvPr/>
        </p:nvCxnSpPr>
        <p:spPr>
          <a:xfrm>
            <a:off x="4903780" y="1366940"/>
            <a:ext cx="3527550" cy="0"/>
          </a:xfrm>
          <a:prstGeom prst="straightConnector1">
            <a:avLst/>
          </a:prstGeom>
          <a:ln w="22225">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8164E85-F033-4DB5-B61C-78F2113B028E}"/>
              </a:ext>
            </a:extLst>
          </p:cNvPr>
          <p:cNvSpPr txBox="1"/>
          <p:nvPr/>
        </p:nvSpPr>
        <p:spPr>
          <a:xfrm>
            <a:off x="8552692" y="1246872"/>
            <a:ext cx="618404" cy="307777"/>
          </a:xfrm>
          <a:prstGeom prst="rect">
            <a:avLst/>
          </a:prstGeom>
          <a:noFill/>
        </p:spPr>
        <p:txBody>
          <a:bodyPr wrap="square" rtlCol="0">
            <a:spAutoFit/>
          </a:bodyPr>
          <a:lstStyle/>
          <a:p>
            <a:pPr algn="l"/>
            <a:r>
              <a:rPr lang="sv-SE" sz="1400" dirty="0"/>
              <a:t>1.5 m</a:t>
            </a:r>
          </a:p>
        </p:txBody>
      </p:sp>
      <p:sp>
        <p:nvSpPr>
          <p:cNvPr id="11" name="TextBox 10">
            <a:extLst>
              <a:ext uri="{FF2B5EF4-FFF2-40B4-BE49-F238E27FC236}">
                <a16:creationId xmlns:a16="http://schemas.microsoft.com/office/drawing/2014/main" id="{C96F44A4-A380-4B46-B88C-D2D68C11FCA5}"/>
              </a:ext>
            </a:extLst>
          </p:cNvPr>
          <p:cNvSpPr txBox="1"/>
          <p:nvPr/>
        </p:nvSpPr>
        <p:spPr>
          <a:xfrm>
            <a:off x="7824248" y="875401"/>
            <a:ext cx="1944486" cy="307777"/>
          </a:xfrm>
          <a:prstGeom prst="rect">
            <a:avLst/>
          </a:prstGeom>
          <a:noFill/>
        </p:spPr>
        <p:txBody>
          <a:bodyPr wrap="square" rtlCol="0">
            <a:spAutoFit/>
          </a:bodyPr>
          <a:lstStyle/>
          <a:p>
            <a:pPr algn="ctr"/>
            <a:r>
              <a:rPr lang="en-US" sz="1400" dirty="0"/>
              <a:t>Microphone Height</a:t>
            </a:r>
          </a:p>
        </p:txBody>
      </p:sp>
      <p:sp>
        <p:nvSpPr>
          <p:cNvPr id="12" name="TextBox 11">
            <a:extLst>
              <a:ext uri="{FF2B5EF4-FFF2-40B4-BE49-F238E27FC236}">
                <a16:creationId xmlns:a16="http://schemas.microsoft.com/office/drawing/2014/main" id="{FC50A1D4-22C8-484E-A888-6D7AA9603846}"/>
              </a:ext>
            </a:extLst>
          </p:cNvPr>
          <p:cNvSpPr txBox="1"/>
          <p:nvPr/>
        </p:nvSpPr>
        <p:spPr>
          <a:xfrm>
            <a:off x="7287162" y="5812672"/>
            <a:ext cx="1878347" cy="369332"/>
          </a:xfrm>
          <a:prstGeom prst="rect">
            <a:avLst/>
          </a:prstGeom>
          <a:noFill/>
        </p:spPr>
        <p:txBody>
          <a:bodyPr wrap="square" rtlCol="0">
            <a:spAutoFit/>
          </a:bodyPr>
          <a:lstStyle/>
          <a:p>
            <a:pPr algn="l"/>
            <a:r>
              <a:rPr lang="en-US" dirty="0">
                <a:solidFill>
                  <a:schemeClr val="tx1">
                    <a:lumMod val="65000"/>
                    <a:lumOff val="35000"/>
                  </a:schemeClr>
                </a:solidFill>
              </a:rPr>
              <a:t>Reflecting Ground</a:t>
            </a:r>
          </a:p>
        </p:txBody>
      </p:sp>
      <p:sp>
        <p:nvSpPr>
          <p:cNvPr id="14" name="Rectangle 13">
            <a:extLst>
              <a:ext uri="{FF2B5EF4-FFF2-40B4-BE49-F238E27FC236}">
                <a16:creationId xmlns:a16="http://schemas.microsoft.com/office/drawing/2014/main" id="{FFDE0084-1756-4E75-A9C0-A9991BF9BD28}"/>
              </a:ext>
            </a:extLst>
          </p:cNvPr>
          <p:cNvSpPr/>
          <p:nvPr/>
        </p:nvSpPr>
        <p:spPr>
          <a:xfrm>
            <a:off x="457218" y="940737"/>
            <a:ext cx="1448377" cy="512691"/>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a:solidFill>
                  <a:schemeClr val="tx1"/>
                </a:solidFill>
              </a:rPr>
              <a:t>Test </a:t>
            </a:r>
            <a:r>
              <a:rPr lang="sv-SE" sz="1463" dirty="0" err="1">
                <a:solidFill>
                  <a:schemeClr val="tx1"/>
                </a:solidFill>
              </a:rPr>
              <a:t>Condition</a:t>
            </a:r>
            <a:r>
              <a:rPr lang="sv-SE" sz="1463" dirty="0">
                <a:solidFill>
                  <a:schemeClr val="tx1"/>
                </a:solidFill>
              </a:rPr>
              <a:t> 2</a:t>
            </a:r>
          </a:p>
        </p:txBody>
      </p:sp>
      <p:sp>
        <p:nvSpPr>
          <p:cNvPr id="15" name="Rectangle 14">
            <a:extLst>
              <a:ext uri="{FF2B5EF4-FFF2-40B4-BE49-F238E27FC236}">
                <a16:creationId xmlns:a16="http://schemas.microsoft.com/office/drawing/2014/main" id="{4C9A5B52-AE75-4231-8B47-F4FD8C066BF6}"/>
              </a:ext>
            </a:extLst>
          </p:cNvPr>
          <p:cNvSpPr/>
          <p:nvPr/>
        </p:nvSpPr>
        <p:spPr>
          <a:xfrm>
            <a:off x="488967" y="2215788"/>
            <a:ext cx="1448377" cy="2553737"/>
          </a:xfrm>
          <a:prstGeom prst="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sv-SE" sz="1463" dirty="0" err="1">
                <a:solidFill>
                  <a:schemeClr val="tx1"/>
                </a:solidFill>
              </a:rPr>
              <a:t>Microphone</a:t>
            </a:r>
            <a:r>
              <a:rPr lang="sv-SE" sz="1463" dirty="0">
                <a:solidFill>
                  <a:schemeClr val="tx1"/>
                </a:solidFill>
              </a:rPr>
              <a:t> position </a:t>
            </a:r>
            <a:r>
              <a:rPr lang="sv-SE" sz="1463" dirty="0" err="1">
                <a:solidFill>
                  <a:schemeClr val="tx1"/>
                </a:solidFill>
              </a:rPr>
              <a:t>above</a:t>
            </a:r>
            <a:r>
              <a:rPr lang="sv-SE" sz="1463" dirty="0">
                <a:solidFill>
                  <a:schemeClr val="tx1"/>
                </a:solidFill>
              </a:rPr>
              <a:t> </a:t>
            </a:r>
            <a:r>
              <a:rPr lang="sv-SE" sz="1463" dirty="0" err="1">
                <a:solidFill>
                  <a:schemeClr val="tx1"/>
                </a:solidFill>
              </a:rPr>
              <a:t>ground</a:t>
            </a:r>
            <a:endParaRPr lang="sv-SE" sz="1463" dirty="0">
              <a:solidFill>
                <a:schemeClr val="tx1"/>
              </a:solidFill>
            </a:endParaRPr>
          </a:p>
          <a:p>
            <a:pPr algn="ctr"/>
            <a:r>
              <a:rPr lang="sv-SE" sz="1463" dirty="0">
                <a:solidFill>
                  <a:schemeClr val="tx1"/>
                </a:solidFill>
              </a:rPr>
              <a:t>(</a:t>
            </a:r>
            <a:r>
              <a:rPr lang="sv-SE" sz="1463" dirty="0" err="1">
                <a:solidFill>
                  <a:schemeClr val="tx1"/>
                </a:solidFill>
              </a:rPr>
              <a:t>Outdoors</a:t>
            </a:r>
            <a:r>
              <a:rPr lang="sv-SE" sz="1463" dirty="0">
                <a:solidFill>
                  <a:schemeClr val="tx1"/>
                </a:solidFill>
              </a:rPr>
              <a:t>):</a:t>
            </a:r>
          </a:p>
          <a:p>
            <a:pPr algn="ctr"/>
            <a:endParaRPr lang="sv-SE" sz="1463" dirty="0">
              <a:solidFill>
                <a:schemeClr val="tx1"/>
              </a:solidFill>
            </a:endParaRPr>
          </a:p>
          <a:p>
            <a:pPr algn="ctr"/>
            <a:r>
              <a:rPr lang="sv-SE" sz="1463" dirty="0">
                <a:solidFill>
                  <a:schemeClr val="tx1"/>
                </a:solidFill>
              </a:rPr>
              <a:t>8 </a:t>
            </a:r>
            <a:r>
              <a:rPr lang="sv-SE" sz="1463" dirty="0" err="1">
                <a:solidFill>
                  <a:schemeClr val="tx1"/>
                </a:solidFill>
              </a:rPr>
              <a:t>points</a:t>
            </a:r>
            <a:r>
              <a:rPr lang="sv-SE" sz="1463" dirty="0">
                <a:solidFill>
                  <a:schemeClr val="tx1"/>
                </a:solidFill>
              </a:rPr>
              <a:t> on a </a:t>
            </a:r>
            <a:r>
              <a:rPr lang="sv-SE" sz="1463" dirty="0" err="1">
                <a:solidFill>
                  <a:schemeClr val="tx1"/>
                </a:solidFill>
              </a:rPr>
              <a:t>circle</a:t>
            </a:r>
            <a:endParaRPr lang="sv-SE" sz="1463" dirty="0">
              <a:solidFill>
                <a:schemeClr val="tx1"/>
              </a:solidFill>
            </a:endParaRPr>
          </a:p>
          <a:p>
            <a:pPr algn="ctr"/>
            <a:endParaRPr lang="sv-SE" sz="1463" dirty="0">
              <a:solidFill>
                <a:schemeClr val="tx1"/>
              </a:solidFill>
            </a:endParaRPr>
          </a:p>
        </p:txBody>
      </p:sp>
      <p:sp>
        <p:nvSpPr>
          <p:cNvPr id="16" name="テキスト ボックス 15">
            <a:extLst>
              <a:ext uri="{FF2B5EF4-FFF2-40B4-BE49-F238E27FC236}">
                <a16:creationId xmlns:a16="http://schemas.microsoft.com/office/drawing/2014/main" id="{5401DE6D-6756-48BB-B05E-34FED5CCB09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Collecting measurement data protocol</a:t>
            </a:r>
          </a:p>
        </p:txBody>
      </p:sp>
      <p:cxnSp>
        <p:nvCxnSpPr>
          <p:cNvPr id="6" name="直線コネクタ 5">
            <a:extLst>
              <a:ext uri="{FF2B5EF4-FFF2-40B4-BE49-F238E27FC236}">
                <a16:creationId xmlns:a16="http://schemas.microsoft.com/office/drawing/2014/main" id="{95738E1D-C360-43E7-8EF6-7AC7D6F5AB80}"/>
              </a:ext>
            </a:extLst>
          </p:cNvPr>
          <p:cNvCxnSpPr/>
          <p:nvPr/>
        </p:nvCxnSpPr>
        <p:spPr>
          <a:xfrm>
            <a:off x="2978869" y="6023728"/>
            <a:ext cx="4251489"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035198E-EB75-49F9-8E4A-B8EE2B91058C}"/>
              </a:ext>
            </a:extLst>
          </p:cNvPr>
          <p:cNvSpPr/>
          <p:nvPr/>
        </p:nvSpPr>
        <p:spPr>
          <a:xfrm>
            <a:off x="3026004" y="5156462"/>
            <a:ext cx="3318235" cy="6787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TextBox 11">
            <a:extLst>
              <a:ext uri="{FF2B5EF4-FFF2-40B4-BE49-F238E27FC236}">
                <a16:creationId xmlns:a16="http://schemas.microsoft.com/office/drawing/2014/main" id="{541D8E40-32A1-49E3-9C35-0A118EEE81C4}"/>
              </a:ext>
            </a:extLst>
          </p:cNvPr>
          <p:cNvSpPr txBox="1"/>
          <p:nvPr/>
        </p:nvSpPr>
        <p:spPr>
          <a:xfrm>
            <a:off x="3049962" y="861329"/>
            <a:ext cx="1878347" cy="646331"/>
          </a:xfrm>
          <a:prstGeom prst="rect">
            <a:avLst/>
          </a:prstGeom>
          <a:noFill/>
        </p:spPr>
        <p:txBody>
          <a:bodyPr wrap="square" rtlCol="0">
            <a:spAutoFit/>
          </a:bodyPr>
          <a:lstStyle/>
          <a:p>
            <a:pPr algn="l"/>
            <a:r>
              <a:rPr lang="en-US" dirty="0">
                <a:solidFill>
                  <a:srgbClr val="0070C0"/>
                </a:solidFill>
              </a:rPr>
              <a:t>Measurement position</a:t>
            </a:r>
          </a:p>
        </p:txBody>
      </p:sp>
      <p:sp>
        <p:nvSpPr>
          <p:cNvPr id="5" name="Footer Placeholder 4">
            <a:extLst>
              <a:ext uri="{FF2B5EF4-FFF2-40B4-BE49-F238E27FC236}">
                <a16:creationId xmlns:a16="http://schemas.microsoft.com/office/drawing/2014/main" id="{169FA788-2901-4E69-A585-C80D0EF8B227}"/>
              </a:ext>
            </a:extLst>
          </p:cNvPr>
          <p:cNvSpPr>
            <a:spLocks noGrp="1"/>
          </p:cNvSpPr>
          <p:nvPr>
            <p:ph type="ftr" sz="quarter" idx="11"/>
          </p:nvPr>
        </p:nvSpPr>
        <p:spPr/>
        <p:txBody>
          <a:bodyPr/>
          <a:lstStyle/>
          <a:p>
            <a:r>
              <a:rPr kumimoji="1" lang="en-US" altLang="ja-JP"/>
              <a:t>TF RWS - January 2020</a:t>
            </a:r>
            <a:endParaRPr kumimoji="1" lang="ja-JP" altLang="en-US"/>
          </a:p>
        </p:txBody>
      </p:sp>
      <p:sp>
        <p:nvSpPr>
          <p:cNvPr id="18" name="Slide Number Placeholder 17">
            <a:extLst>
              <a:ext uri="{FF2B5EF4-FFF2-40B4-BE49-F238E27FC236}">
                <a16:creationId xmlns:a16="http://schemas.microsoft.com/office/drawing/2014/main" id="{F81AAAC1-71C1-4058-9EC3-957898106678}"/>
              </a:ext>
            </a:extLst>
          </p:cNvPr>
          <p:cNvSpPr>
            <a:spLocks noGrp="1"/>
          </p:cNvSpPr>
          <p:nvPr>
            <p:ph type="sldNum" sz="quarter" idx="12"/>
          </p:nvPr>
        </p:nvSpPr>
        <p:spPr/>
        <p:txBody>
          <a:bodyPr/>
          <a:lstStyle/>
          <a:p>
            <a:fld id="{8F43C5A4-D77E-4248-9597-C5F8C86CFB91}" type="slidenum">
              <a:rPr kumimoji="1" lang="ja-JP" altLang="en-US" smtClean="0"/>
              <a:t>9</a:t>
            </a:fld>
            <a:endParaRPr kumimoji="1" lang="ja-JP" altLang="en-US"/>
          </a:p>
        </p:txBody>
      </p:sp>
    </p:spTree>
    <p:extLst>
      <p:ext uri="{BB962C8B-B14F-4D97-AF65-F5344CB8AC3E}">
        <p14:creationId xmlns:p14="http://schemas.microsoft.com/office/powerpoint/2010/main" val="3823018433"/>
      </p:ext>
    </p:extLst>
  </p:cSld>
  <p:clrMapOvr>
    <a:masterClrMapping/>
  </p:clrMapOvr>
</p:sld>
</file>

<file path=ppt/theme/theme1.xml><?xml version="1.0" encoding="utf-8"?>
<a:theme xmlns:a="http://schemas.openxmlformats.org/drawingml/2006/main" name="テーマ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34039A2A-3895-4949-B29D-8D448C160BB3}" vid="{F25AFA44-C9FE-45E3-B143-D19B2369275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8286</TotalTime>
  <Words>1260</Words>
  <Application>Microsoft Office PowerPoint</Application>
  <PresentationFormat>A4 Paper (210x297 mm)</PresentationFormat>
  <Paragraphs>243</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テーマ1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NTSEL</dc:creator>
  <cp:lastModifiedBy>Konstantin Glukhenkiy</cp:lastModifiedBy>
  <cp:revision>662</cp:revision>
  <cp:lastPrinted>2020-01-06T07:15:30Z</cp:lastPrinted>
  <dcterms:created xsi:type="dcterms:W3CDTF">2018-04-26T02:08:34Z</dcterms:created>
  <dcterms:modified xsi:type="dcterms:W3CDTF">2020-01-31T08:10:05Z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f2ec83-e677-438d-afb7-4c7c0dbc872b_Enabled">
    <vt:lpwstr>True</vt:lpwstr>
  </property>
  <property fmtid="{D5CDD505-2E9C-101B-9397-08002B2CF9AE}" pid="3" name="MSIP_Label_a7f2ec83-e677-438d-afb7-4c7c0dbc872b_SiteId">
    <vt:lpwstr>3bc062e4-ac9d-4c17-b4dd-3aad637ff1ac</vt:lpwstr>
  </property>
  <property fmtid="{D5CDD505-2E9C-101B-9397-08002B2CF9AE}" pid="4" name="MSIP_Label_a7f2ec83-e677-438d-afb7-4c7c0dbc872b_Ref">
    <vt:lpwstr>https://api.informationprotection.azure.com/api/3bc062e4-ac9d-4c17-b4dd-3aad637ff1ac</vt:lpwstr>
  </property>
  <property fmtid="{D5CDD505-2E9C-101B-9397-08002B2CF9AE}" pid="5" name="MSIP_Label_a7f2ec83-e677-438d-afb7-4c7c0dbc872b_Owner">
    <vt:lpwstr>manfred.klopotek@scania.com</vt:lpwstr>
  </property>
  <property fmtid="{D5CDD505-2E9C-101B-9397-08002B2CF9AE}" pid="6" name="MSIP_Label_a7f2ec83-e677-438d-afb7-4c7c0dbc872b_SetDate">
    <vt:lpwstr>2018-09-13T08:33:56.0330050+02:00</vt:lpwstr>
  </property>
  <property fmtid="{D5CDD505-2E9C-101B-9397-08002B2CF9AE}" pid="7" name="MSIP_Label_a7f2ec83-e677-438d-afb7-4c7c0dbc872b_Name">
    <vt:lpwstr>Internal</vt:lpwstr>
  </property>
  <property fmtid="{D5CDD505-2E9C-101B-9397-08002B2CF9AE}" pid="8" name="MSIP_Label_a7f2ec83-e677-438d-afb7-4c7c0dbc872b_Application">
    <vt:lpwstr>Microsoft Azure Information Protection</vt:lpwstr>
  </property>
  <property fmtid="{D5CDD505-2E9C-101B-9397-08002B2CF9AE}" pid="9" name="MSIP_Label_a7f2ec83-e677-438d-afb7-4c7c0dbc872b_Extended_MSFT_Method">
    <vt:lpwstr>Automatic</vt:lpwstr>
  </property>
  <property fmtid="{D5CDD505-2E9C-101B-9397-08002B2CF9AE}" pid="10" name="Sensitivity">
    <vt:lpwstr>Internal</vt:lpwstr>
  </property>
</Properties>
</file>