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57" r:id="rId9"/>
    <p:sldId id="258" r:id="rId10"/>
    <p:sldId id="259" r:id="rId11"/>
    <p:sldId id="269"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22081C7-0095-4689-9237-2EEEB30E5C1C}" type="datetimeFigureOut">
              <a:rPr lang="de-DE" smtClean="0"/>
              <a:t>06.01.2020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252458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2081C7-0095-4689-9237-2EEEB30E5C1C}" type="datetimeFigureOut">
              <a:rPr lang="de-DE" smtClean="0"/>
              <a:t>06.01.2020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122462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2081C7-0095-4689-9237-2EEEB30E5C1C}" type="datetimeFigureOut">
              <a:rPr lang="de-DE" smtClean="0"/>
              <a:t>06.01.2020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2649883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E093576-3310-6A4D-A3AB-E36C9308C3EA}"/>
              </a:ext>
            </a:extLst>
          </p:cNvPr>
          <p:cNvSpPr>
            <a:spLocks noGrp="1"/>
          </p:cNvSpPr>
          <p:nvPr>
            <p:ph idx="1"/>
          </p:nvPr>
        </p:nvSpPr>
        <p:spPr>
          <a:xfrm>
            <a:off x="758827" y="1700013"/>
            <a:ext cx="10674000" cy="4388369"/>
          </a:xfrm>
        </p:spPr>
        <p:txBody>
          <a:bodyPr/>
          <a:lstStyle/>
          <a:p>
            <a:pPr lvl="0"/>
            <a:r>
              <a:rPr lang="nl-NL"/>
              <a:t>Klik om de modelstijlen te bewerken</a:t>
            </a:r>
          </a:p>
        </p:txBody>
      </p:sp>
      <p:sp>
        <p:nvSpPr>
          <p:cNvPr id="4" name="Tijdelijke aanduiding voor datum 3">
            <a:extLst>
              <a:ext uri="{FF2B5EF4-FFF2-40B4-BE49-F238E27FC236}">
                <a16:creationId xmlns:a16="http://schemas.microsoft.com/office/drawing/2014/main" id="{607E12AD-0A98-9B43-9CC3-7310AE95C8F0}"/>
              </a:ext>
            </a:extLst>
          </p:cNvPr>
          <p:cNvSpPr>
            <a:spLocks noGrp="1"/>
          </p:cNvSpPr>
          <p:nvPr>
            <p:ph type="dt" sz="half" idx="10"/>
          </p:nvPr>
        </p:nvSpPr>
        <p:spPr/>
        <p:txBody>
          <a:bodyPr/>
          <a:lstStyle/>
          <a:p>
            <a:fld id="{D68B1A62-6A68-4748-9D7A-630D44983E1D}" type="datetime1">
              <a:rPr lang="nl-NL" smtClean="0"/>
              <a:t>6-1-2020</a:t>
            </a:fld>
            <a:endParaRPr lang="nl-NL"/>
          </a:p>
        </p:txBody>
      </p:sp>
      <p:sp>
        <p:nvSpPr>
          <p:cNvPr id="5" name="Tijdelijke aanduiding voor voettekst 4">
            <a:extLst>
              <a:ext uri="{FF2B5EF4-FFF2-40B4-BE49-F238E27FC236}">
                <a16:creationId xmlns:a16="http://schemas.microsoft.com/office/drawing/2014/main" id="{8C960657-6AEC-1842-BDAD-304A3428D1DD}"/>
              </a:ext>
            </a:extLst>
          </p:cNvPr>
          <p:cNvSpPr>
            <a:spLocks noGrp="1"/>
          </p:cNvSpPr>
          <p:nvPr>
            <p:ph type="ftr" sz="quarter" idx="11"/>
          </p:nvPr>
        </p:nvSpPr>
        <p:spPr/>
        <p:txBody>
          <a:bodyPr/>
          <a:lstStyle/>
          <a:p>
            <a:r>
              <a:rPr lang="nl-NL" dirty="0"/>
              <a:t>RDW Presentatiesjabloon</a:t>
            </a:r>
          </a:p>
        </p:txBody>
      </p:sp>
      <p:sp>
        <p:nvSpPr>
          <p:cNvPr id="6" name="Tijdelijke aanduiding voor dianummer 5">
            <a:extLst>
              <a:ext uri="{FF2B5EF4-FFF2-40B4-BE49-F238E27FC236}">
                <a16:creationId xmlns:a16="http://schemas.microsoft.com/office/drawing/2014/main" id="{60E04FD5-E728-B64F-82C3-4112F18AEA8E}"/>
              </a:ext>
            </a:extLst>
          </p:cNvPr>
          <p:cNvSpPr>
            <a:spLocks noGrp="1"/>
          </p:cNvSpPr>
          <p:nvPr>
            <p:ph type="sldNum" sz="quarter" idx="12"/>
          </p:nvPr>
        </p:nvSpPr>
        <p:spPr/>
        <p:txBody>
          <a:bodyPr/>
          <a:lstStyle/>
          <a:p>
            <a:fld id="{5E5C2CF4-0E80-7A46-8F96-EE1F0D78FA73}" type="slidenum">
              <a:rPr lang="nl-NL" smtClean="0"/>
              <a:t>‹#›</a:t>
            </a:fld>
            <a:endParaRPr lang="nl-NL"/>
          </a:p>
        </p:txBody>
      </p:sp>
      <p:sp>
        <p:nvSpPr>
          <p:cNvPr id="7" name="Titel 6">
            <a:extLst>
              <a:ext uri="{FF2B5EF4-FFF2-40B4-BE49-F238E27FC236}">
                <a16:creationId xmlns:a16="http://schemas.microsoft.com/office/drawing/2014/main" id="{A27928E9-9868-CC47-A8FA-EF9BA384A1DC}"/>
              </a:ext>
            </a:extLst>
          </p:cNvPr>
          <p:cNvSpPr>
            <a:spLocks noGrp="1"/>
          </p:cNvSpPr>
          <p:nvPr>
            <p:ph type="title"/>
          </p:nvPr>
        </p:nvSpPr>
        <p:spPr/>
        <p:txBody>
          <a:bodyPr/>
          <a:lstStyle/>
          <a:p>
            <a:r>
              <a:rPr lang="nl-NL"/>
              <a:t>Klik om de stijl te bewerken</a:t>
            </a:r>
          </a:p>
        </p:txBody>
      </p:sp>
      <p:cxnSp>
        <p:nvCxnSpPr>
          <p:cNvPr id="8" name="Rechte verbindingslijn 7">
            <a:extLst>
              <a:ext uri="{FF2B5EF4-FFF2-40B4-BE49-F238E27FC236}">
                <a16:creationId xmlns:a16="http://schemas.microsoft.com/office/drawing/2014/main" id="{2ECD2F78-A9AB-F646-9E01-E49F74E0F605}"/>
              </a:ext>
            </a:extLst>
          </p:cNvPr>
          <p:cNvCxnSpPr>
            <a:cxnSpLocks/>
          </p:cNvCxnSpPr>
          <p:nvPr userDrawn="1"/>
        </p:nvCxnSpPr>
        <p:spPr>
          <a:xfrm>
            <a:off x="758824" y="6097588"/>
            <a:ext cx="106740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3" name="Groep 32">
            <a:extLst>
              <a:ext uri="{FF2B5EF4-FFF2-40B4-BE49-F238E27FC236}">
                <a16:creationId xmlns:a16="http://schemas.microsoft.com/office/drawing/2014/main" id="{E74CAB9F-B849-6F4F-81FD-A7896C410316}"/>
              </a:ext>
            </a:extLst>
          </p:cNvPr>
          <p:cNvGrpSpPr/>
          <p:nvPr userDrawn="1"/>
        </p:nvGrpSpPr>
        <p:grpSpPr>
          <a:xfrm>
            <a:off x="12376269" y="-54065"/>
            <a:ext cx="3518336" cy="7340224"/>
            <a:chOff x="12376269" y="-120870"/>
            <a:chExt cx="3518336" cy="7340224"/>
          </a:xfrm>
        </p:grpSpPr>
        <p:grpSp>
          <p:nvGrpSpPr>
            <p:cNvPr id="34" name="Groep 33">
              <a:extLst>
                <a:ext uri="{FF2B5EF4-FFF2-40B4-BE49-F238E27FC236}">
                  <a16:creationId xmlns:a16="http://schemas.microsoft.com/office/drawing/2014/main" id="{C13CA603-EF09-8344-8EBC-78A86A1163C5}"/>
                </a:ext>
              </a:extLst>
            </p:cNvPr>
            <p:cNvGrpSpPr/>
            <p:nvPr userDrawn="1"/>
          </p:nvGrpSpPr>
          <p:grpSpPr>
            <a:xfrm>
              <a:off x="12433106" y="847293"/>
              <a:ext cx="3461499" cy="6372061"/>
              <a:chOff x="-2933894" y="1437843"/>
              <a:chExt cx="3461499" cy="6372061"/>
            </a:xfrm>
          </p:grpSpPr>
          <p:cxnSp>
            <p:nvCxnSpPr>
              <p:cNvPr id="43" name="Gebogen verbindingslijn 42">
                <a:extLst>
                  <a:ext uri="{FF2B5EF4-FFF2-40B4-BE49-F238E27FC236}">
                    <a16:creationId xmlns:a16="http://schemas.microsoft.com/office/drawing/2014/main" id="{C020EA95-3C6E-FC42-9898-394D500DD4BA}"/>
                  </a:ext>
                </a:extLst>
              </p:cNvPr>
              <p:cNvCxnSpPr>
                <a:cxnSpLocks/>
                <a:stCxn id="49" idx="4"/>
                <a:endCxn id="45"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Tekstvak 43">
                <a:extLst>
                  <a:ext uri="{FF2B5EF4-FFF2-40B4-BE49-F238E27FC236}">
                    <a16:creationId xmlns:a16="http://schemas.microsoft.com/office/drawing/2014/main" id="{156A3929-3E1A-0D4B-A4E3-7310CB7E6B69}"/>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5" name="Tekstvak 44">
                <a:extLst>
                  <a:ext uri="{FF2B5EF4-FFF2-40B4-BE49-F238E27FC236}">
                    <a16:creationId xmlns:a16="http://schemas.microsoft.com/office/drawing/2014/main" id="{863B773E-F95A-3847-B6CA-05444E72E622}"/>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46" name="Tekstvak 45">
                <a:extLst>
                  <a:ext uri="{FF2B5EF4-FFF2-40B4-BE49-F238E27FC236}">
                    <a16:creationId xmlns:a16="http://schemas.microsoft.com/office/drawing/2014/main" id="{02ADE993-E88F-C74E-B693-7460F8FF2A7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47" name="Tekstvak 46">
                <a:extLst>
                  <a:ext uri="{FF2B5EF4-FFF2-40B4-BE49-F238E27FC236}">
                    <a16:creationId xmlns:a16="http://schemas.microsoft.com/office/drawing/2014/main" id="{2508C165-210F-9C43-B9FC-289D162AF32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48" name="Tekstvak 47">
                <a:extLst>
                  <a:ext uri="{FF2B5EF4-FFF2-40B4-BE49-F238E27FC236}">
                    <a16:creationId xmlns:a16="http://schemas.microsoft.com/office/drawing/2014/main" id="{F17D6696-70EC-5242-834C-3904B20551D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49" name="Tekstvak 48">
                <a:extLst>
                  <a:ext uri="{FF2B5EF4-FFF2-40B4-BE49-F238E27FC236}">
                    <a16:creationId xmlns:a16="http://schemas.microsoft.com/office/drawing/2014/main" id="{DFCB0F47-A0AF-3147-A1B9-E566E38CA0AD}"/>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0" name="Tekstvak 49">
                <a:extLst>
                  <a:ext uri="{FF2B5EF4-FFF2-40B4-BE49-F238E27FC236}">
                    <a16:creationId xmlns:a16="http://schemas.microsoft.com/office/drawing/2014/main" id="{D6B875AD-1F35-2C42-AF39-30852D38108C}"/>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1" name="Groeperen 38">
                <a:extLst>
                  <a:ext uri="{FF2B5EF4-FFF2-40B4-BE49-F238E27FC236}">
                    <a16:creationId xmlns:a16="http://schemas.microsoft.com/office/drawing/2014/main" id="{A413461B-1393-FC46-8B84-5730137E3563}"/>
                  </a:ext>
                </a:extLst>
              </p:cNvPr>
              <p:cNvGrpSpPr/>
              <p:nvPr userDrawn="1"/>
            </p:nvGrpSpPr>
            <p:grpSpPr>
              <a:xfrm>
                <a:off x="-2817520" y="6055099"/>
                <a:ext cx="2918952" cy="1754805"/>
                <a:chOff x="-5218600" y="4763397"/>
                <a:chExt cx="2918952" cy="1562562"/>
              </a:xfrm>
            </p:grpSpPr>
            <p:pic>
              <p:nvPicPr>
                <p:cNvPr id="52" name="Afbeelding 51">
                  <a:extLst>
                    <a:ext uri="{FF2B5EF4-FFF2-40B4-BE49-F238E27FC236}">
                      <a16:creationId xmlns:a16="http://schemas.microsoft.com/office/drawing/2014/main" id="{28315337-0329-E443-9017-3670402E265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3" name="Rechte verbindingslijn 52">
                  <a:extLst>
                    <a:ext uri="{FF2B5EF4-FFF2-40B4-BE49-F238E27FC236}">
                      <a16:creationId xmlns:a16="http://schemas.microsoft.com/office/drawing/2014/main" id="{1290E2B8-DA4D-9943-A826-78110D1CF259}"/>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4" name="Groeperen 37">
                  <a:extLst>
                    <a:ext uri="{FF2B5EF4-FFF2-40B4-BE49-F238E27FC236}">
                      <a16:creationId xmlns:a16="http://schemas.microsoft.com/office/drawing/2014/main" id="{F7D612FD-613A-2647-AA34-2AAFFF1926AD}"/>
                    </a:ext>
                  </a:extLst>
                </p:cNvPr>
                <p:cNvGrpSpPr/>
                <p:nvPr userDrawn="1"/>
              </p:nvGrpSpPr>
              <p:grpSpPr>
                <a:xfrm>
                  <a:off x="-5218600" y="4763397"/>
                  <a:ext cx="2918948" cy="1562562"/>
                  <a:chOff x="-5218600" y="4763397"/>
                  <a:chExt cx="2918948" cy="1562562"/>
                </a:xfrm>
              </p:grpSpPr>
              <p:sp>
                <p:nvSpPr>
                  <p:cNvPr id="55" name="Rechthoek 54">
                    <a:extLst>
                      <a:ext uri="{FF2B5EF4-FFF2-40B4-BE49-F238E27FC236}">
                        <a16:creationId xmlns:a16="http://schemas.microsoft.com/office/drawing/2014/main" id="{18C0E1C8-930B-8842-BC9E-5B89F633C5AE}"/>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56" name="Rechthoek 55">
                    <a:extLst>
                      <a:ext uri="{FF2B5EF4-FFF2-40B4-BE49-F238E27FC236}">
                        <a16:creationId xmlns:a16="http://schemas.microsoft.com/office/drawing/2014/main" id="{ACF9F891-56B1-B247-BBBA-A6D6FDA85C4E}"/>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57" name="Gebogen verbindingslijn 55">
                    <a:extLst>
                      <a:ext uri="{FF2B5EF4-FFF2-40B4-BE49-F238E27FC236}">
                        <a16:creationId xmlns:a16="http://schemas.microsoft.com/office/drawing/2014/main" id="{5A1DDDD8-CD99-DB4D-BF28-3B54B95BA99B}"/>
                      </a:ext>
                    </a:extLst>
                  </p:cNvPr>
                  <p:cNvCxnSpPr>
                    <a:cxnSpLocks/>
                    <a:stCxn id="42" idx="0"/>
                    <a:endCxn id="5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8" name="Gebogen verbindingslijn 57">
                    <a:extLst>
                      <a:ext uri="{FF2B5EF4-FFF2-40B4-BE49-F238E27FC236}">
                        <a16:creationId xmlns:a16="http://schemas.microsoft.com/office/drawing/2014/main" id="{6F711D85-B957-9548-8824-D1382015485C}"/>
                      </a:ext>
                    </a:extLst>
                  </p:cNvPr>
                  <p:cNvCxnSpPr>
                    <a:cxnSpLocks/>
                    <a:stCxn id="40" idx="0"/>
                    <a:endCxn id="5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4" name="Tekstvak 83">
                    <a:extLst>
                      <a:ext uri="{FF2B5EF4-FFF2-40B4-BE49-F238E27FC236}">
                        <a16:creationId xmlns:a16="http://schemas.microsoft.com/office/drawing/2014/main" id="{740ED1D3-13FA-CB4B-86BA-44FB50D93892}"/>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5" name="Afbeelding 84">
                    <a:extLst>
                      <a:ext uri="{FF2B5EF4-FFF2-40B4-BE49-F238E27FC236}">
                        <a16:creationId xmlns:a16="http://schemas.microsoft.com/office/drawing/2014/main" id="{14870E6A-2AE6-D647-9956-4A7B902DD949}"/>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5" name="Rechthoek 34">
              <a:extLst>
                <a:ext uri="{FF2B5EF4-FFF2-40B4-BE49-F238E27FC236}">
                  <a16:creationId xmlns:a16="http://schemas.microsoft.com/office/drawing/2014/main" id="{5445A0FE-36DA-764E-ACFF-6BEF5552303F}"/>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36" name="Rechte verbindingslijn 35">
              <a:extLst>
                <a:ext uri="{FF2B5EF4-FFF2-40B4-BE49-F238E27FC236}">
                  <a16:creationId xmlns:a16="http://schemas.microsoft.com/office/drawing/2014/main" id="{3EDE1322-5623-D745-97D1-06891FDE92EA}"/>
                </a:ext>
              </a:extLst>
            </p:cNvPr>
            <p:cNvCxnSpPr>
              <a:stCxn id="46" idx="4"/>
              <a:endCxn id="47"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7" name="Rechte verbindingslijn 36">
              <a:extLst>
                <a:ext uri="{FF2B5EF4-FFF2-40B4-BE49-F238E27FC236}">
                  <a16:creationId xmlns:a16="http://schemas.microsoft.com/office/drawing/2014/main" id="{DBEFFC2A-B6FA-C340-AC9D-A49F9D903318}"/>
                </a:ext>
              </a:extLst>
            </p:cNvPr>
            <p:cNvCxnSpPr>
              <a:cxnSpLocks/>
              <a:stCxn id="47" idx="4"/>
              <a:endCxn id="50"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8" name="Rechte verbindingslijn 37">
              <a:extLst>
                <a:ext uri="{FF2B5EF4-FFF2-40B4-BE49-F238E27FC236}">
                  <a16:creationId xmlns:a16="http://schemas.microsoft.com/office/drawing/2014/main" id="{852A6C58-7A43-404D-9BC9-8918AFE27B63}"/>
                </a:ext>
              </a:extLst>
            </p:cNvPr>
            <p:cNvCxnSpPr>
              <a:cxnSpLocks/>
              <a:stCxn id="50" idx="4"/>
              <a:endCxn id="48"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6F80E7E3-6BD7-6545-99AD-AB04F16CFCCD}"/>
                </a:ext>
              </a:extLst>
            </p:cNvPr>
            <p:cNvCxnSpPr>
              <a:cxnSpLocks/>
              <a:stCxn id="48" idx="4"/>
              <a:endCxn id="49"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0" name="Ovaal 39">
              <a:extLst>
                <a:ext uri="{FF2B5EF4-FFF2-40B4-BE49-F238E27FC236}">
                  <a16:creationId xmlns:a16="http://schemas.microsoft.com/office/drawing/2014/main" id="{1750B988-4D07-AA4E-9517-977B8D2B21F6}"/>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1" name="Rechthoek 40">
              <a:extLst>
                <a:ext uri="{FF2B5EF4-FFF2-40B4-BE49-F238E27FC236}">
                  <a16:creationId xmlns:a16="http://schemas.microsoft.com/office/drawing/2014/main" id="{C58A0D73-BBBC-BE43-AFF6-92FB7762E1FE}"/>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2" name="Ovaal 41">
              <a:extLst>
                <a:ext uri="{FF2B5EF4-FFF2-40B4-BE49-F238E27FC236}">
                  <a16:creationId xmlns:a16="http://schemas.microsoft.com/office/drawing/2014/main" id="{F880797E-A6F1-B04B-A070-7E07FC1B4D60}"/>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75589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2081C7-0095-4689-9237-2EEEB30E5C1C}" type="datetimeFigureOut">
              <a:rPr lang="de-DE" smtClean="0"/>
              <a:t>06.01.2020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302838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22081C7-0095-4689-9237-2EEEB30E5C1C}" type="datetimeFigureOut">
              <a:rPr lang="de-DE" smtClean="0"/>
              <a:t>06.01.2020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118316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22081C7-0095-4689-9237-2EEEB30E5C1C}" type="datetimeFigureOut">
              <a:rPr lang="de-DE" smtClean="0"/>
              <a:t>06.01.2020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692004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22081C7-0095-4689-9237-2EEEB30E5C1C}" type="datetimeFigureOut">
              <a:rPr lang="de-DE" smtClean="0"/>
              <a:t>06.01.2020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3116808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22081C7-0095-4689-9237-2EEEB30E5C1C}" type="datetimeFigureOut">
              <a:rPr lang="de-DE" smtClean="0"/>
              <a:t>06.01.2020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424836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22081C7-0095-4689-9237-2EEEB30E5C1C}" type="datetimeFigureOut">
              <a:rPr lang="de-DE" smtClean="0"/>
              <a:t>06.01.2020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394958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22081C7-0095-4689-9237-2EEEB30E5C1C}" type="datetimeFigureOut">
              <a:rPr lang="de-DE" smtClean="0"/>
              <a:t>06.01.2020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217475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22081C7-0095-4689-9237-2EEEB30E5C1C}" type="datetimeFigureOut">
              <a:rPr lang="de-DE" smtClean="0"/>
              <a:t>06.01.2020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FDACDA9-AF51-4695-91BF-FB123CB0E022}" type="slidenum">
              <a:rPr lang="de-DE" smtClean="0"/>
              <a:t>‹#›</a:t>
            </a:fld>
            <a:endParaRPr lang="de-DE"/>
          </a:p>
        </p:txBody>
      </p:sp>
    </p:spTree>
    <p:extLst>
      <p:ext uri="{BB962C8B-B14F-4D97-AF65-F5344CB8AC3E}">
        <p14:creationId xmlns:p14="http://schemas.microsoft.com/office/powerpoint/2010/main" val="48324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081C7-0095-4689-9237-2EEEB30E5C1C}" type="datetimeFigureOut">
              <a:rPr lang="de-DE" smtClean="0"/>
              <a:t>06.01.2020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ACDA9-AF51-4695-91BF-FB123CB0E022}" type="slidenum">
              <a:rPr lang="de-DE" smtClean="0"/>
              <a:t>‹#›</a:t>
            </a:fld>
            <a:endParaRPr lang="de-DE"/>
          </a:p>
        </p:txBody>
      </p:sp>
    </p:spTree>
    <p:extLst>
      <p:ext uri="{BB962C8B-B14F-4D97-AF65-F5344CB8AC3E}">
        <p14:creationId xmlns:p14="http://schemas.microsoft.com/office/powerpoint/2010/main" val="3333573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IWVTA </a:t>
            </a:r>
            <a:r>
              <a:rPr lang="de-DE" dirty="0" err="1"/>
              <a:t>Ambassador</a:t>
            </a:r>
            <a:r>
              <a:rPr lang="de-DE" dirty="0"/>
              <a:t> </a:t>
            </a:r>
            <a:r>
              <a:rPr lang="de-DE" dirty="0" err="1"/>
              <a:t>report</a:t>
            </a:r>
            <a:r>
              <a:rPr lang="de-DE" dirty="0"/>
              <a:t> </a:t>
            </a:r>
            <a:r>
              <a:rPr lang="de-DE" dirty="0" err="1"/>
              <a:t>to</a:t>
            </a:r>
            <a:r>
              <a:rPr lang="de-DE" dirty="0"/>
              <a:t> </a:t>
            </a:r>
            <a:r>
              <a:rPr lang="de-DE" dirty="0" err="1"/>
              <a:t>GRPE</a:t>
            </a:r>
            <a:r>
              <a:rPr lang="de-DE" dirty="0"/>
              <a:t> 80</a:t>
            </a:r>
          </a:p>
        </p:txBody>
      </p:sp>
      <p:sp>
        <p:nvSpPr>
          <p:cNvPr id="3" name="Untertitel 2"/>
          <p:cNvSpPr>
            <a:spLocks noGrp="1"/>
          </p:cNvSpPr>
          <p:nvPr>
            <p:ph type="subTitle" idx="1"/>
          </p:nvPr>
        </p:nvSpPr>
        <p:spPr/>
        <p:txBody>
          <a:bodyPr/>
          <a:lstStyle/>
          <a:p>
            <a:r>
              <a:rPr lang="de-DE" dirty="0"/>
              <a:t>William (Bill) Coleman</a:t>
            </a:r>
          </a:p>
          <a:p>
            <a:r>
              <a:rPr lang="de-DE" dirty="0" err="1"/>
              <a:t>January</a:t>
            </a:r>
            <a:r>
              <a:rPr lang="de-DE" dirty="0"/>
              <a:t> 2020</a:t>
            </a:r>
          </a:p>
        </p:txBody>
      </p:sp>
      <p:sp>
        <p:nvSpPr>
          <p:cNvPr id="4" name="Titel 2">
            <a:extLst>
              <a:ext uri="{FF2B5EF4-FFF2-40B4-BE49-F238E27FC236}">
                <a16:creationId xmlns:a16="http://schemas.microsoft.com/office/drawing/2014/main" id="{94053DF3-45B7-432D-8669-F2815C30826C}"/>
              </a:ext>
            </a:extLst>
          </p:cNvPr>
          <p:cNvSpPr txBox="1">
            <a:spLocks/>
          </p:cNvSpPr>
          <p:nvPr/>
        </p:nvSpPr>
        <p:spPr>
          <a:xfrm>
            <a:off x="851104" y="615792"/>
            <a:ext cx="10672763" cy="9210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n-GB" sz="1600" b="1" dirty="0"/>
              <a:t>								informal document GRPE-80-14</a:t>
            </a:r>
            <a:br>
              <a:rPr lang="en-GB" sz="1600" b="1" dirty="0"/>
            </a:br>
            <a:r>
              <a:rPr lang="en-GB" sz="1600" b="1" dirty="0"/>
              <a:t>								</a:t>
            </a:r>
            <a:r>
              <a:rPr lang="en-US" sz="1600" b="1" dirty="0">
                <a:cs typeface="Times New Roman" pitchFamily="18" charset="0"/>
              </a:rPr>
              <a:t>80</a:t>
            </a:r>
            <a:r>
              <a:rPr lang="en-US" sz="1600" b="1" baseline="30000" dirty="0">
                <a:cs typeface="Times New Roman" pitchFamily="18" charset="0"/>
              </a:rPr>
              <a:t>th</a:t>
            </a:r>
            <a:r>
              <a:rPr lang="en-US" sz="1600" b="1" dirty="0">
                <a:cs typeface="Times New Roman" pitchFamily="18" charset="0"/>
              </a:rPr>
              <a:t> GRPE, 14-17 January 2020</a:t>
            </a:r>
          </a:p>
          <a:p>
            <a:pPr algn="r"/>
            <a:r>
              <a:rPr lang="en-GB" sz="1600" b="1" dirty="0"/>
              <a:t>								agenda item 11</a:t>
            </a:r>
          </a:p>
        </p:txBody>
      </p:sp>
    </p:spTree>
    <p:extLst>
      <p:ext uri="{BB962C8B-B14F-4D97-AF65-F5344CB8AC3E}">
        <p14:creationId xmlns:p14="http://schemas.microsoft.com/office/powerpoint/2010/main" val="386381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Manufacturer‘s</a:t>
            </a:r>
            <a:r>
              <a:rPr lang="de-DE" dirty="0"/>
              <a:t> Information </a:t>
            </a:r>
            <a:r>
              <a:rPr lang="de-DE" dirty="0" err="1"/>
              <a:t>Documents</a:t>
            </a:r>
            <a:endParaRPr lang="de-DE" dirty="0"/>
          </a:p>
        </p:txBody>
      </p:sp>
      <p:sp>
        <p:nvSpPr>
          <p:cNvPr id="3" name="Inhaltsplatzhalter 2"/>
          <p:cNvSpPr>
            <a:spLocks noGrp="1"/>
          </p:cNvSpPr>
          <p:nvPr>
            <p:ph idx="1"/>
          </p:nvPr>
        </p:nvSpPr>
        <p:spPr/>
        <p:txBody>
          <a:bodyPr/>
          <a:lstStyle/>
          <a:p>
            <a:r>
              <a:rPr lang="de-DE" dirty="0" err="1"/>
              <a:t>It</a:t>
            </a:r>
            <a:r>
              <a:rPr lang="de-DE" dirty="0"/>
              <a:t> </a:t>
            </a:r>
            <a:r>
              <a:rPr lang="de-DE" dirty="0" err="1"/>
              <a:t>would</a:t>
            </a:r>
            <a:r>
              <a:rPr lang="de-DE" dirty="0"/>
              <a:t> </a:t>
            </a:r>
            <a:r>
              <a:rPr lang="de-DE" dirty="0" err="1"/>
              <a:t>appear</a:t>
            </a:r>
            <a:r>
              <a:rPr lang="de-DE" dirty="0"/>
              <a:t> </a:t>
            </a:r>
            <a:r>
              <a:rPr lang="de-DE" dirty="0" err="1"/>
              <a:t>that</a:t>
            </a:r>
            <a:r>
              <a:rPr lang="de-DE" dirty="0"/>
              <a:t> GRPE </a:t>
            </a:r>
            <a:r>
              <a:rPr lang="de-DE" dirty="0" err="1"/>
              <a:t>Regulations</a:t>
            </a:r>
            <a:r>
              <a:rPr lang="de-DE" dirty="0"/>
              <a:t> </a:t>
            </a:r>
            <a:r>
              <a:rPr lang="de-DE" dirty="0" err="1"/>
              <a:t>are</a:t>
            </a:r>
            <a:r>
              <a:rPr lang="de-DE" dirty="0"/>
              <a:t> </a:t>
            </a:r>
            <a:r>
              <a:rPr lang="de-DE" dirty="0" err="1"/>
              <a:t>exceptional</a:t>
            </a:r>
            <a:r>
              <a:rPr lang="de-DE" dirty="0"/>
              <a:t> in </a:t>
            </a:r>
            <a:r>
              <a:rPr lang="de-DE" dirty="0" err="1"/>
              <a:t>the</a:t>
            </a:r>
            <a:r>
              <a:rPr lang="de-DE" dirty="0"/>
              <a:t> ‚58 Agreement (</a:t>
            </a:r>
            <a:r>
              <a:rPr lang="de-DE" dirty="0" err="1"/>
              <a:t>with</a:t>
            </a:r>
            <a:r>
              <a:rPr lang="de-DE" dirty="0"/>
              <a:t> a </a:t>
            </a:r>
            <a:r>
              <a:rPr lang="de-DE" dirty="0" err="1"/>
              <a:t>few</a:t>
            </a:r>
            <a:r>
              <a:rPr lang="de-DE" dirty="0"/>
              <a:t> </a:t>
            </a:r>
            <a:r>
              <a:rPr lang="de-DE" dirty="0" err="1"/>
              <a:t>exceptions</a:t>
            </a:r>
            <a:r>
              <a:rPr lang="de-DE" dirty="0"/>
              <a:t>) </a:t>
            </a:r>
            <a:r>
              <a:rPr lang="de-DE" dirty="0" err="1"/>
              <a:t>as</a:t>
            </a:r>
            <a:r>
              <a:rPr lang="de-DE" dirty="0"/>
              <a:t> </a:t>
            </a:r>
            <a:r>
              <a:rPr lang="de-DE" dirty="0" err="1"/>
              <a:t>they</a:t>
            </a:r>
            <a:r>
              <a:rPr lang="de-DE" dirty="0"/>
              <a:t> </a:t>
            </a:r>
            <a:r>
              <a:rPr lang="de-DE" dirty="0" err="1"/>
              <a:t>prescribe</a:t>
            </a:r>
            <a:r>
              <a:rPr lang="de-DE" dirty="0"/>
              <a:t> a (</a:t>
            </a:r>
            <a:r>
              <a:rPr lang="de-DE" dirty="0" err="1"/>
              <a:t>minimum</a:t>
            </a:r>
            <a:r>
              <a:rPr lang="de-DE" dirty="0"/>
              <a:t>) </a:t>
            </a:r>
            <a:r>
              <a:rPr lang="de-DE" dirty="0" err="1"/>
              <a:t>format</a:t>
            </a:r>
            <a:r>
              <a:rPr lang="de-DE" dirty="0"/>
              <a:t> </a:t>
            </a:r>
            <a:r>
              <a:rPr lang="de-DE" dirty="0" err="1"/>
              <a:t>for</a:t>
            </a:r>
            <a:r>
              <a:rPr lang="de-DE" dirty="0"/>
              <a:t> </a:t>
            </a:r>
            <a:r>
              <a:rPr lang="de-DE" dirty="0" err="1"/>
              <a:t>the</a:t>
            </a:r>
            <a:r>
              <a:rPr lang="de-DE" dirty="0"/>
              <a:t> </a:t>
            </a:r>
            <a:r>
              <a:rPr lang="de-DE" dirty="0" err="1"/>
              <a:t>M.I.D</a:t>
            </a:r>
            <a:r>
              <a:rPr lang="de-DE" dirty="0"/>
              <a:t>.</a:t>
            </a:r>
          </a:p>
          <a:p>
            <a:r>
              <a:rPr lang="de-DE" dirty="0" err="1"/>
              <a:t>It</a:t>
            </a:r>
            <a:r>
              <a:rPr lang="de-DE" dirty="0"/>
              <a:t> was </a:t>
            </a:r>
            <a:r>
              <a:rPr lang="de-DE" dirty="0" err="1"/>
              <a:t>reported</a:t>
            </a:r>
            <a:r>
              <a:rPr lang="de-DE" dirty="0"/>
              <a:t> </a:t>
            </a:r>
            <a:r>
              <a:rPr lang="de-DE" dirty="0" err="1"/>
              <a:t>that</a:t>
            </a:r>
            <a:r>
              <a:rPr lang="de-DE" dirty="0"/>
              <a:t> </a:t>
            </a:r>
            <a:r>
              <a:rPr lang="de-DE" dirty="0" err="1"/>
              <a:t>most</a:t>
            </a:r>
            <a:r>
              <a:rPr lang="de-DE" dirty="0"/>
              <a:t> </a:t>
            </a:r>
            <a:r>
              <a:rPr lang="de-DE" dirty="0" err="1"/>
              <a:t>manufacturers</a:t>
            </a:r>
            <a:r>
              <a:rPr lang="de-DE" dirty="0"/>
              <a:t> </a:t>
            </a:r>
            <a:r>
              <a:rPr lang="de-DE" dirty="0" err="1"/>
              <a:t>use</a:t>
            </a:r>
            <a:r>
              <a:rPr lang="de-DE" dirty="0"/>
              <a:t> </a:t>
            </a:r>
            <a:r>
              <a:rPr lang="de-DE" dirty="0" err="1"/>
              <a:t>the</a:t>
            </a:r>
            <a:r>
              <a:rPr lang="de-DE" dirty="0"/>
              <a:t> EU </a:t>
            </a:r>
            <a:r>
              <a:rPr lang="de-DE" dirty="0" err="1"/>
              <a:t>format</a:t>
            </a:r>
            <a:r>
              <a:rPr lang="de-DE" dirty="0"/>
              <a:t> </a:t>
            </a:r>
            <a:r>
              <a:rPr lang="de-DE" dirty="0" err="1"/>
              <a:t>for</a:t>
            </a:r>
            <a:r>
              <a:rPr lang="de-DE" dirty="0"/>
              <a:t> </a:t>
            </a:r>
            <a:r>
              <a:rPr lang="de-DE" dirty="0" err="1"/>
              <a:t>other</a:t>
            </a:r>
            <a:r>
              <a:rPr lang="de-DE" dirty="0"/>
              <a:t> UN Regulation </a:t>
            </a:r>
            <a:r>
              <a:rPr lang="de-DE" dirty="0" err="1"/>
              <a:t>applications</a:t>
            </a:r>
            <a:r>
              <a:rPr lang="de-DE" dirty="0"/>
              <a:t> (</a:t>
            </a:r>
            <a:r>
              <a:rPr lang="de-DE" dirty="0" err="1"/>
              <a:t>logical</a:t>
            </a:r>
            <a:r>
              <a:rPr lang="de-DE" dirty="0"/>
              <a:t>)</a:t>
            </a:r>
          </a:p>
          <a:p>
            <a:r>
              <a:rPr lang="de-DE" dirty="0"/>
              <a:t>IWG </a:t>
            </a:r>
            <a:r>
              <a:rPr lang="de-DE" dirty="0" err="1"/>
              <a:t>DETA</a:t>
            </a:r>
            <a:r>
              <a:rPr lang="de-DE" dirty="0"/>
              <a:t> / IWG IWVTA will </a:t>
            </a:r>
            <a:r>
              <a:rPr lang="de-DE" dirty="0" err="1"/>
              <a:t>consider</a:t>
            </a:r>
            <a:r>
              <a:rPr lang="de-DE" dirty="0"/>
              <a:t> </a:t>
            </a:r>
            <a:r>
              <a:rPr lang="de-DE" dirty="0" err="1"/>
              <a:t>whether</a:t>
            </a:r>
            <a:r>
              <a:rPr lang="de-DE" dirty="0"/>
              <a:t> a </a:t>
            </a:r>
            <a:r>
              <a:rPr lang="de-DE" dirty="0" err="1"/>
              <a:t>formalisation</a:t>
            </a:r>
            <a:r>
              <a:rPr lang="de-DE" dirty="0"/>
              <a:t> of </a:t>
            </a:r>
            <a:r>
              <a:rPr lang="de-DE" dirty="0" err="1"/>
              <a:t>the</a:t>
            </a:r>
            <a:r>
              <a:rPr lang="de-DE" dirty="0"/>
              <a:t> link </a:t>
            </a:r>
            <a:r>
              <a:rPr lang="de-DE" dirty="0" err="1"/>
              <a:t>is</a:t>
            </a:r>
            <a:r>
              <a:rPr lang="de-DE" dirty="0"/>
              <a:t> </a:t>
            </a:r>
            <a:r>
              <a:rPr lang="de-DE" dirty="0" err="1"/>
              <a:t>desired</a:t>
            </a:r>
            <a:r>
              <a:rPr lang="de-DE" dirty="0"/>
              <a:t>.</a:t>
            </a:r>
          </a:p>
        </p:txBody>
      </p:sp>
    </p:spTree>
    <p:extLst>
      <p:ext uri="{BB962C8B-B14F-4D97-AF65-F5344CB8AC3E}">
        <p14:creationId xmlns:p14="http://schemas.microsoft.com/office/powerpoint/2010/main" val="63200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758825" y="1742305"/>
            <a:ext cx="11033781" cy="3210711"/>
          </a:xfrm>
        </p:spPr>
        <p:txBody>
          <a:bodyPr>
            <a:normAutofit/>
          </a:bodyPr>
          <a:lstStyle/>
          <a:p>
            <a:pPr marL="0" indent="0" algn="ctr">
              <a:buNone/>
            </a:pPr>
            <a:r>
              <a:rPr lang="nl-NL" sz="6000" dirty="0">
                <a:solidFill>
                  <a:schemeClr val="tx1"/>
                </a:solidFill>
              </a:rPr>
              <a:t>Thank you for your attention</a:t>
            </a:r>
          </a:p>
          <a:p>
            <a:pPr marL="0" indent="0" algn="ctr">
              <a:buNone/>
            </a:pPr>
            <a:endParaRPr lang="en-GB" sz="6000" dirty="0">
              <a:solidFill>
                <a:srgbClr val="FF0000"/>
              </a:solidFill>
            </a:endParaRPr>
          </a:p>
          <a:p>
            <a:pPr marL="0" indent="0" algn="ctr">
              <a:buNone/>
            </a:pPr>
            <a:endParaRPr lang="nl-NL" sz="6000" dirty="0">
              <a:solidFill>
                <a:schemeClr val="tx1"/>
              </a:solidFill>
            </a:endParaRPr>
          </a:p>
          <a:p>
            <a:pPr marL="0" indent="0" algn="ctr">
              <a:buNone/>
            </a:pPr>
            <a:endParaRPr lang="nl-NL" sz="6000" dirty="0">
              <a:solidFill>
                <a:schemeClr val="tx1"/>
              </a:solidFill>
            </a:endParaRPr>
          </a:p>
          <a:p>
            <a:pPr marL="0" indent="0">
              <a:buNone/>
            </a:pPr>
            <a:endParaRPr lang="nl-NL" sz="3200" dirty="0">
              <a:solidFill>
                <a:schemeClr val="tx1"/>
              </a:solidFill>
            </a:endParaRP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solidFill>
                  <a:srgbClr val="FFFFFF">
                    <a:lumMod val="50000"/>
                  </a:srgbClr>
                </a:solidFill>
              </a:rPr>
              <a:pPr/>
              <a:t>11</a:t>
            </a:fld>
            <a:endParaRPr lang="nl-NL">
              <a:solidFill>
                <a:srgbClr val="FFFFFF">
                  <a:lumMod val="50000"/>
                </a:srgbClr>
              </a:solidFill>
            </a:endParaRPr>
          </a:p>
        </p:txBody>
      </p:sp>
      <p:sp>
        <p:nvSpPr>
          <p:cNvPr id="7" name="Title 6">
            <a:extLst>
              <a:ext uri="{FF2B5EF4-FFF2-40B4-BE49-F238E27FC236}">
                <a16:creationId xmlns:a16="http://schemas.microsoft.com/office/drawing/2014/main" id="{E1A62D9A-1761-431D-95E5-63922AB0F67D}"/>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08694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Request </a:t>
            </a:r>
            <a:r>
              <a:rPr lang="de-DE" dirty="0" err="1"/>
              <a:t>for</a:t>
            </a:r>
            <a:r>
              <a:rPr lang="de-DE" dirty="0"/>
              <a:t> </a:t>
            </a:r>
            <a:r>
              <a:rPr lang="de-DE" dirty="0" err="1"/>
              <a:t>Clarifications</a:t>
            </a:r>
            <a:r>
              <a:rPr lang="de-DE" dirty="0"/>
              <a:t> </a:t>
            </a:r>
            <a:r>
              <a:rPr lang="de-DE" dirty="0" err="1"/>
              <a:t>by</a:t>
            </a:r>
            <a:r>
              <a:rPr lang="de-DE" dirty="0"/>
              <a:t> IWG-</a:t>
            </a:r>
            <a:r>
              <a:rPr lang="de-DE" dirty="0" err="1"/>
              <a:t>IWVTA</a:t>
            </a:r>
            <a:endParaRPr lang="de-DE" dirty="0"/>
          </a:p>
        </p:txBody>
      </p:sp>
      <p:sp>
        <p:nvSpPr>
          <p:cNvPr id="5" name="Textfeld 39">
            <a:extLst>
              <a:ext uri="{FF2B5EF4-FFF2-40B4-BE49-F238E27FC236}">
                <a16:creationId xmlns:a16="http://schemas.microsoft.com/office/drawing/2014/main" id="{7BF63479-5BD9-4CF7-89BE-7A71EB6CB1BF}"/>
              </a:ext>
            </a:extLst>
          </p:cNvPr>
          <p:cNvSpPr txBox="1">
            <a:spLocks noChangeArrowheads="1"/>
          </p:cNvSpPr>
          <p:nvPr/>
        </p:nvSpPr>
        <p:spPr bwMode="auto">
          <a:xfrm>
            <a:off x="331517" y="245200"/>
            <a:ext cx="3652653"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latin typeface="Times New Roman" pitchFamily="18" charset="0"/>
                <a:cs typeface="Times New Roman" pitchFamily="18" charset="0"/>
              </a:rPr>
              <a:t>Submitted by the </a:t>
            </a:r>
            <a:r>
              <a:rPr lang="en-US" sz="1200" dirty="0" err="1">
                <a:latin typeface="Times New Roman" pitchFamily="18" charset="0"/>
                <a:cs typeface="Times New Roman" pitchFamily="18" charset="0"/>
              </a:rPr>
              <a:t>GRPE-IWVTA</a:t>
            </a:r>
            <a:r>
              <a:rPr lang="en-US" sz="1200" dirty="0">
                <a:latin typeface="Times New Roman" pitchFamily="18" charset="0"/>
                <a:cs typeface="Times New Roman" pitchFamily="18" charset="0"/>
              </a:rPr>
              <a:t> Ambassador</a:t>
            </a:r>
            <a:endParaRPr lang="de-DE" sz="1200" dirty="0">
              <a:latin typeface="Times New Roman" pitchFamily="18" charset="0"/>
              <a:cs typeface="Times New Roman" pitchFamily="18" charset="0"/>
            </a:endParaRPr>
          </a:p>
        </p:txBody>
      </p:sp>
      <p:sp>
        <p:nvSpPr>
          <p:cNvPr id="3" name="テキスト ボックス 2"/>
          <p:cNvSpPr txBox="1"/>
          <p:nvPr/>
        </p:nvSpPr>
        <p:spPr>
          <a:xfrm>
            <a:off x="9742715" y="396501"/>
            <a:ext cx="1752600" cy="369332"/>
          </a:xfrm>
          <a:prstGeom prst="rect">
            <a:avLst/>
          </a:prstGeom>
          <a:noFill/>
        </p:spPr>
        <p:txBody>
          <a:bodyPr wrap="square" rtlCol="0">
            <a:spAutoFit/>
          </a:bodyPr>
          <a:lstStyle/>
          <a:p>
            <a:r>
              <a:rPr kumimoji="1" lang="en-US" altLang="ja-JP" dirty="0"/>
              <a:t>IWVTA-30-11</a:t>
            </a:r>
            <a:endParaRPr kumimoji="1" lang="ja-JP" altLang="en-US" dirty="0"/>
          </a:p>
        </p:txBody>
      </p:sp>
    </p:spTree>
    <p:extLst>
      <p:ext uri="{BB962C8B-B14F-4D97-AF65-F5344CB8AC3E}">
        <p14:creationId xmlns:p14="http://schemas.microsoft.com/office/powerpoint/2010/main" val="418003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58A </a:t>
            </a:r>
            <a:r>
              <a:rPr lang="de-DE" dirty="0" err="1"/>
              <a:t>Article</a:t>
            </a:r>
            <a:r>
              <a:rPr lang="de-DE" dirty="0"/>
              <a:t> 12</a:t>
            </a:r>
          </a:p>
        </p:txBody>
      </p:sp>
      <p:sp>
        <p:nvSpPr>
          <p:cNvPr id="3" name="Inhaltsplatzhalter 2"/>
          <p:cNvSpPr>
            <a:spLocks noGrp="1"/>
          </p:cNvSpPr>
          <p:nvPr>
            <p:ph idx="1"/>
          </p:nvPr>
        </p:nvSpPr>
        <p:spPr/>
        <p:txBody>
          <a:bodyPr>
            <a:normAutofit/>
          </a:bodyPr>
          <a:lstStyle/>
          <a:p>
            <a:pPr marL="898525" indent="-898525">
              <a:buNone/>
            </a:pPr>
            <a:r>
              <a:rPr lang="en-US" dirty="0"/>
              <a:t>4.	</a:t>
            </a:r>
            <a:r>
              <a:rPr lang="en-US" dirty="0">
                <a:solidFill>
                  <a:srgbClr val="FF0000"/>
                </a:solidFill>
              </a:rPr>
              <a:t>Notwithstanding that transitional provisions in any version of UN Regulations may have stipulated otherwise</a:t>
            </a:r>
            <a:r>
              <a:rPr lang="en-US" dirty="0"/>
              <a:t>, Contracting  Parties  to this Agreement which are applying UN Regulations may, subject to compliance with the provisions of Article 2, nevertheless issue type approvals pursuant to </a:t>
            </a:r>
            <a:r>
              <a:rPr lang="en-US" dirty="0">
                <a:solidFill>
                  <a:srgbClr val="FF0000"/>
                </a:solidFill>
              </a:rPr>
              <a:t>earlier versions of UN Regulations</a:t>
            </a:r>
            <a:r>
              <a:rPr lang="en-US" dirty="0"/>
              <a:t>. </a:t>
            </a:r>
          </a:p>
          <a:p>
            <a:pPr marL="898525" indent="-898525">
              <a:buNone/>
            </a:pPr>
            <a:r>
              <a:rPr lang="en-US" dirty="0"/>
              <a:t>	However, subject to paragraph 3 of this Article, Contracting Parties applying a UN Regulation shall not be obliged to accept type approvals issued pursuant to these earlier versions.</a:t>
            </a:r>
            <a:endParaRPr lang="en-GB" dirty="0"/>
          </a:p>
        </p:txBody>
      </p:sp>
    </p:spTree>
    <p:extLst>
      <p:ext uri="{BB962C8B-B14F-4D97-AF65-F5344CB8AC3E}">
        <p14:creationId xmlns:p14="http://schemas.microsoft.com/office/powerpoint/2010/main" val="420608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56092"/>
          </a:xfrm>
        </p:spPr>
        <p:txBody>
          <a:bodyPr>
            <a:normAutofit fontScale="90000"/>
          </a:bodyPr>
          <a:lstStyle/>
          <a:p>
            <a:r>
              <a:rPr lang="de-DE" dirty="0" err="1"/>
              <a:t>Example</a:t>
            </a:r>
            <a:r>
              <a:rPr lang="de-DE" dirty="0"/>
              <a:t> 1: </a:t>
            </a:r>
            <a:r>
              <a:rPr lang="de-DE" dirty="0" err="1"/>
              <a:t>UNR</a:t>
            </a:r>
            <a:r>
              <a:rPr lang="de-DE" dirty="0"/>
              <a:t> 83.01</a:t>
            </a:r>
          </a:p>
        </p:txBody>
      </p:sp>
      <p:sp>
        <p:nvSpPr>
          <p:cNvPr id="3" name="Inhaltsplatzhalter 2"/>
          <p:cNvSpPr>
            <a:spLocks noGrp="1"/>
          </p:cNvSpPr>
          <p:nvPr>
            <p:ph idx="1"/>
          </p:nvPr>
        </p:nvSpPr>
        <p:spPr>
          <a:xfrm>
            <a:off x="838200" y="1021218"/>
            <a:ext cx="10515600" cy="4105955"/>
          </a:xfrm>
        </p:spPr>
        <p:txBody>
          <a:bodyPr>
            <a:normAutofit fontScale="85000" lnSpcReduction="10000"/>
          </a:bodyPr>
          <a:lstStyle/>
          <a:p>
            <a:pPr marL="1077913" indent="-1077913">
              <a:buNone/>
            </a:pPr>
            <a:r>
              <a:rPr lang="en-US" dirty="0"/>
              <a:t>13. 	TRANSITIONAL PROVISIONS RELATING TO APPROVED B OR C VEHICLES</a:t>
            </a:r>
          </a:p>
          <a:p>
            <a:pPr marL="1077913" indent="-1077913">
              <a:buNone/>
            </a:pPr>
            <a:r>
              <a:rPr lang="en-US" dirty="0"/>
              <a:t>13.1	The following provisions shall remain applicable until 31 December 1994 for vehicles newly put into service and type-approved before 1 July 1993:</a:t>
            </a:r>
          </a:p>
          <a:p>
            <a:pPr marL="1077913" indent="-1077913">
              <a:buNone/>
            </a:pPr>
            <a:r>
              <a:rPr lang="en-US" dirty="0"/>
              <a:t>13.1.1.	At the request of the manufacturer, a test equivalent to the type I test for verifying emissions after a cold start may be conducted according to the requirements of paragraphs 13.1.1.1. and 13.1.1.2., for the approval and verification of production of category M1 vehicles equipped with an engine whose capacity is greater than or equal to 1,400 cm</a:t>
            </a:r>
            <a:r>
              <a:rPr lang="en-US" baseline="30000" dirty="0"/>
              <a:t>3</a:t>
            </a:r>
            <a:r>
              <a:rPr lang="en-US" dirty="0"/>
              <a:t> and </a:t>
            </a:r>
            <a:r>
              <a:rPr lang="en-US" dirty="0" err="1"/>
              <a:t>fuelled</a:t>
            </a:r>
            <a:r>
              <a:rPr lang="en-US" dirty="0"/>
              <a:t> with unleaded petrol or with diesel fuel.</a:t>
            </a:r>
          </a:p>
          <a:p>
            <a:pPr marL="1077913" indent="-1077913">
              <a:buNone/>
            </a:pPr>
            <a:r>
              <a:rPr lang="en-US" dirty="0"/>
              <a:t>	The technical service in this case shall carry out the equivalent test described in annex 4A (EPA cycle) instead of that described in paragraph 5.3.1.</a:t>
            </a:r>
            <a:endParaRPr lang="en-GB" dirty="0"/>
          </a:p>
        </p:txBody>
      </p:sp>
      <p:sp>
        <p:nvSpPr>
          <p:cNvPr id="4" name="Inhaltsplatzhalter 2"/>
          <p:cNvSpPr txBox="1">
            <a:spLocks/>
          </p:cNvSpPr>
          <p:nvPr/>
        </p:nvSpPr>
        <p:spPr>
          <a:xfrm>
            <a:off x="838200" y="4934180"/>
            <a:ext cx="10515600" cy="84908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527175" indent="-1527175">
              <a:buFont typeface="Arial" panose="020B0604020202020204" pitchFamily="34" charset="0"/>
              <a:buNone/>
            </a:pPr>
            <a:r>
              <a:rPr lang="en-US" dirty="0">
                <a:solidFill>
                  <a:srgbClr val="FF0000"/>
                </a:solidFill>
              </a:rPr>
              <a:t>Question: 	May a Contracting Party still issue approvals to </a:t>
            </a:r>
            <a:r>
              <a:rPr lang="en-US" dirty="0" err="1">
                <a:solidFill>
                  <a:srgbClr val="FF0000"/>
                </a:solidFill>
              </a:rPr>
              <a:t>UNR</a:t>
            </a:r>
            <a:r>
              <a:rPr lang="en-US" dirty="0">
                <a:solidFill>
                  <a:srgbClr val="FF0000"/>
                </a:solidFill>
              </a:rPr>
              <a:t> 83.01 based on the EPA cycle? i.e. is this a version of the Regulation? </a:t>
            </a:r>
            <a:endParaRPr lang="en-GB" dirty="0">
              <a:solidFill>
                <a:srgbClr val="FF0000"/>
              </a:solidFill>
            </a:endParaRPr>
          </a:p>
        </p:txBody>
      </p:sp>
      <p:sp>
        <p:nvSpPr>
          <p:cNvPr id="5" name="Inhaltsplatzhalter 2"/>
          <p:cNvSpPr txBox="1">
            <a:spLocks/>
          </p:cNvSpPr>
          <p:nvPr/>
        </p:nvSpPr>
        <p:spPr>
          <a:xfrm>
            <a:off x="838200" y="5783265"/>
            <a:ext cx="10515600" cy="84908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527175" indent="-1527175">
              <a:buFont typeface="Arial" panose="020B0604020202020204" pitchFamily="34" charset="0"/>
              <a:buNone/>
            </a:pPr>
            <a:r>
              <a:rPr lang="en-US" dirty="0">
                <a:solidFill>
                  <a:schemeClr val="accent1">
                    <a:lumMod val="75000"/>
                  </a:schemeClr>
                </a:solidFill>
              </a:rPr>
              <a:t>Answer: 	No. A version of a Series of Amendments is the valid text (including supplements) at the time of approval. </a:t>
            </a:r>
            <a:endParaRPr lang="en-GB" dirty="0">
              <a:solidFill>
                <a:schemeClr val="accent1">
                  <a:lumMod val="75000"/>
                </a:schemeClr>
              </a:solidFill>
            </a:endParaRPr>
          </a:p>
        </p:txBody>
      </p:sp>
    </p:spTree>
    <p:extLst>
      <p:ext uri="{BB962C8B-B14F-4D97-AF65-F5344CB8AC3E}">
        <p14:creationId xmlns:p14="http://schemas.microsoft.com/office/powerpoint/2010/main" val="51768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17289"/>
          </a:xfrm>
        </p:spPr>
        <p:txBody>
          <a:bodyPr/>
          <a:lstStyle/>
          <a:p>
            <a:r>
              <a:rPr lang="de-DE" dirty="0" err="1"/>
              <a:t>Example</a:t>
            </a:r>
            <a:r>
              <a:rPr lang="de-DE" dirty="0"/>
              <a:t> 2: </a:t>
            </a:r>
            <a:r>
              <a:rPr lang="de-DE" dirty="0" err="1"/>
              <a:t>UNR</a:t>
            </a:r>
            <a:r>
              <a:rPr lang="de-DE" dirty="0"/>
              <a:t> 83.07</a:t>
            </a:r>
          </a:p>
        </p:txBody>
      </p:sp>
      <p:sp>
        <p:nvSpPr>
          <p:cNvPr id="3" name="Inhaltsplatzhalter 2"/>
          <p:cNvSpPr>
            <a:spLocks noGrp="1"/>
          </p:cNvSpPr>
          <p:nvPr>
            <p:ph idx="1"/>
          </p:nvPr>
        </p:nvSpPr>
        <p:spPr>
          <a:xfrm>
            <a:off x="838200" y="1182414"/>
            <a:ext cx="10515600" cy="4105955"/>
          </a:xfrm>
        </p:spPr>
        <p:txBody>
          <a:bodyPr>
            <a:normAutofit/>
          </a:bodyPr>
          <a:lstStyle/>
          <a:p>
            <a:pPr marL="1077913" indent="-1077913">
              <a:buNone/>
            </a:pPr>
            <a:r>
              <a:rPr lang="en-US" dirty="0"/>
              <a:t>Footnote to table of emissions limits:</a:t>
            </a:r>
          </a:p>
          <a:p>
            <a:pPr marL="1077913" indent="-1077913">
              <a:buNone/>
            </a:pPr>
            <a:r>
              <a:rPr lang="en-US" dirty="0"/>
              <a:t>(2) 	Until three years after the dates specified in paragraphs 12.2.1 and 12.2.2 of this Regulation for new type approvals and new vehicles respectively, a particulate number emission limit of 6,0 × 10</a:t>
            </a:r>
            <a:r>
              <a:rPr lang="en-US" baseline="30000" dirty="0"/>
              <a:t>12</a:t>
            </a:r>
            <a:r>
              <a:rPr lang="en-US" dirty="0"/>
              <a:t> #/km shall apply to PI direct injection vehicles upon the choice of the manufacturer.</a:t>
            </a:r>
            <a:endParaRPr lang="en-GB" dirty="0"/>
          </a:p>
        </p:txBody>
      </p:sp>
      <p:sp>
        <p:nvSpPr>
          <p:cNvPr id="4" name="Inhaltsplatzhalter 2"/>
          <p:cNvSpPr txBox="1">
            <a:spLocks/>
          </p:cNvSpPr>
          <p:nvPr/>
        </p:nvSpPr>
        <p:spPr>
          <a:xfrm>
            <a:off x="838200" y="3733049"/>
            <a:ext cx="10515600" cy="849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527175" indent="-1527175">
              <a:buNone/>
            </a:pPr>
            <a:r>
              <a:rPr lang="en-US" sz="2600" dirty="0">
                <a:solidFill>
                  <a:srgbClr val="FF0000"/>
                </a:solidFill>
              </a:rPr>
              <a:t>Question: 	May a Contracting Party still issue approvals to </a:t>
            </a:r>
            <a:r>
              <a:rPr lang="en-US" sz="2600" dirty="0" err="1">
                <a:solidFill>
                  <a:srgbClr val="FF0000"/>
                </a:solidFill>
              </a:rPr>
              <a:t>UNR</a:t>
            </a:r>
            <a:r>
              <a:rPr lang="en-US" sz="2600" dirty="0">
                <a:solidFill>
                  <a:srgbClr val="FF0000"/>
                </a:solidFill>
              </a:rPr>
              <a:t> 83.07 based on the 6,0 × 10</a:t>
            </a:r>
            <a:r>
              <a:rPr lang="en-US" sz="2600" baseline="30000" dirty="0">
                <a:solidFill>
                  <a:srgbClr val="FF0000"/>
                </a:solidFill>
              </a:rPr>
              <a:t>12</a:t>
            </a:r>
            <a:r>
              <a:rPr lang="en-US" sz="2600" dirty="0">
                <a:solidFill>
                  <a:srgbClr val="FF0000"/>
                </a:solidFill>
              </a:rPr>
              <a:t> #/km limit? i.e. is this a version of the Regulation? (it is based on the dates of a transitional provision but is not contained in it)</a:t>
            </a:r>
            <a:endParaRPr lang="en-GB" sz="2600" dirty="0">
              <a:solidFill>
                <a:srgbClr val="FF0000"/>
              </a:solidFill>
            </a:endParaRPr>
          </a:p>
        </p:txBody>
      </p:sp>
      <p:sp>
        <p:nvSpPr>
          <p:cNvPr id="5" name="Inhaltsplatzhalter 2"/>
          <p:cNvSpPr txBox="1">
            <a:spLocks/>
          </p:cNvSpPr>
          <p:nvPr/>
        </p:nvSpPr>
        <p:spPr>
          <a:xfrm>
            <a:off x="838200" y="5288369"/>
            <a:ext cx="10515600" cy="849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527175" indent="-1527175">
              <a:buFont typeface="Arial" panose="020B0604020202020204" pitchFamily="34" charset="0"/>
              <a:buNone/>
            </a:pPr>
            <a:r>
              <a:rPr lang="en-US" sz="2600" dirty="0">
                <a:solidFill>
                  <a:schemeClr val="accent1">
                    <a:lumMod val="75000"/>
                  </a:schemeClr>
                </a:solidFill>
              </a:rPr>
              <a:t>Answer: 	No. A version of a Series of Amendments is the valid text (including supplements) at the time of approval. This will  however be resolved by Supplement 9</a:t>
            </a:r>
            <a:endParaRPr lang="en-GB" sz="2600" dirty="0">
              <a:solidFill>
                <a:schemeClr val="accent1">
                  <a:lumMod val="75000"/>
                </a:schemeClr>
              </a:solidFill>
            </a:endParaRPr>
          </a:p>
        </p:txBody>
      </p:sp>
    </p:spTree>
    <p:extLst>
      <p:ext uri="{BB962C8B-B14F-4D97-AF65-F5344CB8AC3E}">
        <p14:creationId xmlns:p14="http://schemas.microsoft.com/office/powerpoint/2010/main" val="1833854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Example</a:t>
            </a:r>
            <a:r>
              <a:rPr lang="de-DE" dirty="0"/>
              <a:t> 3: </a:t>
            </a:r>
            <a:r>
              <a:rPr lang="de-DE" dirty="0" err="1"/>
              <a:t>UNR</a:t>
            </a:r>
            <a:r>
              <a:rPr lang="de-DE" dirty="0"/>
              <a:t> 83.07</a:t>
            </a:r>
          </a:p>
        </p:txBody>
      </p:sp>
      <p:sp>
        <p:nvSpPr>
          <p:cNvPr id="3" name="Inhaltsplatzhalter 2"/>
          <p:cNvSpPr>
            <a:spLocks noGrp="1"/>
          </p:cNvSpPr>
          <p:nvPr>
            <p:ph idx="1"/>
          </p:nvPr>
        </p:nvSpPr>
        <p:spPr>
          <a:xfrm>
            <a:off x="838200" y="1690688"/>
            <a:ext cx="10515600" cy="4105955"/>
          </a:xfrm>
        </p:spPr>
        <p:txBody>
          <a:bodyPr>
            <a:normAutofit/>
          </a:bodyPr>
          <a:lstStyle/>
          <a:p>
            <a:pPr marL="1077913" indent="-1077913">
              <a:buNone/>
            </a:pPr>
            <a:r>
              <a:rPr lang="en-US" dirty="0"/>
              <a:t>(7) 	. . . </a:t>
            </a:r>
            <a:br>
              <a:rPr lang="en-US" dirty="0"/>
            </a:br>
            <a:r>
              <a:rPr lang="en-US" dirty="0"/>
              <a:t>— not later than sixteen months after the dates set out in point 12.2.1, new type approvals shall only be performed with E10 and B7 fuels, </a:t>
            </a:r>
            <a:br>
              <a:rPr lang="en-US" dirty="0"/>
            </a:br>
            <a:r>
              <a:rPr lang="en-US" dirty="0"/>
              <a:t>— not later than as from dates set out in point 12.2.4, all new vehicles shall be approved with E10 and B7 fuels.</a:t>
            </a:r>
            <a:endParaRPr lang="en-GB" dirty="0"/>
          </a:p>
        </p:txBody>
      </p:sp>
      <p:sp>
        <p:nvSpPr>
          <p:cNvPr id="4" name="Inhaltsplatzhalter 2"/>
          <p:cNvSpPr txBox="1">
            <a:spLocks/>
          </p:cNvSpPr>
          <p:nvPr/>
        </p:nvSpPr>
        <p:spPr>
          <a:xfrm>
            <a:off x="838200" y="4183831"/>
            <a:ext cx="10515600" cy="81608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527175" indent="-1527175">
              <a:buFont typeface="Arial" panose="020B0604020202020204" pitchFamily="34" charset="0"/>
              <a:buNone/>
            </a:pPr>
            <a:r>
              <a:rPr lang="en-US" dirty="0">
                <a:solidFill>
                  <a:srgbClr val="FF0000"/>
                </a:solidFill>
              </a:rPr>
              <a:t>Question: 	May a Contracting Party still issue approvals to </a:t>
            </a:r>
            <a:r>
              <a:rPr lang="en-US" dirty="0" err="1">
                <a:solidFill>
                  <a:srgbClr val="FF0000"/>
                </a:solidFill>
              </a:rPr>
              <a:t>UNR</a:t>
            </a:r>
            <a:r>
              <a:rPr lang="en-US" dirty="0">
                <a:solidFill>
                  <a:srgbClr val="FF0000"/>
                </a:solidFill>
              </a:rPr>
              <a:t> 83.07 based on E5 or B5 fuels? i.e. is this a version of the Regulation? </a:t>
            </a:r>
            <a:endParaRPr lang="en-GB" dirty="0">
              <a:solidFill>
                <a:srgbClr val="FF0000"/>
              </a:solidFill>
            </a:endParaRPr>
          </a:p>
        </p:txBody>
      </p:sp>
      <p:sp>
        <p:nvSpPr>
          <p:cNvPr id="5" name="Inhaltsplatzhalter 2"/>
          <p:cNvSpPr txBox="1">
            <a:spLocks/>
          </p:cNvSpPr>
          <p:nvPr/>
        </p:nvSpPr>
        <p:spPr>
          <a:xfrm>
            <a:off x="838200" y="5288369"/>
            <a:ext cx="10515600" cy="849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527175" indent="-1527175">
              <a:buFont typeface="Arial" panose="020B0604020202020204" pitchFamily="34" charset="0"/>
              <a:buNone/>
            </a:pPr>
            <a:r>
              <a:rPr lang="en-US" sz="2600" dirty="0">
                <a:solidFill>
                  <a:schemeClr val="accent1">
                    <a:lumMod val="75000"/>
                  </a:schemeClr>
                </a:solidFill>
              </a:rPr>
              <a:t>Answer: 	No. A version of a Series of Amendments is the valid text (including supplements) at the time of approval. This will  however be resolved by Supplement 9</a:t>
            </a:r>
            <a:endParaRPr lang="en-GB" sz="2600" dirty="0">
              <a:solidFill>
                <a:schemeClr val="accent1">
                  <a:lumMod val="75000"/>
                </a:schemeClr>
              </a:solidFill>
            </a:endParaRPr>
          </a:p>
        </p:txBody>
      </p:sp>
    </p:spTree>
    <p:extLst>
      <p:ext uri="{BB962C8B-B14F-4D97-AF65-F5344CB8AC3E}">
        <p14:creationId xmlns:p14="http://schemas.microsoft.com/office/powerpoint/2010/main" val="1391938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3418106"/>
          </a:xfrm>
        </p:spPr>
        <p:txBody>
          <a:bodyPr>
            <a:normAutofit/>
          </a:bodyPr>
          <a:lstStyle/>
          <a:p>
            <a:r>
              <a:rPr lang="de-DE" dirty="0"/>
              <a:t>Other </a:t>
            </a:r>
            <a:r>
              <a:rPr lang="de-DE" dirty="0" err="1"/>
              <a:t>points</a:t>
            </a:r>
            <a:r>
              <a:rPr lang="de-DE" dirty="0"/>
              <a:t> </a:t>
            </a:r>
            <a:r>
              <a:rPr lang="de-DE" dirty="0" err="1"/>
              <a:t>discussed</a:t>
            </a:r>
            <a:r>
              <a:rPr lang="de-DE" dirty="0"/>
              <a:t> </a:t>
            </a:r>
            <a:r>
              <a:rPr lang="de-DE" dirty="0" err="1"/>
              <a:t>by</a:t>
            </a:r>
            <a:r>
              <a:rPr lang="de-DE" dirty="0"/>
              <a:t> IWG-IWVTA</a:t>
            </a:r>
            <a:br>
              <a:rPr lang="de-DE" dirty="0"/>
            </a:br>
            <a:r>
              <a:rPr lang="de-DE" dirty="0"/>
              <a:t>Bonn – November 2019</a:t>
            </a:r>
          </a:p>
        </p:txBody>
      </p:sp>
    </p:spTree>
    <p:extLst>
      <p:ext uri="{BB962C8B-B14F-4D97-AF65-F5344CB8AC3E}">
        <p14:creationId xmlns:p14="http://schemas.microsoft.com/office/powerpoint/2010/main" val="374101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Unique Identifier</a:t>
            </a:r>
          </a:p>
        </p:txBody>
      </p:sp>
      <p:sp>
        <p:nvSpPr>
          <p:cNvPr id="3" name="Inhaltsplatzhalter 2"/>
          <p:cNvSpPr>
            <a:spLocks noGrp="1"/>
          </p:cNvSpPr>
          <p:nvPr>
            <p:ph idx="1"/>
          </p:nvPr>
        </p:nvSpPr>
        <p:spPr/>
        <p:txBody>
          <a:bodyPr/>
          <a:lstStyle/>
          <a:p>
            <a:r>
              <a:rPr lang="en-GB" dirty="0"/>
              <a:t>WP.29 decided in June 2019 to ask all </a:t>
            </a:r>
            <a:r>
              <a:rPr lang="en-GB" dirty="0" err="1"/>
              <a:t>GRs</a:t>
            </a:r>
            <a:r>
              <a:rPr lang="en-GB" dirty="0"/>
              <a:t> to consider the relationship between UI and Approval Numbering/Marking</a:t>
            </a:r>
          </a:p>
          <a:p>
            <a:r>
              <a:rPr lang="en-GB" dirty="0"/>
              <a:t>For Info to GRPE:</a:t>
            </a:r>
          </a:p>
          <a:p>
            <a:pPr lvl="1"/>
            <a:r>
              <a:rPr lang="en-GB" dirty="0"/>
              <a:t>The unique identifier is a means to group Approval numbers from several Regulations into a single marking.</a:t>
            </a:r>
          </a:p>
          <a:p>
            <a:pPr lvl="1"/>
            <a:r>
              <a:rPr lang="en-GB" dirty="0"/>
              <a:t>This is particularly useful for marking of components such as lighting clusters.</a:t>
            </a:r>
          </a:p>
          <a:p>
            <a:endParaRPr lang="en-GB" dirty="0"/>
          </a:p>
        </p:txBody>
      </p:sp>
    </p:spTree>
    <p:extLst>
      <p:ext uri="{BB962C8B-B14F-4D97-AF65-F5344CB8AC3E}">
        <p14:creationId xmlns:p14="http://schemas.microsoft.com/office/powerpoint/2010/main" val="4222815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825172"/>
          </a:xfrm>
        </p:spPr>
        <p:txBody>
          <a:bodyPr/>
          <a:lstStyle/>
          <a:p>
            <a:r>
              <a:rPr lang="de-DE" dirty="0"/>
              <a:t>Communication </a:t>
            </a:r>
            <a:r>
              <a:rPr lang="de-DE" dirty="0" err="1"/>
              <a:t>Document</a:t>
            </a:r>
            <a:r>
              <a:rPr lang="de-DE" dirty="0"/>
              <a:t> (TA </a:t>
            </a:r>
            <a:r>
              <a:rPr lang="de-DE" dirty="0" err="1"/>
              <a:t>Certificate</a:t>
            </a:r>
            <a:r>
              <a:rPr lang="de-DE" dirty="0"/>
              <a:t>)</a:t>
            </a:r>
          </a:p>
        </p:txBody>
      </p:sp>
      <p:sp>
        <p:nvSpPr>
          <p:cNvPr id="3" name="Inhaltsplatzhalter 2"/>
          <p:cNvSpPr>
            <a:spLocks noGrp="1"/>
          </p:cNvSpPr>
          <p:nvPr>
            <p:ph idx="1"/>
          </p:nvPr>
        </p:nvSpPr>
        <p:spPr>
          <a:xfrm>
            <a:off x="838200" y="1411014"/>
            <a:ext cx="10515600" cy="4765949"/>
          </a:xfrm>
        </p:spPr>
        <p:txBody>
          <a:bodyPr>
            <a:normAutofit fontScale="85000" lnSpcReduction="20000"/>
          </a:bodyPr>
          <a:lstStyle/>
          <a:p>
            <a:r>
              <a:rPr lang="de-DE" dirty="0" err="1"/>
              <a:t>Changes</a:t>
            </a:r>
            <a:r>
              <a:rPr lang="de-DE" dirty="0"/>
              <a:t> </a:t>
            </a:r>
            <a:r>
              <a:rPr lang="de-DE" dirty="0" err="1"/>
              <a:t>to</a:t>
            </a:r>
            <a:r>
              <a:rPr lang="de-DE" dirty="0"/>
              <a:t> </a:t>
            </a:r>
            <a:r>
              <a:rPr lang="de-DE" dirty="0" err="1"/>
              <a:t>certificate</a:t>
            </a:r>
            <a:r>
              <a:rPr lang="de-DE" dirty="0"/>
              <a:t> </a:t>
            </a:r>
            <a:r>
              <a:rPr lang="de-DE" dirty="0" err="1"/>
              <a:t>being</a:t>
            </a:r>
            <a:r>
              <a:rPr lang="de-DE" dirty="0"/>
              <a:t> </a:t>
            </a:r>
            <a:r>
              <a:rPr lang="de-DE" dirty="0" err="1"/>
              <a:t>considered</a:t>
            </a:r>
            <a:r>
              <a:rPr lang="de-DE" dirty="0"/>
              <a:t> </a:t>
            </a:r>
            <a:r>
              <a:rPr lang="de-DE" dirty="0" err="1"/>
              <a:t>to</a:t>
            </a:r>
            <a:r>
              <a:rPr lang="de-DE" dirty="0"/>
              <a:t> </a:t>
            </a:r>
            <a:r>
              <a:rPr lang="de-DE" dirty="0" err="1"/>
              <a:t>include</a:t>
            </a:r>
            <a:r>
              <a:rPr lang="de-DE" dirty="0"/>
              <a:t> „</a:t>
            </a:r>
            <a:r>
              <a:rPr lang="de-DE" dirty="0" err="1"/>
              <a:t>withdrawal</a:t>
            </a:r>
            <a:r>
              <a:rPr lang="de-DE" dirty="0"/>
              <a:t> of </a:t>
            </a:r>
            <a:r>
              <a:rPr lang="de-DE" dirty="0" err="1"/>
              <a:t>approval</a:t>
            </a:r>
            <a:r>
              <a:rPr lang="de-DE" dirty="0"/>
              <a:t>“ </a:t>
            </a:r>
            <a:r>
              <a:rPr lang="de-DE" dirty="0" err="1"/>
              <a:t>and</a:t>
            </a:r>
            <a:r>
              <a:rPr lang="de-DE" dirty="0"/>
              <a:t> „</a:t>
            </a:r>
            <a:r>
              <a:rPr lang="de-DE" dirty="0" err="1"/>
              <a:t>remarks</a:t>
            </a:r>
            <a:r>
              <a:rPr lang="de-DE" dirty="0"/>
              <a:t>“ </a:t>
            </a:r>
            <a:r>
              <a:rPr lang="de-DE" dirty="0" err="1"/>
              <a:t>and</a:t>
            </a:r>
            <a:r>
              <a:rPr lang="de-DE" dirty="0"/>
              <a:t> </a:t>
            </a:r>
            <a:r>
              <a:rPr lang="de-DE" dirty="0" err="1"/>
              <a:t>to</a:t>
            </a:r>
            <a:r>
              <a:rPr lang="de-DE" dirty="0"/>
              <a:t> </a:t>
            </a:r>
            <a:r>
              <a:rPr lang="de-DE" dirty="0" err="1"/>
              <a:t>remove</a:t>
            </a:r>
            <a:r>
              <a:rPr lang="de-DE" dirty="0"/>
              <a:t> „Extension </a:t>
            </a:r>
            <a:r>
              <a:rPr lang="de-DE" dirty="0" err="1"/>
              <a:t>number</a:t>
            </a:r>
            <a:r>
              <a:rPr lang="de-DE" dirty="0"/>
              <a:t>“ </a:t>
            </a:r>
            <a:r>
              <a:rPr lang="de-DE" dirty="0" err="1"/>
              <a:t>as</a:t>
            </a:r>
            <a:r>
              <a:rPr lang="de-DE" dirty="0"/>
              <a:t> </a:t>
            </a:r>
            <a:r>
              <a:rPr lang="de-DE" dirty="0" err="1"/>
              <a:t>this</a:t>
            </a:r>
            <a:r>
              <a:rPr lang="de-DE" dirty="0"/>
              <a:t> </a:t>
            </a:r>
            <a:r>
              <a:rPr lang="de-DE" dirty="0" err="1"/>
              <a:t>is</a:t>
            </a:r>
            <a:r>
              <a:rPr lang="de-DE" dirty="0"/>
              <a:t> </a:t>
            </a:r>
            <a:r>
              <a:rPr lang="de-DE" dirty="0" err="1"/>
              <a:t>included</a:t>
            </a:r>
            <a:r>
              <a:rPr lang="de-DE" dirty="0"/>
              <a:t> in </a:t>
            </a:r>
            <a:r>
              <a:rPr lang="de-DE" dirty="0" err="1"/>
              <a:t>the</a:t>
            </a:r>
            <a:r>
              <a:rPr lang="de-DE" dirty="0"/>
              <a:t> </a:t>
            </a:r>
            <a:r>
              <a:rPr lang="de-DE" dirty="0" err="1"/>
              <a:t>Approval</a:t>
            </a:r>
            <a:r>
              <a:rPr lang="de-DE" dirty="0"/>
              <a:t> </a:t>
            </a:r>
            <a:r>
              <a:rPr lang="de-DE" dirty="0" err="1"/>
              <a:t>number</a:t>
            </a:r>
            <a:endParaRPr lang="de-DE" dirty="0"/>
          </a:p>
          <a:p>
            <a:pPr marL="0" indent="0">
              <a:buNone/>
            </a:pPr>
            <a:r>
              <a:rPr lang="en-US" dirty="0"/>
              <a:t>Concerning:</a:t>
            </a:r>
            <a:r>
              <a:rPr lang="en-US" baseline="30000" dirty="0"/>
              <a:t>2</a:t>
            </a:r>
            <a:r>
              <a:rPr lang="en-US" dirty="0"/>
              <a:t>	Approval granted</a:t>
            </a:r>
          </a:p>
          <a:p>
            <a:pPr marL="0" indent="0">
              <a:buNone/>
            </a:pPr>
            <a:r>
              <a:rPr lang="en-US" dirty="0"/>
              <a:t>		Approval extended</a:t>
            </a:r>
          </a:p>
          <a:p>
            <a:pPr marL="0" indent="0">
              <a:buNone/>
            </a:pPr>
            <a:r>
              <a:rPr lang="en-US" dirty="0"/>
              <a:t>		Approval refused</a:t>
            </a:r>
          </a:p>
          <a:p>
            <a:pPr marL="0" indent="0">
              <a:buNone/>
            </a:pPr>
            <a:r>
              <a:rPr lang="en-US" dirty="0"/>
              <a:t>		Approval withdrawn</a:t>
            </a:r>
          </a:p>
          <a:p>
            <a:pPr marL="0" indent="0">
              <a:buNone/>
            </a:pPr>
            <a:r>
              <a:rPr lang="en-US" dirty="0"/>
              <a:t>		Production definitively discontinued</a:t>
            </a:r>
          </a:p>
          <a:p>
            <a:pPr marL="0" indent="0">
              <a:buNone/>
            </a:pPr>
            <a:r>
              <a:rPr lang="en-US" dirty="0"/>
              <a:t>of a vehicle type with regard to the emission of gaseous pollutants by the engine pursuant to UN Regulation No. WLTP</a:t>
            </a:r>
          </a:p>
          <a:p>
            <a:pPr marL="0" indent="0">
              <a:buNone/>
            </a:pPr>
            <a:r>
              <a:rPr lang="en-US" dirty="0"/>
              <a:t>Approval No. ………..................................	Extension No. ……………………………</a:t>
            </a:r>
          </a:p>
          <a:p>
            <a:pPr marL="0" indent="0">
              <a:buNone/>
            </a:pPr>
            <a:r>
              <a:rPr lang="en-US" dirty="0"/>
              <a:t>							</a:t>
            </a:r>
          </a:p>
          <a:p>
            <a:pPr marL="0" indent="0">
              <a:buNone/>
            </a:pPr>
            <a:r>
              <a:rPr lang="en-US" dirty="0"/>
              <a:t>Reason for extension	:……………………</a:t>
            </a:r>
          </a:p>
          <a:p>
            <a:pPr marL="0" indent="0">
              <a:buNone/>
            </a:pPr>
            <a:endParaRPr lang="de-DE" dirty="0"/>
          </a:p>
        </p:txBody>
      </p:sp>
    </p:spTree>
    <p:extLst>
      <p:ext uri="{BB962C8B-B14F-4D97-AF65-F5344CB8AC3E}">
        <p14:creationId xmlns:p14="http://schemas.microsoft.com/office/powerpoint/2010/main" val="263026952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256</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Systeemlettertype</vt:lpstr>
      <vt:lpstr>Zapf Dingbats</vt:lpstr>
      <vt:lpstr>Arial</vt:lpstr>
      <vt:lpstr>Calibri</vt:lpstr>
      <vt:lpstr>Calibri Light</vt:lpstr>
      <vt:lpstr>Times New Roman</vt:lpstr>
      <vt:lpstr>Office</vt:lpstr>
      <vt:lpstr>IWVTA Ambassador report to GRPE 80</vt:lpstr>
      <vt:lpstr>Request for Clarifications by IWG-IWVTA</vt:lpstr>
      <vt:lpstr>58A Article 12</vt:lpstr>
      <vt:lpstr>Example 1: UNR 83.01</vt:lpstr>
      <vt:lpstr>Example 2: UNR 83.07</vt:lpstr>
      <vt:lpstr>Example 3: UNR 83.07</vt:lpstr>
      <vt:lpstr>Other points discussed by IWG-IWVTA Bonn – November 2019</vt:lpstr>
      <vt:lpstr>Unique Identifier</vt:lpstr>
      <vt:lpstr>Communication Document (TA Certificate)</vt:lpstr>
      <vt:lpstr>Manufacturer‘s Information Documents</vt:lpstr>
      <vt:lpstr>PowerPoint Presentation</vt:lpstr>
    </vt:vector>
  </TitlesOfParts>
  <Company>Volkswagen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IWVTA Ambassador report to GRPE 80</dc:title>
  <dc:creator>BC</dc:creator>
  <cp:lastModifiedBy>Francois Cuenot</cp:lastModifiedBy>
  <cp:revision>9</cp:revision>
  <dcterms:created xsi:type="dcterms:W3CDTF">2019-11-07T13:06:02Z</dcterms:created>
  <dcterms:modified xsi:type="dcterms:W3CDTF">2020-01-06T14:01:17Z</dcterms:modified>
</cp:coreProperties>
</file>