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76" r:id="rId8"/>
    <p:sldId id="281" r:id="rId9"/>
    <p:sldId id="282" r:id="rId10"/>
    <p:sldId id="279" r:id="rId11"/>
    <p:sldId id="280" r:id="rId12"/>
    <p:sldId id="289" r:id="rId13"/>
    <p:sldId id="290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6FA-D72D-4A64-B157-CDB4D4F4DD5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C505-615D-4028-B079-69EDEA1E2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0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6FA-D72D-4A64-B157-CDB4D4F4DD5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C505-615D-4028-B079-69EDEA1E2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96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6FA-D72D-4A64-B157-CDB4D4F4DD5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C505-615D-4028-B079-69EDEA1E2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5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6FA-D72D-4A64-B157-CDB4D4F4DD5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C505-615D-4028-B079-69EDEA1E2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42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6FA-D72D-4A64-B157-CDB4D4F4DD5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C505-615D-4028-B079-69EDEA1E2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93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6FA-D72D-4A64-B157-CDB4D4F4DD5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C505-615D-4028-B079-69EDEA1E2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5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6FA-D72D-4A64-B157-CDB4D4F4DD5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C505-615D-4028-B079-69EDEA1E2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65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6FA-D72D-4A64-B157-CDB4D4F4DD5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C505-615D-4028-B079-69EDEA1E2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57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6FA-D72D-4A64-B157-CDB4D4F4DD5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C505-615D-4028-B079-69EDEA1E2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42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6FA-D72D-4A64-B157-CDB4D4F4DD5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C505-615D-4028-B079-69EDEA1E2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0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A6FA-D72D-4A64-B157-CDB4D4F4DD5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C505-615D-4028-B079-69EDEA1E2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49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EA6FA-D72D-4A64-B157-CDB4D4F4DD5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7C505-615D-4028-B079-69EDEA1E2C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75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4"/>
          <p:cNvSpPr txBox="1"/>
          <p:nvPr/>
        </p:nvSpPr>
        <p:spPr>
          <a:xfrm>
            <a:off x="1510451" y="1852683"/>
            <a:ext cx="9317294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Progress</a:t>
            </a: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sz="4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report  </a:t>
            </a:r>
          </a:p>
          <a:p>
            <a:r>
              <a:rPr lang="de-DE" sz="4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de-DE" sz="4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de-DE" sz="4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the </a:t>
            </a:r>
          </a:p>
          <a:p>
            <a:r>
              <a:rPr lang="de-DE" sz="4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WLTP Informal Working Group</a:t>
            </a:r>
          </a:p>
          <a:p>
            <a:endParaRPr lang="de-DE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de-DE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Prepared by WLTP IWG</a:t>
            </a:r>
          </a:p>
        </p:txBody>
      </p:sp>
      <p:sp>
        <p:nvSpPr>
          <p:cNvPr id="5" name="Rectangle 5"/>
          <p:cNvSpPr/>
          <p:nvPr/>
        </p:nvSpPr>
        <p:spPr>
          <a:xfrm>
            <a:off x="7346977" y="25845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  <a:cs typeface="+mn-cs"/>
              </a:defRPr>
            </a:lvl9pPr>
          </a:lstStyle>
          <a:p>
            <a:pPr marL="47625" lvl="0" algn="r" latinLnBrk="0"/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Informal </a:t>
            </a:r>
            <a:r>
              <a:rPr kumimoji="0" lang="pt-BR" altLang="ja-JP" sz="20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document</a:t>
            </a:r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pt-BR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GRPE-80-24e</a:t>
            </a:r>
          </a:p>
          <a:p>
            <a:pPr marL="47625" lvl="0" algn="r" latinLnBrk="0"/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</a:t>
            </a:r>
            <a:r>
              <a:rPr kumimoji="0" lang="pt-BR" altLang="ja-JP" sz="2000" baseline="30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 </a:t>
            </a:r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GRPE, 15-17 January 2020,</a:t>
            </a:r>
            <a:b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0" lang="pt-BR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agenda item 3(b)</a:t>
            </a:r>
          </a:p>
        </p:txBody>
      </p:sp>
    </p:spTree>
    <p:extLst>
      <p:ext uri="{BB962C8B-B14F-4D97-AF65-F5344CB8AC3E}">
        <p14:creationId xmlns:p14="http://schemas.microsoft.com/office/powerpoint/2010/main" val="2854922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251520" y="195486"/>
            <a:ext cx="6989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Major Modifications from GTR15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940961"/>
              </p:ext>
            </p:extLst>
          </p:nvPr>
        </p:nvGraphicFramePr>
        <p:xfrm>
          <a:off x="423564" y="1167957"/>
          <a:ext cx="11280756" cy="5541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149">
                  <a:extLst>
                    <a:ext uri="{9D8B030D-6E8A-4147-A177-3AD203B41FA5}">
                      <a16:colId xmlns:a16="http://schemas.microsoft.com/office/drawing/2014/main" val="1712222578"/>
                    </a:ext>
                  </a:extLst>
                </a:gridCol>
                <a:gridCol w="5041127">
                  <a:extLst>
                    <a:ext uri="{9D8B030D-6E8A-4147-A177-3AD203B41FA5}">
                      <a16:colId xmlns:a16="http://schemas.microsoft.com/office/drawing/2014/main" val="4029445499"/>
                    </a:ext>
                  </a:extLst>
                </a:gridCol>
                <a:gridCol w="1242381">
                  <a:extLst>
                    <a:ext uri="{9D8B030D-6E8A-4147-A177-3AD203B41FA5}">
                      <a16:colId xmlns:a16="http://schemas.microsoft.com/office/drawing/2014/main" val="2719543501"/>
                    </a:ext>
                  </a:extLst>
                </a:gridCol>
                <a:gridCol w="1254947">
                  <a:extLst>
                    <a:ext uri="{9D8B030D-6E8A-4147-A177-3AD203B41FA5}">
                      <a16:colId xmlns:a16="http://schemas.microsoft.com/office/drawing/2014/main" val="333131588"/>
                    </a:ext>
                  </a:extLst>
                </a:gridCol>
                <a:gridCol w="1343152">
                  <a:extLst>
                    <a:ext uri="{9D8B030D-6E8A-4147-A177-3AD203B41FA5}">
                      <a16:colId xmlns:a16="http://schemas.microsoft.com/office/drawing/2014/main" val="1694517056"/>
                    </a:ext>
                  </a:extLst>
                </a:gridCol>
              </a:tblGrid>
              <a:tr h="38391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Contents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Brief Description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Applicable</a:t>
                      </a:r>
                      <a:r>
                        <a:rPr kumimoji="1" lang="en-US" altLang="ja-JP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to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705572"/>
                  </a:ext>
                </a:extLst>
              </a:tr>
              <a:tr h="362564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 series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 series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15991230"/>
                  </a:ext>
                </a:extLst>
              </a:tr>
              <a:tr h="362564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1A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1B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2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178143339"/>
                  </a:ext>
                </a:extLst>
              </a:tr>
              <a:tr h="652523">
                <a:tc row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Regional Correction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speed trace and distance correction for ICE only 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NA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34569253"/>
                  </a:ext>
                </a:extLst>
              </a:tr>
              <a:tr h="541995">
                <a:tc vMerge="1">
                  <a:txBody>
                    <a:bodyPr/>
                    <a:lstStyle/>
                    <a:p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ambient temperature correction for CO2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with and without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87700616"/>
                  </a:ext>
                </a:extLst>
              </a:tr>
              <a:tr h="652523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Post-processing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add fuel efficiency (unit : km/L &amp; km/kg)</a:t>
                      </a:r>
                    </a:p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 utility factor for OVC-HEV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both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98808763"/>
                  </a:ext>
                </a:extLst>
              </a:tr>
              <a:tr h="6525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OBFCM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the devices for monitoring on board the vehicle the consumption of fuel and/or electric energy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NA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✔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86452880"/>
                  </a:ext>
                </a:extLst>
              </a:tr>
              <a:tr h="652523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Inclusion of OVC-FCHV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same</a:t>
                      </a:r>
                      <a:r>
                        <a:rPr kumimoji="1" lang="en-US" altLang="ja-JP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concept as OVC-HEV test procedure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✔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NA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NA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07034616"/>
                  </a:ext>
                </a:extLst>
              </a:tr>
              <a:tr h="778470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Adoption of </a:t>
                      </a:r>
                      <a:r>
                        <a:rPr kumimoji="1" lang="en-US" altLang="ja-JP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the interpolation method for FCHVs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same</a:t>
                      </a:r>
                      <a:r>
                        <a:rPr kumimoji="1" lang="en-US" altLang="ja-JP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concept as other categories (ICE, HEVs and PEVs)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NA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NA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6181195"/>
                  </a:ext>
                </a:extLst>
              </a:tr>
            </a:tbl>
          </a:graphicData>
        </a:graphic>
      </p:graphicFrame>
      <p:sp>
        <p:nvSpPr>
          <p:cNvPr id="9" name="Textfeld 4"/>
          <p:cNvSpPr txBox="1"/>
          <p:nvPr/>
        </p:nvSpPr>
        <p:spPr>
          <a:xfrm>
            <a:off x="3927420" y="772704"/>
            <a:ext cx="7827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/>
            <a:r>
              <a:rPr lang="de-DE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for more detail, please refer WLTP-29-05e_Appendix01</a:t>
            </a:r>
          </a:p>
        </p:txBody>
      </p:sp>
    </p:spTree>
    <p:extLst>
      <p:ext uri="{BB962C8B-B14F-4D97-AF65-F5344CB8AC3E}">
        <p14:creationId xmlns:p14="http://schemas.microsoft.com/office/powerpoint/2010/main" val="292338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703169"/>
              </p:ext>
            </p:extLst>
          </p:nvPr>
        </p:nvGraphicFramePr>
        <p:xfrm>
          <a:off x="423564" y="1220422"/>
          <a:ext cx="11280756" cy="348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151">
                  <a:extLst>
                    <a:ext uri="{9D8B030D-6E8A-4147-A177-3AD203B41FA5}">
                      <a16:colId xmlns:a16="http://schemas.microsoft.com/office/drawing/2014/main" val="1712222578"/>
                    </a:ext>
                  </a:extLst>
                </a:gridCol>
                <a:gridCol w="4825073">
                  <a:extLst>
                    <a:ext uri="{9D8B030D-6E8A-4147-A177-3AD203B41FA5}">
                      <a16:colId xmlns:a16="http://schemas.microsoft.com/office/drawing/2014/main" val="4029445499"/>
                    </a:ext>
                  </a:extLst>
                </a:gridCol>
                <a:gridCol w="1560433">
                  <a:extLst>
                    <a:ext uri="{9D8B030D-6E8A-4147-A177-3AD203B41FA5}">
                      <a16:colId xmlns:a16="http://schemas.microsoft.com/office/drawing/2014/main" val="2719543501"/>
                    </a:ext>
                  </a:extLst>
                </a:gridCol>
                <a:gridCol w="1254947">
                  <a:extLst>
                    <a:ext uri="{9D8B030D-6E8A-4147-A177-3AD203B41FA5}">
                      <a16:colId xmlns:a16="http://schemas.microsoft.com/office/drawing/2014/main" val="333131588"/>
                    </a:ext>
                  </a:extLst>
                </a:gridCol>
                <a:gridCol w="1343152">
                  <a:extLst>
                    <a:ext uri="{9D8B030D-6E8A-4147-A177-3AD203B41FA5}">
                      <a16:colId xmlns:a16="http://schemas.microsoft.com/office/drawing/2014/main" val="1694517056"/>
                    </a:ext>
                  </a:extLst>
                </a:gridCol>
              </a:tblGrid>
              <a:tr h="38391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Contents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Brief Description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Applicable</a:t>
                      </a:r>
                      <a:r>
                        <a:rPr kumimoji="1" lang="en-US" altLang="ja-JP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to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705572"/>
                  </a:ext>
                </a:extLst>
              </a:tr>
              <a:tr h="362564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 series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 series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15991230"/>
                  </a:ext>
                </a:extLst>
              </a:tr>
              <a:tr h="362564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1A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1B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2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178143339"/>
                  </a:ext>
                </a:extLst>
              </a:tr>
              <a:tr h="804578">
                <a:tc rowSpan="2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Scope 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modified to "engines fueled with petrol“ from "positive ignition engines“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✔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34569253"/>
                  </a:ext>
                </a:extLst>
              </a:tr>
              <a:tr h="652523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mono-fuel gas vehicle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NA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✔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✔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96953030"/>
                  </a:ext>
                </a:extLst>
              </a:tr>
              <a:tr h="652523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Puff loss overflow 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sampling start time was modified to “5” from “1” min. 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Wingdings" panose="05000000000000000000" pitchFamily="2" charset="2"/>
                        </a:rPr>
                        <a:t>to ensure accurate</a:t>
                      </a:r>
                      <a:r>
                        <a:rPr kumimoji="1" lang="en-US" altLang="ja-JP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Wingdings" panose="05000000000000000000" pitchFamily="2" charset="2"/>
                        </a:rPr>
                        <a:t> measurement 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when using SHED method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✔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✔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87700616"/>
                  </a:ext>
                </a:extLst>
              </a:tr>
            </a:tbl>
          </a:graphicData>
        </a:graphic>
      </p:graphicFrame>
      <p:sp>
        <p:nvSpPr>
          <p:cNvPr id="2" name="Textfeld 4"/>
          <p:cNvSpPr txBox="1"/>
          <p:nvPr/>
        </p:nvSpPr>
        <p:spPr>
          <a:xfrm>
            <a:off x="251520" y="195486"/>
            <a:ext cx="6989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Major Modifications from GTR19</a:t>
            </a:r>
          </a:p>
        </p:txBody>
      </p:sp>
      <p:sp>
        <p:nvSpPr>
          <p:cNvPr id="9" name="Textfeld 4"/>
          <p:cNvSpPr txBox="1"/>
          <p:nvPr/>
        </p:nvSpPr>
        <p:spPr>
          <a:xfrm>
            <a:off x="3876745" y="774520"/>
            <a:ext cx="7827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/>
            <a:r>
              <a:rPr lang="de-DE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for more detail, please refer WLTP-29-05e_Appendix01</a:t>
            </a:r>
          </a:p>
        </p:txBody>
      </p:sp>
    </p:spTree>
    <p:extLst>
      <p:ext uri="{BB962C8B-B14F-4D97-AF65-F5344CB8AC3E}">
        <p14:creationId xmlns:p14="http://schemas.microsoft.com/office/powerpoint/2010/main" val="251092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231281" y="37068"/>
            <a:ext cx="7241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 Status of </a:t>
            </a:r>
            <a:r>
              <a:rPr lang="de-DE" altLang="ja-JP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Task Force / </a:t>
            </a:r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Sub-Group</a:t>
            </a:r>
            <a:endParaRPr lang="de-DE" sz="28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279685"/>
              </p:ext>
            </p:extLst>
          </p:nvPr>
        </p:nvGraphicFramePr>
        <p:xfrm>
          <a:off x="284925" y="605123"/>
          <a:ext cx="11539521" cy="6235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56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379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TF/SG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Status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Next Actions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545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 15</a:t>
                      </a:r>
                    </a:p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Amendment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on going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plan to submit Working</a:t>
                      </a:r>
                      <a:r>
                        <a:rPr kumimoji="1" lang="en-US" altLang="ja-JP" sz="1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document @ 81</a:t>
                      </a:r>
                      <a:r>
                        <a:rPr kumimoji="1" lang="en-US" altLang="ja-JP" sz="1800" baseline="30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</a:t>
                      </a:r>
                      <a:r>
                        <a:rPr kumimoji="1" lang="en-US" altLang="ja-JP" sz="1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GRPE taking into account the comments made by India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7422"/>
                  </a:ext>
                </a:extLst>
              </a:tr>
              <a:tr h="635468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Transposition to UNR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on going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plan to submit Working</a:t>
                      </a:r>
                      <a:r>
                        <a:rPr kumimoji="1" lang="en-US" altLang="ja-JP" sz="1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document for UNR83-08 @ 81</a:t>
                      </a:r>
                      <a:r>
                        <a:rPr kumimoji="1" lang="en-US" altLang="ja-JP" sz="1800" baseline="30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</a:t>
                      </a:r>
                      <a:r>
                        <a:rPr kumimoji="1" lang="en-US" altLang="ja-JP" sz="1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GRPE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930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Durability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COMPLETED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113216"/>
                  </a:ext>
                </a:extLst>
              </a:tr>
              <a:tr h="486715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COP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COMPLETED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649544"/>
                  </a:ext>
                </a:extLst>
              </a:tr>
              <a:tr h="264919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SG-EV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on going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develop Low Temp. test procedure,</a:t>
                      </a:r>
                      <a:r>
                        <a:rPr kumimoji="1" lang="en-US" altLang="ja-JP" sz="18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then incorporate into Working document </a:t>
                      </a: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ja-JP" altLang="en-US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935163"/>
                  </a:ext>
                </a:extLst>
              </a:tr>
              <a:tr h="654298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Cycle/Gear Shift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on going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Cycle : </a:t>
                      </a:r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re-open when HEV system power is available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Gear Shift : plan to complete tool management 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839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Low Temp.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on going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plan to submit Working</a:t>
                      </a:r>
                      <a:r>
                        <a:rPr kumimoji="1" lang="en-US" altLang="ja-JP" sz="1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document @ 81</a:t>
                      </a:r>
                      <a:r>
                        <a:rPr kumimoji="1" lang="en-US" altLang="ja-JP" sz="1800" baseline="30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</a:t>
                      </a:r>
                      <a:r>
                        <a:rPr kumimoji="1" lang="en-US" altLang="ja-JP" sz="1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GRPE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with c</a:t>
                      </a: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ollaboration of </a:t>
                      </a:r>
                      <a:r>
                        <a:rPr kumimoji="1" lang="en-US" altLang="ja-JP" sz="1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SG EV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422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OBD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on going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plan to submit Working</a:t>
                      </a:r>
                      <a:r>
                        <a:rPr kumimoji="1" lang="en-US" altLang="ja-JP" sz="1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document @ 81</a:t>
                      </a:r>
                      <a:r>
                        <a:rPr kumimoji="1" lang="en-US" altLang="ja-JP" sz="1800" baseline="30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</a:t>
                      </a:r>
                      <a:r>
                        <a:rPr kumimoji="1" lang="en-US" altLang="ja-JP" sz="1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GRPE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2786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New Open Issues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COMPLETED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51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251520" y="195486"/>
            <a:ext cx="8971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6. Outlook for </a:t>
            </a:r>
            <a:r>
              <a:rPr lang="en-US" altLang="ja-JP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81</a:t>
            </a:r>
            <a:r>
              <a:rPr lang="en-US" altLang="ja-JP" sz="2800" b="1" u="sng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 </a:t>
            </a:r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GRPE session in June 2020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359805" y="896053"/>
          <a:ext cx="11375414" cy="5483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9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Working Categories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Expected Actions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292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UNR83-08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submit </a:t>
                      </a:r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Working Document </a:t>
                      </a: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for approval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848"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GTR15 Amendment6</a:t>
                      </a:r>
                      <a:endParaRPr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submit </a:t>
                      </a:r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Working Document </a:t>
                      </a: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for approval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848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Low Temp.</a:t>
                      </a:r>
                      <a:r>
                        <a:rPr kumimoji="1" lang="en-US" altLang="ja-JP" sz="2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procedure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submit </a:t>
                      </a:r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Working Document </a:t>
                      </a: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for approval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8013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OBD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submit </a:t>
                      </a:r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Working Document </a:t>
                      </a: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for approval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2394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Future working activities – new set-up WLTP IWG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submit Informal Document to consult with GRPE</a:t>
                      </a:r>
                      <a:endParaRPr kumimoji="1" lang="ja-JP" alt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0899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IWG Meeting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request one and half</a:t>
                      </a:r>
                      <a:r>
                        <a:rPr kumimoji="1" lang="en-US" altLang="ja-JP" sz="2400" b="1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day session for IWG meeting including SG-EV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08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5155213" y="385918"/>
            <a:ext cx="19977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de-DE" sz="30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Contents</a:t>
            </a:r>
          </a:p>
        </p:txBody>
      </p:sp>
      <p:sp>
        <p:nvSpPr>
          <p:cNvPr id="3" name="Textfeld 4"/>
          <p:cNvSpPr txBox="1"/>
          <p:nvPr/>
        </p:nvSpPr>
        <p:spPr>
          <a:xfrm>
            <a:off x="796525" y="1148662"/>
            <a:ext cx="1030716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3888" indent="-623888" defTabSz="685800">
              <a:lnSpc>
                <a:spcPct val="150000"/>
              </a:lnSpc>
              <a:buFont typeface="+mj-lt"/>
              <a:buAutoNum type="arabicPeriod"/>
            </a:pPr>
            <a:r>
              <a:rPr lang="de-DE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WLTP IWG Activities</a:t>
            </a:r>
          </a:p>
          <a:p>
            <a:pPr marL="623888" indent="-623888" defTabSz="685800">
              <a:lnSpc>
                <a:spcPct val="150000"/>
              </a:lnSpc>
              <a:buFont typeface="+mj-lt"/>
              <a:buAutoNum type="arabicPeriod"/>
            </a:pPr>
            <a:r>
              <a:rPr lang="de-DE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Action Lists during 80</a:t>
            </a:r>
            <a:r>
              <a:rPr lang="en-US" altLang="ja-JP" sz="3200" b="1" baseline="300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</a:t>
            </a:r>
            <a:r>
              <a:rPr lang="de-DE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GRPE </a:t>
            </a:r>
          </a:p>
          <a:p>
            <a:pPr marL="623888" indent="-623888" defTabSz="6858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Overview of Working Documents</a:t>
            </a:r>
          </a:p>
          <a:p>
            <a:pPr marL="623888" indent="-623888" defTabSz="6858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Overview of UNR WLTP</a:t>
            </a:r>
          </a:p>
          <a:p>
            <a:pPr defTabSz="685800">
              <a:lnSpc>
                <a:spcPct val="150000"/>
              </a:lnSpc>
            </a:pPr>
            <a:r>
              <a:rPr lang="en-US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and Major Modifications from GTR15/19 </a:t>
            </a:r>
          </a:p>
          <a:p>
            <a:pPr marL="623888" indent="-623888" defTabSz="685800">
              <a:lnSpc>
                <a:spcPct val="150000"/>
              </a:lnSpc>
              <a:buFont typeface="+mj-lt"/>
              <a:buAutoNum type="arabicPeriod" startAt="5"/>
            </a:pPr>
            <a:r>
              <a:rPr lang="en-US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Status of Sub-Groups / Task Forces</a:t>
            </a:r>
          </a:p>
          <a:p>
            <a:pPr marL="623888" indent="-623888" defTabSz="685800">
              <a:lnSpc>
                <a:spcPct val="150000"/>
              </a:lnSpc>
              <a:buFont typeface="+mj-lt"/>
              <a:buAutoNum type="arabicPeriod" startAt="5"/>
            </a:pPr>
            <a:r>
              <a:rPr lang="en-US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Outlook for 81</a:t>
            </a:r>
            <a:r>
              <a:rPr lang="en-US" altLang="ja-JP" sz="3200" b="1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</a:t>
            </a:r>
            <a:r>
              <a:rPr lang="en-US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GRPE</a:t>
            </a:r>
            <a:endParaRPr lang="en-US" altLang="ja-JP" sz="3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102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F0B50CE-2C0D-4310-A92A-B62143AA10BB}"/>
              </a:ext>
            </a:extLst>
          </p:cNvPr>
          <p:cNvSpPr txBox="1"/>
          <p:nvPr/>
        </p:nvSpPr>
        <p:spPr>
          <a:xfrm>
            <a:off x="706613" y="1004687"/>
            <a:ext cx="104522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Since 79</a:t>
            </a:r>
            <a:r>
              <a:rPr lang="en-GB" sz="2400" b="1" baseline="30000" dirty="0">
                <a:latin typeface="Meiryo UI" panose="020B0604030504040204" pitchFamily="34" charset="-128"/>
                <a:ea typeface="Meiryo UI" panose="020B0604030504040204" pitchFamily="34" charset="-128"/>
              </a:rPr>
              <a:t>th</a:t>
            </a:r>
            <a:r>
              <a:rPr lang="en-GB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GRPE session</a:t>
            </a:r>
          </a:p>
          <a:p>
            <a:endParaRPr lang="en-GB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Two (2) face-to face meetings</a:t>
            </a:r>
          </a:p>
          <a:p>
            <a:pPr marL="800100" lvl="1" indent="-342900">
              <a:buFontTx/>
              <a:buChar char="-"/>
            </a:pPr>
            <a:r>
              <a:rPr lang="en-GB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Bern (September 25rd – 27th)</a:t>
            </a:r>
          </a:p>
          <a:p>
            <a:pPr marL="800100" lvl="1" indent="-342900">
              <a:buFontTx/>
              <a:buChar char="-"/>
            </a:pPr>
            <a:r>
              <a:rPr lang="en-GB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Geneva (Jan 13</a:t>
            </a:r>
            <a:r>
              <a:rPr lang="en-GB" sz="2400" b="1" baseline="30000" dirty="0">
                <a:latin typeface="Meiryo UI" panose="020B0604030504040204" pitchFamily="34" charset="-128"/>
                <a:ea typeface="Meiryo UI" panose="020B0604030504040204" pitchFamily="34" charset="-128"/>
              </a:rPr>
              <a:t>th</a:t>
            </a:r>
            <a:r>
              <a:rPr lang="en-GB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pPr lvl="1"/>
            <a:endParaRPr lang="en-GB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Fifty-seven (57) </a:t>
            </a:r>
            <a:r>
              <a:rPr lang="en-GB" sz="2400" b="1" dirty="0" err="1">
                <a:latin typeface="Meiryo UI" panose="020B0604030504040204" pitchFamily="34" charset="-128"/>
                <a:ea typeface="Meiryo UI" panose="020B0604030504040204" pitchFamily="34" charset="-128"/>
              </a:rPr>
              <a:t>Webex</a:t>
            </a:r>
            <a:r>
              <a:rPr lang="en-GB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 meetings of Subgroup and/or TF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Two (2) experts meetings for specific items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en-GB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As a result,</a:t>
            </a:r>
          </a:p>
          <a:p>
            <a:endParaRPr lang="en-GB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742950" lvl="1" indent="-285750">
              <a:buFontTx/>
              <a:buChar char="-"/>
            </a:pPr>
            <a:r>
              <a:rPr lang="en-GB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Managed to complete Transposition proposal and include new elements</a:t>
            </a:r>
          </a:p>
          <a:p>
            <a:pPr marL="742950" lvl="1" indent="-285750">
              <a:buFontTx/>
              <a:buChar char="-"/>
            </a:pPr>
            <a:r>
              <a:rPr lang="en-GB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Managed to keep Low T and OBD on challenging schedule</a:t>
            </a:r>
          </a:p>
        </p:txBody>
      </p:sp>
      <p:sp>
        <p:nvSpPr>
          <p:cNvPr id="4" name="Textfeld 4"/>
          <p:cNvSpPr txBox="1"/>
          <p:nvPr/>
        </p:nvSpPr>
        <p:spPr>
          <a:xfrm>
            <a:off x="393925" y="292921"/>
            <a:ext cx="5239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WLTP IWG Activities (1)</a:t>
            </a:r>
          </a:p>
        </p:txBody>
      </p:sp>
    </p:spTree>
    <p:extLst>
      <p:ext uri="{BB962C8B-B14F-4D97-AF65-F5344CB8AC3E}">
        <p14:creationId xmlns:p14="http://schemas.microsoft.com/office/powerpoint/2010/main" val="237483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59442"/>
              </p:ext>
            </p:extLst>
          </p:nvPr>
        </p:nvGraphicFramePr>
        <p:xfrm>
          <a:off x="458038" y="1289565"/>
          <a:ext cx="11196816" cy="533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001">
                  <a:extLst>
                    <a:ext uri="{9D8B030D-6E8A-4147-A177-3AD203B41FA5}">
                      <a16:colId xmlns:a16="http://schemas.microsoft.com/office/drawing/2014/main" val="811686688"/>
                    </a:ext>
                  </a:extLst>
                </a:gridCol>
                <a:gridCol w="1588957">
                  <a:extLst>
                    <a:ext uri="{9D8B030D-6E8A-4147-A177-3AD203B41FA5}">
                      <a16:colId xmlns:a16="http://schemas.microsoft.com/office/drawing/2014/main" val="729037796"/>
                    </a:ext>
                  </a:extLst>
                </a:gridCol>
                <a:gridCol w="1491521">
                  <a:extLst>
                    <a:ext uri="{9D8B030D-6E8A-4147-A177-3AD203B41FA5}">
                      <a16:colId xmlns:a16="http://schemas.microsoft.com/office/drawing/2014/main" val="2052128990"/>
                    </a:ext>
                  </a:extLst>
                </a:gridCol>
                <a:gridCol w="1431561">
                  <a:extLst>
                    <a:ext uri="{9D8B030D-6E8A-4147-A177-3AD203B41FA5}">
                      <a16:colId xmlns:a16="http://schemas.microsoft.com/office/drawing/2014/main" val="37100975"/>
                    </a:ext>
                  </a:extLst>
                </a:gridCol>
                <a:gridCol w="1334125">
                  <a:extLst>
                    <a:ext uri="{9D8B030D-6E8A-4147-A177-3AD203B41FA5}">
                      <a16:colId xmlns:a16="http://schemas.microsoft.com/office/drawing/2014/main" val="3639362708"/>
                    </a:ext>
                  </a:extLst>
                </a:gridCol>
                <a:gridCol w="1019331">
                  <a:extLst>
                    <a:ext uri="{9D8B030D-6E8A-4147-A177-3AD203B41FA5}">
                      <a16:colId xmlns:a16="http://schemas.microsoft.com/office/drawing/2014/main" val="1670759667"/>
                    </a:ext>
                  </a:extLst>
                </a:gridCol>
                <a:gridCol w="974360">
                  <a:extLst>
                    <a:ext uri="{9D8B030D-6E8A-4147-A177-3AD203B41FA5}">
                      <a16:colId xmlns:a16="http://schemas.microsoft.com/office/drawing/2014/main" val="1686820756"/>
                    </a:ext>
                  </a:extLst>
                </a:gridCol>
                <a:gridCol w="1588960">
                  <a:extLst>
                    <a:ext uri="{9D8B030D-6E8A-4147-A177-3AD203B41FA5}">
                      <a16:colId xmlns:a16="http://schemas.microsoft.com/office/drawing/2014/main" val="1059111240"/>
                    </a:ext>
                  </a:extLst>
                </a:gridCol>
              </a:tblGrid>
              <a:tr h="361742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Working Items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25311"/>
                  </a:ext>
                </a:extLst>
              </a:tr>
              <a:tr h="383828"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7~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146511"/>
                  </a:ext>
                </a:extLst>
              </a:tr>
              <a:tr h="644086">
                <a:tc rowSpan="2"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Transposition to UNR</a:t>
                      </a:r>
                      <a:r>
                        <a:rPr kumimoji="1" lang="ja-JP" altLang="en-US" sz="1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UNR WLTP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WDs</a:t>
                      </a:r>
                    </a:p>
                    <a:p>
                      <a:r>
                        <a:rPr kumimoji="1" lang="en-US" altLang="ja-JP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2020/3-4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IDs 80-38</a:t>
                      </a:r>
                      <a:b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80-39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830342"/>
                  </a:ext>
                </a:extLst>
              </a:tr>
              <a:tr h="62958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UNR 83-08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WD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938557"/>
                  </a:ext>
                </a:extLst>
              </a:tr>
              <a:tr h="633048">
                <a:tc rowSpan="3"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GTR#15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Amd#6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nl-NL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WD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nl-NL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(ID)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896428"/>
                  </a:ext>
                </a:extLst>
              </a:tr>
              <a:tr h="65656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Low Temp.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WD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(ID)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97272"/>
                  </a:ext>
                </a:extLst>
              </a:tr>
              <a:tr h="59211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OBD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WD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(ID)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151470"/>
                  </a:ext>
                </a:extLst>
              </a:tr>
              <a:tr h="674557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GTR#19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Amd#3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WD</a:t>
                      </a:r>
                    </a:p>
                    <a:p>
                      <a:r>
                        <a:rPr kumimoji="1" lang="en-US" altLang="ja-JP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2020/7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 80-34</a:t>
                      </a:r>
                      <a:b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80-35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014582"/>
                  </a:ext>
                </a:extLst>
              </a:tr>
              <a:tr h="752713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WLTP Organization</a:t>
                      </a:r>
                      <a:endParaRPr kumimoji="1" lang="ja-JP" altLang="en-US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kumimoji="1" lang="en-US" altLang="ja-JP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inform GRPE of future activities</a:t>
                      </a:r>
                      <a:r>
                        <a:rPr kumimoji="1" lang="ja-JP" altLang="en-US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ja-JP" altLang="en-US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</a:t>
                      </a:r>
                      <a:endParaRPr kumimoji="1" lang="ja-JP" altLang="en-US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New set-up?</a:t>
                      </a:r>
                      <a:endParaRPr kumimoji="1" lang="ja-JP" altLang="en-US" sz="16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185425"/>
                  </a:ext>
                </a:extLst>
              </a:tr>
            </a:tbl>
          </a:graphicData>
        </a:graphic>
      </p:graphicFrame>
      <p:sp>
        <p:nvSpPr>
          <p:cNvPr id="4" name="Textfeld 4"/>
          <p:cNvSpPr txBox="1"/>
          <p:nvPr/>
        </p:nvSpPr>
        <p:spPr>
          <a:xfrm>
            <a:off x="8248764" y="672123"/>
            <a:ext cx="340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/>
            <a:r>
              <a:rPr lang="de-DE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WD : Working Document</a:t>
            </a:r>
          </a:p>
          <a:p>
            <a:pPr algn="r" defTabSz="685800"/>
            <a:r>
              <a:rPr lang="de-DE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 : Informal Document</a:t>
            </a:r>
          </a:p>
        </p:txBody>
      </p:sp>
      <p:sp>
        <p:nvSpPr>
          <p:cNvPr id="5" name="Textfeld 4"/>
          <p:cNvSpPr txBox="1"/>
          <p:nvPr/>
        </p:nvSpPr>
        <p:spPr>
          <a:xfrm rot="16200000">
            <a:off x="7543213" y="3472632"/>
            <a:ext cx="4041874" cy="95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de-DE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expect to </a:t>
            </a:r>
            <a:r>
              <a:rPr lang="de-DE" altLang="ja-JP" sz="2000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complete</a:t>
            </a:r>
            <a:r>
              <a:rPr lang="de-DE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altLang="ja-JP" sz="2000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most</a:t>
            </a:r>
            <a:r>
              <a:rPr lang="de-DE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altLang="ja-JP" sz="2000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activities</a:t>
            </a:r>
            <a:r>
              <a:rPr lang="de-DE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altLang="ja-JP" sz="2000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by</a:t>
            </a:r>
            <a:r>
              <a:rPr lang="de-DE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end </a:t>
            </a:r>
            <a:r>
              <a:rPr lang="de-DE" altLang="ja-JP" sz="2000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de-DE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altLang="ja-JP" sz="2000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mandate</a:t>
            </a:r>
            <a:endParaRPr lang="de-DE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二等辺三角形 5"/>
          <p:cNvSpPr/>
          <p:nvPr/>
        </p:nvSpPr>
        <p:spPr>
          <a:xfrm flipV="1">
            <a:off x="5358988" y="1019333"/>
            <a:ext cx="194872" cy="254833"/>
          </a:xfrm>
          <a:prstGeom prst="triangle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Textfeld 4"/>
          <p:cNvSpPr txBox="1"/>
          <p:nvPr/>
        </p:nvSpPr>
        <p:spPr>
          <a:xfrm>
            <a:off x="5358984" y="980844"/>
            <a:ext cx="15090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/>
            <a:r>
              <a:rPr lang="de-DE" altLang="ja-JP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are here</a:t>
            </a:r>
          </a:p>
        </p:txBody>
      </p:sp>
      <p:sp>
        <p:nvSpPr>
          <p:cNvPr id="8" name="Textfeld 4"/>
          <p:cNvSpPr txBox="1"/>
          <p:nvPr/>
        </p:nvSpPr>
        <p:spPr>
          <a:xfrm>
            <a:off x="393925" y="292921"/>
            <a:ext cx="5239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WLTP IWG Activities (2)</a:t>
            </a:r>
          </a:p>
        </p:txBody>
      </p:sp>
    </p:spTree>
    <p:extLst>
      <p:ext uri="{BB962C8B-B14F-4D97-AF65-F5344CB8AC3E}">
        <p14:creationId xmlns:p14="http://schemas.microsoft.com/office/powerpoint/2010/main" val="53251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251520" y="195486"/>
            <a:ext cx="7778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Action Lists during 80</a:t>
            </a:r>
            <a:r>
              <a:rPr lang="de-DE" sz="2800" b="1" u="sng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GRPE session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117688"/>
              </p:ext>
            </p:extLst>
          </p:nvPr>
        </p:nvGraphicFramePr>
        <p:xfrm>
          <a:off x="492408" y="871622"/>
          <a:ext cx="11339844" cy="5649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3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6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385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Working Items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Expected Actions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(informed</a:t>
                      </a:r>
                      <a:r>
                        <a:rPr kumimoji="1" lang="en-US" altLang="ja-JP" sz="18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during 79</a:t>
                      </a:r>
                      <a:r>
                        <a:rPr kumimoji="1" lang="en-US" altLang="ja-JP" sz="1800" b="0" baseline="30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th</a:t>
                      </a:r>
                      <a:r>
                        <a:rPr kumimoji="1" lang="en-US" altLang="ja-JP" sz="18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session)</a:t>
                      </a:r>
                      <a:endParaRPr kumimoji="1" lang="ja-JP" altLang="en-US" sz="18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Action List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Transposition to UNR</a:t>
                      </a:r>
                      <a:r>
                        <a:rPr kumimoji="1" lang="ja-JP" altLang="en-US" sz="2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2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including durability, COP and OBD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submit </a:t>
                      </a:r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Working Documents </a:t>
                      </a:r>
                      <a:r>
                        <a:rPr kumimoji="1" lang="en-US" altLang="ja-JP" sz="2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for</a:t>
                      </a: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approval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en-US" altLang="ja-JP" sz="28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request for</a:t>
                      </a:r>
                      <a:r>
                        <a:rPr kumimoji="1" lang="en-US" altLang="ja-JP" sz="2800" b="1" baseline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approval </a:t>
                      </a:r>
                      <a:r>
                        <a:rPr kumimoji="1" lang="en-US" altLang="ja-JP" sz="2400" b="0" baseline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including informal documents which will be merged into Working documents</a:t>
                      </a:r>
                      <a:endParaRPr kumimoji="1" lang="ja-JP" altLang="en-US" sz="2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397441"/>
                  </a:ext>
                </a:extLst>
              </a:tr>
              <a:tr h="912655">
                <a:tc>
                  <a:txBody>
                    <a:bodyPr/>
                    <a:lstStyle/>
                    <a:p>
                      <a:r>
                        <a:rPr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GTR19 Amd#3</a:t>
                      </a:r>
                      <a:endParaRPr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NA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1" lang="ja-JP" altLang="en-US" sz="2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003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GTR15 Amd#6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submit Informal Document for review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24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request for</a:t>
                      </a:r>
                      <a:r>
                        <a:rPr kumimoji="1" lang="en-US" altLang="ja-JP" sz="2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review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2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(</a:t>
                      </a:r>
                      <a:r>
                        <a:rPr kumimoji="1" lang="en-US" altLang="ja-JP" sz="2400" b="0" baseline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GRPE-80-YY</a:t>
                      </a:r>
                      <a:r>
                        <a:rPr kumimoji="1" lang="en-US" altLang="ja-JP" sz="24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509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Low Temp.</a:t>
                      </a:r>
                      <a:r>
                        <a:rPr kumimoji="1" lang="en-US" altLang="ja-JP" sz="24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kumimoji="1" lang="en-US" altLang="ja-JP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025609"/>
                  </a:ext>
                </a:extLst>
              </a:tr>
              <a:tr h="824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OBD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541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60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251520" y="195486"/>
            <a:ext cx="7067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Overview of Working Documents</a:t>
            </a:r>
          </a:p>
        </p:txBody>
      </p:sp>
      <p:sp>
        <p:nvSpPr>
          <p:cNvPr id="3" name="Textfeld 4"/>
          <p:cNvSpPr txBox="1"/>
          <p:nvPr/>
        </p:nvSpPr>
        <p:spPr>
          <a:xfrm>
            <a:off x="466716" y="905382"/>
            <a:ext cx="116113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de-DE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Due </a:t>
            </a:r>
            <a:r>
              <a:rPr lang="de-DE" altLang="ja-JP" sz="2400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</a:t>
            </a:r>
            <a:r>
              <a:rPr lang="de-DE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de-DE" altLang="ja-JP" sz="2400" b="1" dirty="0" err="1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de-DE" altLang="ja-JP" sz="2400" b="1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inclusion of new elements (e.g. COP, Durability, OBD)</a:t>
            </a:r>
            <a:r>
              <a:rPr lang="de-DE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</a:t>
            </a:r>
          </a:p>
          <a:p>
            <a:pPr defTabSz="685800">
              <a:lnSpc>
                <a:spcPct val="150000"/>
              </a:lnSpc>
            </a:pPr>
            <a:r>
              <a:rPr lang="de-DE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 variety of complicated issue </a:t>
            </a:r>
            <a:r>
              <a:rPr lang="de-DE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and </a:t>
            </a:r>
            <a:r>
              <a:rPr lang="de-DE" altLang="ja-JP" sz="2400" b="1" dirty="0" err="1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enthousiastic</a:t>
            </a:r>
            <a:r>
              <a:rPr lang="de-DE" altLang="ja-JP" sz="2400" b="1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last mimute text improvement</a:t>
            </a:r>
            <a:r>
              <a:rPr lang="de-DE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informal </a:t>
            </a:r>
            <a:r>
              <a:rPr lang="de-DE" altLang="ja-JP" sz="2400" b="1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documents</a:t>
            </a:r>
            <a:r>
              <a:rPr lang="de-DE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were submitted to finalize the working documents.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019627"/>
              </p:ext>
            </p:extLst>
          </p:nvPr>
        </p:nvGraphicFramePr>
        <p:xfrm>
          <a:off x="698724" y="3521522"/>
          <a:ext cx="10687545" cy="2855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842">
                  <a:extLst>
                    <a:ext uri="{9D8B030D-6E8A-4147-A177-3AD203B41FA5}">
                      <a16:colId xmlns:a16="http://schemas.microsoft.com/office/drawing/2014/main" val="3285851509"/>
                    </a:ext>
                  </a:extLst>
                </a:gridCol>
                <a:gridCol w="4682623">
                  <a:extLst>
                    <a:ext uri="{9D8B030D-6E8A-4147-A177-3AD203B41FA5}">
                      <a16:colId xmlns:a16="http://schemas.microsoft.com/office/drawing/2014/main" val="316707323"/>
                    </a:ext>
                  </a:extLst>
                </a:gridCol>
                <a:gridCol w="4326080">
                  <a:extLst>
                    <a:ext uri="{9D8B030D-6E8A-4147-A177-3AD203B41FA5}">
                      <a16:colId xmlns:a16="http://schemas.microsoft.com/office/drawing/2014/main" val="3983372093"/>
                    </a:ext>
                  </a:extLst>
                </a:gridCol>
              </a:tblGrid>
              <a:tr h="69876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Working documents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Informal documents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62612550"/>
                  </a:ext>
                </a:extLst>
              </a:tr>
              <a:tr h="1003725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UNR WLTP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ECE/TRANS/WP.29/GRPE/2020/3</a:t>
                      </a:r>
                    </a:p>
                    <a:p>
                      <a:r>
                        <a:rPr kumimoji="1" lang="en-US" altLang="ja-JP" sz="2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ECE/TRANS/WP.29/GRPE/2020/4</a:t>
                      </a:r>
                      <a:endParaRPr kumimoji="1" lang="ja-JP" altLang="en-US" sz="2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GRPE-80-38</a:t>
                      </a:r>
                      <a:r>
                        <a:rPr kumimoji="1" lang="ja-JP" altLang="en-US" sz="2000" b="0" baseline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2000" b="0" baseline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and 39 </a:t>
                      </a:r>
                      <a:endParaRPr kumimoji="1" lang="en-US" altLang="ja-JP" sz="20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2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to finalize</a:t>
                      </a:r>
                      <a:r>
                        <a:rPr kumimoji="1" lang="en-US" altLang="ja-JP" sz="20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the Working Documents</a:t>
                      </a:r>
                      <a:endParaRPr kumimoji="1" lang="ja-JP" altLang="en-US" sz="2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223558"/>
                  </a:ext>
                </a:extLst>
              </a:tr>
              <a:tr h="1151131"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GTR19 Amd#3</a:t>
                      </a:r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ECE/TRANS/WP.29/GRPE/2020/7</a:t>
                      </a:r>
                      <a:endParaRPr kumimoji="1" lang="ja-JP" altLang="en-US" sz="2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GRPE-80-34 and GRPE-80-35</a:t>
                      </a:r>
                    </a:p>
                    <a:p>
                      <a:r>
                        <a:rPr kumimoji="1" lang="en-US" altLang="ja-JP" sz="20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to bring GTR in line with UNR WLTP </a:t>
                      </a:r>
                      <a:endParaRPr kumimoji="1" lang="ja-JP" altLang="en-US" sz="2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04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66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/>
          <p:cNvSpPr txBox="1"/>
          <p:nvPr/>
        </p:nvSpPr>
        <p:spPr>
          <a:xfrm>
            <a:off x="346935" y="298854"/>
            <a:ext cx="5774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Overview of UNR WLTP (1)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406261"/>
              </p:ext>
            </p:extLst>
          </p:nvPr>
        </p:nvGraphicFramePr>
        <p:xfrm>
          <a:off x="493847" y="1497156"/>
          <a:ext cx="11202520" cy="500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719">
                  <a:extLst>
                    <a:ext uri="{9D8B030D-6E8A-4147-A177-3AD203B41FA5}">
                      <a16:colId xmlns:a16="http://schemas.microsoft.com/office/drawing/2014/main" val="1712222578"/>
                    </a:ext>
                  </a:extLst>
                </a:gridCol>
                <a:gridCol w="2027583">
                  <a:extLst>
                    <a:ext uri="{9D8B030D-6E8A-4147-A177-3AD203B41FA5}">
                      <a16:colId xmlns:a16="http://schemas.microsoft.com/office/drawing/2014/main" val="4029445499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719543501"/>
                    </a:ext>
                  </a:extLst>
                </a:gridCol>
                <a:gridCol w="1924216">
                  <a:extLst>
                    <a:ext uri="{9D8B030D-6E8A-4147-A177-3AD203B41FA5}">
                      <a16:colId xmlns:a16="http://schemas.microsoft.com/office/drawing/2014/main" val="333131588"/>
                    </a:ext>
                  </a:extLst>
                </a:gridCol>
                <a:gridCol w="2520562">
                  <a:extLst>
                    <a:ext uri="{9D8B030D-6E8A-4147-A177-3AD203B41FA5}">
                      <a16:colId xmlns:a16="http://schemas.microsoft.com/office/drawing/2014/main" val="1694517056"/>
                    </a:ext>
                  </a:extLst>
                </a:gridCol>
              </a:tblGrid>
              <a:tr h="443810">
                <a:tc rowSpan="2"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Contents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main sources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 series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 series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991230"/>
                  </a:ext>
                </a:extLst>
              </a:tr>
              <a:tr h="42055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1A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1B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143339"/>
                  </a:ext>
                </a:extLst>
              </a:tr>
              <a:tr h="987019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 Scope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GTR15/19</a:t>
                      </a: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UNR83/101</a:t>
                      </a: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Japanese Reg. 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EU-WLTP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GTR15/19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cover both Level</a:t>
                      </a: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1A and 1B area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34569253"/>
                  </a:ext>
                </a:extLst>
              </a:tr>
              <a:tr h="1056482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 Conformity of production (COP)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EU-WLTP</a:t>
                      </a: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Japanese Reg.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EU-WLTP with</a:t>
                      </a: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slight modification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Japanese Reg.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satisfy both </a:t>
                      </a: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1A and 1B requirement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87700616"/>
                  </a:ext>
                </a:extLst>
              </a:tr>
              <a:tr h="811033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 Appendix 5. </a:t>
                      </a:r>
                    </a:p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OBFCM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EU-WLTP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EU-WLTP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NA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EU-WLTP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07034616"/>
                  </a:ext>
                </a:extLst>
              </a:tr>
              <a:tr h="1283125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Annexes Part A. </a:t>
                      </a:r>
                    </a:p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Test report /communication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and so on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EU-WLTP</a:t>
                      </a: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Japanese Reg.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223030805"/>
                  </a:ext>
                </a:extLst>
              </a:tr>
            </a:tbl>
          </a:graphicData>
        </a:graphic>
      </p:graphicFrame>
      <p:sp>
        <p:nvSpPr>
          <p:cNvPr id="9" name="Textfeld 4"/>
          <p:cNvSpPr txBox="1"/>
          <p:nvPr/>
        </p:nvSpPr>
        <p:spPr>
          <a:xfrm>
            <a:off x="5960265" y="1036758"/>
            <a:ext cx="5616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/>
            <a:r>
              <a:rPr lang="de-DE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for more detail, please refer WLTP-29-05e</a:t>
            </a:r>
          </a:p>
        </p:txBody>
      </p:sp>
    </p:spTree>
    <p:extLst>
      <p:ext uri="{BB962C8B-B14F-4D97-AF65-F5344CB8AC3E}">
        <p14:creationId xmlns:p14="http://schemas.microsoft.com/office/powerpoint/2010/main" val="294567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637384"/>
              </p:ext>
            </p:extLst>
          </p:nvPr>
        </p:nvGraphicFramePr>
        <p:xfrm>
          <a:off x="525653" y="678177"/>
          <a:ext cx="11202520" cy="6031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719">
                  <a:extLst>
                    <a:ext uri="{9D8B030D-6E8A-4147-A177-3AD203B41FA5}">
                      <a16:colId xmlns:a16="http://schemas.microsoft.com/office/drawing/2014/main" val="1712222578"/>
                    </a:ext>
                  </a:extLst>
                </a:gridCol>
                <a:gridCol w="2027583">
                  <a:extLst>
                    <a:ext uri="{9D8B030D-6E8A-4147-A177-3AD203B41FA5}">
                      <a16:colId xmlns:a16="http://schemas.microsoft.com/office/drawing/2014/main" val="4029445499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719543501"/>
                    </a:ext>
                  </a:extLst>
                </a:gridCol>
                <a:gridCol w="1924216">
                  <a:extLst>
                    <a:ext uri="{9D8B030D-6E8A-4147-A177-3AD203B41FA5}">
                      <a16:colId xmlns:a16="http://schemas.microsoft.com/office/drawing/2014/main" val="333131588"/>
                    </a:ext>
                  </a:extLst>
                </a:gridCol>
                <a:gridCol w="2520562">
                  <a:extLst>
                    <a:ext uri="{9D8B030D-6E8A-4147-A177-3AD203B41FA5}">
                      <a16:colId xmlns:a16="http://schemas.microsoft.com/office/drawing/2014/main" val="1694517056"/>
                    </a:ext>
                  </a:extLst>
                </a:gridCol>
              </a:tblGrid>
              <a:tr h="443810">
                <a:tc rowSpan="2"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Contents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main sources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 series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 series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991230"/>
                  </a:ext>
                </a:extLst>
              </a:tr>
              <a:tr h="42055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1A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1B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143339"/>
                  </a:ext>
                </a:extLst>
              </a:tr>
              <a:tr h="548655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Annexes Part B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GTR15_Amd#5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34569253"/>
                  </a:ext>
                </a:extLst>
              </a:tr>
              <a:tr h="715618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B3. Reference fuels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GTR15_Amd#5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limited to EU specification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limited to JPN specification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harmonized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87700616"/>
                  </a:ext>
                </a:extLst>
              </a:tr>
              <a:tr h="850789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B6a.</a:t>
                      </a:r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Ambient Temperature Correction for CO2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EU-WLTP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EU-WLTP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NA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EU-WLTP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07034616"/>
                  </a:ext>
                </a:extLst>
              </a:tr>
              <a:tr h="946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B6b. Speed and distance correction for CO2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EU-WLTP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EU-WLTP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NA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EU-WLTP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223030805"/>
                  </a:ext>
                </a:extLst>
              </a:tr>
              <a:tr h="862716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B7/B8. Calculations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GTR15_Amd#5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Japanese Reg.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GTR15_Amend#5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Japanese Reg.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satisfy both </a:t>
                      </a: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1A and 1B requirement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49509570"/>
                  </a:ext>
                </a:extLst>
              </a:tr>
              <a:tr h="1113184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B8. EVs, FCHVs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GTR15_Amd#5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+ OVC-FCHV 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including </a:t>
                      </a:r>
                      <a:r>
                        <a:rPr kumimoji="1" lang="en-US" altLang="ja-JP" sz="16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interpolation method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GTR15_Amd#5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066933498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29380" y="103984"/>
            <a:ext cx="5774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Overview of UNR WLTP (2)</a:t>
            </a:r>
          </a:p>
        </p:txBody>
      </p:sp>
    </p:spTree>
    <p:extLst>
      <p:ext uri="{BB962C8B-B14F-4D97-AF65-F5344CB8AC3E}">
        <p14:creationId xmlns:p14="http://schemas.microsoft.com/office/powerpoint/2010/main" val="6098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639542"/>
              </p:ext>
            </p:extLst>
          </p:nvPr>
        </p:nvGraphicFramePr>
        <p:xfrm>
          <a:off x="505956" y="725882"/>
          <a:ext cx="11202520" cy="599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719">
                  <a:extLst>
                    <a:ext uri="{9D8B030D-6E8A-4147-A177-3AD203B41FA5}">
                      <a16:colId xmlns:a16="http://schemas.microsoft.com/office/drawing/2014/main" val="1712222578"/>
                    </a:ext>
                  </a:extLst>
                </a:gridCol>
                <a:gridCol w="2027583">
                  <a:extLst>
                    <a:ext uri="{9D8B030D-6E8A-4147-A177-3AD203B41FA5}">
                      <a16:colId xmlns:a16="http://schemas.microsoft.com/office/drawing/2014/main" val="4029445499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719543501"/>
                    </a:ext>
                  </a:extLst>
                </a:gridCol>
                <a:gridCol w="1924216">
                  <a:extLst>
                    <a:ext uri="{9D8B030D-6E8A-4147-A177-3AD203B41FA5}">
                      <a16:colId xmlns:a16="http://schemas.microsoft.com/office/drawing/2014/main" val="333131588"/>
                    </a:ext>
                  </a:extLst>
                </a:gridCol>
                <a:gridCol w="2520562">
                  <a:extLst>
                    <a:ext uri="{9D8B030D-6E8A-4147-A177-3AD203B41FA5}">
                      <a16:colId xmlns:a16="http://schemas.microsoft.com/office/drawing/2014/main" val="1694517056"/>
                    </a:ext>
                  </a:extLst>
                </a:gridCol>
              </a:tblGrid>
              <a:tr h="443810">
                <a:tc rowSpan="2"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Contents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main sources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 series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01 series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991230"/>
                  </a:ext>
                </a:extLst>
              </a:tr>
              <a:tr h="42055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1A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1B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Level 2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143339"/>
                  </a:ext>
                </a:extLst>
              </a:tr>
              <a:tr h="1089343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C3. Type 4 test - Evaporative emissions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GTR19_Amd#2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34569253"/>
                  </a:ext>
                </a:extLst>
              </a:tr>
              <a:tr h="842853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C4. Type 5 test – Durability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UNR83</a:t>
                      </a: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Japanese Reg.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UNR83 with slight modification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Japanese Reg.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UNR83 exclude bench ageing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87700616"/>
                  </a:ext>
                </a:extLst>
              </a:tr>
              <a:tr h="890558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C4 Appendix4. 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Special requirements for Hybrid Vehicles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UNR83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exclude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exclude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07034616"/>
                  </a:ext>
                </a:extLst>
              </a:tr>
              <a:tr h="842838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C5. On-Board Diagnostics (OBD) 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UNR83</a:t>
                      </a: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Japanese Reg.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223030805"/>
                  </a:ext>
                </a:extLst>
              </a:tr>
              <a:tr h="222637"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669870"/>
                  </a:ext>
                </a:extLst>
              </a:tr>
              <a:tr h="604309">
                <a:tc rowSpan="2"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In service conformity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EXCLUDE</a:t>
                      </a:r>
                      <a:r>
                        <a:rPr kumimoji="1" lang="en-US" altLang="ja-JP" sz="2400" b="1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from UNR-WLTP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49509570"/>
                  </a:ext>
                </a:extLst>
              </a:tr>
              <a:tr h="612251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taken care by UNR83-08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NA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taken care by UNR83-08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734749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29380" y="81499"/>
            <a:ext cx="5774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Overview of UNR WLTP (3)</a:t>
            </a:r>
          </a:p>
        </p:txBody>
      </p:sp>
    </p:spTree>
    <p:extLst>
      <p:ext uri="{BB962C8B-B14F-4D97-AF65-F5344CB8AC3E}">
        <p14:creationId xmlns:p14="http://schemas.microsoft.com/office/powerpoint/2010/main" val="959041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1114</Words>
  <Application>Microsoft Office PowerPoint</Application>
  <PresentationFormat>Widescreen</PresentationFormat>
  <Paragraphs>324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Meiryo UI</vt:lpstr>
      <vt:lpstr>游ゴシック</vt:lpstr>
      <vt:lpstr>游ゴシック Light</vt:lpstr>
      <vt:lpstr>Arial</vt:lpstr>
      <vt:lpstr>Wingdings</vt:lpstr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トヨタ自動車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</dc:creator>
  <cp:lastModifiedBy>Suppl.10</cp:lastModifiedBy>
  <cp:revision>95</cp:revision>
  <dcterms:created xsi:type="dcterms:W3CDTF">2019-05-06T06:08:25Z</dcterms:created>
  <dcterms:modified xsi:type="dcterms:W3CDTF">2020-01-17T08:55:18Z</dcterms:modified>
</cp:coreProperties>
</file>