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5"/>
  </p:sldMasterIdLst>
  <p:notesMasterIdLst>
    <p:notesMasterId r:id="rId12"/>
  </p:notesMasterIdLst>
  <p:sldIdLst>
    <p:sldId id="256" r:id="rId6"/>
    <p:sldId id="257" r:id="rId7"/>
    <p:sldId id="328" r:id="rId8"/>
    <p:sldId id="259" r:id="rId9"/>
    <p:sldId id="321" r:id="rId10"/>
    <p:sldId id="25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geant, Kathryn" initials="SK" lastIdx="3" clrIdx="0">
    <p:extLst>
      <p:ext uri="{19B8F6BF-5375-455C-9EA6-DF929625EA0E}">
        <p15:presenceInfo xmlns:p15="http://schemas.microsoft.com/office/powerpoint/2012/main" userId="S::sargeant.kathryn@epa.gov::99bc4fce-4619-48e4-bd40-a3b2c7532f91" providerId="AD"/>
      </p:ext>
    </p:extLst>
  </p:cmAuthor>
  <p:cmAuthor id="2" name="Brakora, Jessica" initials="JB" lastIdx="4" clrIdx="1">
    <p:extLst>
      <p:ext uri="{19B8F6BF-5375-455C-9EA6-DF929625EA0E}">
        <p15:presenceInfo xmlns:p15="http://schemas.microsoft.com/office/powerpoint/2012/main" userId="Brakora, Jessic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F1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E8A3A7-7F56-4FA2-8333-6FDA7923E156}" type="datetimeFigureOut">
              <a:rPr lang="en-US" smtClean="0"/>
              <a:t>16-Jan-20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AC93D7-D759-4EB1-9FA3-9E5766706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23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448762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DAE2-74D7-4407-A2CA-9DECECF3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82350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448762"/>
            <a:ext cx="551167" cy="365125"/>
          </a:xfrm>
        </p:spPr>
        <p:txBody>
          <a:bodyPr/>
          <a:lstStyle/>
          <a:p>
            <a:fld id="{2409DAE2-74D7-4407-A2CA-9DECECF339E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Placeholder 1">
            <a:extLst>
              <a:ext uri="{FF2B5EF4-FFF2-40B4-BE49-F238E27FC236}">
                <a16:creationId xmlns:a16="http://schemas.microsoft.com/office/drawing/2014/main" id="{B75BE4EA-46CC-4F3B-A756-A88279202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737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889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>
            <a:normAutofit/>
          </a:bodyPr>
          <a:lstStyle>
            <a:lvl1pPr algn="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DAE2-74D7-4407-A2CA-9DECECF3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56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1534027"/>
            <a:ext cx="4895055" cy="425717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1534027"/>
            <a:ext cx="4895056" cy="425717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DAE2-74D7-4407-A2CA-9DECECF339E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627A896D-A6E8-45BF-A4F0-9B78909D5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737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174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1509516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2159668"/>
            <a:ext cx="4895056" cy="3631531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1517983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2159668"/>
            <a:ext cx="4895056" cy="3631531"/>
          </a:xfrm>
        </p:spPr>
        <p:txBody>
          <a:bodyPr anchor="t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DAE2-74D7-4407-A2CA-9DECECF339E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DB7B150F-5AE8-4B5B-B478-60ADB1A90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737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DAE2-74D7-4407-A2CA-9DECECF339E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04F1E90E-7801-4A5A-87A4-0BE4C8E84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737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648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9DAE2-74D7-4407-A2CA-9DECECF3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15263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6737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1750594"/>
            <a:ext cx="10018713" cy="44697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448762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448762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448762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409DAE2-74D7-4407-A2CA-9DECECF33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205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 ftr="0" dt="0"/>
  <p:txStyles>
    <p:titleStyle>
      <a:lvl1pPr algn="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pa.gov/regulations-emissions-vehicles-and-engines/cleaner-trucks-initiativ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gulations.gov/" TargetMode="External"/><Relationship Id="rId2" Type="http://schemas.openxmlformats.org/officeDocument/2006/relationships/hyperlink" Target="https://www.epa.gov/regulations-emissions-vehicles-and-engines/cleaner-trucks-initiativ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arsons.Christy@epa.gov" TargetMode="External"/><Relationship Id="rId7" Type="http://schemas.openxmlformats.org/officeDocument/2006/relationships/hyperlink" Target="mailto:Sargeant.Kathryn@epa.gov" TargetMode="External"/><Relationship Id="rId2" Type="http://schemas.openxmlformats.org/officeDocument/2006/relationships/hyperlink" Target="mailto:Brakora.Jessica@epa.gov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harmley.William@epa.gov" TargetMode="External"/><Relationship Id="rId5" Type="http://schemas.openxmlformats.org/officeDocument/2006/relationships/hyperlink" Target="mailto:Nelson.Brian@epa.gov" TargetMode="External"/><Relationship Id="rId4" Type="http://schemas.openxmlformats.org/officeDocument/2006/relationships/hyperlink" Target="mailto:Sanchez.James@ep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5D231-4770-4026-B44C-28C8344061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8966" y="1380068"/>
            <a:ext cx="9224057" cy="2616199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>
                    <a:lumMod val="95000"/>
                  </a:schemeClr>
                </a:solidFill>
              </a:rPr>
              <a:t>EPA Update on the Cleaner Trucks Initiative</a:t>
            </a:r>
            <a:br>
              <a:rPr lang="en-US" sz="3600" dirty="0">
                <a:solidFill>
                  <a:schemeClr val="tx1">
                    <a:lumMod val="95000"/>
                  </a:schemeClr>
                </a:solidFill>
              </a:rPr>
            </a:br>
            <a:br>
              <a:rPr lang="en-US" sz="3600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80</a:t>
            </a:r>
            <a:r>
              <a:rPr lang="en-US" sz="2400" i="1" baseline="30000" dirty="0">
                <a:solidFill>
                  <a:schemeClr val="tx1">
                    <a:lumMod val="95000"/>
                  </a:schemeClr>
                </a:solidFill>
              </a:rPr>
              <a:t>th</a:t>
            </a: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 Session of the GRPE</a:t>
            </a:r>
            <a:br>
              <a:rPr lang="en-US" sz="2400" i="1" dirty="0">
                <a:solidFill>
                  <a:schemeClr val="tx1">
                    <a:lumMod val="95000"/>
                  </a:schemeClr>
                </a:solidFill>
              </a:rPr>
            </a:br>
            <a:br>
              <a:rPr lang="en-US" sz="2400" i="1" dirty="0">
                <a:solidFill>
                  <a:schemeClr val="tx1">
                    <a:lumMod val="95000"/>
                  </a:schemeClr>
                </a:solidFill>
              </a:rPr>
            </a:br>
            <a:r>
              <a:rPr lang="en-US" sz="2400" i="1" dirty="0">
                <a:solidFill>
                  <a:schemeClr val="tx1">
                    <a:lumMod val="95000"/>
                  </a:schemeClr>
                </a:solidFill>
              </a:rPr>
              <a:t>Geneva, January 16, 2020</a:t>
            </a:r>
            <a:endParaRPr lang="en-US" sz="24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13AC32-D73C-453E-8D60-DFFBE97CE6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b">
            <a:normAutofit/>
          </a:bodyPr>
          <a:lstStyle/>
          <a:p>
            <a:r>
              <a:rPr lang="en-US" sz="2000" dirty="0"/>
              <a:t>Michael Olechiw</a:t>
            </a:r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 </a:t>
            </a:r>
          </a:p>
          <a:p>
            <a:r>
              <a:rPr lang="en-US" sz="2000" dirty="0">
                <a:solidFill>
                  <a:schemeClr val="tx1">
                    <a:lumMod val="95000"/>
                  </a:schemeClr>
                </a:solidFill>
              </a:rPr>
              <a:t>US EPA - Office of Transportation and Air Quality </a:t>
            </a:r>
          </a:p>
        </p:txBody>
      </p:sp>
      <p:sp>
        <p:nvSpPr>
          <p:cNvPr id="4" name="Textfeld 12">
            <a:extLst>
              <a:ext uri="{FF2B5EF4-FFF2-40B4-BE49-F238E27FC236}">
                <a16:creationId xmlns:a16="http://schemas.microsoft.com/office/drawing/2014/main" id="{50DE7329-4418-4424-8875-D4CA6151B4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94822" y="118209"/>
            <a:ext cx="31082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400" b="0" dirty="0">
                <a:latin typeface="Times New Roman" pitchFamily="18" charset="0"/>
                <a:cs typeface="Times New Roman" pitchFamily="18" charset="0"/>
              </a:rPr>
              <a:t>Informal document </a:t>
            </a:r>
            <a:r>
              <a:rPr kumimoji="0" lang="en-US" sz="1400" dirty="0">
                <a:latin typeface="Times New Roman" pitchFamily="18" charset="0"/>
                <a:cs typeface="Times New Roman" pitchFamily="18" charset="0"/>
              </a:rPr>
              <a:t>GRPE-80-</a:t>
            </a:r>
            <a:r>
              <a:rPr kumimoji="0" lang="en-GB" sz="1400" dirty="0">
                <a:latin typeface="Times New Roman" pitchFamily="18" charset="0"/>
                <a:cs typeface="Times New Roman" pitchFamily="18" charset="0"/>
              </a:rPr>
              <a:t>33</a:t>
            </a:r>
            <a:endParaRPr kumimoji="0" lang="de-DE" sz="1400" b="0" dirty="0">
              <a:latin typeface="Times New Roman" pitchFamily="18" charset="0"/>
              <a:cs typeface="Times New Roman" pitchFamily="18" charset="0"/>
            </a:endParaRPr>
          </a:p>
          <a:p>
            <a:pPr lvl="0"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400" b="0" dirty="0">
                <a:latin typeface="Times New Roman" pitchFamily="18" charset="0"/>
                <a:cs typeface="Times New Roman" pitchFamily="18" charset="0"/>
              </a:rPr>
              <a:t>80th GRPE, 14-17 January 2020</a:t>
            </a:r>
          </a:p>
          <a:p>
            <a:pPr lvl="0" algn="r" fontAlgn="auto">
              <a:spcBef>
                <a:spcPts val="0"/>
              </a:spcBef>
              <a:spcAft>
                <a:spcPts val="0"/>
              </a:spcAft>
            </a:pPr>
            <a:r>
              <a:rPr kumimoji="0" lang="en-US" sz="1400" b="0" dirty="0">
                <a:latin typeface="Times New Roman" pitchFamily="18" charset="0"/>
                <a:cs typeface="Times New Roman" pitchFamily="18" charset="0"/>
              </a:rPr>
              <a:t>Agenda item </a:t>
            </a:r>
            <a:r>
              <a:rPr kumimoji="0" lang="en-US" sz="1400" dirty="0">
                <a:latin typeface="Times New Roman" pitchFamily="18" charset="0"/>
                <a:cs typeface="Times New Roman" pitchFamily="18" charset="0"/>
              </a:rPr>
              <a:t>15</a:t>
            </a:r>
            <a:endParaRPr kumimoji="0" lang="de-DE" sz="14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7835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FE8945-7AFE-40D9-B5C0-D779F3682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EPA is developing a new rulemaking, the </a:t>
            </a:r>
            <a:r>
              <a:rPr lang="en-US" b="1" dirty="0"/>
              <a:t>Cleaner Trucks Initiative</a:t>
            </a:r>
            <a:r>
              <a:rPr lang="en-US" dirty="0"/>
              <a:t>, to address NOx emissions from new heavy-duty trucks and engines</a:t>
            </a:r>
          </a:p>
          <a:p>
            <a:pPr lvl="1"/>
            <a:endParaRPr lang="en-US" dirty="0"/>
          </a:p>
          <a:p>
            <a:r>
              <a:rPr lang="en-US" dirty="0"/>
              <a:t>January 6, Administrator Wheeler signed an </a:t>
            </a:r>
            <a:r>
              <a:rPr lang="en-US" b="1" dirty="0"/>
              <a:t>Advance Notice of Proposed Rule </a:t>
            </a:r>
            <a:r>
              <a:rPr lang="en-US" dirty="0"/>
              <a:t>(ANPR) </a:t>
            </a:r>
          </a:p>
          <a:p>
            <a:pPr lvl="1"/>
            <a:r>
              <a:rPr lang="en-US" dirty="0"/>
              <a:t>The ANPR presents our early thinking and solicits feedback from stakeholders to inform our proposal</a:t>
            </a:r>
          </a:p>
          <a:p>
            <a:pPr lvl="1"/>
            <a:r>
              <a:rPr lang="en-US" dirty="0"/>
              <a:t>We invite you to submit comments during our 30-day comment period following publication</a:t>
            </a:r>
          </a:p>
          <a:p>
            <a:pPr lvl="1"/>
            <a:endParaRPr lang="en-US" dirty="0"/>
          </a:p>
          <a:p>
            <a:r>
              <a:rPr lang="en-US" dirty="0"/>
              <a:t>We are targeting a Notice of Proposed Rulemaking (NPRM) in late Spring 2020, followed by a Final Rulemaking approximately a year later</a:t>
            </a:r>
          </a:p>
          <a:p>
            <a:pPr lvl="1"/>
            <a:endParaRPr lang="en-US" dirty="0"/>
          </a:p>
          <a:p>
            <a:r>
              <a:rPr lang="en-US" dirty="0"/>
              <a:t>More information is on our </a:t>
            </a:r>
            <a:r>
              <a:rPr lang="en-US" b="1" dirty="0"/>
              <a:t>Cleaner Trucks Initiative webpage</a:t>
            </a:r>
          </a:p>
          <a:p>
            <a:pPr lvl="1"/>
            <a:r>
              <a:rPr lang="en-US" sz="2200" dirty="0">
                <a:hlinkClick r:id="rId2"/>
              </a:rPr>
              <a:t>https://www.epa.gov/regulations-emissions-vehicles-and-engines/cleaner-trucks-initiative</a:t>
            </a:r>
            <a:endParaRPr lang="en-US" sz="22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8C5110E-9390-4ECD-98D1-BFEC62947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18632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02DBA64-D3A3-4C5C-A71D-C41B867ABC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CTI ANPR Summary</a:t>
            </a:r>
          </a:p>
        </p:txBody>
      </p:sp>
      <p:graphicFrame>
        <p:nvGraphicFramePr>
          <p:cNvPr id="4" name="Content Placeholder 8">
            <a:extLst>
              <a:ext uri="{FF2B5EF4-FFF2-40B4-BE49-F238E27FC236}">
                <a16:creationId xmlns:a16="http://schemas.microsoft.com/office/drawing/2014/main" id="{D1F2B0FE-5F30-4831-B886-7E8D98AAEA8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457628"/>
              </p:ext>
            </p:extLst>
          </p:nvPr>
        </p:nvGraphicFramePr>
        <p:xfrm>
          <a:off x="1484313" y="1751013"/>
          <a:ext cx="10018712" cy="348392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4410050">
                  <a:extLst>
                    <a:ext uri="{9D8B030D-6E8A-4147-A177-3AD203B41FA5}">
                      <a16:colId xmlns:a16="http://schemas.microsoft.com/office/drawing/2014/main" val="2803066727"/>
                    </a:ext>
                  </a:extLst>
                </a:gridCol>
                <a:gridCol w="5608662">
                  <a:extLst>
                    <a:ext uri="{9D8B030D-6E8A-4147-A177-3AD203B41FA5}">
                      <a16:colId xmlns:a16="http://schemas.microsoft.com/office/drawing/2014/main" val="2679870948"/>
                    </a:ext>
                  </a:extLst>
                </a:gridCol>
              </a:tblGrid>
              <a:tr h="467722">
                <a:tc>
                  <a:txBody>
                    <a:bodyPr/>
                    <a:lstStyle/>
                    <a:p>
                      <a:r>
                        <a:rPr lang="en-US" sz="2000" b="1" dirty="0"/>
                        <a:t>The ANPR includes</a:t>
                      </a:r>
                    </a:p>
                  </a:txBody>
                  <a:tcPr marL="87119" marR="871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The ANPR does NOT include</a:t>
                      </a:r>
                    </a:p>
                  </a:txBody>
                  <a:tcPr marL="87119" marR="87119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1019182"/>
                  </a:ext>
                </a:extLst>
              </a:tr>
              <a:tr h="467722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sz="2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Background and motivation</a:t>
                      </a: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5760" marR="871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ꭗ"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Potential stringency of future standards</a:t>
                      </a:r>
                    </a:p>
                  </a:txBody>
                  <a:tcPr marL="365760" marR="87119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60037"/>
                  </a:ext>
                </a:extLst>
              </a:tr>
              <a:tr h="467722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sz="2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Technologies we are evaluating</a:t>
                      </a: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5760" marR="871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ꭗ"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Assessment of costs</a:t>
                      </a:r>
                    </a:p>
                  </a:txBody>
                  <a:tcPr marL="365760" marR="87119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318390"/>
                  </a:ext>
                </a:extLst>
              </a:tr>
              <a:tr h="431743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sz="2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Test programs we have initiated</a:t>
                      </a: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5760" marR="871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Char char="ꭗ"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Quantitative societal impacts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Calibri" panose="020F0502020204030204" pitchFamily="34" charset="0"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</a:rPr>
                        <a:t>     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</a:rPr>
                        <a:t>(i.e., air quality, economic, environmental, health)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 marL="365760" marR="87119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3551256"/>
                  </a:ext>
                </a:extLst>
              </a:tr>
              <a:tr h="75555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sz="2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Compliance provisions we are considering</a:t>
                      </a:r>
                      <a:endParaRPr kumimoji="0" lang="en-US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marL="365760" marR="871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6032730"/>
                  </a:ext>
                </a:extLst>
              </a:tr>
              <a:tr h="755550"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en-US" sz="2000" b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uLnTx/>
                          <a:uFillTx/>
                        </a:rPr>
                        <a:t>Requests for comment + data to inform our proposal</a:t>
                      </a:r>
                      <a:endParaRPr lang="en-US" sz="2000" b="1" dirty="0">
                        <a:solidFill>
                          <a:schemeClr val="accent1"/>
                        </a:solidFill>
                      </a:endParaRPr>
                    </a:p>
                  </a:txBody>
                  <a:tcPr marL="365760" marR="871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1" indent="-2857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365760" marR="87119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829518"/>
                  </a:ext>
                </a:extLst>
              </a:tr>
              <a:tr h="137918"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87119" marR="8711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" dirty="0"/>
                    </a:p>
                  </a:txBody>
                  <a:tcPr marL="87119" marR="87119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41384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909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76A9F-76C0-4D3F-BB5A-26201BB05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Nationwide Emissions Reductions</a:t>
            </a:r>
          </a:p>
          <a:p>
            <a:pPr lvl="1"/>
            <a:r>
              <a:rPr lang="en-US" dirty="0"/>
              <a:t>Work to closely align California Air Resources Board (CARB) and Federal long-term programs</a:t>
            </a:r>
          </a:p>
          <a:p>
            <a:pPr lvl="1"/>
            <a:r>
              <a:rPr lang="en-US" dirty="0"/>
              <a:t>Continue technical coordination with CARB and industry</a:t>
            </a:r>
          </a:p>
          <a:p>
            <a:r>
              <a:rPr lang="en-US" dirty="0"/>
              <a:t>Ensure In-Use Emissions Reductions</a:t>
            </a:r>
          </a:p>
          <a:p>
            <a:pPr lvl="1"/>
            <a:r>
              <a:rPr lang="en-US" dirty="0"/>
              <a:t>Update laboratory-based certification tests and in-use testing protocol to cover a broader range of operation</a:t>
            </a:r>
          </a:p>
          <a:p>
            <a:pPr lvl="1"/>
            <a:r>
              <a:rPr lang="en-US" dirty="0"/>
              <a:t>Identify regulatory useful life and emission warranty periods that reflect current operating life</a:t>
            </a:r>
          </a:p>
          <a:p>
            <a:r>
              <a:rPr lang="en-US" dirty="0"/>
              <a:t>Streamline &amp; Modernize Requirements</a:t>
            </a:r>
          </a:p>
          <a:p>
            <a:pPr lvl="1"/>
            <a:r>
              <a:rPr lang="en-US" dirty="0"/>
              <a:t>Explore opportunities to reduce engine manufacturer burden while ensuring continued protection for public health and the environment</a:t>
            </a:r>
          </a:p>
          <a:p>
            <a:r>
              <a:rPr lang="en-US" dirty="0"/>
              <a:t>Effective EPA Compliance &amp; Enforcement</a:t>
            </a:r>
          </a:p>
          <a:p>
            <a:pPr lvl="1"/>
            <a:r>
              <a:rPr lang="en-US" dirty="0"/>
              <a:t>Introduce novel approaches to warranty, serviceability, and remanufacturing that may reduce the temptation to tamper</a:t>
            </a:r>
          </a:p>
          <a:p>
            <a:pPr lvl="1"/>
            <a:r>
              <a:rPr lang="en-US" dirty="0"/>
              <a:t>Utilize onboard data streams to identify emissions compliance concerns early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637800-BE76-4EA4-9D2C-60CCB26BB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Program Elements Introduced in the CTI ANPR</a:t>
            </a:r>
          </a:p>
        </p:txBody>
      </p:sp>
    </p:spTree>
    <p:extLst>
      <p:ext uri="{BB962C8B-B14F-4D97-AF65-F5344CB8AC3E}">
        <p14:creationId xmlns:p14="http://schemas.microsoft.com/office/powerpoint/2010/main" val="2574857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509B3-958A-4F8E-9A2F-FB6E99D75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ANPR Comment Period</a:t>
            </a:r>
          </a:p>
          <a:p>
            <a:pPr lvl="1"/>
            <a:r>
              <a:rPr lang="en-US" dirty="0"/>
              <a:t>30-day comment period begins when the ANPR is published in the Federal Register</a:t>
            </a:r>
          </a:p>
          <a:p>
            <a:pPr lvl="1"/>
            <a:r>
              <a:rPr lang="en-US" dirty="0"/>
              <a:t>EPA posted a pre-publication version of the Federal Register notice on our webpage</a:t>
            </a:r>
          </a:p>
          <a:p>
            <a:pPr lvl="2"/>
            <a:endParaRPr lang="en-US" dirty="0"/>
          </a:p>
          <a:p>
            <a:r>
              <a:rPr lang="en-US" dirty="0"/>
              <a:t>CTI webpage for more information</a:t>
            </a:r>
          </a:p>
          <a:p>
            <a:pPr lvl="1"/>
            <a:r>
              <a:rPr lang="en-US" dirty="0">
                <a:hlinkClick r:id="rId2"/>
              </a:rPr>
              <a:t>https://www.epa.gov/regulations-emissions-vehicles-and-engines/cleaner-trucks-initiative</a:t>
            </a:r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CTI Docket for supplemental materials and to submit comments</a:t>
            </a:r>
          </a:p>
          <a:p>
            <a:pPr lvl="1"/>
            <a:r>
              <a:rPr lang="en-US" dirty="0">
                <a:hlinkClick r:id="rId3"/>
              </a:rPr>
              <a:t>www.regulations.gov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Docket number EPA-HQ-OAR-2019-0055</a:t>
            </a:r>
          </a:p>
          <a:p>
            <a:pPr lvl="1"/>
            <a:r>
              <a:rPr lang="en-US" b="1" i="1" dirty="0"/>
              <a:t>NOTE:</a:t>
            </a:r>
            <a:r>
              <a:rPr lang="en-US" i="1" dirty="0"/>
              <a:t> the docket will be available </a:t>
            </a:r>
            <a:r>
              <a:rPr lang="en-US" i="1" u="sng" dirty="0"/>
              <a:t>at time of publication</a:t>
            </a:r>
            <a:endParaRPr lang="en-US" b="1" i="1" u="sng" dirty="0"/>
          </a:p>
          <a:p>
            <a:pPr lvl="1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2ED60E-8B73-4BE0-9194-5D774D064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Near-Term Opportunities to Engage</a:t>
            </a:r>
          </a:p>
        </p:txBody>
      </p:sp>
    </p:spTree>
    <p:extLst>
      <p:ext uri="{BB962C8B-B14F-4D97-AF65-F5344CB8AC3E}">
        <p14:creationId xmlns:p14="http://schemas.microsoft.com/office/powerpoint/2010/main" val="148508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03568-372F-4909-BBBF-F1BD50D06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CTI Rulemaking Team Leads</a:t>
            </a:r>
          </a:p>
          <a:p>
            <a:pPr lvl="1"/>
            <a:r>
              <a:rPr lang="en-US" dirty="0"/>
              <a:t>Jessica Brakora, </a:t>
            </a:r>
            <a:r>
              <a:rPr lang="en-US" dirty="0">
                <a:hlinkClick r:id="rId2"/>
              </a:rPr>
              <a:t>Brakora.Jessica@epa.gov</a:t>
            </a:r>
            <a:r>
              <a:rPr lang="en-US" dirty="0"/>
              <a:t>, 734-214-4936</a:t>
            </a:r>
          </a:p>
          <a:p>
            <a:pPr lvl="1"/>
            <a:r>
              <a:rPr lang="en-US" dirty="0"/>
              <a:t>Christy Parsons, </a:t>
            </a:r>
            <a:r>
              <a:rPr lang="en-US" dirty="0">
                <a:hlinkClick r:id="rId3"/>
              </a:rPr>
              <a:t>Parsons.Christy@epa.gov</a:t>
            </a:r>
            <a:r>
              <a:rPr lang="en-US" dirty="0"/>
              <a:t>, 734-214-4243</a:t>
            </a:r>
          </a:p>
          <a:p>
            <a:pPr lvl="1"/>
            <a:r>
              <a:rPr lang="en-US" dirty="0"/>
              <a:t>James Sanchez, </a:t>
            </a:r>
            <a:r>
              <a:rPr lang="en-US" u="sng" dirty="0">
                <a:hlinkClick r:id="rId4"/>
              </a:rPr>
              <a:t>Sanchez.James@epa.gov</a:t>
            </a:r>
            <a:r>
              <a:rPr lang="en-US" dirty="0"/>
              <a:t>,734-214-4439</a:t>
            </a:r>
          </a:p>
          <a:p>
            <a:pPr lvl="2"/>
            <a:endParaRPr lang="en-US" dirty="0"/>
          </a:p>
          <a:p>
            <a:r>
              <a:rPr lang="en-US" dirty="0"/>
              <a:t>Assessment &amp; Standards Division’s Heavy-Duty Onroad &amp; Nonroad Center</a:t>
            </a:r>
          </a:p>
          <a:p>
            <a:pPr lvl="1"/>
            <a:r>
              <a:rPr lang="en-US" dirty="0"/>
              <a:t>Brian Nelson, Director, </a:t>
            </a:r>
            <a:r>
              <a:rPr lang="en-US" u="sng" dirty="0">
                <a:hlinkClick r:id="rId5"/>
              </a:rPr>
              <a:t>Nelson.Brian@epa.gov</a:t>
            </a:r>
            <a:r>
              <a:rPr lang="en-US" dirty="0"/>
              <a:t>, 734-214-4278</a:t>
            </a:r>
          </a:p>
          <a:p>
            <a:pPr lvl="2"/>
            <a:endParaRPr lang="en-US" dirty="0"/>
          </a:p>
          <a:p>
            <a:r>
              <a:rPr lang="en-US" dirty="0"/>
              <a:t>Assessment &amp; Standards Division</a:t>
            </a:r>
          </a:p>
          <a:p>
            <a:pPr lvl="1"/>
            <a:r>
              <a:rPr lang="en-US" dirty="0"/>
              <a:t>Bill Charmley, Director, </a:t>
            </a:r>
            <a:r>
              <a:rPr lang="en-US" u="sng" dirty="0">
                <a:hlinkClick r:id="rId6"/>
              </a:rPr>
              <a:t>Charmley.William@epa.gov</a:t>
            </a:r>
            <a:r>
              <a:rPr lang="en-US" dirty="0"/>
              <a:t>, 734-214-4466</a:t>
            </a:r>
          </a:p>
          <a:p>
            <a:pPr lvl="1"/>
            <a:r>
              <a:rPr lang="en-US" dirty="0"/>
              <a:t>Kathryn Sargeant, Deputy Director, </a:t>
            </a:r>
            <a:r>
              <a:rPr lang="en-US" dirty="0">
                <a:hlinkClick r:id="rId7"/>
              </a:rPr>
              <a:t>Sargeant.Kathryn@epa.gov</a:t>
            </a:r>
            <a:r>
              <a:rPr lang="en-US" dirty="0"/>
              <a:t>, 734-214-4441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396D63-241A-4C4D-B53E-21C857B29C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EPA-OTAQ Points of Contact for CTI</a:t>
            </a:r>
          </a:p>
        </p:txBody>
      </p:sp>
    </p:spTree>
    <p:extLst>
      <p:ext uri="{BB962C8B-B14F-4D97-AF65-F5344CB8AC3E}">
        <p14:creationId xmlns:p14="http://schemas.microsoft.com/office/powerpoint/2010/main" val="23761206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TI_TalkingPoints1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TI_TalkingPoints1" id="{6F9F085A-9147-484A-BCB3-5435E60931EF}" vid="{B1F8514B-F7EA-47B9-90E5-39A9AA14B8A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Source xmlns="http://schemas.microsoft.com/sharepoint/v3/fields" xsi:nil="true"/>
    <Language xmlns="http://schemas.microsoft.com/sharepoint/v3">English</Language>
    <j747ac98061d40f0aa7bd47e1db5675d xmlns="4ffa91fb-a0ff-4ac5-b2db-65c790d184a4">
      <Terms xmlns="http://schemas.microsoft.com/office/infopath/2007/PartnerControls"/>
    </j747ac98061d40f0aa7bd47e1db5675d>
    <e3f09c3df709400db2417a7161762d62 xmlns="4ffa91fb-a0ff-4ac5-b2db-65c790d184a4">
      <Terms xmlns="http://schemas.microsoft.com/office/infopath/2007/PartnerControls"/>
    </e3f09c3df709400db2417a7161762d62>
    <External_x0020_Contributor xmlns="4ffa91fb-a0ff-4ac5-b2db-65c790d184a4" xsi:nil="true"/>
    <TaxKeywordTaxHTField xmlns="4ffa91fb-a0ff-4ac5-b2db-65c790d184a4">
      <Terms xmlns="http://schemas.microsoft.com/office/infopath/2007/PartnerControls"/>
    </TaxKeywordTaxHTField>
    <Record xmlns="4ffa91fb-a0ff-4ac5-b2db-65c790d184a4">Shared</Record>
    <Rights xmlns="4ffa91fb-a0ff-4ac5-b2db-65c790d184a4" xsi:nil="true"/>
    <Document_x0020_Creation_x0020_Date xmlns="4ffa91fb-a0ff-4ac5-b2db-65c790d184a4">2019-12-18T21:57:25+00:00</Document_x0020_Creation_x0020_Date>
    <EPA_x0020_Office xmlns="4ffa91fb-a0ff-4ac5-b2db-65c790d184a4" xsi:nil="true"/>
    <CategoryDescription xmlns="http://schemas.microsoft.com/sharepoint.v3" xsi:nil="true"/>
    <Identifier xmlns="4ffa91fb-a0ff-4ac5-b2db-65c790d184a4" xsi:nil="true"/>
    <_Coverage xmlns="http://schemas.microsoft.com/sharepoint/v3/fields" xsi:nil="true"/>
    <Creator xmlns="4ffa91fb-a0ff-4ac5-b2db-65c790d184a4">
      <UserInfo>
        <DisplayName/>
        <AccountId xsi:nil="true"/>
        <AccountType/>
      </UserInfo>
    </Creator>
    <EPA_x0020_Related_x0020_Documents xmlns="4ffa91fb-a0ff-4ac5-b2db-65c790d184a4" xsi:nil="true"/>
    <EPA_x0020_Contributor xmlns="4ffa91fb-a0ff-4ac5-b2db-65c790d184a4">
      <UserInfo>
        <DisplayName/>
        <AccountId xsi:nil="true"/>
        <AccountType/>
      </UserInfo>
    </EPA_x0020_Contributor>
    <TaxCatchAll xmlns="4ffa91fb-a0ff-4ac5-b2db-65c790d184a4"/>
    <SharedWithUsers xmlns="7d8dd676-26ca-4e08-b90f-b4e0026a58ac">
      <UserInfo>
        <DisplayName>Sargeant, Kathryn</DisplayName>
        <AccountId>1524</AccountId>
        <AccountType/>
      </UserInfo>
      <UserInfo>
        <DisplayName>Nelson, Brian</DisplayName>
        <AccountId>1590</AccountId>
        <AccountType/>
      </UserInfo>
      <UserInfo>
        <DisplayName>Sanchez, James</DisplayName>
        <AccountId>3219</AccountId>
        <AccountType/>
      </UserInfo>
      <UserInfo>
        <DisplayName>Parsons, Christy</DisplayName>
        <AccountId>4516</AccountId>
        <AccountType/>
      </UserInfo>
      <UserInfo>
        <DisplayName>Charmley, William</DisplayName>
        <AccountId>3152</AccountId>
        <AccountType/>
      </UserInfo>
      <UserInfo>
        <DisplayName>Brakora, Jessica</DisplayName>
        <AccountId>2728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7392078DA46E47A553AAB0F57704C3" ma:contentTypeVersion="15" ma:contentTypeDescription="Create a new document." ma:contentTypeScope="" ma:versionID="883ff15bb823ebd98f36e20d882b964f">
  <xsd:schema xmlns:xsd="http://www.w3.org/2001/XMLSchema" xmlns:xs="http://www.w3.org/2001/XMLSchema" xmlns:p="http://schemas.microsoft.com/office/2006/metadata/properties" xmlns:ns1="http://schemas.microsoft.com/sharepoint/v3" xmlns:ns2="4ffa91fb-a0ff-4ac5-b2db-65c790d184a4" xmlns:ns3="http://schemas.microsoft.com/sharepoint.v3" xmlns:ns4="http://schemas.microsoft.com/sharepoint/v3/fields" xmlns:ns5="7d8dd676-26ca-4e08-b90f-b4e0026a58ac" xmlns:ns6="28a98730-819a-4496-8223-7f8f0fec3808" targetNamespace="http://schemas.microsoft.com/office/2006/metadata/properties" ma:root="true" ma:fieldsID="fb4de6dba077d0a7d95308ef019dfcd6" ns1:_="" ns2:_="" ns3:_="" ns4:_="" ns5:_="" ns6:_="">
    <xsd:import namespace="http://schemas.microsoft.com/sharepoint/v3"/>
    <xsd:import namespace="4ffa91fb-a0ff-4ac5-b2db-65c790d184a4"/>
    <xsd:import namespace="http://schemas.microsoft.com/sharepoint.v3"/>
    <xsd:import namespace="http://schemas.microsoft.com/sharepoint/v3/fields"/>
    <xsd:import namespace="7d8dd676-26ca-4e08-b90f-b4e0026a58ac"/>
    <xsd:import namespace="28a98730-819a-4496-8223-7f8f0fec3808"/>
    <xsd:element name="properties">
      <xsd:complexType>
        <xsd:sequence>
          <xsd:element name="documentManagement">
            <xsd:complexType>
              <xsd:all>
                <xsd:element ref="ns2:Document_x0020_Creation_x0020_Date" minOccurs="0"/>
                <xsd:element ref="ns2:Creator" minOccurs="0"/>
                <xsd:element ref="ns2:EPA_x0020_Office" minOccurs="0"/>
                <xsd:element ref="ns2:Record" minOccurs="0"/>
                <xsd:element ref="ns3:CategoryDescription" minOccurs="0"/>
                <xsd:element ref="ns2:Identifier" minOccurs="0"/>
                <xsd:element ref="ns2:EPA_x0020_Contributor" minOccurs="0"/>
                <xsd:element ref="ns2:External_x0020_Contributor" minOccurs="0"/>
                <xsd:element ref="ns4:_Coverage" minOccurs="0"/>
                <xsd:element ref="ns2:EPA_x0020_Related_x0020_Documents" minOccurs="0"/>
                <xsd:element ref="ns4:_Source" minOccurs="0"/>
                <xsd:element ref="ns2:Rights" minOccurs="0"/>
                <xsd:element ref="ns1:Language" minOccurs="0"/>
                <xsd:element ref="ns2:j747ac98061d40f0aa7bd47e1db5675d" minOccurs="0"/>
                <xsd:element ref="ns2:TaxKeywordTaxHTField" minOccurs="0"/>
                <xsd:element ref="ns2:TaxCatchAllLabel" minOccurs="0"/>
                <xsd:element ref="ns2:TaxCatchAll" minOccurs="0"/>
                <xsd:element ref="ns2:e3f09c3df709400db2417a7161762d62" minOccurs="0"/>
                <xsd:element ref="ns5:SharedWithUsers" minOccurs="0"/>
                <xsd:element ref="ns5:SharedWithDetails" minOccurs="0"/>
                <xsd:element ref="ns6:MediaServiceMetadata" minOccurs="0"/>
                <xsd:element ref="ns6:MediaServiceFastMetadata" minOccurs="0"/>
                <xsd:element ref="ns6:MediaServiceEventHashCode" minOccurs="0"/>
                <xsd:element ref="ns6:MediaServiceGenerationTime" minOccurs="0"/>
                <xsd:element ref="ns6:MediaServiceDateTaken" minOccurs="0"/>
                <xsd:element ref="ns6:MediaServiceAutoTags" minOccurs="0"/>
                <xsd:element ref="ns6:MediaServiceLocation" minOccurs="0"/>
                <xsd:element ref="ns6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7" nillable="true" ma:displayName="Language" ma:default="English" ma:description="Select the document language from the drop down." ma:format="Dropdown" ma:internalName="Language" ma:readOnly="false">
      <xsd:simpleType>
        <xsd:restriction base="dms:Choice">
          <xsd:enumeration value="Arabic (Saudi Arabia)"/>
          <xsd:enumeration value="Bulgarian (Bulgaria)"/>
          <xsd:enumeration value="Chinese (Hong Kong S.A.R.)"/>
          <xsd:enumeration value="Chinese (People's Republic of China)"/>
          <xsd:enumeration value="Chinese (Taiwan)"/>
          <xsd:enumeration value="Croatian (Croatia)"/>
          <xsd:enumeration value="Czech (Czech Republic)"/>
          <xsd:enumeration value="Danish (Denmark)"/>
          <xsd:enumeration value="Dutch (Netherlands)"/>
          <xsd:enumeration value="English"/>
          <xsd:enumeration value="Estonian (Estonia)"/>
          <xsd:enumeration value="Finnish (Finland)"/>
          <xsd:enumeration value="French (France)"/>
          <xsd:enumeration value="German (Germany)"/>
          <xsd:enumeration value="Greek (Greece)"/>
          <xsd:enumeration value="Hebrew (Israel)"/>
          <xsd:enumeration value="Hindi (India)"/>
          <xsd:enumeration value="Hungarian (Hungary)"/>
          <xsd:enumeration value="Indonesian (Indonesia)"/>
          <xsd:enumeration value="Italian (Italy)"/>
          <xsd:enumeration value="Japanese (Japan)"/>
          <xsd:enumeration value="Korean (Korea)"/>
          <xsd:enumeration value="Latvian (Latvia)"/>
          <xsd:enumeration value="Lithuanian (Lithuania)"/>
          <xsd:enumeration value="Malay (Malaysia)"/>
          <xsd:enumeration value="Norwegian (Bokmal) (Norway)"/>
          <xsd:enumeration value="Polish (Poland)"/>
          <xsd:enumeration value="Portuguese (Brazil)"/>
          <xsd:enumeration value="Portuguese (Portugal)"/>
          <xsd:enumeration value="Romanian (Romania)"/>
          <xsd:enumeration value="Russian (Russia)"/>
          <xsd:enumeration value="Serbian (Latin) (Serbia)"/>
          <xsd:enumeration value="Slovak (Slovakia)"/>
          <xsd:enumeration value="Slovenian (Slovenia)"/>
          <xsd:enumeration value="Spanish (Spain)"/>
          <xsd:enumeration value="Swedish (Sweden)"/>
          <xsd:enumeration value="Thai (Thailand)"/>
          <xsd:enumeration value="Turkish (Turkey)"/>
          <xsd:enumeration value="Ukrainian (Ukraine)"/>
          <xsd:enumeration value="Urdu (Islamic Republic of Pakistan)"/>
          <xsd:enumeration value="Vietnamese (Vietnam)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fa91fb-a0ff-4ac5-b2db-65c790d184a4" elementFormDefault="qualified">
    <xsd:import namespace="http://schemas.microsoft.com/office/2006/documentManagement/types"/>
    <xsd:import namespace="http://schemas.microsoft.com/office/infopath/2007/PartnerControls"/>
    <xsd:element name="Document_x0020_Creation_x0020_Date" ma:index="2" nillable="true" ma:displayName="Document Date" ma:default="[today]" ma:description="Enter the date this document was last modified. The upload date has been entered by default." ma:format="DateOnly" ma:internalName="Document_x0020_Creation_x0020_Date" ma:readOnly="false">
      <xsd:simpleType>
        <xsd:restriction base="dms:DateTime"/>
      </xsd:simpleType>
    </xsd:element>
    <xsd:element name="Creator" ma:index="3" nillable="true" ma:displayName="Creator" ma:description="Enter the person primarily responsible for the document. The name of the person uploading the document has been entered by default." ma:list="UserInfo" ma:SharePointGroup="0" ma:internalName="Crea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PA_x0020_Office" ma:index="4" nillable="true" ma:displayName="EPA Office" ma:description="Enter the EPA organization primarily responsible for the document. The office of the person uploading the document has been entered by default." ma:internalName="EPA_x0020_Office" ma:readOnly="false">
      <xsd:simpleType>
        <xsd:restriction base="dms:Text">
          <xsd:maxLength value="255"/>
        </xsd:restriction>
      </xsd:simpleType>
    </xsd:element>
    <xsd:element name="Record" ma:index="5" nillable="true" ma:displayName="Record" ma:default="Shared" ma:description="For documents that provide evidence of EPA decisions and actions, select &quot;Shared&quot; (open access) or &quot;Private&quot; (restricted access)." ma:format="Dropdown" ma:internalName="Record" ma:readOnly="false">
      <xsd:simpleType>
        <xsd:restriction base="dms:Choice">
          <xsd:enumeration value="None"/>
          <xsd:enumeration value="Shared"/>
          <xsd:enumeration value="Private"/>
        </xsd:restriction>
      </xsd:simpleType>
    </xsd:element>
    <xsd:element name="Identifier" ma:index="9" nillable="true" ma:displayName="Identifier" ma:description="Enter all EPA identification numbers applicable to this document, one on each line." ma:internalName="Identifier" ma:readOnly="false">
      <xsd:simpleType>
        <xsd:restriction base="dms:Note">
          <xsd:maxLength value="255"/>
        </xsd:restriction>
      </xsd:simpleType>
    </xsd:element>
    <xsd:element name="EPA_x0020_Contributor" ma:index="11" nillable="true" ma:displayName="EPA Contributor" ma:description="Enter an EPA person who contributed to the creation of the document but is not the primary author." ma:list="UserInfo" ma:SharePointGroup="0" ma:internalName="EPA_x0020_Contributo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xternal_x0020_Contributor" ma:index="12" nillable="true" ma:displayName="External Contributor" ma:description="Enter a non-EPA person who contributed to the creation of the document but is not the primary author." ma:internalName="External_x0020_Contributor" ma:readOnly="false">
      <xsd:simpleType>
        <xsd:restriction base="dms:Note">
          <xsd:maxLength value="255"/>
        </xsd:restriction>
      </xsd:simpleType>
    </xsd:element>
    <xsd:element name="EPA_x0020_Related_x0020_Documents" ma:index="14" nillable="true" ma:displayName="Other Related Documents" ma:description="Enter any related document." ma:internalName="EPA_x0020_Related_x0020_Documents" ma:readOnly="false">
      <xsd:simpleType>
        <xsd:restriction base="dms:Note">
          <xsd:maxLength value="255"/>
        </xsd:restriction>
      </xsd:simpleType>
    </xsd:element>
    <xsd:element name="Rights" ma:index="16" nillable="true" ma:displayName="Rights" ma:description="Enter information about intellectual property rights held over the document (e.g. copyright, patent, trademark)." ma:internalName="Rights" ma:readOnly="false">
      <xsd:simpleType>
        <xsd:restriction base="dms:Note">
          <xsd:maxLength value="255"/>
        </xsd:restriction>
      </xsd:simpleType>
    </xsd:element>
    <xsd:element name="j747ac98061d40f0aa7bd47e1db5675d" ma:index="19" nillable="true" ma:taxonomy="true" ma:internalName="j747ac98061d40f0aa7bd47e1db5675d" ma:taxonomyFieldName="Document_x0020_Type" ma:displayName="Document Type" ma:readOnly="false" ma:default="" ma:fieldId="{3747ac98-061d-40f0-aa7b-d47e1db5675d}" ma:sspId="29f62856-1543-49d4-a736-4569d363f533" ma:termSetId="e06cd6a9-a175-4da0-81cb-8dba7aa394a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KeywordTaxHTField" ma:index="21" nillable="true" ma:taxonomy="true" ma:internalName="TaxKeywordTaxHTField" ma:taxonomyFieldName="TaxKeyword" ma:displayName="Enterprise Keywords" ma:readOnly="false" ma:fieldId="{23f27201-bee3-471e-b2e7-b64fd8b7ca38}" ma:taxonomyMulti="true" ma:sspId="29f62856-1543-49d4-a736-4569d363f53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Label" ma:index="23" nillable="true" ma:displayName="Taxonomy Catch All Column1" ma:description="" ma:hidden="true" ma:list="{aec54597-794d-48fd-aaaa-4eaa50f4ff1d}" ma:internalName="TaxCatchAllLabel" ma:readOnly="true" ma:showField="CatchAllDataLabel" ma:web="7d8dd676-26ca-4e08-b90f-b4e0026a58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" ma:index="24" nillable="true" ma:displayName="Taxonomy Catch All Column" ma:description="" ma:hidden="true" ma:list="{aec54597-794d-48fd-aaaa-4eaa50f4ff1d}" ma:internalName="TaxCatchAll" ma:showField="CatchAllData" ma:web="7d8dd676-26ca-4e08-b90f-b4e0026a58a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3f09c3df709400db2417a7161762d62" ma:index="28" nillable="true" ma:taxonomy="true" ma:internalName="e3f09c3df709400db2417a7161762d62" ma:taxonomyFieldName="EPA_x0020_Subject" ma:displayName="EPA Subject" ma:readOnly="false" ma:default="" ma:fieldId="{e3f09c3d-f709-400d-b241-7a7161762d62}" ma:taxonomyMulti="true" ma:sspId="29f62856-1543-49d4-a736-4569d363f533" ma:termSetId="7a3d4ae0-7e62-45a2-a406-c6a8a6a8eee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.v3" elementFormDefault="qualified">
    <xsd:import namespace="http://schemas.microsoft.com/office/2006/documentManagement/types"/>
    <xsd:import namespace="http://schemas.microsoft.com/office/infopath/2007/PartnerControls"/>
    <xsd:element name="CategoryDescription" ma:index="6" nillable="true" ma:displayName="Description" ma:description="Enter a brief description." ma:internalName="Category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Coverage" ma:index="13" nillable="true" ma:displayName="Coverage" ma:description="Enter the geographic location, jurisdiction, or time period for which the document is relevant." ma:internalName="_Coverage" ma:readOnly="false">
      <xsd:simpleType>
        <xsd:restriction base="dms:Text">
          <xsd:maxLength value="255"/>
        </xsd:restriction>
      </xsd:simpleType>
    </xsd:element>
    <xsd:element name="_Source" ma:index="15" nillable="true" ma:displayName="Source" ma:description="Enter a source from which the document is derived." ma:internalName="_Source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8dd676-26ca-4e08-b90f-b4e0026a58ac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a98730-819a-4496-8223-7f8f0fec38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3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3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3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36" nillable="true" ma:displayName="Tags" ma:internalName="MediaServiceAutoTags" ma:readOnly="true">
      <xsd:simpleType>
        <xsd:restriction base="dms:Text"/>
      </xsd:simpleType>
    </xsd:element>
    <xsd:element name="MediaServiceLocation" ma:index="37" nillable="true" ma:displayName="Location" ma:internalName="MediaServiceLocation" ma:readOnly="true">
      <xsd:simpleType>
        <xsd:restriction base="dms:Text"/>
      </xsd:simpleType>
    </xsd:element>
    <xsd:element name="MediaServiceOCR" ma:index="3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29f62856-1543-49d4-a736-4569d363f533" ContentTypeId="0x0101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A54CD5-3B41-404C-BDB1-FD3D930818BC}">
  <ds:schemaRefs>
    <ds:schemaRef ds:uri="http://schemas.microsoft.com/sharepoint/v3/field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7d8dd676-26ca-4e08-b90f-b4e0026a58ac"/>
    <ds:schemaRef ds:uri="28a98730-819a-4496-8223-7f8f0fec3808"/>
    <ds:schemaRef ds:uri="http://schemas.microsoft.com/office/2006/documentManagement/types"/>
    <ds:schemaRef ds:uri="http://schemas.microsoft.com/office/2006/metadata/properties"/>
    <ds:schemaRef ds:uri="http://schemas.microsoft.com/sharepoint.v3"/>
    <ds:schemaRef ds:uri="http://purl.org/dc/dcmitype/"/>
    <ds:schemaRef ds:uri="http://schemas.microsoft.com/sharepoint/v3"/>
    <ds:schemaRef ds:uri="4ffa91fb-a0ff-4ac5-b2db-65c790d184a4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4261A45-43DB-46CA-B9C6-24BCAC3301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ffa91fb-a0ff-4ac5-b2db-65c790d184a4"/>
    <ds:schemaRef ds:uri="http://schemas.microsoft.com/sharepoint.v3"/>
    <ds:schemaRef ds:uri="http://schemas.microsoft.com/sharepoint/v3/fields"/>
    <ds:schemaRef ds:uri="7d8dd676-26ca-4e08-b90f-b4e0026a58ac"/>
    <ds:schemaRef ds:uri="28a98730-819a-4496-8223-7f8f0fec380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924A4EE-1E6B-42F6-8CA1-F6EF900DE637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60FF74F7-28A0-4512-AFAA-08F24C3F6E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CTI_TalkingPoints1</Template>
  <TotalTime>3447</TotalTime>
  <Words>501</Words>
  <Application>Microsoft Office PowerPoint</Application>
  <PresentationFormat>Widescreen</PresentationFormat>
  <Paragraphs>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Corbel</vt:lpstr>
      <vt:lpstr>Times New Roman</vt:lpstr>
      <vt:lpstr>Wingdings</vt:lpstr>
      <vt:lpstr>CTI_TalkingPoints1</vt:lpstr>
      <vt:lpstr>EPA Update on the Cleaner Trucks Initiative  80th Session of the GRPE  Geneva, January 16, 2020</vt:lpstr>
      <vt:lpstr>Overview</vt:lpstr>
      <vt:lpstr>CTI ANPR Summary</vt:lpstr>
      <vt:lpstr>Program Elements Introduced in the CTI ANPR</vt:lpstr>
      <vt:lpstr>Near-Term Opportunities to Engage</vt:lpstr>
      <vt:lpstr>EPA-OTAQ Points of Contact for CTI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EPA Overview of the Cleaner Trucks Initiative  National Tribal Air Association  NTAA-OAR Monthly Policy Call</dc:title>
  <dc:creator>Brakora, Jessica</dc:creator>
  <cp:lastModifiedBy>Suppl.10</cp:lastModifiedBy>
  <cp:revision>28</cp:revision>
  <dcterms:created xsi:type="dcterms:W3CDTF">2019-12-18T20:00:10Z</dcterms:created>
  <dcterms:modified xsi:type="dcterms:W3CDTF">2020-01-16T10:12:01Z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0x010100857392078DA46E47A553AAB0F57704C3</vt:lpwstr>
  </property>
  <property fmtid="{D5CDD505-2E9C-101B-9397-08002B2CF9AE}" pid="3" name="TaxKeyword">
    <vt:lpwstr/>
  </property>
  <property fmtid="{D5CDD505-2E9C-101B-9397-08002B2CF9AE}" pid="4" name="EPA Subject">
    <vt:lpwstr/>
  </property>
  <property fmtid="{D5CDD505-2E9C-101B-9397-08002B2CF9AE}" pid="5" name="Document Type">
    <vt:lpwstr/>
  </property>
</Properties>
</file>