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7" r:id="rId5"/>
  </p:sldMasterIdLst>
  <p:notesMasterIdLst>
    <p:notesMasterId r:id="rId16"/>
  </p:notesMasterIdLst>
  <p:handoutMasterIdLst>
    <p:handoutMasterId r:id="rId17"/>
  </p:handoutMasterIdLst>
  <p:sldIdLst>
    <p:sldId id="448" r:id="rId6"/>
    <p:sldId id="451" r:id="rId7"/>
    <p:sldId id="450" r:id="rId8"/>
    <p:sldId id="449" r:id="rId9"/>
    <p:sldId id="452" r:id="rId10"/>
    <p:sldId id="455" r:id="rId11"/>
    <p:sldId id="457" r:id="rId12"/>
    <p:sldId id="456" r:id="rId13"/>
    <p:sldId id="458" r:id="rId14"/>
    <p:sldId id="439" r:id="rId15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G250517" initials="RG250517" lastIdx="5" clrIdx="0"/>
  <p:cmAuthor id="1" name="YvdS (OICA)" initials="YVD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2D5EC1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B44B4-96D8-451D-909F-77FBF8547151}" v="5" dt="2020-01-15T11:06:38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16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dner" userId="866f771b-e75f-4ea2-95d2-32731803084c" providerId="ADAL" clId="{3E2029F0-6246-49B5-AF96-F4BA9ED5D527}"/>
    <pc:docChg chg="custSel delSld modSld">
      <pc:chgData name="Robert Gardner" userId="866f771b-e75f-4ea2-95d2-32731803084c" providerId="ADAL" clId="{3E2029F0-6246-49B5-AF96-F4BA9ED5D527}" dt="2020-01-15T11:06:47.942" v="23" actId="113"/>
      <pc:docMkLst>
        <pc:docMk/>
      </pc:docMkLst>
      <pc:sldChg chg="del">
        <pc:chgData name="Robert Gardner" userId="866f771b-e75f-4ea2-95d2-32731803084c" providerId="ADAL" clId="{3E2029F0-6246-49B5-AF96-F4BA9ED5D527}" dt="2020-01-15T11:00:50.534" v="0" actId="2696"/>
        <pc:sldMkLst>
          <pc:docMk/>
          <pc:sldMk cId="3615521706" sldId="440"/>
        </pc:sldMkLst>
      </pc:sldChg>
      <pc:sldChg chg="del">
        <pc:chgData name="Robert Gardner" userId="866f771b-e75f-4ea2-95d2-32731803084c" providerId="ADAL" clId="{3E2029F0-6246-49B5-AF96-F4BA9ED5D527}" dt="2020-01-15T11:00:51.552" v="1" actId="2696"/>
        <pc:sldMkLst>
          <pc:docMk/>
          <pc:sldMk cId="2586902232" sldId="447"/>
        </pc:sldMkLst>
      </pc:sldChg>
      <pc:sldChg chg="modSp">
        <pc:chgData name="Robert Gardner" userId="866f771b-e75f-4ea2-95d2-32731803084c" providerId="ADAL" clId="{3E2029F0-6246-49B5-AF96-F4BA9ED5D527}" dt="2020-01-15T11:06:47.942" v="23" actId="113"/>
        <pc:sldMkLst>
          <pc:docMk/>
          <pc:sldMk cId="429685623" sldId="458"/>
        </pc:sldMkLst>
        <pc:spChg chg="mod">
          <ac:chgData name="Robert Gardner" userId="866f771b-e75f-4ea2-95d2-32731803084c" providerId="ADAL" clId="{3E2029F0-6246-49B5-AF96-F4BA9ED5D527}" dt="2020-01-15T11:06:47.942" v="23" actId="113"/>
          <ac:spMkLst>
            <pc:docMk/>
            <pc:sldMk cId="429685623" sldId="458"/>
            <ac:spMk id="1433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681345"/>
            <a:ext cx="5438774" cy="44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5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8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1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1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0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0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0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8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92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2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8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dolor fragum</a:t>
            </a:r>
          </a:p>
          <a:p>
            <a:pPr lvl="2"/>
            <a:r>
              <a:rPr lang="en-GB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 b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F9AB65-48AB-4ADF-A9A1-A51ECD7198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" y="197221"/>
            <a:ext cx="20057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gardner@tr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nece.org/display/trans/GTR15+Amnd+6+Draf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nece.org/display/trans/Optional+annex+Low+T+-+Draft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nece.org/display/trans/WLTP+29th+sess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554" y="1916832"/>
            <a:ext cx="8064896" cy="4320480"/>
          </a:xfrm>
        </p:spPr>
        <p:txBody>
          <a:bodyPr/>
          <a:lstStyle/>
          <a:p>
            <a:pPr marL="0"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nl-NL" sz="3200" b="0" i="1" kern="1200" dirty="0">
                <a:solidFill>
                  <a:srgbClr val="FFFF00"/>
                </a:solidFill>
                <a:latin typeface="Corbel" panose="020B0503020204020204"/>
              </a:rPr>
              <a:t>GTR No. 15 Amendment 6</a:t>
            </a:r>
            <a:br>
              <a:rPr lang="nl-NL" sz="3200" b="0" i="1" kern="1200" dirty="0">
                <a:solidFill>
                  <a:srgbClr val="FFFF00"/>
                </a:solidFill>
                <a:latin typeface="Corbel" panose="020B0503020204020204"/>
              </a:rPr>
            </a:br>
            <a:br>
              <a:rPr lang="nl-NL" sz="3200" b="0" i="1" kern="1200" dirty="0">
                <a:solidFill>
                  <a:srgbClr val="FFFF00"/>
                </a:solidFill>
                <a:latin typeface="Corbel" panose="020B0503020204020204"/>
              </a:rPr>
            </a:br>
            <a:r>
              <a:rPr lang="nl-NL" sz="3200" b="0" i="1" kern="1200" dirty="0">
                <a:solidFill>
                  <a:srgbClr val="FFFF00"/>
                </a:solidFill>
                <a:latin typeface="Corbel" panose="020B0503020204020204"/>
              </a:rPr>
              <a:t>Informal Document</a:t>
            </a:r>
            <a:br>
              <a:rPr lang="nl-NL" sz="2800" b="0" i="1" kern="1200" dirty="0">
                <a:solidFill>
                  <a:srgbClr val="FFFFFF"/>
                </a:solidFill>
                <a:latin typeface="Corbel" panose="020B0503020204020204"/>
              </a:rPr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800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C8A5-1DCC-439D-B9E4-0340F48E6F2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6228184" y="143634"/>
            <a:ext cx="26625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Informal </a:t>
            </a:r>
            <a:r>
              <a:rPr kumimoji="0" lang="en-US" sz="1400" b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kumimoji="0" lang="en-US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GRPE-80-40</a:t>
            </a:r>
            <a:endParaRPr kumimoji="0" lang="de-DE" sz="14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80th </a:t>
            </a:r>
            <a:r>
              <a:rPr kumimoji="0" lang="en-US" sz="14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</a:t>
            </a:r>
            <a:r>
              <a:rPr kumimoji="0" lang="en-US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14-17 January 2020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 item 3(b)</a:t>
            </a:r>
            <a:endParaRPr kumimoji="0" lang="de-DE" sz="14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8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528392"/>
          </a:xfrm>
        </p:spPr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u="sng" dirty="0">
                <a:solidFill>
                  <a:srgbClr val="002060"/>
                </a:solidFill>
              </a:rPr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sz="2000" dirty="0">
                <a:solidFill>
                  <a:srgbClr val="002060"/>
                </a:solidFill>
              </a:rPr>
              <a:t>Rob Gardner, TRL Ltd on behalf of the European Commission (Task Force Leader)</a:t>
            </a:r>
          </a:p>
          <a:p>
            <a:pPr algn="ctr" eaLnBrk="1" hangingPunct="1">
              <a:buFontTx/>
              <a:buNone/>
            </a:pPr>
            <a:r>
              <a:rPr lang="sv-SE" sz="2000" dirty="0">
                <a:hlinkClick r:id="rId2"/>
              </a:rPr>
              <a:t>rgardner@trl.co.uk</a:t>
            </a:r>
            <a:endParaRPr lang="sv-S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2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dirty="0"/>
              <a:t>Introduction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GTR15 Amendment 5 was voted at the xxx session of WP.29 in xxx 2019 and was uploaded onto the UN registry on xxx September 2019.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Since WP.29 there has been a wide range of further work undertaken under the umbrella of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 IWG to add new elements to GTR15 and to clarify/correct/amend some existing elements.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parallel process to transpose GTR15 into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 has contributed to the development of some elements.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This post WP.29 work has triggered the requirement to develop a new Amendment 6 to GTR15.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Full draft texts are not yet available for the 80</a:t>
            </a:r>
            <a:r>
              <a:rPr lang="en-GB" sz="1800" b="0" baseline="30000" dirty="0">
                <a:solidFill>
                  <a:srgbClr val="002060"/>
                </a:solidFill>
              </a:rPr>
              <a:t>th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GRPE</a:t>
            </a:r>
            <a:r>
              <a:rPr lang="en-GB" sz="1800" b="0" dirty="0">
                <a:solidFill>
                  <a:srgbClr val="002060"/>
                </a:solidFill>
              </a:rPr>
              <a:t> and so this Informal Document provides a summary of the changes which will be included in a Working Document to be submitted to the 81</a:t>
            </a:r>
            <a:r>
              <a:rPr lang="en-GB" sz="1800" b="0" baseline="30000" dirty="0">
                <a:solidFill>
                  <a:srgbClr val="002060"/>
                </a:solidFill>
              </a:rPr>
              <a:t>st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GRPE</a:t>
            </a:r>
            <a:r>
              <a:rPr lang="en-GB" sz="1800" b="0" dirty="0">
                <a:solidFill>
                  <a:srgbClr val="002060"/>
                </a:solidFill>
              </a:rPr>
              <a:t> and provides links to the latest drafts of the various texts.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  <a:p>
            <a:pPr marL="355600" lvl="0" indent="0" algn="just">
              <a:spcAft>
                <a:spcPts val="600"/>
              </a:spcAft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3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dirty="0"/>
              <a:t>Amendment 6 versus Amendment 5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following slides provide a summary of the key updates to GTR15 which are proposed for Amendment 6. These cover the following topics: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Updates to existing GTR15 requirements – with the slides identifying the main changes by </a:t>
            </a:r>
            <a:r>
              <a:rPr lang="en-GB" sz="1800" b="0" dirty="0" err="1">
                <a:solidFill>
                  <a:srgbClr val="002060"/>
                </a:solidFill>
              </a:rPr>
              <a:t>GTR</a:t>
            </a:r>
            <a:r>
              <a:rPr lang="en-GB" sz="1800" b="0" dirty="0">
                <a:solidFill>
                  <a:srgbClr val="002060"/>
                </a:solidFill>
              </a:rPr>
              <a:t> section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New Optional Annex for Type 5 test (durability)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New Optional Annex for Type 6 test (low temperature)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New Optional Annex for Conformity of Production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New Annex for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68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b="0" dirty="0">
                <a:solidFill>
                  <a:srgbClr val="002060"/>
                </a:solidFill>
              </a:rPr>
              <a:t>Key updates to Amendment 5 GTR15 requirements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4824536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Main Body of </a:t>
            </a:r>
            <a:r>
              <a:rPr lang="en-GB" sz="1800" b="0" dirty="0" err="1">
                <a:solidFill>
                  <a:srgbClr val="002060"/>
                </a:solidFill>
              </a:rPr>
              <a:t>GTR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0" dirty="0">
                <a:solidFill>
                  <a:srgbClr val="002060"/>
                </a:solidFill>
              </a:rPr>
              <a:t>Additional definitions relating to new annexes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0" dirty="0">
                <a:solidFill>
                  <a:srgbClr val="002060"/>
                </a:solidFill>
              </a:rPr>
              <a:t>Family definition for </a:t>
            </a:r>
            <a:r>
              <a:rPr lang="en-GB" sz="1600" b="0" dirty="0" err="1">
                <a:solidFill>
                  <a:srgbClr val="002060"/>
                </a:solidFill>
              </a:rPr>
              <a:t>FCHVs</a:t>
            </a:r>
            <a:endParaRPr lang="en-GB" sz="1600" b="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1 - </a:t>
            </a:r>
            <a:r>
              <a:rPr lang="en-US" sz="1800" b="0" dirty="0">
                <a:solidFill>
                  <a:srgbClr val="002060"/>
                </a:solidFill>
              </a:rPr>
              <a:t>Worldwide light-duty test cycles (</a:t>
            </a:r>
            <a:r>
              <a:rPr lang="en-US" sz="1800" b="0" dirty="0" err="1">
                <a:solidFill>
                  <a:srgbClr val="002060"/>
                </a:solidFill>
              </a:rPr>
              <a:t>WLTC</a:t>
            </a:r>
            <a:r>
              <a:rPr lang="en-US" sz="1800" b="0" dirty="0">
                <a:solidFill>
                  <a:srgbClr val="002060"/>
                </a:solidFill>
              </a:rPr>
              <a:t>)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0" dirty="0">
                <a:solidFill>
                  <a:srgbClr val="002060"/>
                </a:solidFill>
              </a:rPr>
              <a:t>Updates provided by Gear Shift Task Force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2 - </a:t>
            </a:r>
            <a:r>
              <a:rPr lang="en-US" sz="1800" b="0" dirty="0">
                <a:solidFill>
                  <a:srgbClr val="002060"/>
                </a:solidFill>
              </a:rPr>
              <a:t> Gear selection and shift point determination for vehicles equipped with manual transmissions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0" dirty="0">
                <a:solidFill>
                  <a:srgbClr val="002060"/>
                </a:solidFill>
              </a:rPr>
              <a:t>Updates provided by Gear Shift Task Force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3 – Reference fuels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0" dirty="0">
                <a:solidFill>
                  <a:srgbClr val="002060"/>
                </a:solidFill>
              </a:rPr>
              <a:t>Type 6 reference fuels added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4 - </a:t>
            </a:r>
            <a:r>
              <a:rPr lang="en-US" sz="1800" b="0" dirty="0">
                <a:solidFill>
                  <a:srgbClr val="002060"/>
                </a:solidFill>
              </a:rPr>
              <a:t>Road load and dynamometer setting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Updates from </a:t>
            </a:r>
            <a:r>
              <a:rPr lang="en-GB" sz="1600" dirty="0" err="1">
                <a:solidFill>
                  <a:srgbClr val="002060"/>
                </a:solidFill>
              </a:rPr>
              <a:t>UNR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WLTP</a:t>
            </a:r>
            <a:endParaRPr lang="en-GB" sz="160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6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63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b="0" dirty="0">
                <a:solidFill>
                  <a:srgbClr val="002060"/>
                </a:solidFill>
              </a:rPr>
              <a:t>Key updates to Amendment 5 GTR15 requirements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5 – Test equipment and calibrations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Updates from </a:t>
            </a:r>
            <a:r>
              <a:rPr lang="en-GB" sz="1600" dirty="0" err="1">
                <a:solidFill>
                  <a:srgbClr val="002060"/>
                </a:solidFill>
              </a:rPr>
              <a:t>UNR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WLTP</a:t>
            </a:r>
            <a:endParaRPr lang="en-GB" sz="16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6 - </a:t>
            </a:r>
            <a:r>
              <a:rPr lang="en-US" sz="1800" b="0" dirty="0">
                <a:solidFill>
                  <a:srgbClr val="002060"/>
                </a:solidFill>
              </a:rPr>
              <a:t>Type 1 test procedures and test conditions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Updates from </a:t>
            </a:r>
            <a:r>
              <a:rPr lang="en-GB" sz="1600" dirty="0" err="1">
                <a:solidFill>
                  <a:srgbClr val="002060"/>
                </a:solidFill>
              </a:rPr>
              <a:t>UNR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WLTP</a:t>
            </a:r>
            <a:endParaRPr lang="en-GB" sz="16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7 - Calculations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Updates from </a:t>
            </a:r>
            <a:r>
              <a:rPr lang="en-GB" sz="1600" dirty="0" err="1">
                <a:solidFill>
                  <a:srgbClr val="002060"/>
                </a:solidFill>
              </a:rPr>
              <a:t>UNR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WLTP</a:t>
            </a:r>
            <a:endParaRPr lang="en-GB" sz="16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Annex 8 - </a:t>
            </a:r>
            <a:r>
              <a:rPr lang="en-US" sz="1800" b="0" dirty="0">
                <a:solidFill>
                  <a:srgbClr val="002060"/>
                </a:solidFill>
              </a:rPr>
              <a:t>Pure electric, hybrid electric and compressed hydrogen fuel cell hybrid vehicles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Updates from </a:t>
            </a:r>
            <a:r>
              <a:rPr lang="en-GB" sz="1600" dirty="0" err="1">
                <a:solidFill>
                  <a:srgbClr val="002060"/>
                </a:solidFill>
              </a:rPr>
              <a:t>UNR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WLTP</a:t>
            </a:r>
            <a:endParaRPr lang="en-GB" sz="16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latest ‘work in progress’ version of the Word document for Amendment 6 can be found at the following UN Wiki link:</a:t>
            </a:r>
          </a:p>
          <a:p>
            <a:pPr marL="355600" lvl="0" indent="0" algn="just">
              <a:spcAft>
                <a:spcPts val="600"/>
              </a:spcAft>
              <a:buNone/>
            </a:pPr>
            <a:r>
              <a:rPr lang="en-GB" sz="1600" dirty="0">
                <a:solidFill>
                  <a:srgbClr val="FF0000"/>
                </a:solidFill>
                <a:hlinkClick r:id="rId3"/>
              </a:rPr>
              <a:t>https://wiki.unece.org/display/trans/GTR15+Amnd+6+Drafting</a:t>
            </a:r>
            <a:endParaRPr lang="en-GB" sz="1600" dirty="0">
              <a:solidFill>
                <a:srgbClr val="FF0000"/>
              </a:solidFill>
            </a:endParaRPr>
          </a:p>
          <a:p>
            <a:pPr marL="355600" lvl="0" indent="0" algn="just">
              <a:spcAft>
                <a:spcPts val="600"/>
              </a:spcAft>
              <a:buNone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7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New Optional Annex for Type 5 test (durability)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A new Type 5 test has been developed for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. The technical elements will be incorporated in a new optional annex for GTR15.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text of the optional annex will be based on the technical elements of the Type 5 test requirements developed for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, with Contracting Party options reflecting the differences in the requirements between Level 1A (Europe) and Level 1B (Japan) – and taking account of any additional requirements for other CPs, where they exist</a:t>
            </a:r>
            <a:endParaRPr lang="en-GB" sz="1800" dirty="0">
              <a:solidFill>
                <a:srgbClr val="FF000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14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04056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New Optional Annex for Type 6 test (low temperature)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1520" y="1664804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Low Temperature Task Force have been working on a new Type 6 test to replace the Type VI test in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No. 83.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Type 6 test requirements for the optional annex are under development. Key changes to the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No. 83 Type VI test include: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Produce an </a:t>
            </a:r>
            <a:r>
              <a:rPr lang="en-US" sz="1600" b="1" dirty="0"/>
              <a:t>optional annex </a:t>
            </a:r>
            <a:r>
              <a:rPr lang="en-US" sz="1600" dirty="0"/>
              <a:t>to GTR#15 for low and realistic winter temperature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Applicable </a:t>
            </a:r>
            <a:r>
              <a:rPr lang="en-US" sz="1600" b="1" dirty="0"/>
              <a:t>to all type of vehicles and fuels </a:t>
            </a:r>
            <a:r>
              <a:rPr lang="en-US" sz="1600" dirty="0"/>
              <a:t>(</a:t>
            </a:r>
            <a:r>
              <a:rPr lang="en-IE" sz="1600" dirty="0"/>
              <a:t>exempt FCHV for the first version of the optional annex</a:t>
            </a:r>
            <a:r>
              <a:rPr lang="en-US" sz="1600" dirty="0"/>
              <a:t>)</a:t>
            </a:r>
            <a:endParaRPr lang="en-GB" sz="1600" dirty="0"/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E" sz="1600" dirty="0"/>
              <a:t>Purpose is to check compliance of pollutant emissions (</a:t>
            </a:r>
            <a:r>
              <a:rPr lang="pl-PL" sz="1600" dirty="0"/>
              <a:t>THC, CH</a:t>
            </a:r>
            <a:r>
              <a:rPr lang="pl-PL" sz="900" dirty="0"/>
              <a:t>4</a:t>
            </a:r>
            <a:r>
              <a:rPr lang="pl-PL" sz="1600" dirty="0"/>
              <a:t>, NMHC, CO, NOx, PM, PN</a:t>
            </a:r>
            <a:r>
              <a:rPr lang="en-US" sz="1600" dirty="0"/>
              <a:t>)</a:t>
            </a:r>
            <a:r>
              <a:rPr lang="en-IE" sz="1600" dirty="0"/>
              <a:t> and provide information for CO</a:t>
            </a:r>
            <a:r>
              <a:rPr lang="en-IE" sz="900" dirty="0"/>
              <a:t>2</a:t>
            </a:r>
            <a:r>
              <a:rPr lang="en-IE" sz="1600" dirty="0"/>
              <a:t>, FC, EC and range.</a:t>
            </a:r>
            <a:endParaRPr lang="en-GB" sz="16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NB: this new Type 6 test is not included in the initial versions of UNR WLTP – it will be added at a later stage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latest ‘work in progress’ version of the Word document for the Type 6 test requirements can be found at the following UN Wiki link:</a:t>
            </a:r>
          </a:p>
          <a:p>
            <a:pPr marL="269875" lvl="1" indent="87313" algn="just">
              <a:spcAft>
                <a:spcPts val="600"/>
              </a:spcAft>
              <a:buNone/>
            </a:pPr>
            <a:r>
              <a:rPr lang="en-GB" sz="1600" b="0" dirty="0">
                <a:solidFill>
                  <a:srgbClr val="002060"/>
                </a:solidFill>
                <a:hlinkClick r:id="rId3"/>
              </a:rPr>
              <a:t>https://wiki.unece.org/display/trans/Optional+annex+Low+T+-+Drafting</a:t>
            </a:r>
            <a:endParaRPr lang="en-GB" sz="1600" b="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FF000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6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New Optional Annex for Conformity of Production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In preparing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 new Conformity of Production requirements have been developed by the CoP </a:t>
            </a:r>
            <a:r>
              <a:rPr lang="en-GB" sz="1800" b="0">
                <a:solidFill>
                  <a:srgbClr val="002060"/>
                </a:solidFill>
              </a:rPr>
              <a:t>Task Force.</a:t>
            </a:r>
            <a:endParaRPr lang="en-GB" sz="1800" b="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text of the optional annex will be based on the technical elements of the CoP requirements developed for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, with Contracting Party options reflecting the differences in the requirements between Level 1A (Europe) and Level 1B (Japan) – and taking account of any additional requirements for other CPs, where they exist</a:t>
            </a:r>
            <a:endParaRPr lang="en-GB" sz="1800" dirty="0">
              <a:solidFill>
                <a:srgbClr val="FF000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40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rgbClr val="002060"/>
                </a:solidFill>
              </a:rPr>
              <a:t>New Annex for </a:t>
            </a:r>
            <a:r>
              <a:rPr lang="en-US" sz="2400" b="0" dirty="0" err="1">
                <a:solidFill>
                  <a:srgbClr val="002060"/>
                </a:solidFill>
              </a:rPr>
              <a:t>OBD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Task Force have been working on new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requirements to replace those in Annex 11 to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No. 83.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requirements for the annex are under development. Key changes to the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No. 83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requirements include: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Incorporate Japan’s </a:t>
            </a:r>
            <a:r>
              <a:rPr lang="en-US" sz="1800" dirty="0" err="1">
                <a:solidFill>
                  <a:srgbClr val="002060"/>
                </a:solidFill>
              </a:rPr>
              <a:t>OBD</a:t>
            </a:r>
            <a:r>
              <a:rPr lang="en-US" sz="1800" dirty="0">
                <a:solidFill>
                  <a:srgbClr val="002060"/>
                </a:solidFill>
              </a:rPr>
              <a:t> requirements into the </a:t>
            </a:r>
            <a:r>
              <a:rPr lang="en-US" sz="1800" dirty="0" err="1">
                <a:solidFill>
                  <a:srgbClr val="002060"/>
                </a:solidFill>
              </a:rPr>
              <a:t>GTR</a:t>
            </a:r>
            <a:endParaRPr lang="en-GB" sz="1800" b="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Incorporate driving cycle for </a:t>
            </a:r>
            <a:r>
              <a:rPr lang="en-US" sz="1800" dirty="0" err="1">
                <a:solidFill>
                  <a:srgbClr val="002060"/>
                </a:solidFill>
              </a:rPr>
              <a:t>OBD</a:t>
            </a:r>
            <a:endParaRPr lang="en-US" sz="180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Clarification of requirements incl. additional definitions</a:t>
            </a:r>
          </a:p>
          <a:p>
            <a:pPr marL="400050" lvl="2" indent="0" algn="just">
              <a:spcAft>
                <a:spcPts val="600"/>
              </a:spcAft>
            </a:pPr>
            <a:r>
              <a:rPr lang="en-GB" sz="1800" b="0" dirty="0">
                <a:solidFill>
                  <a:srgbClr val="002060"/>
                </a:solidFill>
              </a:rPr>
              <a:t>NB: these new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requirements are only partly included in the initial versions of </a:t>
            </a:r>
            <a:r>
              <a:rPr lang="en-GB" sz="1800" b="0" dirty="0" err="1">
                <a:solidFill>
                  <a:srgbClr val="002060"/>
                </a:solidFill>
              </a:rPr>
              <a:t>UNR</a:t>
            </a:r>
            <a:r>
              <a:rPr lang="en-GB" sz="1800" b="0" dirty="0">
                <a:solidFill>
                  <a:srgbClr val="002060"/>
                </a:solidFill>
              </a:rPr>
              <a:t> </a:t>
            </a:r>
            <a:r>
              <a:rPr lang="en-GB" sz="1800" b="0" dirty="0" err="1">
                <a:solidFill>
                  <a:srgbClr val="002060"/>
                </a:solidFill>
              </a:rPr>
              <a:t>WLTP</a:t>
            </a:r>
            <a:r>
              <a:rPr lang="en-GB" sz="1800" b="0" dirty="0">
                <a:solidFill>
                  <a:srgbClr val="002060"/>
                </a:solidFill>
              </a:rPr>
              <a:t> – the full update will be added at a later stage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002060"/>
                </a:solidFill>
              </a:rPr>
              <a:t>The latest ‘work in progress’ version of the Word document for the </a:t>
            </a:r>
            <a:r>
              <a:rPr lang="en-GB" sz="1800" b="0" dirty="0" err="1">
                <a:solidFill>
                  <a:srgbClr val="002060"/>
                </a:solidFill>
              </a:rPr>
              <a:t>OBD</a:t>
            </a:r>
            <a:r>
              <a:rPr lang="en-GB" sz="1800" b="0" dirty="0">
                <a:solidFill>
                  <a:srgbClr val="002060"/>
                </a:solidFill>
              </a:rPr>
              <a:t> requirements can be found at the following UN Wiki link: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0" dirty="0">
                <a:solidFill>
                  <a:srgbClr val="FF0000"/>
                </a:solidFill>
                <a:hlinkClick r:id="rId3"/>
              </a:rPr>
              <a:t>https://wiki.unece.org/display/trans/WLTP+29th+session</a:t>
            </a:r>
            <a:endParaRPr lang="en-GB" sz="1800" b="0" dirty="0">
              <a:solidFill>
                <a:srgbClr val="FF000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FF000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856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3A2F47C299347BDF24C04B15334A8" ma:contentTypeVersion="8" ma:contentTypeDescription="Create a new document." ma:contentTypeScope="" ma:versionID="ff454ebb7234d0b6b5ba8aa165b9116f">
  <xsd:schema xmlns:xsd="http://www.w3.org/2001/XMLSchema" xmlns:xs="http://www.w3.org/2001/XMLSchema" xmlns:p="http://schemas.microsoft.com/office/2006/metadata/properties" xmlns:ns3="9efdb326-b4e3-44d9-ba8e-db88e2f48869" targetNamespace="http://schemas.microsoft.com/office/2006/metadata/properties" ma:root="true" ma:fieldsID="dbf4ad9acd94edd6970c7a2e8987754a" ns3:_="">
    <xsd:import namespace="9efdb326-b4e3-44d9-ba8e-db88e2f488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b326-b4e3-44d9-ba8e-db88e2f48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6644D-62C3-45F2-91E0-2B090BCD3360}">
  <ds:schemaRefs>
    <ds:schemaRef ds:uri="http://schemas.openxmlformats.org/package/2006/metadata/core-properties"/>
    <ds:schemaRef ds:uri="9efdb326-b4e3-44d9-ba8e-db88e2f48869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0CC15C-6EE5-4F28-957D-4834F2186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56EBE-FC5A-4475-B9DE-238A9DAAF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fdb326-b4e3-44d9-ba8e-db88e2f48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25423</TotalTime>
  <Words>1007</Words>
  <Application>Microsoft Office PowerPoint</Application>
  <PresentationFormat>On-screen Show (4:3)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Corbel</vt:lpstr>
      <vt:lpstr>Times New Roman</vt:lpstr>
      <vt:lpstr>Verdana</vt:lpstr>
      <vt:lpstr>Wingdings</vt:lpstr>
      <vt:lpstr>Default Design</vt:lpstr>
      <vt:lpstr>Masque présentation OICA</vt:lpstr>
      <vt:lpstr>GTR No. 15 Amendment 6  Informal Document     </vt:lpstr>
      <vt:lpstr>Introduction</vt:lpstr>
      <vt:lpstr>Amendment 6 versus Amendment 5</vt:lpstr>
      <vt:lpstr>Key updates to Amendment 5 GTR15 requirements</vt:lpstr>
      <vt:lpstr>Key updates to Amendment 5 GTR15 requirements</vt:lpstr>
      <vt:lpstr>New Optional Annex for Type 5 test (durability)</vt:lpstr>
      <vt:lpstr>New Optional Annex for Type 6 test (low temperature)</vt:lpstr>
      <vt:lpstr>New Optional Annex for Conformity of Production</vt:lpstr>
      <vt:lpstr>New Annex for OBD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Suppl.10</cp:lastModifiedBy>
  <cp:revision>909</cp:revision>
  <cp:lastPrinted>2018-08-06T06:05:18Z</cp:lastPrinted>
  <dcterms:created xsi:type="dcterms:W3CDTF">2015-06-10T19:00:54Z</dcterms:created>
  <dcterms:modified xsi:type="dcterms:W3CDTF">2020-01-17T09:16:56Z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0x010100D603A2F47C299347BDF24C04B15334A8</vt:lpwstr>
  </property>
</Properties>
</file>