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3" r:id="rId2"/>
    <p:sldId id="335" r:id="rId3"/>
    <p:sldId id="305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53" r:id="rId12"/>
    <p:sldId id="346" r:id="rId13"/>
    <p:sldId id="348" r:id="rId14"/>
    <p:sldId id="349" r:id="rId15"/>
    <p:sldId id="351" r:id="rId16"/>
    <p:sldId id="347" r:id="rId17"/>
    <p:sldId id="352" r:id="rId18"/>
    <p:sldId id="286" r:id="rId19"/>
    <p:sldId id="3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  <p15:guide id="7" orient="horz" pos="1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4ABE3"/>
    <a:srgbClr val="2AB6F0"/>
    <a:srgbClr val="195989"/>
    <a:srgbClr val="1D679F"/>
    <a:srgbClr val="1F6DA6"/>
    <a:srgbClr val="1B5B87"/>
    <a:srgbClr val="227DC1"/>
    <a:srgbClr val="2178B9"/>
    <a:srgbClr val="217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092"/>
        <p:guide pos="3840"/>
        <p:guide orient="horz" pos="3777"/>
        <p:guide pos="3839"/>
        <p:guide orient="horz" pos="2162"/>
        <p:guide pos="3835"/>
        <p:guide orient="horz" pos="135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29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3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3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30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30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Delete/update</a:t>
            </a:r>
            <a:r>
              <a:rPr lang="en-IE" baseline="0" dirty="0"/>
              <a:t> as appropriate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7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 anchor="b">
            <a:sp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0" indent="-342900" algn="l">
              <a:buClr>
                <a:schemeClr val="accent5"/>
              </a:buClr>
              <a:buFont typeface="Arial"/>
              <a:buNone/>
              <a:defRPr/>
            </a:lvl1pPr>
            <a:lvl2pPr marL="800100" indent="-342900">
              <a:buClr>
                <a:schemeClr val="accent5"/>
              </a:buClr>
              <a:buFont typeface="Arial"/>
              <a:buNone/>
              <a:defRPr/>
            </a:lvl2pPr>
            <a:lvl3pPr marL="1200150" indent="-285750">
              <a:buClr>
                <a:schemeClr val="accent5"/>
              </a:buClr>
              <a:buFont typeface="Arial"/>
              <a:buNone/>
              <a:defRPr/>
            </a:lvl3pPr>
            <a:lvl4pPr marL="1657350" indent="-285750">
              <a:buClr>
                <a:schemeClr val="accent5"/>
              </a:buClr>
              <a:buFont typeface="Arial"/>
              <a:buNone/>
              <a:defRPr/>
            </a:lvl4pPr>
            <a:lvl5pPr marL="2114550" indent="-285750">
              <a:buClr>
                <a:schemeClr val="accent5"/>
              </a:buClr>
              <a:buFont typeface="Arial"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F77687C-AC6F-634F-AC60-81131BCE7FC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8201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1F17483-D7EC-5F47-B284-CA9DDB1A89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8392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020C457-3C2E-CA42-88B4-5E3F06B1AE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3831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33CC6E2-D391-D44C-9F83-EE43AEFB9DA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7850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2EE2749-4448-E94D-A3B6-E8FD4C9B9E3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4178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292FCF7F-70FF-AF43-824A-E78383E715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8197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5F365213-848B-024E-A456-0D200676FA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33074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1F0C252E-54B1-624A-B251-93ACB24B44E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33075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EC7BFE4B-D881-0841-972F-3BB3E43AAF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7391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26D230BA-B3D4-3543-AD14-9F6C784D2F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49106" y="3907988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6151C0D4-98EF-D447-A8C6-142CA23E3F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0722" y="1750540"/>
            <a:ext cx="1663928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3298D3D7-E8BE-DE4C-9995-3011560B905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27393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5AA5AF97-B62D-1649-9296-29B8A162A14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78650" y="3897313"/>
            <a:ext cx="1656000" cy="2098675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018AC41E-3877-BF47-AA29-7A9F0F0A09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49106" y="1750540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endParaRPr lang="en-GB" noProof="0" dirty="0"/>
          </a:p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None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baseline="0"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02658" y="6436338"/>
            <a:ext cx="44438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l">
              <a:buClr>
                <a:schemeClr val="accent5"/>
              </a:buClr>
              <a:buFont typeface="Arial"/>
              <a:buNone/>
            </a:pPr>
            <a:fld id="{7CDCD853-BF31-41A2-A1D4-0871305F302F}" type="slidenum">
              <a:rPr lang="en-GB" sz="120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</a:rPr>
              <a:pPr marL="0" indent="0" algn="l">
                <a:buClr>
                  <a:schemeClr val="accent5"/>
                </a:buClr>
                <a:buFont typeface="Arial"/>
                <a:buNone/>
              </a:pPr>
              <a:t>‹#›</a:t>
            </a:fld>
            <a:endParaRPr lang="en-GB" sz="1600" noProof="0" dirty="0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99653" y="6411461"/>
            <a:ext cx="1" cy="44653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81</a:t>
            </a:r>
            <a:r>
              <a:rPr lang="en-IE" baseline="30000" dirty="0"/>
              <a:t>st</a:t>
            </a:r>
            <a:r>
              <a:rPr lang="en-IE" dirty="0"/>
              <a:t> UNECE GRPE session</a:t>
            </a:r>
            <a:br>
              <a:rPr lang="en-IE" dirty="0"/>
            </a:br>
            <a:br>
              <a:rPr lang="en-IE" dirty="0"/>
            </a:br>
            <a:r>
              <a:rPr lang="en-IE" dirty="0"/>
              <a:t>PMP IWG Progress Report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G. Martini, T. Grigoratos</a:t>
            </a:r>
          </a:p>
          <a:p>
            <a:r>
              <a:rPr lang="it-IT" dirty="0"/>
              <a:t>Webconf, 9</a:t>
            </a:r>
            <a:r>
              <a:rPr lang="it-IT" baseline="30000" dirty="0"/>
              <a:t>th</a:t>
            </a:r>
            <a:r>
              <a:rPr lang="it-IT" dirty="0"/>
              <a:t> -11</a:t>
            </a:r>
            <a:r>
              <a:rPr lang="it-IT" baseline="30000" dirty="0"/>
              <a:t>th</a:t>
            </a:r>
            <a:r>
              <a:rPr lang="it-IT" dirty="0"/>
              <a:t> June 2020</a:t>
            </a:r>
            <a:endParaRPr lang="en-US" dirty="0"/>
          </a:p>
          <a:p>
            <a:endParaRPr lang="nl-NL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3622" y="4844875"/>
            <a:ext cx="1969717" cy="1493763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63622" y="6448243"/>
            <a:ext cx="2496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>
                <a:solidFill>
                  <a:schemeClr val="bg1"/>
                </a:solidFill>
              </a:rPr>
              <a:t>UNITED NATIONS</a:t>
            </a:r>
            <a:endParaRPr lang="en-IE" sz="1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F986AD-8E60-4AAC-9FFD-A34A6BF0FAA9}"/>
              </a:ext>
            </a:extLst>
          </p:cNvPr>
          <p:cNvSpPr txBox="1"/>
          <p:nvPr/>
        </p:nvSpPr>
        <p:spPr>
          <a:xfrm>
            <a:off x="8191500" y="74898"/>
            <a:ext cx="40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Informal document </a:t>
            </a:r>
            <a:r>
              <a:rPr lang="fr-FR" b="1" dirty="0"/>
              <a:t>GRPE-81-31</a:t>
            </a:r>
            <a:endParaRPr lang="en-GB" dirty="0"/>
          </a:p>
          <a:p>
            <a:pPr algn="r"/>
            <a:r>
              <a:rPr lang="fr-FR" dirty="0"/>
              <a:t>81</a:t>
            </a:r>
            <a:r>
              <a:rPr lang="fr-FR" baseline="30000" dirty="0"/>
              <a:t>st</a:t>
            </a:r>
            <a:r>
              <a:rPr lang="fr-FR" dirty="0"/>
              <a:t> GRPE, 9-11 June 2020, </a:t>
            </a:r>
            <a:endParaRPr lang="en-GB" dirty="0"/>
          </a:p>
          <a:p>
            <a:pPr algn="r"/>
            <a:r>
              <a:rPr lang="en-US" dirty="0"/>
              <a:t>agenda item 7</a:t>
            </a:r>
            <a:endParaRPr lang="en-GB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7A902C-596B-44A6-A8AA-09262C87A463}"/>
              </a:ext>
            </a:extLst>
          </p:cNvPr>
          <p:cNvSpPr txBox="1"/>
          <p:nvPr/>
        </p:nvSpPr>
        <p:spPr>
          <a:xfrm>
            <a:off x="0" y="150030"/>
            <a:ext cx="378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GB" dirty="0"/>
              <a:t>Submitted by the IWG on PMP</a:t>
            </a:r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endParaRPr lang="en-GB" sz="2400" noProof="0" dirty="0"/>
          </a:p>
        </p:txBody>
      </p:sp>
    </p:spTree>
    <p:extLst>
      <p:ext uri="{BB962C8B-B14F-4D97-AF65-F5344CB8AC3E}">
        <p14:creationId xmlns:p14="http://schemas.microsoft.com/office/powerpoint/2010/main" val="427509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altLang="en-US" sz="2800" dirty="0"/>
              <a:t>Include on-road PN measurements (PN-PEMS) in the scope of the PMP IWG (request from RDE IWG)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altLang="en-US" sz="2800" dirty="0"/>
              <a:t>Tasks: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Submissions of an informal proposal for HD raw exhaust PN sampling and extension of sub-23 nm procedure to HD engines: January 2021</a:t>
            </a:r>
            <a:endParaRPr lang="en-IE" alt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Submissions of an informal proposal for LD PN-PEMS 10 nm specifications : June 2021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</a:t>
            </a:r>
            <a:r>
              <a:rPr lang="en-US" dirty="0" err="1"/>
              <a:t>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593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IE" altLang="en-US" sz="2400" i="1" dirty="0"/>
              <a:t>Submissions of an informal proposal for HD raw exhaust PN sampling and extension of sub-23 nm procedure to HD engines</a:t>
            </a:r>
          </a:p>
          <a:p>
            <a:pPr marL="457200" lvl="1" indent="0"/>
            <a:r>
              <a:rPr lang="en-IE" altLang="en-US" sz="2400" dirty="0"/>
              <a:t>For LD the PN measurement method was both in Reg. 83 and GTR 15. So it was decided to amend GTR 15. </a:t>
            </a:r>
          </a:p>
          <a:p>
            <a:pPr marL="457200" lvl="1" indent="0"/>
            <a:r>
              <a:rPr lang="en-IE" altLang="en-US" sz="2400" dirty="0"/>
              <a:t>The PN measurement method for HD is described in UNECE Reg. 49 and not in GTR 4.</a:t>
            </a:r>
          </a:p>
          <a:p>
            <a:pPr marL="457200" lvl="1" indent="0"/>
            <a:r>
              <a:rPr lang="en-IE" altLang="en-US" sz="2400" dirty="0"/>
              <a:t> What approach?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issue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09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NON-EXHAUST PARTICLE EMISSIONS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61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946" y="613320"/>
            <a:ext cx="11073806" cy="782357"/>
          </a:xfrm>
        </p:spPr>
        <p:txBody>
          <a:bodyPr/>
          <a:lstStyle/>
          <a:p>
            <a:r>
              <a:rPr lang="" u="sng" dirty="0">
                <a:solidFill>
                  <a:srgbClr val="1D679F"/>
                </a:solidFill>
              </a:rPr>
              <a:t>Brake Emissions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 dirty="0">
                <a:solidFill>
                  <a:srgbClr val="1D679F"/>
                </a:solidFill>
              </a:rPr>
              <a:t> Task Force 1</a:t>
            </a:r>
            <a:endParaRPr lang="en-GB" u="sng" dirty="0">
              <a:solidFill>
                <a:srgbClr val="1D67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924791" y="1485889"/>
            <a:ext cx="10795159" cy="4717484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en-US" sz="1800" i="1" dirty="0">
                <a:solidFill>
                  <a:srgbClr val="820000"/>
                </a:solidFill>
              </a:rPr>
              <a:t>What were the main activities of TF1 during the last months?</a:t>
            </a:r>
            <a:r>
              <a:rPr lang="en-US" sz="1800" dirty="0">
                <a:solidFill>
                  <a:srgbClr val="820000"/>
                </a:solidFill>
              </a:rPr>
              <a:t> 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820000"/>
                </a:solidFill>
              </a:rPr>
              <a:t>TF1 submitted the Informal Document GRPE-81-XX entitled "</a:t>
            </a:r>
            <a:r>
              <a:rPr lang="en-US" sz="1800" b="1" i="1" dirty="0">
                <a:solidFill>
                  <a:srgbClr val="820000"/>
                </a:solidFill>
              </a:rPr>
              <a:t>Non-Exhaust Brake Emissions — Laboratory testing — Part 1: Inertia Dynamometer Protocol to Measure and Characterise Brake Emissions Using the WLTP-Brake Cycle</a:t>
            </a:r>
            <a:r>
              <a:rPr lang="en-US" sz="1800" dirty="0">
                <a:solidFill>
                  <a:srgbClr val="820000"/>
                </a:solidFill>
              </a:rPr>
              <a:t>"</a:t>
            </a:r>
            <a:endParaRPr lang="" sz="1800" dirty="0">
              <a:solidFill>
                <a:srgbClr val="82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820000"/>
                </a:solidFill>
              </a:rPr>
              <a:t>The </a:t>
            </a:r>
            <a:r>
              <a:rPr lang="en-GB" sz="1800" dirty="0">
                <a:solidFill>
                  <a:srgbClr val="820000"/>
                </a:solidFill>
              </a:rPr>
              <a:t>document is the first part of the overall protocol (</a:t>
            </a:r>
            <a:r>
              <a:rPr lang="en-GB" sz="1800" i="1" dirty="0">
                <a:solidFill>
                  <a:srgbClr val="820000"/>
                </a:solidFill>
              </a:rPr>
              <a:t>PMP Brake Protocol</a:t>
            </a:r>
            <a:r>
              <a:rPr lang="en-GB" sz="1800" dirty="0">
                <a:solidFill>
                  <a:srgbClr val="820000"/>
                </a:solidFill>
              </a:rPr>
              <a:t>) and </a:t>
            </a:r>
            <a:r>
              <a:rPr lang="en-US" sz="1800" dirty="0">
                <a:solidFill>
                  <a:srgbClr val="820000"/>
                </a:solidFill>
              </a:rPr>
              <a:t>addresses items related to the novel WLTP-Brake Cycle and the inertia dynamometer test itself. </a:t>
            </a:r>
          </a:p>
          <a:p>
            <a:pPr indent="0" algn="just">
              <a:buClrTx/>
            </a:pPr>
            <a:endParaRPr lang="en-US" sz="1800" dirty="0">
              <a:solidFill>
                <a:srgbClr val="820000"/>
              </a:solidFill>
            </a:endParaRPr>
          </a:p>
          <a:p>
            <a:pPr indent="0" algn="just">
              <a:buClrTx/>
            </a:pPr>
            <a:endParaRPr lang="en-US" sz="1800" dirty="0">
              <a:solidFill>
                <a:srgbClr val="820000"/>
              </a:solidFill>
            </a:endParaRPr>
          </a:p>
          <a:p>
            <a:pPr indent="0" algn="just">
              <a:buClrTx/>
            </a:pPr>
            <a:endParaRPr lang="en-US" sz="1800" dirty="0">
              <a:solidFill>
                <a:srgbClr val="82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75834"/>
              </p:ext>
            </p:extLst>
          </p:nvPr>
        </p:nvGraphicFramePr>
        <p:xfrm>
          <a:off x="1014966" y="3945038"/>
          <a:ext cx="10562400" cy="1696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3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05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1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2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3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4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5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6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7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8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Chapter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9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Scope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Normative References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Terms and Definitions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Symbols and abbreviations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General dyno requirements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Adjustment of cooling air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Test </a:t>
                      </a:r>
                    </a:p>
                    <a:p>
                      <a:pPr algn="ctr"/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Sequence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Test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Reports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Describes the purpose of the submitted ID 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Describes the scope of the submitted ID 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An overview of the documents referenced in the document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An overview of terms related to brake emission measurement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A Table with all symbols and abbreviations in the protocol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Set of minimum requirements that a dyno should meet to run BE tests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Describes how to set cooling air speed in different dynos plus examples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Gives a general overview of the WLTP-Brake cycle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Describes the 2 main outputs of brake dyno tests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64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946" y="613320"/>
            <a:ext cx="11073806" cy="782357"/>
          </a:xfrm>
        </p:spPr>
        <p:txBody>
          <a:bodyPr/>
          <a:lstStyle/>
          <a:p>
            <a:r>
              <a:rPr lang="" u="sng" dirty="0">
                <a:solidFill>
                  <a:srgbClr val="1D679F"/>
                </a:solidFill>
              </a:rPr>
              <a:t>Brake Emissions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 dirty="0">
                <a:solidFill>
                  <a:srgbClr val="1D679F"/>
                </a:solidFill>
              </a:rPr>
              <a:t> Task Force 2</a:t>
            </a:r>
            <a:endParaRPr lang="en-GB" u="sng" dirty="0">
              <a:solidFill>
                <a:srgbClr val="1D679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4"/>
          </p:nvPr>
        </p:nvSpPr>
        <p:spPr>
          <a:xfrm>
            <a:off x="848349" y="1470139"/>
            <a:ext cx="10871602" cy="3288898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ClrTx/>
              <a:buNone/>
            </a:pPr>
            <a:r>
              <a:rPr lang="" sz="1800" b="1" i="1" u="sng" dirty="0">
                <a:solidFill>
                  <a:srgbClr val="820000"/>
                </a:solidFill>
              </a:rPr>
              <a:t>Preparation Phase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820000"/>
                </a:solidFill>
              </a:rPr>
              <a:t>I</a:t>
            </a:r>
            <a:r>
              <a:rPr lang="" sz="1800" dirty="0">
                <a:solidFill>
                  <a:srgbClr val="820000"/>
                </a:solidFill>
              </a:rPr>
              <a:t>ncluded the decision on the test method approach at the PMP level (brake dynamometer) as well as the merging of sampling and measurement discussion to a common group --- </a:t>
            </a:r>
            <a:r>
              <a:rPr lang="" sz="1800" b="1" dirty="0">
                <a:solidFill>
                  <a:srgbClr val="820000"/>
                </a:solidFill>
              </a:rPr>
              <a:t>Completed</a:t>
            </a:r>
          </a:p>
          <a:p>
            <a:pPr marL="0" indent="0" algn="just">
              <a:spcAft>
                <a:spcPts val="600"/>
              </a:spcAft>
              <a:buClrTx/>
              <a:buNone/>
            </a:pPr>
            <a:r>
              <a:rPr lang="" sz="1800" b="1" i="1" u="sng" dirty="0">
                <a:solidFill>
                  <a:srgbClr val="820000"/>
                </a:solidFill>
              </a:rPr>
              <a:t>Understanding Phase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820000"/>
                </a:solidFill>
              </a:rPr>
              <a:t>I</a:t>
            </a:r>
            <a:r>
              <a:rPr lang="" sz="1800" dirty="0">
                <a:solidFill>
                  <a:srgbClr val="820000"/>
                </a:solidFill>
              </a:rPr>
              <a:t>ncluded the presentation and discussion on existing and state-of-the-art configurations for brake particles sampling and measurement --- </a:t>
            </a:r>
            <a:r>
              <a:rPr lang="" sz="1800" b="1" dirty="0">
                <a:solidFill>
                  <a:srgbClr val="820000"/>
                </a:solidFill>
              </a:rPr>
              <a:t>Completed</a:t>
            </a:r>
          </a:p>
          <a:p>
            <a:pPr indent="0" algn="just">
              <a:spcAft>
                <a:spcPts val="600"/>
              </a:spcAft>
              <a:buClrTx/>
            </a:pPr>
            <a:r>
              <a:rPr lang="" sz="1800" b="1" i="1" u="sng" dirty="0">
                <a:solidFill>
                  <a:srgbClr val="820000"/>
                </a:solidFill>
              </a:rPr>
              <a:t>Development Phase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" sz="1800" dirty="0">
                <a:solidFill>
                  <a:srgbClr val="820000"/>
                </a:solidFill>
              </a:rPr>
              <a:t>Define a set of </a:t>
            </a:r>
            <a:r>
              <a:rPr lang="" sz="1800" b="1" i="1" dirty="0">
                <a:solidFill>
                  <a:srgbClr val="820000"/>
                </a:solidFill>
              </a:rPr>
              <a:t>min requirements </a:t>
            </a:r>
            <a:r>
              <a:rPr lang="" sz="1800" dirty="0">
                <a:solidFill>
                  <a:srgbClr val="820000"/>
                </a:solidFill>
              </a:rPr>
              <a:t>for measuring brake particle emissions. Apply requirements in a RR exercise and come up with final technical specs --- On-going (</a:t>
            </a:r>
            <a:r>
              <a:rPr lang="" sz="1800" b="1" dirty="0">
                <a:solidFill>
                  <a:srgbClr val="820000"/>
                </a:solidFill>
              </a:rPr>
              <a:t>Expected to be finalized by end Q3/2020</a:t>
            </a:r>
            <a:r>
              <a:rPr lang="" sz="1800" dirty="0">
                <a:solidFill>
                  <a:srgbClr val="820000"/>
                </a:solidFill>
              </a:rPr>
              <a:t>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67876"/>
              </p:ext>
            </p:extLst>
          </p:nvPr>
        </p:nvGraphicFramePr>
        <p:xfrm>
          <a:off x="963011" y="4901010"/>
          <a:ext cx="10692000" cy="1214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05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1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2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3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4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5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6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7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8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Mincho" panose="02020609040205080304" pitchFamily="49" charset="-128"/>
                        </a:rPr>
                        <a:t>Parameter 9</a:t>
                      </a:r>
                    </a:p>
                  </a:txBody>
                  <a:tcPr marL="43594" marR="4359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WLTP-Brake Cycle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Background Concentration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Dynamometer</a:t>
                      </a:r>
                      <a:r>
                        <a:rPr lang="en-GB" sz="1200" b="1" kern="1200" baseline="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 Climatics</a:t>
                      </a:r>
                      <a:endParaRPr lang="en-GB" sz="1200" b="1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Temperature Measurement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Bedding-in</a:t>
                      </a:r>
                      <a:r>
                        <a:rPr lang="en-GB" sz="1200" b="1" kern="1200" baseline="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 Procedure</a:t>
                      </a:r>
                      <a:endParaRPr lang="en-GB" sz="1200" b="1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200" b="1" kern="1200" baseline="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nclosure Design</a:t>
                      </a:r>
                      <a:endParaRPr lang="en-GB" sz="1200" b="1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r>
                        <a:rPr lang="en-GB" sz="1200" b="1" kern="1200" baseline="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 Measurement</a:t>
                      </a:r>
                      <a:endParaRPr lang="en-GB" sz="1200" b="1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PN</a:t>
                      </a:r>
                      <a:r>
                        <a:rPr lang="en-GB" sz="1200" b="1" kern="1200" baseline="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 Measurement</a:t>
                      </a:r>
                      <a:endParaRPr lang="en-GB" sz="1200" b="1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Other Topics</a:t>
                      </a: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94" marR="435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1321964" y="5715000"/>
            <a:ext cx="396000" cy="393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2523855" y="5711535"/>
            <a:ext cx="396000" cy="3933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718800" y="5715000"/>
            <a:ext cx="396000" cy="3933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4924146" y="5715000"/>
            <a:ext cx="396000" cy="3933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119100" y="5704609"/>
            <a:ext cx="396000" cy="3933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303665" y="5707314"/>
            <a:ext cx="396000" cy="3933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513618" y="5715000"/>
            <a:ext cx="396000" cy="3933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9694727" y="5701144"/>
            <a:ext cx="396000" cy="3933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10889692" y="5701144"/>
            <a:ext cx="396000" cy="39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72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946" y="613320"/>
            <a:ext cx="11073806" cy="782357"/>
          </a:xfrm>
        </p:spPr>
        <p:txBody>
          <a:bodyPr/>
          <a:lstStyle/>
          <a:p>
            <a:r>
              <a:rPr lang="" u="sng" dirty="0">
                <a:solidFill>
                  <a:srgbClr val="1D679F"/>
                </a:solidFill>
              </a:rPr>
              <a:t>Brake Emissions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 dirty="0">
                <a:solidFill>
                  <a:srgbClr val="1D679F"/>
                </a:solidFill>
              </a:rPr>
              <a:t> Task Force 2</a:t>
            </a:r>
            <a:r>
              <a:rPr lang="" u="sng">
                <a:solidFill>
                  <a:srgbClr val="1D679F"/>
                </a:solidFill>
              </a:rPr>
              <a:t>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>
                <a:solidFill>
                  <a:srgbClr val="1D679F"/>
                </a:solidFill>
              </a:rPr>
              <a:t> Next Steps</a:t>
            </a:r>
            <a:endParaRPr lang="en-GB" u="sng" dirty="0">
              <a:solidFill>
                <a:srgbClr val="1D679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4"/>
          </p:nvPr>
        </p:nvSpPr>
        <p:spPr>
          <a:xfrm>
            <a:off x="848349" y="1481638"/>
            <a:ext cx="10871602" cy="4451572"/>
          </a:xfrm>
        </p:spPr>
        <p:txBody>
          <a:bodyPr/>
          <a:lstStyle/>
          <a:p>
            <a:pPr indent="0" algn="just">
              <a:spcAft>
                <a:spcPts val="600"/>
              </a:spcAft>
              <a:buClrTx/>
            </a:pPr>
            <a:r>
              <a:rPr lang="" sz="1800" b="1" i="1" u="sng" dirty="0">
                <a:solidFill>
                  <a:srgbClr val="820000"/>
                </a:solidFill>
              </a:rPr>
              <a:t>Testing Phase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spcAft>
                <a:spcPts val="900"/>
              </a:spcAft>
              <a:buClrTx/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820000"/>
                </a:solidFill>
              </a:rPr>
              <a:t>A RR campaign will take place in the next months. </a:t>
            </a:r>
            <a:r>
              <a:rPr lang="" sz="1800">
                <a:solidFill>
                  <a:srgbClr val="820000"/>
                </a:solidFill>
              </a:rPr>
              <a:t>PMP</a:t>
            </a:r>
            <a:r>
              <a:rPr lang="en-GB" sz="1800" dirty="0">
                <a:solidFill>
                  <a:srgbClr val="820000"/>
                </a:solidFill>
              </a:rPr>
              <a:t> members </a:t>
            </a:r>
            <a:r>
              <a:rPr lang="" sz="1800" dirty="0">
                <a:solidFill>
                  <a:srgbClr val="820000"/>
                </a:solidFill>
              </a:rPr>
              <a:t>able to follow</a:t>
            </a:r>
            <a:r>
              <a:rPr lang="en-GB" sz="1800" dirty="0">
                <a:solidFill>
                  <a:srgbClr val="820000"/>
                </a:solidFill>
              </a:rPr>
              <a:t> the specified requirements </a:t>
            </a:r>
            <a:r>
              <a:rPr lang="" sz="1800">
                <a:solidFill>
                  <a:srgbClr val="820000"/>
                </a:solidFill>
              </a:rPr>
              <a:t>can</a:t>
            </a:r>
            <a:r>
              <a:rPr lang="en-GB" sz="1800" dirty="0">
                <a:solidFill>
                  <a:srgbClr val="820000"/>
                </a:solidFill>
              </a:rPr>
              <a:t> participate</a:t>
            </a:r>
            <a:r>
              <a:rPr lang="" sz="1800" dirty="0">
                <a:solidFill>
                  <a:srgbClr val="820000"/>
                </a:solidFill>
              </a:rPr>
              <a:t>. The campaign will start in Q4 2020 and finish by the end of Q1 2021. </a:t>
            </a:r>
            <a:endParaRPr lang="" sz="1800">
              <a:solidFill>
                <a:srgbClr val="820000"/>
              </a:solidFill>
            </a:endParaRPr>
          </a:p>
          <a:p>
            <a:pPr marL="971550" lvl="1" indent="-285750" algn="just">
              <a:spcBef>
                <a:spcPts val="0"/>
              </a:spcBef>
              <a:spcAft>
                <a:spcPts val="300"/>
              </a:spcAft>
              <a:buClrTx/>
              <a:buFont typeface="Courier New" panose="02070309020205020404" pitchFamily="49" charset="0"/>
              <a:buChar char="o"/>
            </a:pPr>
            <a:r>
              <a:rPr lang="" sz="1400">
                <a:solidFill>
                  <a:srgbClr val="820000"/>
                </a:solidFill>
              </a:rPr>
              <a:t>Assess and further extend the defined minimum technical requirements for emissions testing </a:t>
            </a:r>
          </a:p>
          <a:p>
            <a:pPr marL="971550" lvl="1" indent="-285750" algn="just">
              <a:spcBef>
                <a:spcPts val="0"/>
              </a:spcBef>
              <a:spcAft>
                <a:spcPts val="300"/>
              </a:spcAft>
              <a:buClrTx/>
              <a:buFont typeface="Courier New" panose="02070309020205020404" pitchFamily="49" charset="0"/>
              <a:buChar char="o"/>
            </a:pPr>
            <a:r>
              <a:rPr lang="" sz="1400">
                <a:solidFill>
                  <a:srgbClr val="820000"/>
                </a:solidFill>
              </a:rPr>
              <a:t>Evaluate the repeatability and reproducibility of brake emissions tests under specified conditions</a:t>
            </a:r>
          </a:p>
          <a:p>
            <a:pPr marL="971550" lvl="1" indent="-285750" algn="just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" sz="1400">
                <a:solidFill>
                  <a:srgbClr val="820000"/>
                </a:solidFill>
              </a:rPr>
              <a:t>Use the "lessons learnt" to finalize the methodology for measuring brake particle emissions  </a:t>
            </a:r>
            <a:endParaRPr lang="" sz="1800" dirty="0">
              <a:solidFill>
                <a:srgbClr val="820000"/>
              </a:solidFill>
            </a:endParaRPr>
          </a:p>
          <a:p>
            <a:pPr indent="0" algn="just">
              <a:spcAft>
                <a:spcPts val="600"/>
              </a:spcAft>
              <a:buClrTx/>
            </a:pPr>
            <a:r>
              <a:rPr lang="" sz="1800" b="1" i="1" u="sng" dirty="0">
                <a:solidFill>
                  <a:srgbClr val="820000"/>
                </a:solidFill>
              </a:rPr>
              <a:t>Assessment Phase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820000"/>
                </a:solidFill>
              </a:rPr>
              <a:t>This phase will include the assessment of the RR results. TF2 will develop </a:t>
            </a:r>
            <a:r>
              <a:rPr lang="" sz="1800" dirty="0">
                <a:solidFill>
                  <a:srgbClr val="820000"/>
                </a:solidFill>
              </a:rPr>
              <a:t>the final specifications </a:t>
            </a:r>
            <a:r>
              <a:rPr lang="en-GB" sz="1800" dirty="0">
                <a:solidFill>
                  <a:srgbClr val="820000"/>
                </a:solidFill>
              </a:rPr>
              <a:t>for</a:t>
            </a:r>
            <a:r>
              <a:rPr lang="" sz="1800" dirty="0">
                <a:solidFill>
                  <a:srgbClr val="820000"/>
                </a:solidFill>
              </a:rPr>
              <a:t> the</a:t>
            </a:r>
            <a:r>
              <a:rPr lang="en-GB" sz="1800" dirty="0">
                <a:solidFill>
                  <a:srgbClr val="820000"/>
                </a:solidFill>
              </a:rPr>
              <a:t> brake</a:t>
            </a:r>
            <a:r>
              <a:rPr lang="" sz="1800" dirty="0">
                <a:solidFill>
                  <a:srgbClr val="820000"/>
                </a:solidFill>
              </a:rPr>
              <a:t> emissions measurement method. This task is expected to be completed by Q3 2021</a:t>
            </a:r>
          </a:p>
          <a:p>
            <a:pPr marL="0" indent="0" algn="just">
              <a:spcAft>
                <a:spcPts val="600"/>
              </a:spcAft>
              <a:buClrTx/>
              <a:buNone/>
            </a:pPr>
            <a:r>
              <a:rPr lang="" sz="1800" b="1" i="1" u="sng" dirty="0">
                <a:solidFill>
                  <a:srgbClr val="820000"/>
                </a:solidFill>
              </a:rPr>
              <a:t>Reporting Phase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" sz="1800" dirty="0">
                <a:solidFill>
                  <a:srgbClr val="820000"/>
                </a:solidFill>
              </a:rPr>
              <a:t>Parts 2 "</a:t>
            </a:r>
            <a:r>
              <a:rPr lang="en-US" sz="1800" dirty="0">
                <a:solidFill>
                  <a:srgbClr val="820000"/>
                </a:solidFill>
              </a:rPr>
              <a:t>Minimum Requirements and Guidelines for Sampling and Measurement of Brake Emissions for Particle Number and Particle Mass" </a:t>
            </a:r>
            <a:r>
              <a:rPr lang="" sz="1800" dirty="0">
                <a:solidFill>
                  <a:srgbClr val="820000"/>
                </a:solidFill>
              </a:rPr>
              <a:t>and 3 "</a:t>
            </a:r>
            <a:r>
              <a:rPr lang="en-US" sz="1800" dirty="0">
                <a:solidFill>
                  <a:srgbClr val="820000"/>
                </a:solidFill>
              </a:rPr>
              <a:t>Reporting Test Results from Brake Emissions Testing"</a:t>
            </a:r>
            <a:r>
              <a:rPr lang="" sz="1800" dirty="0">
                <a:solidFill>
                  <a:srgbClr val="820000"/>
                </a:solidFill>
              </a:rPr>
              <a:t> of the PMP Brake Protocol will be published at Q4 2021</a:t>
            </a:r>
          </a:p>
        </p:txBody>
      </p:sp>
    </p:spTree>
    <p:extLst>
      <p:ext uri="{BB962C8B-B14F-4D97-AF65-F5344CB8AC3E}">
        <p14:creationId xmlns:p14="http://schemas.microsoft.com/office/powerpoint/2010/main" val="3382629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3" y="1638586"/>
            <a:ext cx="10629101" cy="4170363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" altLang="en-US" sz="1800" dirty="0">
                <a:solidFill>
                  <a:schemeClr val="bg1">
                    <a:lumMod val="65000"/>
                  </a:schemeClr>
                </a:solidFill>
              </a:rPr>
              <a:t>One</a:t>
            </a:r>
            <a:r>
              <a:rPr lang="en-IE" altLang="en-US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" altLang="en-US" sz="1800" dirty="0">
                <a:solidFill>
                  <a:schemeClr val="bg1">
                    <a:lumMod val="65000"/>
                  </a:schemeClr>
                </a:solidFill>
              </a:rPr>
              <a:t>ID</a:t>
            </a:r>
            <a:r>
              <a:rPr lang="en-IE" altLang="en-US" sz="1800" dirty="0">
                <a:solidFill>
                  <a:schemeClr val="bg1">
                    <a:lumMod val="65000"/>
                  </a:schemeClr>
                </a:solidFill>
              </a:rPr>
              <a:t> submitted</a:t>
            </a:r>
            <a:r>
              <a:rPr lang="" altLang="en-US" sz="1800" dirty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"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Non-Exhaust Brake Emissions — Laboratory testing — Part 1: Inertia Dynamometer Protocol to Measure and Characterise Brake Emissions Using the WLTP-Brake Cycle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"</a:t>
            </a:r>
            <a:endParaRPr lang="" sz="1800" dirty="0">
              <a:solidFill>
                <a:schemeClr val="bg1">
                  <a:lumMod val="65000"/>
                </a:schemeClr>
              </a:solidFill>
            </a:endParaRPr>
          </a:p>
          <a:p>
            <a:pPr algn="just">
              <a:buClr>
                <a:srgbClr val="7A1022"/>
              </a:buClr>
              <a:buFont typeface="Wingdings" panose="05000000000000000000" pitchFamily="2" charset="2"/>
              <a:buChar char="ü"/>
            </a:pPr>
            <a:r>
              <a:rPr lang="" sz="1800" dirty="0">
                <a:solidFill>
                  <a:srgbClr val="820000"/>
                </a:solidFill>
              </a:rPr>
              <a:t>Two more to submit:</a:t>
            </a:r>
            <a:r>
              <a:rPr lang="" sz="1800" i="1" dirty="0">
                <a:solidFill>
                  <a:srgbClr val="820000"/>
                </a:solidFill>
              </a:rPr>
              <a:t> "</a:t>
            </a:r>
            <a:r>
              <a:rPr lang="en-US" sz="1800" i="1" dirty="0">
                <a:solidFill>
                  <a:srgbClr val="820000"/>
                </a:solidFill>
              </a:rPr>
              <a:t>Minimum Requirements and Guidelines for Sampling and Measurement of Brake Emissions for Particle Number and Particle Mass" </a:t>
            </a:r>
            <a:r>
              <a:rPr lang="" sz="1800" dirty="0">
                <a:solidFill>
                  <a:srgbClr val="820000"/>
                </a:solidFill>
              </a:rPr>
              <a:t>and </a:t>
            </a:r>
            <a:r>
              <a:rPr lang="" sz="1800" i="1" dirty="0">
                <a:solidFill>
                  <a:srgbClr val="820000"/>
                </a:solidFill>
              </a:rPr>
              <a:t>"</a:t>
            </a:r>
            <a:r>
              <a:rPr lang="en-US" sz="1800" i="1" dirty="0">
                <a:solidFill>
                  <a:srgbClr val="820000"/>
                </a:solidFill>
              </a:rPr>
              <a:t>Reporting Test Results from Brake Emissions Testing"</a:t>
            </a:r>
            <a:r>
              <a:rPr lang="" sz="1800" i="1" dirty="0">
                <a:solidFill>
                  <a:srgbClr val="820000"/>
                </a:solidFill>
              </a:rPr>
              <a:t> </a:t>
            </a:r>
          </a:p>
          <a:p>
            <a:pPr marL="0" lvl="1" indent="-342900" algn="just">
              <a:spcBef>
                <a:spcPts val="0"/>
              </a:spcBef>
              <a:buClr>
                <a:srgbClr val="7A1022"/>
              </a:buClr>
              <a:buFont typeface="Wingdings" panose="05000000000000000000" pitchFamily="2" charset="2"/>
              <a:buChar char="ü"/>
            </a:pPr>
            <a:r>
              <a:rPr lang="" sz="1800" dirty="0">
                <a:solidFill>
                  <a:srgbClr val="820000"/>
                </a:solidFill>
              </a:rPr>
              <a:t>Next F2F PMP Meeting to introduce the discussion for possible adjustments of the method to include other technologies (i.e. regenerative braking) and vehicle categories (i.e. vehicles &gt;3.5t) to the general methodology</a:t>
            </a:r>
            <a:endParaRPr lang="en-IE" altLang="en-US" sz="1800" dirty="0">
              <a:solidFill>
                <a:srgbClr val="820000"/>
              </a:solidFill>
            </a:endParaRPr>
          </a:p>
          <a:p>
            <a:pPr marL="0" lvl="1" indent="-342900" algn="just">
              <a:spcBef>
                <a:spcPts val="0"/>
              </a:spcBef>
              <a:buClr>
                <a:srgbClr val="7A1022"/>
              </a:buClr>
              <a:buFont typeface="Wingdings" panose="05000000000000000000" pitchFamily="2" charset="2"/>
              <a:buChar char="ü"/>
            </a:pPr>
            <a:r>
              <a:rPr lang="en-IE" altLang="en-US" sz="1800" dirty="0">
                <a:solidFill>
                  <a:srgbClr val="820000"/>
                </a:solidFill>
              </a:rPr>
              <a:t>Proposal: </a:t>
            </a:r>
            <a:r>
              <a:rPr lang="" altLang="en-US" sz="1800" dirty="0">
                <a:solidFill>
                  <a:srgbClr val="820000"/>
                </a:solidFill>
              </a:rPr>
              <a:t>Organize a PMP-Brake workshop</a:t>
            </a:r>
            <a:r>
              <a:rPr lang="en-IE" altLang="en-US" sz="1800" dirty="0">
                <a:solidFill>
                  <a:srgbClr val="820000"/>
                </a:solidFill>
              </a:rPr>
              <a:t> in January 2021 in Geneva during</a:t>
            </a:r>
            <a:r>
              <a:rPr lang="" altLang="en-US" sz="1800" dirty="0">
                <a:solidFill>
                  <a:srgbClr val="820000"/>
                </a:solidFill>
              </a:rPr>
              <a:t> the</a:t>
            </a:r>
            <a:r>
              <a:rPr lang="en-IE" altLang="en-US" sz="1800" dirty="0">
                <a:solidFill>
                  <a:srgbClr val="820000"/>
                </a:solidFill>
              </a:rPr>
              <a:t> GRPE week</a:t>
            </a:r>
            <a:r>
              <a:rPr lang="" altLang="en-US" sz="1800" dirty="0">
                <a:solidFill>
                  <a:srgbClr val="820000"/>
                </a:solidFill>
              </a:rPr>
              <a:t> with the purpose of</a:t>
            </a:r>
            <a:r>
              <a:rPr lang="en-IE" altLang="en-US" sz="1800" dirty="0">
                <a:solidFill>
                  <a:srgbClr val="820000"/>
                </a:solidFill>
              </a:rPr>
              <a:t> discuss</a:t>
            </a:r>
            <a:r>
              <a:rPr lang="" altLang="en-US" sz="1800" dirty="0">
                <a:solidFill>
                  <a:srgbClr val="820000"/>
                </a:solidFill>
              </a:rPr>
              <a:t>ing</a:t>
            </a:r>
            <a:r>
              <a:rPr lang="en-IE" altLang="en-US" sz="1800" dirty="0">
                <a:solidFill>
                  <a:srgbClr val="820000"/>
                </a:solidFill>
              </a:rPr>
              <a:t> with experts and contracting parties the way towards a method for regulatory purpose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Summary of the activity</a:t>
            </a:r>
            <a:r>
              <a:rPr lang="" u="sng" dirty="0"/>
              <a:t> </a:t>
            </a:r>
            <a:r>
              <a:rPr lang="en-GB" u="sng" dirty="0"/>
              <a:t>–</a:t>
            </a:r>
            <a:r>
              <a:rPr lang="" u="sng" dirty="0"/>
              <a:t> Future Outlook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717762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946" y="613320"/>
            <a:ext cx="11073806" cy="782357"/>
          </a:xfrm>
        </p:spPr>
        <p:txBody>
          <a:bodyPr/>
          <a:lstStyle/>
          <a:p>
            <a:r>
              <a:rPr lang="" u="sng">
                <a:solidFill>
                  <a:srgbClr val="1D679F"/>
                </a:solidFill>
              </a:rPr>
              <a:t>Tyre</a:t>
            </a:r>
            <a:r>
              <a:rPr lang="" u="sng" dirty="0">
                <a:solidFill>
                  <a:srgbClr val="1D679F"/>
                </a:solidFill>
              </a:rPr>
              <a:t> Emissions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 dirty="0">
                <a:solidFill>
                  <a:srgbClr val="1D679F"/>
                </a:solidFill>
              </a:rPr>
              <a:t> S</a:t>
            </a:r>
            <a:r>
              <a:rPr lang="" u="sng">
                <a:solidFill>
                  <a:srgbClr val="1D679F"/>
                </a:solidFill>
              </a:rPr>
              <a:t>ummary</a:t>
            </a:r>
            <a:endParaRPr lang="en-GB" u="sng" dirty="0">
              <a:solidFill>
                <a:srgbClr val="1D679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4"/>
          </p:nvPr>
        </p:nvSpPr>
        <p:spPr>
          <a:xfrm>
            <a:off x="848349" y="1502420"/>
            <a:ext cx="10871602" cy="4451572"/>
          </a:xfrm>
        </p:spPr>
        <p:txBody>
          <a:bodyPr/>
          <a:lstStyle/>
          <a:p>
            <a:pPr indent="0" algn="just">
              <a:spcAft>
                <a:spcPts val="900"/>
              </a:spcAft>
              <a:buClrTx/>
            </a:pPr>
            <a:r>
              <a:rPr lang="" sz="1800" b="1" i="1" u="sng">
                <a:solidFill>
                  <a:srgbClr val="820000"/>
                </a:solidFill>
              </a:rPr>
              <a:t>H2020 Project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spcAft>
                <a:spcPts val="900"/>
              </a:spcAft>
              <a:buClrTx/>
              <a:buFont typeface="Wingdings" panose="05000000000000000000" pitchFamily="2" charset="2"/>
              <a:buChar char="ü"/>
            </a:pPr>
            <a:r>
              <a:rPr lang="" sz="1800">
                <a:solidFill>
                  <a:srgbClr val="820000"/>
                </a:solidFill>
              </a:rPr>
              <a:t>The </a:t>
            </a:r>
            <a:r>
              <a:rPr lang="en-GB" sz="1800" dirty="0">
                <a:solidFill>
                  <a:srgbClr val="820000"/>
                </a:solidFill>
              </a:rPr>
              <a:t>L</a:t>
            </a:r>
            <a:r>
              <a:rPr lang="" sz="1800">
                <a:solidFill>
                  <a:srgbClr val="820000"/>
                </a:solidFill>
              </a:rPr>
              <a:t>C-MG-1-14-2020 call aims in addressing the issue of </a:t>
            </a:r>
            <a:r>
              <a:rPr lang="" sz="1800" b="1">
                <a:solidFill>
                  <a:srgbClr val="820000"/>
                </a:solidFill>
              </a:rPr>
              <a:t>particle emissions</a:t>
            </a:r>
            <a:r>
              <a:rPr lang="" sz="1800">
                <a:solidFill>
                  <a:srgbClr val="820000"/>
                </a:solidFill>
              </a:rPr>
              <a:t> and noise from tyres</a:t>
            </a:r>
            <a:r>
              <a:rPr lang="" sz="1800" dirty="0">
                <a:solidFill>
                  <a:srgbClr val="820000"/>
                </a:solidFill>
              </a:rPr>
              <a:t>. </a:t>
            </a:r>
            <a:r>
              <a:rPr lang="" sz="1800">
                <a:solidFill>
                  <a:srgbClr val="820000"/>
                </a:solidFill>
              </a:rPr>
              <a:t>It is a 2-stage call and the winning consortium(a) will work among others on the following topics</a:t>
            </a:r>
            <a:r>
              <a:rPr lang="" sz="1800" dirty="0">
                <a:solidFill>
                  <a:srgbClr val="820000"/>
                </a:solidFill>
              </a:rPr>
              <a:t>. </a:t>
            </a:r>
          </a:p>
          <a:p>
            <a:pPr marL="971550" lvl="1" indent="-285750" algn="just">
              <a:spcBef>
                <a:spcPts val="3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" sz="1400" dirty="0">
                <a:solidFill>
                  <a:srgbClr val="820000"/>
                </a:solidFill>
              </a:rPr>
              <a:t>Assess</a:t>
            </a:r>
            <a:r>
              <a:rPr lang="" sz="1400">
                <a:solidFill>
                  <a:srgbClr val="820000"/>
                </a:solidFill>
              </a:rPr>
              <a:t>ment and characterization</a:t>
            </a:r>
            <a:r>
              <a:rPr lang="" sz="1400" dirty="0">
                <a:solidFill>
                  <a:srgbClr val="820000"/>
                </a:solidFill>
              </a:rPr>
              <a:t> </a:t>
            </a:r>
            <a:r>
              <a:rPr lang="" sz="1400">
                <a:solidFill>
                  <a:srgbClr val="820000"/>
                </a:solidFill>
              </a:rPr>
              <a:t>of the amounts of tyre particles emitted under different driving conditions both in the laboratory and on-road</a:t>
            </a:r>
            <a:r>
              <a:rPr lang="" sz="1400" dirty="0">
                <a:solidFill>
                  <a:srgbClr val="820000"/>
                </a:solidFill>
              </a:rPr>
              <a:t> </a:t>
            </a:r>
          </a:p>
          <a:p>
            <a:pPr marL="971550" lvl="1" indent="-285750" algn="just">
              <a:spcBef>
                <a:spcPts val="3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" sz="1400">
                <a:solidFill>
                  <a:srgbClr val="820000"/>
                </a:solidFill>
              </a:rPr>
              <a:t>Provide recommendations for the development of reliable and repeatable methodologies for the assessment of tyre emissions and tyre abrasion rate</a:t>
            </a:r>
            <a:endParaRPr lang="" sz="1400" dirty="0">
              <a:solidFill>
                <a:srgbClr val="820000"/>
              </a:solidFill>
            </a:endParaRPr>
          </a:p>
          <a:p>
            <a:pPr marL="971550" lvl="1" indent="-285750" algn="just">
              <a:spcBef>
                <a:spcPts val="0"/>
              </a:spcBef>
              <a:spcAft>
                <a:spcPts val="2400"/>
              </a:spcAft>
              <a:buClrTx/>
              <a:buFont typeface="Courier New" panose="02070309020205020404" pitchFamily="49" charset="0"/>
              <a:buChar char="o"/>
            </a:pPr>
            <a:r>
              <a:rPr lang="" sz="1400">
                <a:solidFill>
                  <a:srgbClr val="820000"/>
                </a:solidFill>
              </a:rPr>
              <a:t>Particles tracing and quantification in different environmental compartments with focus on microplastics emissions</a:t>
            </a:r>
            <a:r>
              <a:rPr lang="" sz="1400" dirty="0">
                <a:solidFill>
                  <a:srgbClr val="820000"/>
                </a:solidFill>
              </a:rPr>
              <a:t>  </a:t>
            </a:r>
            <a:endParaRPr lang="" sz="1800" dirty="0">
              <a:solidFill>
                <a:srgbClr val="820000"/>
              </a:solidFill>
            </a:endParaRPr>
          </a:p>
          <a:p>
            <a:pPr indent="0" algn="just">
              <a:spcAft>
                <a:spcPts val="600"/>
              </a:spcAft>
              <a:buClrTx/>
            </a:pPr>
            <a:r>
              <a:rPr lang="" sz="1800" b="1" i="1" u="sng">
                <a:solidFill>
                  <a:srgbClr val="820000"/>
                </a:solidFill>
              </a:rPr>
              <a:t>Abrasion Rate</a:t>
            </a:r>
            <a:endParaRPr lang="en-US" sz="1800" b="1" i="1" u="sng" dirty="0">
              <a:solidFill>
                <a:srgbClr val="82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" sz="1800">
                <a:solidFill>
                  <a:srgbClr val="820000"/>
                </a:solidFill>
              </a:rPr>
              <a:t>ETRMA has completed the feasibility assessment regarding the development of a tyre abrasion methodology. ETRMA </a:t>
            </a:r>
            <a:r>
              <a:rPr lang="en-GB" sz="1800" dirty="0">
                <a:solidFill>
                  <a:srgbClr val="820000"/>
                </a:solidFill>
              </a:rPr>
              <a:t>h</a:t>
            </a:r>
            <a:r>
              <a:rPr lang="" sz="1800">
                <a:solidFill>
                  <a:srgbClr val="820000"/>
                </a:solidFill>
              </a:rPr>
              <a:t>as committed to present their proposal at the next F2F PMP Meeting.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" sz="1800">
                <a:solidFill>
                  <a:srgbClr val="820000"/>
                </a:solidFill>
              </a:rPr>
              <a:t>PMP's target remains to explore the possible correlation of tyre abrasion rate with PM</a:t>
            </a:r>
            <a:r>
              <a:rPr lang="" sz="1800" baseline="-25000">
                <a:solidFill>
                  <a:srgbClr val="820000"/>
                </a:solidFill>
              </a:rPr>
              <a:t>10</a:t>
            </a:r>
            <a:r>
              <a:rPr lang="" sz="1800">
                <a:solidFill>
                  <a:srgbClr val="820000"/>
                </a:solidFill>
              </a:rPr>
              <a:t> and PM</a:t>
            </a:r>
            <a:r>
              <a:rPr lang="" sz="1800" baseline="-25000">
                <a:solidFill>
                  <a:srgbClr val="820000"/>
                </a:solidFill>
              </a:rPr>
              <a:t>2.5</a:t>
            </a:r>
            <a:r>
              <a:rPr lang="" sz="1800">
                <a:solidFill>
                  <a:srgbClr val="820000"/>
                </a:solidFill>
              </a:rPr>
              <a:t> emissions as soon as the method becomes available</a:t>
            </a:r>
            <a:endParaRPr lang="" sz="1800" dirty="0">
              <a:solidFill>
                <a:srgbClr val="8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0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1944076" y="1825624"/>
            <a:ext cx="9290539" cy="41703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/>
                </a:solidFill>
              </a:rPr>
              <a:t>EU Science Hub: </a:t>
            </a:r>
            <a:r>
              <a:rPr lang="en-GB" dirty="0" err="1"/>
              <a:t>ec.europa.eu</a:t>
            </a:r>
            <a:r>
              <a:rPr lang="en-GB" dirty="0"/>
              <a:t>/</a:t>
            </a:r>
            <a:r>
              <a:rPr lang="en-GB" dirty="0" err="1"/>
              <a:t>jrc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@</a:t>
            </a:r>
            <a:r>
              <a:rPr lang="en-GB" dirty="0" err="1"/>
              <a:t>EU_ScienceHub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EU Science Hub – Joint Research Centre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EU Science, Research and Innovation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/>
              <a:t>Eu</a:t>
            </a:r>
            <a:r>
              <a:rPr lang="en-GB" dirty="0"/>
              <a:t> Science Hub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Keep in touch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06" y="1710237"/>
            <a:ext cx="827881" cy="907677"/>
          </a:xfrm>
          <a:prstGeom prst="rect">
            <a:avLst/>
          </a:prstGeom>
        </p:spPr>
      </p:pic>
      <p:pic>
        <p:nvPicPr>
          <p:cNvPr id="26" name="Picture 25" descr="Twitter_Social_Icon_Rounded_Square_Colo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7" y="2675006"/>
            <a:ext cx="624058" cy="624058"/>
          </a:xfrm>
          <a:prstGeom prst="rect">
            <a:avLst/>
          </a:prstGeom>
        </p:spPr>
      </p:pic>
      <p:pic>
        <p:nvPicPr>
          <p:cNvPr id="28" name="Picture 27" descr="LI-In-Bug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14" y="4238027"/>
            <a:ext cx="746211" cy="634574"/>
          </a:xfrm>
          <a:prstGeom prst="rect">
            <a:avLst/>
          </a:prstGeom>
        </p:spPr>
      </p:pic>
      <p:pic>
        <p:nvPicPr>
          <p:cNvPr id="29" name="Picture 28" descr="yt_icon_rgb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67" y="5035058"/>
            <a:ext cx="739172" cy="521650"/>
          </a:xfrm>
          <a:prstGeom prst="rect">
            <a:avLst/>
          </a:prstGeom>
        </p:spPr>
      </p:pic>
      <p:pic>
        <p:nvPicPr>
          <p:cNvPr id="31" name="Picture 30" descr="f_logo_RGB-Blue_72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94" y="3375703"/>
            <a:ext cx="7155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39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wrap="square" anchor="b" anchorCtr="0"/>
          <a:lstStyle/>
          <a:p>
            <a:r>
              <a:rPr lang="en-GB" sz="1050" b="1"/>
              <a:t>© European Union 2020</a:t>
            </a:r>
          </a:p>
          <a:p>
            <a:r>
              <a:rPr lang="en-GB" sz="1050"/>
              <a:t>Unless otherwise noted the reuse of this presentation is authorised under the </a:t>
            </a:r>
            <a:r>
              <a:rPr lang="en-GB" sz="1050">
                <a:hlinkClick r:id="rId3"/>
              </a:rPr>
              <a:t>CC BY 4.0 </a:t>
            </a:r>
            <a:r>
              <a:rPr lang="en-GB" sz="105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GB" sz="1050"/>
              <a:t>Slide </a:t>
            </a:r>
            <a:r>
              <a:rPr lang="en-GB" sz="1050">
                <a:solidFill>
                  <a:schemeClr val="accent6"/>
                </a:solidFill>
              </a:rPr>
              <a:t>xx</a:t>
            </a:r>
            <a:r>
              <a:rPr lang="en-GB" sz="1050"/>
              <a:t>: </a:t>
            </a:r>
            <a:r>
              <a:rPr lang="en-GB" sz="1050">
                <a:solidFill>
                  <a:schemeClr val="accent6"/>
                </a:solidFill>
              </a:rPr>
              <a:t>element concerned</a:t>
            </a:r>
            <a:r>
              <a:rPr lang="en-GB" sz="1050"/>
              <a:t>, source</a:t>
            </a:r>
            <a:r>
              <a:rPr lang="en-GB" sz="1050">
                <a:solidFill>
                  <a:schemeClr val="accent6"/>
                </a:solidFill>
              </a:rPr>
              <a:t>: e.g. Fotolia.com</a:t>
            </a:r>
            <a:r>
              <a:rPr lang="en-GB" sz="1050"/>
              <a:t>; Slide </a:t>
            </a:r>
            <a:r>
              <a:rPr lang="en-GB" sz="1050">
                <a:solidFill>
                  <a:schemeClr val="accent6"/>
                </a:solidFill>
              </a:rPr>
              <a:t>xx</a:t>
            </a:r>
            <a:r>
              <a:rPr lang="en-GB" sz="1050"/>
              <a:t>: </a:t>
            </a:r>
            <a:r>
              <a:rPr lang="en-GB" sz="1050">
                <a:solidFill>
                  <a:schemeClr val="accent6"/>
                </a:solidFill>
              </a:rPr>
              <a:t>element concerned</a:t>
            </a:r>
            <a:r>
              <a:rPr lang="en-GB" sz="1050"/>
              <a:t>, source: </a:t>
            </a:r>
            <a:r>
              <a:rPr lang="en-GB" sz="1050">
                <a:solidFill>
                  <a:schemeClr val="accent6"/>
                </a:solidFill>
              </a:rPr>
              <a:t>e.g. iStock.com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03" y="4043693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2020-01-13:  		PMP 52</a:t>
            </a:r>
            <a:r>
              <a:rPr lang="en-US" altLang="en-US" baseline="30000" dirty="0"/>
              <a:t>nd</a:t>
            </a:r>
            <a:r>
              <a:rPr lang="en-US" altLang="en-US" dirty="0"/>
              <a:t> (GRPE Geneva summary)</a:t>
            </a:r>
          </a:p>
          <a:p>
            <a:r>
              <a:rPr lang="en-US" altLang="en-US" dirty="0"/>
              <a:t>2020-04-02		PMP </a:t>
            </a:r>
            <a:r>
              <a:rPr lang="en-US" altLang="en-US" dirty="0" err="1"/>
              <a:t>Webconference</a:t>
            </a:r>
            <a:r>
              <a:rPr lang="en-US" altLang="en-US" dirty="0"/>
              <a:t> on exhaust emissions  </a:t>
            </a:r>
          </a:p>
          <a:p>
            <a:r>
              <a:rPr lang="en-US" altLang="en-US" dirty="0"/>
              <a:t>2020-05-11		PMP </a:t>
            </a:r>
            <a:r>
              <a:rPr lang="en-US" altLang="en-US" dirty="0" err="1"/>
              <a:t>Webconference</a:t>
            </a:r>
            <a:r>
              <a:rPr lang="en-US" altLang="en-US" dirty="0"/>
              <a:t> on exhaust emissions  </a:t>
            </a:r>
          </a:p>
          <a:p>
            <a:r>
              <a:rPr lang="en-US" altLang="en-US" dirty="0"/>
              <a:t>2020-05-20		PMP </a:t>
            </a:r>
            <a:r>
              <a:rPr lang="en-US" altLang="en-US" dirty="0" err="1"/>
              <a:t>Webconference</a:t>
            </a:r>
            <a:r>
              <a:rPr lang="en-US" altLang="en-US" dirty="0"/>
              <a:t> on non-exhaust emissions  </a:t>
            </a:r>
          </a:p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endParaRPr lang="en-US" altLang="en-US" baseline="30000" dirty="0">
              <a:solidFill>
                <a:srgbClr val="0F5494"/>
              </a:solidFill>
              <a:latin typeface="Verdana" pitchFamily="34" charset="0"/>
            </a:endParaRPr>
          </a:p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US" altLang="en-US" dirty="0"/>
              <a:t>NEXT F-2-F MEETING: </a:t>
            </a:r>
            <a:r>
              <a:rPr lang="en-US" altLang="en-US" dirty="0" err="1"/>
              <a:t>tbd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PMP meetings in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79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EXHAUST PARTICLE EMISSIONS</a:t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51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Proposal for a sub-23 nm particle measurement methodology finalized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Experimental activities on LD and HD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3 informal documents submitted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altLang="en-US" dirty="0"/>
              <a:t>Proposal for a sub-23 particle measurement methodology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altLang="en-US" dirty="0"/>
              <a:t>Explanatory note on sub-23 particle measurement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altLang="en-US" dirty="0"/>
              <a:t>Revised </a:t>
            </a:r>
            <a:r>
              <a:rPr lang="en-US" altLang="en-US" dirty="0" err="1"/>
              <a:t>ToR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the IWG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00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Informal documents </a:t>
            </a:r>
            <a:r>
              <a:rPr lang="en-GB" b="1" dirty="0"/>
              <a:t>GRPE-81-10 and GRPE-81-11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The new proposal: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M</a:t>
            </a:r>
            <a:r>
              <a:rPr lang="en-AU" dirty="0" err="1"/>
              <a:t>odifies</a:t>
            </a:r>
            <a:r>
              <a:rPr lang="en-AU" dirty="0"/>
              <a:t> the existing solid PN measurement methodology having a 50% cut-off size at 23 nm (SPN23) in order to allow the use of </a:t>
            </a:r>
            <a:r>
              <a:rPr lang="en-AU" dirty="0" err="1"/>
              <a:t>catalyzed</a:t>
            </a:r>
            <a:r>
              <a:rPr lang="en-AU" dirty="0"/>
              <a:t> volatile particle remover (VPR) and introduce minor improvements </a:t>
            </a:r>
            <a:endParaRPr lang="en-GB" dirty="0"/>
          </a:p>
          <a:p>
            <a:pPr marL="914400" lvl="1" indent="-457200">
              <a:buFont typeface="+mj-lt"/>
              <a:buAutoNum type="alphaLcParenR"/>
            </a:pPr>
            <a:r>
              <a:rPr lang="en-AU" dirty="0"/>
              <a:t>Includes as a second option a solid PN measurement methodology with a 65% cut-off size at 10 nm (SPN10). </a:t>
            </a:r>
          </a:p>
          <a:p>
            <a:pPr marL="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en-US" sz="2400" dirty="0"/>
              <a:t>The explanatory note describes the main changed to SPN23 and the main elements of SPN10 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 for a sub-23 nm particle measurement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67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 for a sub-23 nm particle measurement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53590"/>
              </p:ext>
            </p:extLst>
          </p:nvPr>
        </p:nvGraphicFramePr>
        <p:xfrm>
          <a:off x="777968" y="1784297"/>
          <a:ext cx="10649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5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Subject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GTR 15, Annex 5 – Original requirements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Proposed changes for SPN23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Proposed changes for SPN10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Reasoning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8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PNC efficiency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12 % @ 23 nm, &gt;90% @ 41nm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r>
                        <a:rPr lang="en-US" sz="2000" kern="1200">
                          <a:effectLst/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2000" kern="1200">
                          <a:effectLst/>
                          <a:latin typeface="Arial Narrow" panose="020B0606020202030204" pitchFamily="34" charset="0"/>
                        </a:rPr>
                        <a:t>15 % @ 10 nm, &gt;90% @ 15nm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Typical PNC-efficiency, well tested in the field.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Arial Narrow" panose="020B0606020202030204" pitchFamily="34" charset="0"/>
                        </a:rPr>
                        <a:t>Maximum VPR-loss requirement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@ 30nm 30% and @ 50 nm 20% higher than @ 100 nm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Arial Narrow" panose="020B0606020202030204" pitchFamily="34" charset="0"/>
                        </a:rPr>
                        <a:t>Addition</a:t>
                      </a:r>
                      <a:endParaRPr lang="en-GB" sz="20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Arial Narrow" panose="020B0606020202030204" pitchFamily="34" charset="0"/>
                        </a:rPr>
                        <a:t>@15 nm 100 % higher than at 100 nm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No additional requirement below 15 nm since generation of particles &lt; 15 nm challenging, uncertainties high 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8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effectLst/>
                          <a:latin typeface="Arial Narrow" panose="020B0606020202030204" pitchFamily="34" charset="0"/>
                        </a:rPr>
                        <a:t>Polydisperse</a:t>
                      </a: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 validation  of VPR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en-GB" sz="2000" kern="1200" dirty="0" err="1">
                          <a:effectLst/>
                          <a:latin typeface="Arial Narrow" panose="020B0606020202030204" pitchFamily="34" charset="0"/>
                        </a:rPr>
                        <a:t>polydisperse</a:t>
                      </a: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 50 nm aerosol may be used for validation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Removed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Uncertainties @ 15 nm or below high </a:t>
                      </a: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kern="1200" dirty="0">
                          <a:effectLst/>
                          <a:latin typeface="Arial Narrow" panose="020B0606020202030204" pitchFamily="34" charset="0"/>
                        </a:rPr>
                        <a:t> test serves no purpose 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26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 for a sub-23 nm particle measurement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445976"/>
              </p:ext>
            </p:extLst>
          </p:nvPr>
        </p:nvGraphicFramePr>
        <p:xfrm>
          <a:off x="777968" y="1601417"/>
          <a:ext cx="10649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5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Subject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GTR 15, Annex 5 – Original requirements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Proposed changes for SPN23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Proposed changes for SPN10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Reasoning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VPR validation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  <a:latin typeface="Arial Narrow" panose="020B0606020202030204" pitchFamily="34" charset="0"/>
                        </a:rPr>
                        <a:t>&gt; 99.0 % vaporization of 30 nm </a:t>
                      </a:r>
                      <a:r>
                        <a:rPr lang="en-GB" sz="1800" kern="1200" dirty="0" err="1">
                          <a:effectLst/>
                          <a:latin typeface="Arial Narrow" panose="020B0606020202030204" pitchFamily="34" charset="0"/>
                        </a:rPr>
                        <a:t>tetracontane</a:t>
                      </a:r>
                      <a:r>
                        <a:rPr lang="en-GB" sz="1800" kern="1200" dirty="0">
                          <a:effectLst/>
                          <a:latin typeface="Arial Narrow" panose="020B0606020202030204" pitchFamily="34" charset="0"/>
                        </a:rPr>
                        <a:t> particles, with an inlet concentration of ≥ 10,000 per cm³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  <a:latin typeface="Arial Narrow" panose="020B0606020202030204" pitchFamily="34" charset="0"/>
                        </a:rPr>
                        <a:t>(Monodisperse)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  <a:latin typeface="Arial Narrow" panose="020B0606020202030204" pitchFamily="34" charset="0"/>
                        </a:rPr>
                        <a:t>&gt; 99.9 % removal efficiency of </a:t>
                      </a:r>
                      <a:r>
                        <a:rPr lang="en-GB" sz="1800" kern="1200" dirty="0" err="1">
                          <a:effectLst/>
                          <a:latin typeface="Arial Narrow" panose="020B0606020202030204" pitchFamily="34" charset="0"/>
                        </a:rPr>
                        <a:t>tetracontane</a:t>
                      </a:r>
                      <a:r>
                        <a:rPr lang="en-GB" sz="1800" kern="1200" dirty="0">
                          <a:effectLst/>
                          <a:latin typeface="Arial Narrow" panose="020B0606020202030204" pitchFamily="34" charset="0"/>
                        </a:rPr>
                        <a:t> particles with count median diameter &gt; 50 nm and mass &gt; 1 mg/m3.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GB" sz="1800" kern="1200" dirty="0" err="1">
                          <a:effectLst/>
                          <a:latin typeface="Arial Narrow" panose="020B0606020202030204" pitchFamily="34" charset="0"/>
                        </a:rPr>
                        <a:t>Polydisperse</a:t>
                      </a:r>
                      <a:r>
                        <a:rPr lang="en-GB" sz="1800" kern="120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Secure the functioning of VPR also for PNC with 65</a:t>
                      </a: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15 % @ 10 nm, &gt;90% @ 15nm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Volatile Particle Remover (VPR)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All parts (of SPN-system) -- shall not react with exhaust gas components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- VPR may be catalyzed (both heated evaporation tube and catalytic stripper allowed) 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- the VPR shall be catalyzed (use of catalytic stripper only)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 Narrow" panose="020B0606020202030204" pitchFamily="34" charset="0"/>
                        </a:rPr>
                        <a:t>Minimize the risk of artefacts for SPN10. Comparability of PNC10 and PNC23 and possibility of using new sampling systems with CS also for SPN23 by fitting a PNC with a D50 @ 23 nm. 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43594" marR="4359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51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825624"/>
            <a:ext cx="6485206" cy="4170363"/>
          </a:xfrm>
        </p:spPr>
        <p:txBody>
          <a:bodyPr/>
          <a:lstStyle/>
          <a:p>
            <a:r>
              <a:rPr lang="en-US" dirty="0"/>
              <a:t>Could the PN10 emission measurement cover also PN23 emission measurement in regulatory measurements?</a:t>
            </a:r>
          </a:p>
          <a:p>
            <a:pPr lvl="1"/>
            <a:r>
              <a:rPr lang="en-US" sz="2400" dirty="0"/>
              <a:t>If the vehicle passes the possible future PN10 limits could it be considered to pass also PN23-limit, although PN10 limits may not be valid in the region?</a:t>
            </a:r>
          </a:p>
          <a:p>
            <a:r>
              <a:rPr lang="en-US" dirty="0"/>
              <a:t>The aim is to avoid double measurements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addressed by PMP IWG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395" y="1765300"/>
            <a:ext cx="4628606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7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altLang="en-US" sz="2800" dirty="0"/>
              <a:t>LD Sub23nm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Europe 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Equipment returning from Asia, exercise interrupted due to Covid-19</a:t>
            </a:r>
          </a:p>
          <a:p>
            <a:pPr marL="457200" lvl="1" indent="0"/>
            <a:endParaRPr lang="en-IE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IE" altLang="en-US" sz="2800" dirty="0"/>
              <a:t>HD Tailpipe (</a:t>
            </a:r>
            <a:r>
              <a:rPr lang="en-IE" altLang="en-US" dirty="0"/>
              <a:t>Investigate the possibility of using direct sampling from raw exhaust and PN10)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Europe 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Equipment now in Asia</a:t>
            </a:r>
          </a:p>
          <a:p>
            <a:pPr marL="914400" lvl="1" indent="-457200">
              <a:buFont typeface="+mj-lt"/>
              <a:buAutoNum type="alphaLcParenR"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Briefly about the experimental Exercises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72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</TotalTime>
  <Words>1677</Words>
  <Application>Microsoft Office PowerPoint</Application>
  <PresentationFormat>Widescreen</PresentationFormat>
  <Paragraphs>194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Courier New</vt:lpstr>
      <vt:lpstr>Verdana</vt:lpstr>
      <vt:lpstr>Wingdings</vt:lpstr>
      <vt:lpstr>Office Theme</vt:lpstr>
      <vt:lpstr>81st UNECE GRPE session  PMP IWG Progress Report</vt:lpstr>
      <vt:lpstr>PMP meetings in 2020</vt:lpstr>
      <vt:lpstr>EXHAUST PARTICLE EMISSIONS </vt:lpstr>
      <vt:lpstr>Summary of the IWG activity</vt:lpstr>
      <vt:lpstr>Proposal for a sub-23 nm particle measurement</vt:lpstr>
      <vt:lpstr>Proposal for a sub-23 nm particle measurement</vt:lpstr>
      <vt:lpstr>Proposal for a sub-23 nm particle measurement</vt:lpstr>
      <vt:lpstr>Question addressed by PMP IWG</vt:lpstr>
      <vt:lpstr>Briefly about the experimental Exercises</vt:lpstr>
      <vt:lpstr>Revised ToR</vt:lpstr>
      <vt:lpstr>Procedural issue</vt:lpstr>
      <vt:lpstr>NON-EXHAUST PARTICLE EMISSIONS </vt:lpstr>
      <vt:lpstr>Brake Emissions – Task Force 1</vt:lpstr>
      <vt:lpstr>Brake Emissions – Task Force 2</vt:lpstr>
      <vt:lpstr>Brake Emissions – Task Force 2 – Next Steps</vt:lpstr>
      <vt:lpstr>Summary of the activity – Future Outlook</vt:lpstr>
      <vt:lpstr>Tyre Emissions – Summary</vt:lpstr>
      <vt:lpstr>Keep in touch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Benedicte Boudol</cp:lastModifiedBy>
  <cp:revision>220</cp:revision>
  <dcterms:created xsi:type="dcterms:W3CDTF">2019-08-09T12:06:42Z</dcterms:created>
  <dcterms:modified xsi:type="dcterms:W3CDTF">2020-06-09T13:08:14Z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10</vt:lpwstr>
  </property>
  <property fmtid="{D5CDD505-2E9C-101B-9397-08002B2CF9AE}" pid="3" name="Offisync_ServerID">
    <vt:lpwstr>0d3b22a6-6203-4efc-8e8e-b5279256493b</vt:lpwstr>
  </property>
  <property fmtid="{D5CDD505-2E9C-101B-9397-08002B2CF9AE}" pid="4" name="Jive_LatestUserAccountName">
    <vt:lpwstr>martigb</vt:lpwstr>
  </property>
  <property fmtid="{D5CDD505-2E9C-101B-9397-08002B2CF9AE}" pid="5" name="Offisync_ProviderInitializationData">
    <vt:lpwstr>https://webgate.ec.europa.eu/connected</vt:lpwstr>
  </property>
  <property fmtid="{D5CDD505-2E9C-101B-9397-08002B2CF9AE}" pid="6" name="Offisync_UniqueId">
    <vt:lpwstr>216256</vt:lpwstr>
  </property>
  <property fmtid="{D5CDD505-2E9C-101B-9397-08002B2CF9AE}" pid="7" name="Jive_VersionGuid">
    <vt:lpwstr>e7f9d301-6148-4f88-94fd-a64920e41c95</vt:lpwstr>
  </property>
  <property fmtid="{D5CDD505-2E9C-101B-9397-08002B2CF9AE}" pid="8" name="Jive_ModifiedButNotPublished">
    <vt:lpwstr>True</vt:lpwstr>
  </property>
</Properties>
</file>