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9"/>
  </p:sldMasterIdLst>
  <p:notesMasterIdLst>
    <p:notesMasterId r:id="rId27"/>
  </p:notesMasterIdLst>
  <p:handoutMasterIdLst>
    <p:handoutMasterId r:id="rId28"/>
  </p:handoutMasterIdLst>
  <p:sldIdLst>
    <p:sldId id="256" r:id="rId10"/>
    <p:sldId id="306" r:id="rId11"/>
    <p:sldId id="339" r:id="rId12"/>
    <p:sldId id="352" r:id="rId13"/>
    <p:sldId id="340" r:id="rId14"/>
    <p:sldId id="359" r:id="rId15"/>
    <p:sldId id="343" r:id="rId16"/>
    <p:sldId id="355" r:id="rId17"/>
    <p:sldId id="356" r:id="rId18"/>
    <p:sldId id="430" r:id="rId19"/>
    <p:sldId id="431" r:id="rId20"/>
    <p:sldId id="351" r:id="rId21"/>
    <p:sldId id="270" r:id="rId22"/>
    <p:sldId id="358" r:id="rId23"/>
    <p:sldId id="345" r:id="rId24"/>
    <p:sldId id="354" r:id="rId25"/>
    <p:sldId id="31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stey,Kendelle [NCR]" initials="A[" lastIdx="1" clrIdx="0">
    <p:extLst>
      <p:ext uri="{19B8F6BF-5375-455C-9EA6-DF929625EA0E}">
        <p15:presenceInfo xmlns:p15="http://schemas.microsoft.com/office/powerpoint/2012/main" userId="S-1-5-21-2086016090-1259623561-1170935872-1038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0" autoAdjust="0"/>
    <p:restoredTop sz="94799" autoAdjust="0"/>
  </p:normalViewPr>
  <p:slideViewPr>
    <p:cSldViewPr>
      <p:cViewPr varScale="1">
        <p:scale>
          <a:sx n="114" d="100"/>
          <a:sy n="114" d="100"/>
        </p:scale>
        <p:origin x="127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0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customXml" Target="../customXml/item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1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GRPE-65-nn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7E7CB-09AF-43F2-ADA4-B2B423205EE4}" type="datetimeFigureOut">
              <a:rPr lang="en-US" smtClean="0"/>
              <a:pPr/>
              <a:t>09-Jun-20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0532F-1526-46CA-8FD1-CC19224FD0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6835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GRPE-65-nn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8D883-694A-41C9-ACD9-6257BE9C1E94}" type="datetimeFigureOut">
              <a:rPr lang="en-US" smtClean="0"/>
              <a:pPr/>
              <a:t>09-Jun-20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2BFAC-DA74-4C24-AAF2-8D09F2FE08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14809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GRPE-65-nn</a:t>
            </a:r>
          </a:p>
        </p:txBody>
      </p:sp>
    </p:spTree>
    <p:extLst>
      <p:ext uri="{BB962C8B-B14F-4D97-AF65-F5344CB8AC3E}">
        <p14:creationId xmlns:p14="http://schemas.microsoft.com/office/powerpoint/2010/main" val="3420265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B52E-28EE-486C-8817-8481609D48FA}" type="datetime1">
              <a:rPr lang="en-US" smtClean="0"/>
              <a:t>09-Jun-20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B952-7A5B-4A42-A915-AA6C5EA17A8E}" type="datetime1">
              <a:rPr lang="en-US" smtClean="0"/>
              <a:t>09-Jun-20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8BB8-4EB5-458C-8CCD-EC14D7E64A33}" type="datetime1">
              <a:rPr lang="en-US" smtClean="0"/>
              <a:t>09-Jun-20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8420-9527-4012-8A53-B9A85E846BF8}" type="datetime1">
              <a:rPr lang="en-US" smtClean="0"/>
              <a:t>09-Jun-20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CF4D-6739-4966-BF53-378B3A5E238E}" type="datetime1">
              <a:rPr lang="en-US" smtClean="0"/>
              <a:t>09-Jun-20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4DB1318-DCCC-440F-94D6-CEF81F116C95}" type="datetime1">
              <a:rPr lang="en-US" smtClean="0"/>
              <a:t>09-Jun-20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F6C2-977C-44AA-A0B7-DEF18281B245}" type="datetime1">
              <a:rPr lang="en-US" smtClean="0"/>
              <a:t>09-Jun-20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2994D-669E-4CDF-BBE5-0D33D73F0CF5}" type="datetime1">
              <a:rPr lang="en-US" smtClean="0"/>
              <a:t>09-Jun-20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3D8E-7A90-4EB2-9F87-6CEC1C5BE1B1}" type="datetime1">
              <a:rPr lang="en-US" smtClean="0"/>
              <a:t>09-Jun-20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751C-225E-4DE5-8C72-1C81BD736081}" type="datetime1">
              <a:rPr lang="en-US" smtClean="0"/>
              <a:t>09-Jun-20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dirty="0"/>
              <a:t>EVE IWG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1069196-9691-4D00-9118-A17652EA00CC}" type="datetime1">
              <a:rPr lang="en-US" smtClean="0"/>
              <a:t>09-Jun-20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dirty="0"/>
              <a:t>EVE IWG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A28AE78-2866-4736-94AA-7BDB5573C706}" type="datetime1">
              <a:rPr lang="en-US" smtClean="0"/>
              <a:t>09-Jun-20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EVE IWG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Report to GRPE 81</a:t>
            </a:r>
            <a:r>
              <a:rPr lang="en-US" sz="2000" baseline="30000" dirty="0">
                <a:solidFill>
                  <a:schemeClr val="tx1"/>
                </a:solidFill>
              </a:rPr>
              <a:t>st</a:t>
            </a:r>
            <a:r>
              <a:rPr lang="en-US" sz="2000" dirty="0">
                <a:solidFill>
                  <a:schemeClr val="tx1"/>
                </a:solidFill>
              </a:rPr>
              <a:t> Session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Electric Vehicles and the Environment</a:t>
            </a:r>
            <a:br>
              <a:rPr lang="en-US" sz="3200" b="1" dirty="0"/>
            </a:br>
            <a:r>
              <a:rPr lang="en-US" sz="3200" b="1" dirty="0"/>
              <a:t> (EVE IWG)</a:t>
            </a:r>
          </a:p>
        </p:txBody>
      </p:sp>
      <p:sp>
        <p:nvSpPr>
          <p:cNvPr id="6" name="Textfeld 12"/>
          <p:cNvSpPr txBox="1">
            <a:spLocks noChangeArrowheads="1"/>
          </p:cNvSpPr>
          <p:nvPr/>
        </p:nvSpPr>
        <p:spPr bwMode="auto">
          <a:xfrm>
            <a:off x="5626968" y="152400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GRPE-81-32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81st GRPE, 9-12 June 2020</a:t>
            </a: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Agenda item 9(b) 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feld 39"/>
          <p:cNvSpPr txBox="1">
            <a:spLocks noChangeArrowheads="1"/>
          </p:cNvSpPr>
          <p:nvPr/>
        </p:nvSpPr>
        <p:spPr bwMode="auto">
          <a:xfrm>
            <a:off x="152400" y="1524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Submitted by the EVE informal working group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9B20FA9-593E-4147-8146-E1E81B6EC1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072411" y="544196"/>
            <a:ext cx="5035753" cy="66975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27046B-F2AE-46F3-A80E-B4F1E0D47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Durability Process for SOH and MPR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18A617-744E-426B-8123-0D15EFDF8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F900EA-9101-44E9-9468-50BC81174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971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7556A-FEE9-4409-B0CB-1F3C0E7F2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Durability Process for SOH and MPR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687279-5010-4AD5-A6FE-F1F211445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CB5421-98DC-4FD9-BAA6-265E94319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D59092-FF9C-4E03-94BC-76AF6E2C5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070663" y="558299"/>
            <a:ext cx="5039249" cy="6702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799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Original proposed mandate timeline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900" dirty="0"/>
              <a:t>(</a:t>
            </a:r>
            <a:r>
              <a:rPr lang="en-US" sz="2900" dirty="0" err="1"/>
              <a:t>i</a:t>
            </a:r>
            <a:r>
              <a:rPr lang="en-US" sz="2900" dirty="0"/>
              <a:t>)         March 2020: Approval of mandate from AC.3</a:t>
            </a:r>
          </a:p>
          <a:p>
            <a:r>
              <a:rPr lang="en-US" sz="2900" dirty="0"/>
              <a:t>(ii)        January 2020 – June 2020: EVE IWG formulates new drafting group, and begins drafting GTR with elements agreed upon by EVE IWG</a:t>
            </a:r>
          </a:p>
          <a:p>
            <a:r>
              <a:rPr lang="en-US" sz="2900" dirty="0">
                <a:solidFill>
                  <a:srgbClr val="FF0000"/>
                </a:solidFill>
              </a:rPr>
              <a:t>(iii)	June 2020: EVE IWG provides update to  GRPE outlining details of draft outline of GTR</a:t>
            </a:r>
          </a:p>
          <a:p>
            <a:r>
              <a:rPr lang="en-US" sz="2900" dirty="0"/>
              <a:t>(iv)       June 2020 – December 2020: EVE begins validation testing of relevant aspects of the proposed procedure, assesses results and makes changes to GTR</a:t>
            </a:r>
          </a:p>
          <a:p>
            <a:r>
              <a:rPr lang="en-US" sz="2900" dirty="0"/>
              <a:t>(v)  	January 2021: EVE IWG submits first draft proposal for the GTR as an informal document to January 2021 session of GRPE for further discussion and recommendation.</a:t>
            </a:r>
          </a:p>
          <a:p>
            <a:r>
              <a:rPr lang="en-US" sz="2900" dirty="0"/>
              <a:t>(vi)        January 2021- March 2021</a:t>
            </a:r>
          </a:p>
          <a:p>
            <a:pPr marL="594360" lvl="2" indent="0">
              <a:buNone/>
            </a:pPr>
            <a:r>
              <a:rPr lang="en-US" sz="2200" dirty="0">
                <a:solidFill>
                  <a:schemeClr val="tx2"/>
                </a:solidFill>
              </a:rPr>
              <a:t>a.       EVE revises draft proposal based on recommendations from GRPE</a:t>
            </a:r>
          </a:p>
          <a:p>
            <a:pPr marL="594360" lvl="2" indent="0">
              <a:buNone/>
            </a:pPr>
            <a:r>
              <a:rPr lang="en-US" sz="2200" dirty="0">
                <a:solidFill>
                  <a:schemeClr val="tx2"/>
                </a:solidFill>
              </a:rPr>
              <a:t>b.	 Transmission of the draft GTR as an informal document twelve weeks before the June 2021 session of GRPE;</a:t>
            </a:r>
          </a:p>
          <a:p>
            <a:pPr marL="594360" lvl="2" indent="0">
              <a:buNone/>
            </a:pPr>
            <a:r>
              <a:rPr lang="en-US" sz="2200" dirty="0">
                <a:solidFill>
                  <a:schemeClr val="tx2"/>
                </a:solidFill>
              </a:rPr>
              <a:t>c.	 Endorsement of the draft GTR based on an informal document by GRPE.</a:t>
            </a:r>
          </a:p>
          <a:p>
            <a:r>
              <a:rPr lang="en-US" sz="2900" dirty="0"/>
              <a:t>(vii)	June 2021: EVE presents the final GTR to GRPE</a:t>
            </a:r>
          </a:p>
          <a:p>
            <a:r>
              <a:rPr lang="en-US" sz="2900" dirty="0"/>
              <a:t>(viii)	November 2021: establishment of the GTR by AC.3 in the Global Registry.</a:t>
            </a:r>
          </a:p>
          <a:p>
            <a:r>
              <a:rPr lang="en-US" sz="2900" dirty="0"/>
              <a:t>(ix)	January 2021-January 2024: EVE IWG continues information gathering on possible modifications to the GTR and develops amendments to the GTR for consideration by WP.29 and AC.3, as deemed appropriate.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45684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BDF3D-557E-48BE-963B-4574DF743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to meet proposed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81EDB-C03C-4882-8948-5775BDC15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proposed schedule is very ambitious</a:t>
            </a:r>
          </a:p>
          <a:p>
            <a:r>
              <a:rPr lang="en-US" dirty="0"/>
              <a:t>EVE IWG plans to increase cadence of meetings to improve the chances of meeting the schedule</a:t>
            </a:r>
          </a:p>
          <a:p>
            <a:r>
              <a:rPr lang="en-US" dirty="0"/>
              <a:t>EVE feels that the proposed schedule may be achievable, conditional on many developments, including (most notably) the following:</a:t>
            </a:r>
          </a:p>
          <a:p>
            <a:pPr lvl="1"/>
            <a:r>
              <a:rPr lang="en-US" dirty="0"/>
              <a:t>Ability to reach consensus on the remaining details of Phase 1, among a growing group of stakeholders who have recently expressed interest in the work</a:t>
            </a:r>
          </a:p>
          <a:p>
            <a:pPr lvl="1"/>
            <a:r>
              <a:rPr lang="en-US" dirty="0"/>
              <a:t>Availability and suitability of any existing regulatory text (e.g., ISC statistical method and questionnaire/survey) that can be adapted to the GTR</a:t>
            </a:r>
          </a:p>
          <a:p>
            <a:pPr lvl="1"/>
            <a:r>
              <a:rPr lang="en-US" dirty="0"/>
              <a:t>No need to develop prescribed NUI algorithms</a:t>
            </a:r>
          </a:p>
          <a:p>
            <a:pPr lvl="1"/>
            <a:r>
              <a:rPr lang="en-US" dirty="0"/>
              <a:t>No need for a technical validation program</a:t>
            </a:r>
          </a:p>
          <a:p>
            <a:pPr lvl="1"/>
            <a:r>
              <a:rPr lang="en-US" dirty="0"/>
              <a:t>Any prior notice needed to establish outside services to support the program (e.g. application for any new OBD PIDs)</a:t>
            </a:r>
          </a:p>
          <a:p>
            <a:r>
              <a:rPr lang="en-US" dirty="0"/>
              <a:t>Mandate request includes possibility of an additional year if necessary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55A359-F3F2-43D3-8027-DF7212EF4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DFC9BD-47E7-48F5-9845-F91F864E3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9441-436D-43C2-9D61-A01E8DA2F59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39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9008C-ACE5-4DA0-B765-350F832E9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references for ISC development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732173-85B9-4568-AFD8-F1F0A49DA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67336-4541-48D4-87E0-2667C472C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F3A684-54B4-48F0-AC7A-AAEC60E58EE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Criteria for vehicle selection (Part A):</a:t>
            </a:r>
          </a:p>
          <a:p>
            <a:pPr lvl="1"/>
            <a:r>
              <a:rPr lang="en-US" dirty="0"/>
              <a:t>Could be modeled on existing survey such as “Selection of Vehicles for In Service Conformity Emissions Testing”, e.g. Appendix 1 of Commission Regulation (EU) 2018/1832</a:t>
            </a:r>
          </a:p>
          <a:p>
            <a:pPr lvl="1"/>
            <a:r>
              <a:rPr lang="en-US" dirty="0"/>
              <a:t>With added questions specific to vehicle and battery usage</a:t>
            </a:r>
          </a:p>
          <a:p>
            <a:pPr lvl="1"/>
            <a:r>
              <a:rPr lang="en-US" dirty="0"/>
              <a:t>Will require agreement on questions that adequately indicate potential for abnormal battery degradation</a:t>
            </a:r>
          </a:p>
          <a:p>
            <a:r>
              <a:rPr lang="en-US" dirty="0"/>
              <a:t>Statistical procedure:</a:t>
            </a:r>
          </a:p>
          <a:p>
            <a:pPr lvl="1"/>
            <a:r>
              <a:rPr lang="en-US" dirty="0"/>
              <a:t>Could be modeled on practices and decision charts described in 5.10 of above</a:t>
            </a:r>
          </a:p>
        </p:txBody>
      </p:sp>
    </p:spTree>
    <p:extLst>
      <p:ext uri="{BB962C8B-B14F-4D97-AF65-F5344CB8AC3E}">
        <p14:creationId xmlns:p14="http://schemas.microsoft.com/office/powerpoint/2010/main" val="2187342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Steps For Electrified Vehicle Durability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Reach final consensus on the framework of Phase 1</a:t>
            </a:r>
          </a:p>
          <a:p>
            <a:r>
              <a:rPr lang="en-US" dirty="0"/>
              <a:t>Finalize membership of drafting group and identify any needed task forces and their leaders</a:t>
            </a:r>
          </a:p>
          <a:p>
            <a:r>
              <a:rPr lang="en-US" dirty="0"/>
              <a:t>Identify and adapt existing text that may be useful for the GTR</a:t>
            </a:r>
          </a:p>
          <a:p>
            <a:r>
              <a:rPr lang="en-US" dirty="0"/>
              <a:t>Begin drafting GTR with elements agreed upon</a:t>
            </a:r>
          </a:p>
          <a:p>
            <a:r>
              <a:rPr lang="en-US" dirty="0"/>
              <a:t>Many significant open issues remain, and more are likely to be identified as this process continues</a:t>
            </a:r>
          </a:p>
        </p:txBody>
      </p:sp>
    </p:spTree>
    <p:extLst>
      <p:ext uri="{BB962C8B-B14F-4D97-AF65-F5344CB8AC3E}">
        <p14:creationId xmlns:p14="http://schemas.microsoft.com/office/powerpoint/2010/main" val="4281405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of Stating Energy Consumption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Proposed path forward for method of stating energy consumption</a:t>
            </a:r>
          </a:p>
          <a:p>
            <a:pPr lvl="1"/>
            <a:r>
              <a:rPr lang="en-US" dirty="0"/>
              <a:t>EVE remain available as experts on EV performance to support this work under leadership of GEEE</a:t>
            </a:r>
          </a:p>
          <a:p>
            <a:r>
              <a:rPr lang="en-US" dirty="0"/>
              <a:t>The EVE IWG and GEEE met at January 2020 GRPE to discuss the roles of both groups and the areas of focus for each group </a:t>
            </a:r>
          </a:p>
          <a:p>
            <a:r>
              <a:rPr lang="en-US" dirty="0"/>
              <a:t>EVE IWG and the GEEE proposed to have a joint workshop depending on funding resources for further planning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9399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 Meetings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Regular meetings concurrent with GRPE each January and June</a:t>
            </a:r>
          </a:p>
          <a:p>
            <a:r>
              <a:rPr lang="en-US" dirty="0"/>
              <a:t>24-25 October 2017 – Vienna, Austria</a:t>
            </a:r>
          </a:p>
          <a:p>
            <a:r>
              <a:rPr lang="en-US" dirty="0"/>
              <a:t>27-28 March 2018 – Tokyo, Japan</a:t>
            </a:r>
          </a:p>
          <a:p>
            <a:r>
              <a:rPr lang="en-US" dirty="0"/>
              <a:t>16-18 October 2018 – Ottawa, Canada</a:t>
            </a:r>
            <a:endParaRPr lang="en-US" sz="2400" dirty="0"/>
          </a:p>
          <a:p>
            <a:r>
              <a:rPr lang="en-US" dirty="0"/>
              <a:t>8-10 April 2019 – Stockholm, Sweden </a:t>
            </a:r>
          </a:p>
          <a:p>
            <a:r>
              <a:rPr lang="en-US" dirty="0"/>
              <a:t>8-9 October 2019 – Brussels, Belgium</a:t>
            </a:r>
          </a:p>
          <a:p>
            <a:r>
              <a:rPr lang="en-US" dirty="0">
                <a:solidFill>
                  <a:srgbClr val="00B0F0"/>
                </a:solidFill>
              </a:rPr>
              <a:t>23-24 March 2020– USA (teleconference due to COVID)</a:t>
            </a:r>
          </a:p>
          <a:p>
            <a:r>
              <a:rPr lang="en-US" u="sng" dirty="0">
                <a:solidFill>
                  <a:srgbClr val="00B0F0"/>
                </a:solidFill>
              </a:rPr>
              <a:t>Monthly EVE teleconferences starting in late June 2020</a:t>
            </a:r>
          </a:p>
          <a:p>
            <a:r>
              <a:rPr lang="en-US" dirty="0"/>
              <a:t>Fall 2020 –TBD (Asia?)</a:t>
            </a:r>
          </a:p>
          <a:p>
            <a:r>
              <a:rPr lang="en-US" dirty="0"/>
              <a:t>Spring 2021 – TBD (Europe?)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173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Original Mandate (Part B of 2</a:t>
            </a:r>
            <a:r>
              <a:rPr lang="en-US" baseline="30000" dirty="0"/>
              <a:t>nd</a:t>
            </a:r>
            <a:r>
              <a:rPr lang="en-US" dirty="0"/>
              <a:t> Mandate)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Hybrid power determination</a:t>
            </a:r>
          </a:p>
          <a:p>
            <a:pPr lvl="1"/>
            <a:r>
              <a:rPr lang="en-US" dirty="0"/>
              <a:t>Targeted establishment of a power determination GTR by AC.3 in the Global Registry in November 2019 with flexibility to extend by up to 1 year based on results of validation testing</a:t>
            </a:r>
          </a:p>
          <a:p>
            <a:r>
              <a:rPr lang="en-US" dirty="0"/>
              <a:t>In-vehicle battery durability</a:t>
            </a:r>
          </a:p>
          <a:p>
            <a:pPr lvl="1"/>
            <a:r>
              <a:rPr lang="en-US" dirty="0"/>
              <a:t>Continue research on EV battery performance and durability</a:t>
            </a:r>
          </a:p>
          <a:p>
            <a:pPr lvl="1"/>
            <a:r>
              <a:rPr lang="en-US" dirty="0"/>
              <a:t>Return to AC.3 with recommendation for next steps (such as GTR development) or conclusion of topic</a:t>
            </a:r>
          </a:p>
          <a:p>
            <a:r>
              <a:rPr lang="en-US" dirty="0"/>
              <a:t>Method of stating energy consumption</a:t>
            </a:r>
          </a:p>
          <a:p>
            <a:pPr lvl="1"/>
            <a:r>
              <a:rPr lang="en-US" dirty="0"/>
              <a:t>Find another group within UNECE framework to assume leadership of the topic, with support of EVE IWG, with the </a:t>
            </a:r>
            <a:r>
              <a:rPr lang="en-US" i="1" dirty="0"/>
              <a:t>Group of Experts on Energy Efficiency (GEEE) </a:t>
            </a:r>
            <a:r>
              <a:rPr lang="en-US" dirty="0"/>
              <a:t>was identified as an initially promising option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5303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Updates to Mandate and Current Status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Hybrid power determination</a:t>
            </a:r>
          </a:p>
          <a:p>
            <a:pPr lvl="1"/>
            <a:r>
              <a:rPr lang="en-US" dirty="0"/>
              <a:t>The initial mandate envisioned the GTR as an Annex to GTR No. 15, but in March 2019 AC.3 approved the decision to instead develop it as a standalone GTR</a:t>
            </a:r>
          </a:p>
          <a:p>
            <a:pPr lvl="1"/>
            <a:r>
              <a:rPr lang="en-US" dirty="0"/>
              <a:t>In November 2019, the mandate for the GTR was extended by one year to complete additional testing to address validation concerns with the first phase  test results</a:t>
            </a:r>
          </a:p>
          <a:p>
            <a:pPr lvl="1"/>
            <a:r>
              <a:rPr lang="en-US" dirty="0"/>
              <a:t>The draft GTR was submitted in March 2020 and is available as formal document GRPE/2020/12.</a:t>
            </a:r>
          </a:p>
          <a:p>
            <a:pPr lvl="1"/>
            <a:r>
              <a:rPr lang="en-US" dirty="0"/>
              <a:t>An informal document has been issued that amends GRPE/2020/12.</a:t>
            </a:r>
          </a:p>
          <a:p>
            <a:r>
              <a:rPr lang="en-US" dirty="0"/>
              <a:t>In-vehicle battery durability</a:t>
            </a:r>
          </a:p>
          <a:p>
            <a:pPr lvl="1"/>
            <a:r>
              <a:rPr lang="en-US" dirty="0"/>
              <a:t>The EVE IWG presented a timeline proposal at the January 2020 GRPE with recommendations to approve the new mandate at AC.3 in March</a:t>
            </a:r>
          </a:p>
          <a:p>
            <a:pPr lvl="1"/>
            <a:r>
              <a:rPr lang="en-US" dirty="0"/>
              <a:t>The EVE IWG is presenting the probable framework of a Phase 1 GTR and commenting on the timeline and open issues remaining</a:t>
            </a:r>
          </a:p>
          <a:p>
            <a:r>
              <a:rPr lang="en-US" dirty="0"/>
              <a:t>Method of stating energy consumption</a:t>
            </a:r>
          </a:p>
          <a:p>
            <a:pPr lvl="1"/>
            <a:r>
              <a:rPr lang="en-US" dirty="0"/>
              <a:t>The</a:t>
            </a:r>
            <a:r>
              <a:rPr lang="en-US" i="1" dirty="0"/>
              <a:t> Group of Experts on Energy Efficiency (GEEE) </a:t>
            </a:r>
            <a:r>
              <a:rPr lang="en-US" dirty="0"/>
              <a:t>has committed in their most recent mandate to assume leadership of the work with a one year timeline. </a:t>
            </a:r>
          </a:p>
          <a:p>
            <a:pPr lvl="2"/>
            <a:r>
              <a:rPr lang="en-US" dirty="0"/>
              <a:t>Interaction with these groups is led by the Secretary of GRPE</a:t>
            </a:r>
          </a:p>
        </p:txBody>
      </p:sp>
    </p:spTree>
    <p:extLst>
      <p:ext uri="{BB962C8B-B14F-4D97-AF65-F5344CB8AC3E}">
        <p14:creationId xmlns:p14="http://schemas.microsoft.com/office/powerpoint/2010/main" val="15427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Power Determination GTR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proposed GTR was submitted to the GRPE secretary in March 2020 (working document GRPE/2020/12)</a:t>
            </a:r>
          </a:p>
          <a:p>
            <a:r>
              <a:rPr lang="en-US" sz="2400" dirty="0"/>
              <a:t>The drafting group has continued to resolve a few remaining open issues</a:t>
            </a:r>
          </a:p>
          <a:p>
            <a:r>
              <a:rPr lang="en-US" sz="2400" dirty="0"/>
              <a:t>An informal document amends GRPE/2020/12 to account for these revisions</a:t>
            </a:r>
          </a:p>
          <a:p>
            <a:pPr lvl="1"/>
            <a:endParaRPr lang="en-US" sz="2100" u="sng" dirty="0"/>
          </a:p>
        </p:txBody>
      </p:sp>
    </p:spTree>
    <p:extLst>
      <p:ext uri="{BB962C8B-B14F-4D97-AF65-F5344CB8AC3E}">
        <p14:creationId xmlns:p14="http://schemas.microsoft.com/office/powerpoint/2010/main" val="220122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power determination GTR timeline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32232" y="2342753"/>
            <a:ext cx="8503920" cy="3502152"/>
          </a:xfrm>
        </p:spPr>
        <p:txBody>
          <a:bodyPr>
            <a:normAutofit/>
          </a:bodyPr>
          <a:lstStyle/>
          <a:p>
            <a:r>
              <a:rPr lang="en-US" dirty="0"/>
              <a:t>Timeline for power determination GTR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June 2020: Final working document for GRPE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November 2020: Approval by AC.3</a:t>
            </a:r>
          </a:p>
        </p:txBody>
      </p:sp>
    </p:spTree>
    <p:extLst>
      <p:ext uri="{BB962C8B-B14F-4D97-AF65-F5344CB8AC3E}">
        <p14:creationId xmlns:p14="http://schemas.microsoft.com/office/powerpoint/2010/main" val="126985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D83E3-60F2-4BA1-9E6F-CED0C4DC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In-Vehicle Battery Durability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B4C65B-0AA1-432B-80EF-509C46BF5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EA4BAC-8918-4B68-9C18-701603B20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B0A7F2F-F4B6-4D79-ABCC-D6C9339BF6C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Review of general goals of a durability GTR:</a:t>
            </a:r>
          </a:p>
          <a:p>
            <a:pPr lvl="1"/>
            <a:r>
              <a:rPr lang="en-US" dirty="0"/>
              <a:t>Establish </a:t>
            </a:r>
            <a:r>
              <a:rPr lang="en-US" b="1" dirty="0"/>
              <a:t>minimum durability requirements</a:t>
            </a:r>
            <a:endParaRPr lang="en-US" dirty="0"/>
          </a:p>
          <a:p>
            <a:pPr lvl="1"/>
            <a:r>
              <a:rPr lang="en-US" b="1" dirty="0"/>
              <a:t>Prevent substandard products</a:t>
            </a:r>
            <a:r>
              <a:rPr lang="en-US" dirty="0"/>
              <a:t> from entering the market</a:t>
            </a:r>
          </a:p>
          <a:p>
            <a:pPr lvl="1"/>
            <a:r>
              <a:rPr lang="en-US" dirty="0"/>
              <a:t>Allow </a:t>
            </a:r>
            <a:r>
              <a:rPr lang="en-US" b="1" dirty="0"/>
              <a:t>continued development of the GTR</a:t>
            </a:r>
            <a:r>
              <a:rPr lang="en-US" dirty="0"/>
              <a:t> as the industry evolves</a:t>
            </a:r>
          </a:p>
          <a:p>
            <a:pPr lvl="1"/>
            <a:r>
              <a:rPr lang="en-US" dirty="0"/>
              <a:t>Implement a </a:t>
            </a:r>
            <a:r>
              <a:rPr lang="en-US" b="1" dirty="0"/>
              <a:t>data collection mechanism </a:t>
            </a:r>
            <a:r>
              <a:rPr lang="en-US" dirty="0"/>
              <a:t>for improving the GTR in the future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522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Status of In-Vehicle Battery Durability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83800"/>
          </a:xfrm>
          <a:ln>
            <a:noFill/>
          </a:ln>
        </p:spPr>
        <p:txBody>
          <a:bodyPr>
            <a:normAutofit fontScale="85000" lnSpcReduction="10000"/>
          </a:bodyPr>
          <a:lstStyle/>
          <a:p>
            <a:r>
              <a:rPr lang="en-US" dirty="0"/>
              <a:t>The EVE IWG reported on a potential solution for a durability GTR at the January 2020 GRPE</a:t>
            </a:r>
          </a:p>
          <a:p>
            <a:r>
              <a:rPr lang="en-US" dirty="0"/>
              <a:t>The future durability GTR was expected to include: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/>
              <a:t>Minimum performance requirement (PR)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/>
              <a:t>State of Health monitor (SOH)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/>
              <a:t>In service conformity checks (ISC)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/>
              <a:t>Adoption of vehicle normal usage indices (NUI)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EVE leadership senses that the level of interest in this work is rapidly increasing, as evidenced by EVE attendance and new expressions of interest by manufacturer organizations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California Air Resources Board (CARB) has communicated to EPA that they are also considering in-vehicle durability requirements and they may begin participating in the EVE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Alliance for Automotive Innovation is now regularly participating in EVE meetings</a:t>
            </a:r>
          </a:p>
        </p:txBody>
      </p:sp>
    </p:spTree>
    <p:extLst>
      <p:ext uri="{BB962C8B-B14F-4D97-AF65-F5344CB8AC3E}">
        <p14:creationId xmlns:p14="http://schemas.microsoft.com/office/powerpoint/2010/main" val="1632822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Status of In-Vehicle Battery Durability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38328" y="1600200"/>
            <a:ext cx="8503920" cy="4572000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The initial proposal included a multi-phase approach:</a:t>
            </a:r>
          </a:p>
          <a:p>
            <a:r>
              <a:rPr lang="en-US" sz="2800" dirty="0"/>
              <a:t>Phase 1</a:t>
            </a:r>
            <a:endParaRPr lang="en-US" sz="2400" i="1" dirty="0"/>
          </a:p>
          <a:p>
            <a:pPr lvl="1"/>
            <a:r>
              <a:rPr lang="en-US" dirty="0">
                <a:solidFill>
                  <a:schemeClr val="tx2"/>
                </a:solidFill>
              </a:rPr>
              <a:t>Minimum performance requirement (PR) established by consensus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Require battery state of health (SOH) and normal usage indices (NUI) to be recorded by vehicle (e.g. on OBD) </a:t>
            </a:r>
          </a:p>
          <a:p>
            <a:pPr lvl="1"/>
            <a:r>
              <a:rPr lang="en-US" dirty="0"/>
              <a:t>I</a:t>
            </a:r>
            <a:r>
              <a:rPr lang="en-US" dirty="0">
                <a:solidFill>
                  <a:schemeClr val="tx2"/>
                </a:solidFill>
              </a:rPr>
              <a:t>n-service conformity (ISC) test which will include a way to consider usage of vehicle and a statistical method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SOH and NUI to be readable for ISC, and to provide source of data for improving GTR in the future</a:t>
            </a:r>
          </a:p>
          <a:p>
            <a:r>
              <a:rPr lang="en-US" dirty="0"/>
              <a:t>Phase 2</a:t>
            </a:r>
            <a:r>
              <a:rPr lang="en-US" sz="1800" i="1" dirty="0"/>
              <a:t> 	(refines PR and uses NUIs to evaluate usage at ISC)</a:t>
            </a:r>
            <a:endParaRPr lang="en-US" i="1" dirty="0"/>
          </a:p>
          <a:p>
            <a:pPr lvl="1"/>
            <a:r>
              <a:rPr lang="en-US" dirty="0"/>
              <a:t>The performance requirement would be refined</a:t>
            </a:r>
          </a:p>
          <a:p>
            <a:pPr lvl="1"/>
            <a:r>
              <a:rPr lang="en-US" dirty="0"/>
              <a:t>The in-service conformity test would be refined by improving the statistical method and using NUI from vehicle to determine which vehicles are eligible to be in the sample</a:t>
            </a:r>
          </a:p>
          <a:p>
            <a:pPr lvl="1"/>
            <a:r>
              <a:rPr lang="en-US" dirty="0"/>
              <a:t>i.e. Vehicles with NUI that indicate non-“normal” usage are eliminated from ISC</a:t>
            </a:r>
          </a:p>
          <a:p>
            <a:pPr lvl="2"/>
            <a:endParaRPr lang="en-US" dirty="0">
              <a:solidFill>
                <a:schemeClr val="tx2"/>
              </a:solidFill>
            </a:endParaRPr>
          </a:p>
          <a:p>
            <a:pPr lvl="2"/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2256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Current DRAFT framework for Phase 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32232" y="1524000"/>
            <a:ext cx="8503920" cy="5105400"/>
          </a:xfrm>
          <a:ln>
            <a:noFill/>
          </a:ln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Minimum performance requirement (MPR)</a:t>
            </a:r>
          </a:p>
          <a:p>
            <a:pPr lvl="1"/>
            <a:r>
              <a:rPr lang="en-US" dirty="0"/>
              <a:t>Percentage retention of certified range [or capacity] “x” years and/or “y” distance</a:t>
            </a:r>
          </a:p>
          <a:p>
            <a:pPr lvl="1"/>
            <a:r>
              <a:rPr lang="en-US" dirty="0"/>
              <a:t>MPR is applicable to all manufacturers</a:t>
            </a:r>
          </a:p>
          <a:p>
            <a:pPr lvl="1"/>
            <a:r>
              <a:rPr lang="en-US" dirty="0"/>
              <a:t>Individual manufacturers can declare a better performance (declared PR, or DPR)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Onboard battery state-of-health (SOH) metric</a:t>
            </a:r>
          </a:p>
          <a:p>
            <a:pPr lvl="1"/>
            <a:r>
              <a:rPr lang="en-US" dirty="0"/>
              <a:t>Definition of SOH = (Remaining range / certified range) [or based on capacity?]</a:t>
            </a:r>
          </a:p>
          <a:p>
            <a:pPr lvl="1"/>
            <a:r>
              <a:rPr lang="en-US" dirty="0"/>
              <a:t>OEMs responsible for their own algorithm</a:t>
            </a:r>
          </a:p>
          <a:p>
            <a:pPr lvl="1"/>
            <a:r>
              <a:rPr lang="en-US" dirty="0"/>
              <a:t>Readable by responsible authority (via OBD or similar)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In-service conformity (ISC) and data collection</a:t>
            </a:r>
          </a:p>
          <a:p>
            <a:pPr lvl="1"/>
            <a:r>
              <a:rPr lang="en-US" dirty="0"/>
              <a:t>Part A: Establish reliability of SOH metric</a:t>
            </a:r>
          </a:p>
          <a:p>
            <a:pPr lvl="2"/>
            <a:r>
              <a:rPr lang="en-US" dirty="0"/>
              <a:t>Small sample of 3-10 vehicles via ISC</a:t>
            </a:r>
          </a:p>
          <a:p>
            <a:pPr lvl="2"/>
            <a:r>
              <a:rPr lang="en-US" dirty="0"/>
              <a:t>Use checklist/survey to exclude vehicles with abnormal usage</a:t>
            </a:r>
          </a:p>
          <a:p>
            <a:pPr lvl="2"/>
            <a:r>
              <a:rPr lang="en-US" dirty="0"/>
              <a:t>Measure range via range test used for type approval (commonly, WLTC)</a:t>
            </a:r>
          </a:p>
          <a:p>
            <a:pPr lvl="2"/>
            <a:r>
              <a:rPr lang="en-US" dirty="0"/>
              <a:t>Verify accuracy of SOH metric by comparing to measured range </a:t>
            </a:r>
          </a:p>
          <a:p>
            <a:pPr lvl="1"/>
            <a:r>
              <a:rPr lang="en-US" dirty="0"/>
              <a:t>Part B: Determine conformity with MPR / DPR</a:t>
            </a:r>
          </a:p>
          <a:p>
            <a:pPr lvl="2"/>
            <a:r>
              <a:rPr lang="en-US" dirty="0"/>
              <a:t>Large sample of unspecified number of vehicles (may remove need for NUIs)</a:t>
            </a:r>
          </a:p>
          <a:p>
            <a:pPr lvl="2"/>
            <a:r>
              <a:rPr lang="en-US" dirty="0"/>
              <a:t>Routine collection of SOH metric, e.g. at safety inspections or via telematics</a:t>
            </a:r>
          </a:p>
          <a:p>
            <a:pPr lvl="2"/>
            <a:r>
              <a:rPr lang="en-US" dirty="0"/>
              <a:t>Determine conformity by reference to collected SOH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Establish mechanism for ongoing data collection to inform Phase 2</a:t>
            </a:r>
          </a:p>
          <a:p>
            <a:pPr lvl="1"/>
            <a:r>
              <a:rPr lang="en-US" dirty="0"/>
              <a:t>Primarily SOH collection</a:t>
            </a:r>
          </a:p>
          <a:p>
            <a:pPr lvl="1"/>
            <a:r>
              <a:rPr lang="en-US" dirty="0"/>
              <a:t>Identify simple NUIs that can be implemented now, if any</a:t>
            </a:r>
          </a:p>
          <a:p>
            <a:pPr lvl="1"/>
            <a:r>
              <a:rPr lang="en-US" dirty="0"/>
              <a:t>Discussion may be started in Phase 1 under limited samples</a:t>
            </a:r>
          </a:p>
        </p:txBody>
      </p:sp>
    </p:spTree>
    <p:extLst>
      <p:ext uri="{BB962C8B-B14F-4D97-AF65-F5344CB8AC3E}">
        <p14:creationId xmlns:p14="http://schemas.microsoft.com/office/powerpoint/2010/main" val="2626990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872DCF48-8B29-4732-8B21-6E82ABC5DB00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29C63644-207C-4D08-8E5F-4CD6E19FB8AB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9676C2A0-E263-44DD-911D-2B506B6D870E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B1AA88D7-04AD-4BA0-84CA-62D29BAA3579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9513F230-9B04-4F77-9950-BAC2A73E365C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3928156D-96F6-4AA5-A92C-52DFC0F06241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6DAA21EB-1E6A-46D9-A0D0-EBA6F4307EED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9DDAFD44-3EB2-451E-805B-808916D639DC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11884</TotalTime>
  <Words>1480</Words>
  <Application>Microsoft Office PowerPoint</Application>
  <PresentationFormat>On-screen Show (4:3)</PresentationFormat>
  <Paragraphs>175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Georgia</vt:lpstr>
      <vt:lpstr>Times New Roman</vt:lpstr>
      <vt:lpstr>Wingdings</vt:lpstr>
      <vt:lpstr>Wingdings 2</vt:lpstr>
      <vt:lpstr>Civic</vt:lpstr>
      <vt:lpstr>Electric Vehicles and the Environment  (EVE IWG)</vt:lpstr>
      <vt:lpstr>Original Mandate (Part B of 2nd Mandate)</vt:lpstr>
      <vt:lpstr>Updates to Mandate and Current Status</vt:lpstr>
      <vt:lpstr>Status of Power Determination GTR</vt:lpstr>
      <vt:lpstr>Current power determination GTR timeline</vt:lpstr>
      <vt:lpstr>Status of In-Vehicle Battery Durability</vt:lpstr>
      <vt:lpstr>Status of In-Vehicle Battery Durability</vt:lpstr>
      <vt:lpstr>Status of In-Vehicle Battery Durability</vt:lpstr>
      <vt:lpstr>Current DRAFT framework for Phase 1</vt:lpstr>
      <vt:lpstr>Durability Process for SOH and MPR</vt:lpstr>
      <vt:lpstr>Durability Process for SOH and MPR</vt:lpstr>
      <vt:lpstr>Original proposed mandate timeline</vt:lpstr>
      <vt:lpstr>Requirements to meet proposed schedule</vt:lpstr>
      <vt:lpstr>Possible references for ISC development</vt:lpstr>
      <vt:lpstr>Next Steps For Electrified Vehicle Durability</vt:lpstr>
      <vt:lpstr>Method of Stating Energy Consumption</vt:lpstr>
      <vt:lpstr>EVE Meetings</vt:lpstr>
    </vt:vector>
  </TitlesOfParts>
  <Company>US-EPA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Vehicles and the Environment (EVE IWG)</dc:title>
  <dc:creator>Michael Olechiw</dc:creator>
  <cp:lastModifiedBy>Francois Cuenot</cp:lastModifiedBy>
  <cp:revision>439</cp:revision>
  <dcterms:created xsi:type="dcterms:W3CDTF">2014-06-05T20:11:34Z</dcterms:created>
  <dcterms:modified xsi:type="dcterms:W3CDTF">2020-06-09T18:53:30Z</dcterms:modified>
</cp:coreProperties>
</file>