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6" r:id="rId4"/>
    <p:sldId id="267" r:id="rId5"/>
    <p:sldId id="264" r:id="rId6"/>
    <p:sldId id="269" r:id="rId7"/>
    <p:sldId id="265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20610-DAA8-A44C-9D87-7D7A7F298086}" type="datetimeFigureOut">
              <a:rPr lang="en-US" smtClean="0"/>
              <a:t>09-Jun-20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ACAE8-C606-9248-9C6D-816494A3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14942-DB44-FE40-B434-6AD125972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B0676-F430-0541-BBE1-B4DBEEA60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D1B24-ED7E-2447-8106-0B4C4B17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7AB8-2FFD-489E-8909-4CEC78BC61AC}" type="datetime1">
              <a:rPr lang="en-US" smtClean="0"/>
              <a:t>09-Jun-20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29953-231D-8241-88B0-75986363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F4608-8355-AC42-B384-DFA5F792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7305-28C8-864A-B482-39FFBF18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38540-A850-E84F-99E6-84436DC18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22684-755B-0D45-B482-5BB8147E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639-59B6-4E9B-94CA-42EA328C5FFF}" type="datetime1">
              <a:rPr lang="en-US" smtClean="0"/>
              <a:t>09-Jun-20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5682E-7773-BA42-B8EA-BE1CBB84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1F515-9E9B-3347-A379-F596139A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2D594-D05A-A644-889A-702A40B2B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9B173-0EB1-944D-9BCD-428DF23FA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86E44-D46B-6A4C-8939-EFCAC5F5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FEB9-CC7B-46AB-8EED-44A0CE8305F9}" type="datetime1">
              <a:rPr lang="en-US" smtClean="0"/>
              <a:t>09-Jun-20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9E697-2912-E648-AA68-E7BF1920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7BAB8-C898-A74F-A860-D30C451B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5D05-8B32-AD4F-A19F-D6973007D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F6773-16A0-6342-AA03-7946EB4AB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83142-53D0-BC43-B9C3-DBE4A979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15C6-D4C2-484E-9507-9961492D5F03}" type="datetime1">
              <a:rPr lang="en-US" smtClean="0"/>
              <a:t>09-Jun-20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336BF-B96F-DC4C-B5F1-0EDC6FC9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371DC-878A-6F4B-AEC7-A46BD779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53E89189-932C-0D42-9BEF-9264A0BDE0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3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CCDD0-C9FE-4B49-B9FF-0A483798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3B1A1-E36A-5840-B0EC-29EAD7CDC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193F5-9531-F346-81F5-D0969BFA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711A-677B-4CA1-BF83-6B9B852DAAC2}" type="datetime1">
              <a:rPr lang="en-US" smtClean="0"/>
              <a:t>09-Jun-20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B0BCC-2641-AC4D-98C7-2A485E82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BB7B-4C0D-D74A-AB7F-9F7FC077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3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C3DA-C546-CD4A-92D8-479421BE0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7283-DBF2-A144-B20B-A040EA9D6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19B17-E4D7-9542-A7C8-0F96133BD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7EE0E-EEA2-9144-9628-C172C53B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1A9D-9246-4754-B5B0-B8F4D3F2A8E4}" type="datetime1">
              <a:rPr lang="en-US" smtClean="0"/>
              <a:t>09-Jun-20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D42A5-18C3-0544-961E-5501DF52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3FAE9-C60C-964D-BCD6-99FCDC79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5B252-3F54-3849-AE23-5F18E319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C030E-45A9-034B-9F73-0872B0C8C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F0665-659F-2942-A247-BD3D5E12F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C9B76-107F-EC4F-A73A-219C51A18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1B7C02-C7DF-044C-B6EC-96A78A30D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F91654-3E85-3742-AF90-44B26207D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303C-DAD1-4A52-9103-19C1EAA9216A}" type="datetime1">
              <a:rPr lang="en-US" smtClean="0"/>
              <a:t>09-Jun-20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E6B822-D855-D44F-B311-202AF3CC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11EB5-167C-7C44-8CC6-A8982747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0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F2E7E-0161-B748-AF58-99BC47F5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9BA88F-45FA-414A-9242-FA15161F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8C61-0B15-4479-945C-3137282E4385}" type="datetime1">
              <a:rPr lang="en-US" smtClean="0"/>
              <a:t>09-Jun-20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A0639-4C7D-0C45-B758-BD70B5E3A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F8ECA-9059-0B41-BDB6-AD037276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5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C171C-B897-4749-B6BE-62F73334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3574-88B9-481D-B1F4-94D38E15D916}" type="datetime1">
              <a:rPr lang="en-US" smtClean="0"/>
              <a:t>09-Jun-20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7DCD3-FDEA-9141-9F18-ADD712D6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2CECA-5F4B-8140-BAF3-EDD2E5B0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0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70BAF-7782-1549-BADC-ADEF09FD3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9737-FC8C-5740-BCC0-17B3EACA9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4EE9A-2B97-084A-BBB2-EE9EA2774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1C2C2-B382-ED43-B900-0080F592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D0A3-63B4-4511-800D-5B5258CD59A0}" type="datetime1">
              <a:rPr lang="en-US" smtClean="0"/>
              <a:t>09-Jun-20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94306-8892-B444-B3D8-79DEC348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E5FF5-001F-B349-B05A-D19844B1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6E01F-698B-8143-99D4-E098DF52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DE3F9-DA1C-1843-A607-FDD646965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E9A0C-FE9F-D742-9EB2-9068A616C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6056F-41C4-DB4C-BB8A-806802F3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8A73-0A4F-4E69-B363-3F8534C4D58C}" type="datetime1">
              <a:rPr lang="en-US" smtClean="0"/>
              <a:t>09-Jun-20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F6753-A015-2842-A476-EDCB653E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4EF53-9DAA-CF48-B6EE-80621447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3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2C379-DFE8-A24A-B111-DED6A391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DA5B8-A48D-0346-9FFF-DA82AC2D1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285B8-BF69-F342-A6B7-4502366CA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CEA0-D823-4F2E-AFD5-AB821EBF80FE}" type="datetime1">
              <a:rPr lang="en-US" smtClean="0"/>
              <a:t>09-Jun-20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14852-EF94-C04B-9879-AFC5A64B1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81st GRPE -- Item 9(a) Power Determination -- 9-11 June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782AC-9162-7D48-8139-13DB190B8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9189-932C-0D42-9BEF-9264A0BD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2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6539-6AD4-AD4F-B467-4D60EBAB9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Proposal for a new UN GTR on Determination of Electrified Vehicle Power (DEVP)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F3592-568A-FF44-A597-528D80A67E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IWG on EVE</a:t>
            </a:r>
          </a:p>
          <a:p>
            <a:r>
              <a:rPr lang="en-US" dirty="0"/>
              <a:t>81</a:t>
            </a:r>
            <a:r>
              <a:rPr lang="en-US" baseline="30000" dirty="0"/>
              <a:t>st</a:t>
            </a:r>
            <a:r>
              <a:rPr lang="en-US" dirty="0"/>
              <a:t> GRPE Virtual Meeting</a:t>
            </a:r>
          </a:p>
          <a:p>
            <a:r>
              <a:rPr lang="en-US" dirty="0"/>
              <a:t>9-11 June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1126E-93B4-CB44-95B6-44760F0B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C61CE-0EC1-A247-BABF-52DC1513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F5F9ED57-4D7A-4220-A735-EF75C3B0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886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GRPE-81-33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81st GRPE, 9-12 June 2020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9(a) 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55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E5B5-752D-4453-AAD2-F42CB0B9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8418-EE3E-4930-AC84-9E86CA0E3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Second mandate of the EVE IWG was approved in November 2014</a:t>
            </a:r>
          </a:p>
          <a:p>
            <a:r>
              <a:rPr lang="en-US" dirty="0"/>
              <a:t>WLTP had stated a need for an improved procedure to determine system power for classification and downscaling of light-duty hybrid vehicles</a:t>
            </a:r>
          </a:p>
          <a:p>
            <a:pPr lvl="1"/>
            <a:r>
              <a:rPr lang="en-US" dirty="0"/>
              <a:t>Hybrid electric vehicles</a:t>
            </a:r>
          </a:p>
          <a:p>
            <a:pPr lvl="1"/>
            <a:r>
              <a:rPr lang="en-US" dirty="0"/>
              <a:t>Pure electric vehicles with more than one motor</a:t>
            </a:r>
          </a:p>
          <a:p>
            <a:r>
              <a:rPr lang="en-US" dirty="0"/>
              <a:t>Part B of the mandate directed EVE to develop an Annex to GTR No. 15</a:t>
            </a:r>
          </a:p>
          <a:p>
            <a:r>
              <a:rPr lang="en-US" dirty="0"/>
              <a:t>EVE consulted with organizations doing similar work (SAE, ISO, KATRI)</a:t>
            </a:r>
          </a:p>
          <a:p>
            <a:pPr lvl="1"/>
            <a:r>
              <a:rPr lang="en-US" dirty="0"/>
              <a:t>ISO 20762 was selected as basis for the procedure</a:t>
            </a:r>
          </a:p>
          <a:p>
            <a:pPr lvl="1"/>
            <a:r>
              <a:rPr lang="en-US" dirty="0"/>
              <a:t>Initial draft was developed in 2017-2018 based closely on ISO 20762</a:t>
            </a:r>
          </a:p>
          <a:p>
            <a:r>
              <a:rPr lang="en-US" dirty="0"/>
              <a:t>Later, contracting parties stated a preference for a standalone GTR</a:t>
            </a:r>
          </a:p>
          <a:p>
            <a:r>
              <a:rPr lang="en-US" dirty="0"/>
              <a:t>In March 2019 AC.3 approved the decision to develop a standalone GTR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3B17C-06C0-482A-95EF-10832706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29397-D397-450F-8748-0FA694B4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1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86DF3-61A5-4814-9119-3865E973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D301F-4BE1-4B21-99AF-1EF16B800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JARI validation tests</a:t>
            </a:r>
          </a:p>
          <a:p>
            <a:pPr lvl="1"/>
            <a:r>
              <a:rPr lang="en-US" dirty="0"/>
              <a:t>Commissioned by JAMA in 2016, in support of ISO 20762 development</a:t>
            </a:r>
          </a:p>
          <a:p>
            <a:pPr lvl="1"/>
            <a:r>
              <a:rPr lang="en-US" dirty="0"/>
              <a:t>JARI tested several HEVs with good results</a:t>
            </a:r>
          </a:p>
          <a:p>
            <a:pPr lvl="1"/>
            <a:r>
              <a:rPr lang="en-US" dirty="0"/>
              <a:t>JARI test report and technical expertise was provided to EVE IWG</a:t>
            </a:r>
          </a:p>
          <a:p>
            <a:r>
              <a:rPr lang="en-US" dirty="0"/>
              <a:t>Phase 1</a:t>
            </a:r>
          </a:p>
          <a:p>
            <a:pPr lvl="1"/>
            <a:r>
              <a:rPr lang="en-US" dirty="0"/>
              <a:t>EVE conducted testing in 2018 using a draft based closely on ISO 20762</a:t>
            </a:r>
          </a:p>
          <a:p>
            <a:pPr lvl="1"/>
            <a:r>
              <a:rPr lang="en-US" dirty="0"/>
              <a:t>Participants: JRC, Environment Canada, KATRI, US EPA</a:t>
            </a:r>
          </a:p>
          <a:p>
            <a:pPr lvl="1"/>
            <a:r>
              <a:rPr lang="en-US" dirty="0"/>
              <a:t>Phase 1 revealed some differences in results of TP1 and TP2, and suggested other ways the procedure could be improved for use as a GTR</a:t>
            </a:r>
          </a:p>
          <a:p>
            <a:r>
              <a:rPr lang="en-US" dirty="0"/>
              <a:t>EVE proposed Phase 2 validation, and one year schedule extension</a:t>
            </a:r>
          </a:p>
          <a:p>
            <a:pPr lvl="1"/>
            <a:r>
              <a:rPr lang="en-US" dirty="0"/>
              <a:t>Procedure was revised and evaluated for improved reliability of results</a:t>
            </a:r>
          </a:p>
          <a:p>
            <a:pPr lvl="1"/>
            <a:r>
              <a:rPr lang="en-US" dirty="0"/>
              <a:t>Participants: JRC, Environment Canada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7B8EE-C08F-4740-8773-162FBB4E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59649-A0D8-4FB7-99E8-469E8D331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640C4-5C48-46B8-B37A-341789F0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C5E13-6BEE-4B57-A576-D5A35160F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Validation program led to restructuring of procedure and provided key results</a:t>
            </a:r>
          </a:p>
          <a:p>
            <a:pPr lvl="1"/>
            <a:r>
              <a:rPr lang="en-US" dirty="0"/>
              <a:t>Further demonstrated that the method of eliciting maximum power is reliable</a:t>
            </a:r>
          </a:p>
          <a:p>
            <a:pPr lvl="1"/>
            <a:r>
              <a:rPr lang="en-US" dirty="0"/>
              <a:t>Determined relative applicability of TP1 and TP2 to diverse powertrain types</a:t>
            </a:r>
          </a:p>
          <a:p>
            <a:pPr lvl="1"/>
            <a:r>
              <a:rPr lang="en-US" dirty="0"/>
              <a:t>Strong theoretical basis for equivalence of TP1 and TP2 is now embodied in the procedure</a:t>
            </a:r>
          </a:p>
          <a:p>
            <a:pPr lvl="1"/>
            <a:r>
              <a:rPr lang="en-US" dirty="0"/>
              <a:t>Where equivalence cannot be fulfilled, TP1 or TP2 alone is now specified</a:t>
            </a:r>
          </a:p>
          <a:p>
            <a:pPr lvl="1"/>
            <a:r>
              <a:rPr lang="en-US" dirty="0"/>
              <a:t>If both are applicable, then if measurements are accurate, TP1 and TP2 should be very similar</a:t>
            </a:r>
          </a:p>
          <a:p>
            <a:r>
              <a:rPr lang="en-US" dirty="0"/>
              <a:t>Any validation program has limitations</a:t>
            </a:r>
          </a:p>
          <a:p>
            <a:pPr lvl="1"/>
            <a:r>
              <a:rPr lang="en-US" dirty="0"/>
              <a:t>A fully authentic type approval situation is very difficult to duplicate</a:t>
            </a:r>
          </a:p>
          <a:p>
            <a:pPr lvl="2"/>
            <a:r>
              <a:rPr lang="en-US" dirty="0"/>
              <a:t>Dependencies on level of manufacturer involvement, support and consultation</a:t>
            </a:r>
          </a:p>
          <a:p>
            <a:pPr lvl="2"/>
            <a:r>
              <a:rPr lang="en-US" dirty="0"/>
              <a:t>Dependencies on ready availability of specific input data needed by the procedure</a:t>
            </a:r>
          </a:p>
          <a:p>
            <a:pPr lvl="1"/>
            <a:r>
              <a:rPr lang="en-US" dirty="0"/>
              <a:t>Not every current and future variation in architecture or calibration can be tested </a:t>
            </a:r>
          </a:p>
          <a:p>
            <a:r>
              <a:rPr lang="en-US" dirty="0"/>
              <a:t>A strong case for validity may be based on good engineering judgment informed by the testing experience and its results</a:t>
            </a:r>
          </a:p>
          <a:p>
            <a:r>
              <a:rPr lang="en-US" dirty="0"/>
              <a:t>We are confident in its technical basis, and will likely learn more from its use in practice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5F3A1-263C-45F6-9605-4023EC78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40BB8-C1BE-40DD-973B-E8E97C63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7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B885-7AFF-44AE-83AF-98B9BA873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02485-2967-4B6A-A328-76F5BCF15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DEVP GTR is </a:t>
            </a:r>
            <a:r>
              <a:rPr lang="en-US" b="1" dirty="0"/>
              <a:t>Working Document </a:t>
            </a:r>
            <a:r>
              <a:rPr lang="en-US" b="1" dirty="0">
                <a:solidFill>
                  <a:srgbClr val="00B0F0"/>
                </a:solidFill>
              </a:rPr>
              <a:t>GRPE/2020/12</a:t>
            </a:r>
          </a:p>
          <a:p>
            <a:r>
              <a:rPr lang="en-US" dirty="0"/>
              <a:t>Amended by informal document </a:t>
            </a:r>
            <a:r>
              <a:rPr lang="en-US" b="1" dirty="0">
                <a:solidFill>
                  <a:srgbClr val="00B0F0"/>
                </a:solidFill>
              </a:rPr>
              <a:t>GRPE-81-27e_track</a:t>
            </a:r>
            <a:endParaRPr lang="en-US" b="1" dirty="0"/>
          </a:p>
          <a:p>
            <a:pPr lvl="1"/>
            <a:r>
              <a:rPr lang="en-US" dirty="0"/>
              <a:t>Section I is Statement of Technical Rationale and Justification</a:t>
            </a:r>
          </a:p>
          <a:p>
            <a:pPr lvl="2"/>
            <a:r>
              <a:rPr lang="en-US" dirty="0"/>
              <a:t>It is intended that this will serve as the “Technical Report”</a:t>
            </a:r>
          </a:p>
          <a:p>
            <a:pPr lvl="3"/>
            <a:r>
              <a:rPr lang="en-US" dirty="0"/>
              <a:t>Detailed background on the technical development of the current procedure</a:t>
            </a:r>
          </a:p>
          <a:p>
            <a:pPr lvl="3"/>
            <a:r>
              <a:rPr lang="en-US" dirty="0"/>
              <a:t>Review of validation program</a:t>
            </a:r>
          </a:p>
          <a:p>
            <a:pPr lvl="3"/>
            <a:r>
              <a:rPr lang="en-US" dirty="0"/>
              <a:t>In-depth validation test reports have previously been shared via EVE website</a:t>
            </a:r>
          </a:p>
          <a:p>
            <a:pPr lvl="2"/>
            <a:r>
              <a:rPr lang="en-US" dirty="0"/>
              <a:t>For an outline of the most significant changes from ISO 20762, see Section E.1</a:t>
            </a:r>
          </a:p>
          <a:p>
            <a:pPr lvl="1"/>
            <a:r>
              <a:rPr lang="en-US" dirty="0"/>
              <a:t>Section II is the test procedure itself</a:t>
            </a:r>
          </a:p>
          <a:p>
            <a:pPr lvl="1"/>
            <a:r>
              <a:rPr lang="en-US" dirty="0"/>
              <a:t>Annex 1 and 2 concern identification of reference points and test speed </a:t>
            </a:r>
          </a:p>
          <a:p>
            <a:pPr lvl="1"/>
            <a:r>
              <a:rPr lang="en-US" dirty="0"/>
              <a:t>Annex 3 reserved for future text on determination of method equivalency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2ADA3-A702-4030-A8E9-42EFB46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5E8A7-BF3C-4061-BFED-B18DA443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7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64141-719E-4D1F-BDF5-53E4ED22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3969-F886-470A-BF69-F29C1E7FC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amendments accept bracketed text in working document</a:t>
            </a:r>
          </a:p>
          <a:p>
            <a:pPr lvl="1"/>
            <a:r>
              <a:rPr lang="en-US" dirty="0"/>
              <a:t>Marked via Track Changes and comments in </a:t>
            </a:r>
            <a:r>
              <a:rPr lang="en-US" b="1" dirty="0">
                <a:solidFill>
                  <a:srgbClr val="00B0F0"/>
                </a:solidFill>
              </a:rPr>
              <a:t>GRPE-81-27e_track</a:t>
            </a:r>
          </a:p>
          <a:p>
            <a:pPr lvl="1"/>
            <a:r>
              <a:rPr lang="en-US" dirty="0"/>
              <a:t>List of amendments: see informal document </a:t>
            </a:r>
            <a:r>
              <a:rPr lang="en-US" b="1" dirty="0">
                <a:solidFill>
                  <a:srgbClr val="00B0F0"/>
                </a:solidFill>
              </a:rPr>
              <a:t>GRPE-81-27e_list</a:t>
            </a:r>
          </a:p>
          <a:p>
            <a:r>
              <a:rPr lang="en-US" dirty="0"/>
              <a:t>New amendments concern:</a:t>
            </a:r>
          </a:p>
          <a:p>
            <a:pPr lvl="1"/>
            <a:r>
              <a:rPr lang="en-US" dirty="0"/>
              <a:t>Minor edits (added abbreviation; clarified unit ‘kph’; typos)</a:t>
            </a:r>
          </a:p>
          <a:p>
            <a:pPr lvl="1"/>
            <a:r>
              <a:rPr lang="en-US" dirty="0"/>
              <a:t>Correction of wording relating to 10-second measurement window</a:t>
            </a:r>
          </a:p>
          <a:p>
            <a:pPr lvl="1"/>
            <a:r>
              <a:rPr lang="en-US" dirty="0"/>
              <a:t>Clarification that UNR 85 is equivalent to ISO 1585 for purpose of GTR</a:t>
            </a:r>
          </a:p>
          <a:p>
            <a:pPr lvl="1"/>
            <a:r>
              <a:rPr lang="en-US" dirty="0"/>
              <a:t>Addition of RESERVED Annex 3 for determination of method equivalency</a:t>
            </a:r>
          </a:p>
          <a:p>
            <a:pPr lvl="2"/>
            <a:r>
              <a:rPr lang="en-US" dirty="0"/>
              <a:t>Placeholder for future work on candidate method or equivalent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29032-974F-47E1-B25A-D1149204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A2553-2DC9-48D6-B94E-DE0BC2FE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05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BD7D-B934-49CD-8FBA-328748DD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B647D-3AB1-438C-96D9-CE35EF793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Candidate method</a:t>
            </a:r>
          </a:p>
          <a:p>
            <a:pPr lvl="1"/>
            <a:r>
              <a:rPr lang="en-US" dirty="0"/>
              <a:t>A candidate method (based on component tests rather than chassis test) could reduce test burden</a:t>
            </a:r>
          </a:p>
          <a:p>
            <a:pPr lvl="1"/>
            <a:r>
              <a:rPr lang="en-US" dirty="0"/>
              <a:t>Annex 3 is reserved for future text on method equivalency or candidate method</a:t>
            </a:r>
          </a:p>
          <a:p>
            <a:r>
              <a:rPr lang="en-US" dirty="0"/>
              <a:t>WLTP expects to specify the DEVP GTR for determining a power value for classification and downscaling of hybrid vehicles</a:t>
            </a:r>
          </a:p>
          <a:p>
            <a:pPr lvl="1"/>
            <a:r>
              <a:rPr lang="en-US" dirty="0"/>
              <a:t>EVE IWG anticipates working with WLTP for this purpose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A3A72-F987-4D13-8E16-55F74E2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0775F-859E-475B-B6C8-B4955E42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4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9E4B6-543F-4DFD-8188-5071F70C0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D6004-C8FC-4C82-958A-A9F114695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to the drafting team, and to the many technical experts and staff who supported this effort by participating in the EVE IWG</a:t>
            </a:r>
          </a:p>
          <a:p>
            <a:r>
              <a:rPr lang="en-US" dirty="0"/>
              <a:t>Thank you also to the laboratories who performed validation testing and provided other critical resources:</a:t>
            </a:r>
          </a:p>
          <a:p>
            <a:pPr lvl="1"/>
            <a:r>
              <a:rPr lang="en-US" dirty="0"/>
              <a:t>Japan Automobile Research Institute (JARI)</a:t>
            </a:r>
          </a:p>
          <a:p>
            <a:pPr lvl="1"/>
            <a:r>
              <a:rPr lang="en-US" dirty="0"/>
              <a:t>Joint Research Centre (JRC) </a:t>
            </a:r>
            <a:r>
              <a:rPr lang="en-US" dirty="0" err="1"/>
              <a:t>VeLA</a:t>
            </a:r>
            <a:r>
              <a:rPr lang="en-US" dirty="0"/>
              <a:t> 8, </a:t>
            </a:r>
            <a:r>
              <a:rPr lang="en-US" dirty="0" err="1"/>
              <a:t>Ispra</a:t>
            </a:r>
            <a:r>
              <a:rPr lang="en-US" dirty="0"/>
              <a:t>, Italy</a:t>
            </a:r>
          </a:p>
          <a:p>
            <a:pPr lvl="1"/>
            <a:r>
              <a:rPr lang="en-US" dirty="0"/>
              <a:t>Korea Automobile Testing and Research Institute (KATRI)</a:t>
            </a:r>
          </a:p>
          <a:p>
            <a:pPr lvl="1"/>
            <a:r>
              <a:rPr lang="en-US" dirty="0"/>
              <a:t>Environment and Climate Change Canada (ECCC) River Road Facility, Ottawa </a:t>
            </a:r>
          </a:p>
          <a:p>
            <a:pPr lvl="1"/>
            <a:r>
              <a:rPr lang="en-US" dirty="0"/>
              <a:t>U.S. EPA National Vehicle and Fuel Emissions Laboratory, Ann Arbor, USA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F0F60-6619-43F2-B2E2-1299845E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81st GRPE -- Item 9(a) Power Determination -- 9-11 June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DDEBF-71D7-495C-B076-322BAE2F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9189-932C-0D42-9BEF-9264A0BDE0D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7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920</Words>
  <Application>Microsoft Office PowerPoint</Application>
  <PresentationFormat>Widescreen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Proposal for a new UN GTR on Determination of Electrified Vehicle Power (DEVP)</vt:lpstr>
      <vt:lpstr>History</vt:lpstr>
      <vt:lpstr>Validation</vt:lpstr>
      <vt:lpstr>Validation</vt:lpstr>
      <vt:lpstr>Status</vt:lpstr>
      <vt:lpstr>Amendments</vt:lpstr>
      <vt:lpstr>Possible future work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Safoutin</dc:creator>
  <cp:lastModifiedBy>Francois Cuenot</cp:lastModifiedBy>
  <cp:revision>34</cp:revision>
  <dcterms:created xsi:type="dcterms:W3CDTF">2020-01-12T19:41:32Z</dcterms:created>
  <dcterms:modified xsi:type="dcterms:W3CDTF">2020-06-09T20:03:38Z</dcterms:modified>
</cp:coreProperties>
</file>