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0" r:id="rId3"/>
    <p:sldId id="309" r:id="rId4"/>
    <p:sldId id="308" r:id="rId5"/>
    <p:sldId id="310" r:id="rId6"/>
    <p:sldId id="307" r:id="rId7"/>
    <p:sldId id="305" r:id="rId8"/>
    <p:sldId id="279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01/10/2020</a:t>
            </a:fld>
            <a:endParaRPr lang="fr-FR" kern="0" dirty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/>
              <a:t>GRSG-119-XX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>
                <a:solidFill>
                  <a:schemeClr val="bg1"/>
                </a:solidFill>
              </a:rPr>
              <a:t>V.5</a:t>
            </a: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/>
              <a:t>TITRE</a:t>
            </a:r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01/10/2020</a:t>
            </a:fld>
            <a:endParaRPr lang="fr-FR" kern="0" dirty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/>
              <a:t>GRSG-119-XX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01/10/2020</a:t>
            </a:fld>
            <a:endParaRPr lang="fr-FR" kern="0" dirty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/>
              <a:t>Group Presentation</a:t>
            </a:r>
            <a:endParaRPr lang="fr-FR" kern="0" dirty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/>
          </a:p>
        </p:txBody>
      </p:sp>
      <p:pic>
        <p:nvPicPr>
          <p:cNvPr id="17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2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800" y="74948"/>
            <a:ext cx="198152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err="1"/>
              <a:t>Behaviour</a:t>
            </a:r>
            <a:r>
              <a:rPr lang="fr-FR" dirty="0"/>
              <a:t> of M2 &amp; M3 </a:t>
            </a:r>
            <a:r>
              <a:rPr lang="fr-FR" dirty="0" err="1"/>
              <a:t>general</a:t>
            </a:r>
            <a:r>
              <a:rPr lang="fr-FR" dirty="0"/>
              <a:t> construction in case of </a:t>
            </a:r>
            <a:r>
              <a:rPr lang="fr-FR" dirty="0" err="1"/>
              <a:t>Fire</a:t>
            </a:r>
            <a:r>
              <a:rPr lang="fr-FR" dirty="0"/>
              <a:t> Event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064896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000" i="0" dirty="0"/>
              <a:t>IWG - BMFE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97796" y="288082"/>
            <a:ext cx="5390728" cy="81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6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119-08</a:t>
            </a:r>
            <a:endParaRPr lang="en-GB" altLang="ja-JP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kumimoji="0" lang="en-GB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kumimoji="0" lang="en-GB" altLang="ja-JP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</a:t>
            </a:r>
            <a:r>
              <a:rPr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2</a:t>
            </a:r>
            <a:r>
              <a:rPr kumimoji="0" lang="en-US" altLang="ja-JP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 eaLnBrk="0" hangingPunct="0"/>
            <a:r>
              <a:rPr kumimoji="0" lang="ja-JP" alt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412775"/>
            <a:ext cx="8640960" cy="4896545"/>
          </a:xfrm>
        </p:spPr>
        <p:txBody>
          <a:bodyPr>
            <a:normAutofit/>
          </a:bodyPr>
          <a:lstStyle/>
          <a:p>
            <a:r>
              <a:rPr lang="fr-FR" sz="1600" dirty="0"/>
              <a:t>1 meeting </a:t>
            </a:r>
            <a:r>
              <a:rPr lang="fr-FR" sz="1600" dirty="0" err="1"/>
              <a:t>since</a:t>
            </a:r>
            <a:r>
              <a:rPr lang="fr-FR" sz="1600" dirty="0"/>
              <a:t> the last 118th GRSG in July</a:t>
            </a:r>
          </a:p>
          <a:p>
            <a:pPr lvl="1"/>
            <a:r>
              <a:rPr lang="fr-FR" dirty="0"/>
              <a:t>Chair : France (UTAC)</a:t>
            </a:r>
          </a:p>
          <a:p>
            <a:pPr lvl="1"/>
            <a:r>
              <a:rPr lang="fr-FR" dirty="0" err="1"/>
              <a:t>Secretary</a:t>
            </a:r>
            <a:r>
              <a:rPr lang="fr-FR" dirty="0"/>
              <a:t> : CLCCR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r>
              <a:rPr lang="fr-FR" sz="1600" dirty="0"/>
              <a:t>10</a:t>
            </a:r>
            <a:r>
              <a:rPr lang="fr-FR" sz="1600" baseline="30000" dirty="0"/>
              <a:t>th</a:t>
            </a:r>
            <a:r>
              <a:rPr lang="fr-FR" sz="1600" dirty="0"/>
              <a:t> meeting</a:t>
            </a:r>
          </a:p>
          <a:p>
            <a:pPr lvl="1"/>
            <a:r>
              <a:rPr lang="fr-FR" dirty="0" err="1"/>
              <a:t>September</a:t>
            </a:r>
            <a:r>
              <a:rPr lang="fr-FR" dirty="0"/>
              <a:t> 2</a:t>
            </a:r>
            <a:r>
              <a:rPr lang="fr-FR" baseline="30000" dirty="0"/>
              <a:t>nd</a:t>
            </a:r>
            <a:r>
              <a:rPr lang="fr-FR" dirty="0"/>
              <a:t> &amp; 3</a:t>
            </a:r>
            <a:r>
              <a:rPr lang="fr-FR" baseline="30000" dirty="0"/>
              <a:t>rd</a:t>
            </a:r>
          </a:p>
          <a:p>
            <a:pPr lvl="1"/>
            <a:r>
              <a:rPr lang="fr-FR" dirty="0"/>
              <a:t>Venue : web session</a:t>
            </a:r>
          </a:p>
          <a:p>
            <a:pPr lvl="1"/>
            <a:r>
              <a:rPr lang="fr-FR" dirty="0"/>
              <a:t>27 </a:t>
            </a:r>
            <a:r>
              <a:rPr lang="fr-FR" dirty="0" err="1"/>
              <a:t>attendees</a:t>
            </a:r>
            <a:r>
              <a:rPr lang="fr-FR" dirty="0"/>
              <a:t> : 5 </a:t>
            </a:r>
            <a:r>
              <a:rPr lang="fr-FR" dirty="0" err="1"/>
              <a:t>contracting</a:t>
            </a:r>
            <a:r>
              <a:rPr lang="fr-FR" dirty="0"/>
              <a:t> parties / 4 test centers / OICA / CLEPA / CLCCR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IWG BMFE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</p:spTree>
    <p:extLst>
      <p:ext uri="{BB962C8B-B14F-4D97-AF65-F5344CB8AC3E}">
        <p14:creationId xmlns:p14="http://schemas.microsoft.com/office/powerpoint/2010/main" val="7130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412775"/>
            <a:ext cx="8712968" cy="4896545"/>
          </a:xfrm>
        </p:spPr>
        <p:txBody>
          <a:bodyPr>
            <a:normAutofit/>
          </a:bodyPr>
          <a:lstStyle/>
          <a:p>
            <a:r>
              <a:rPr lang="fr-FR" dirty="0"/>
              <a:t>2 draft </a:t>
            </a:r>
            <a:r>
              <a:rPr lang="fr-FR" dirty="0" err="1"/>
              <a:t>amendment</a:t>
            </a:r>
            <a:r>
              <a:rPr lang="fr-FR" dirty="0"/>
              <a:t> </a:t>
            </a:r>
            <a:r>
              <a:rPr lang="fr-FR" dirty="0" err="1"/>
              <a:t>proposals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as </a:t>
            </a:r>
            <a:r>
              <a:rPr lang="fr-FR" dirty="0" err="1"/>
              <a:t>working</a:t>
            </a:r>
            <a:r>
              <a:rPr lang="fr-FR" dirty="0"/>
              <a:t> documents </a:t>
            </a:r>
            <a:r>
              <a:rPr lang="fr-FR" dirty="0" err="1"/>
              <a:t>amended</a:t>
            </a:r>
            <a:r>
              <a:rPr lang="fr-FR" dirty="0"/>
              <a:t> by 2 </a:t>
            </a:r>
            <a:r>
              <a:rPr lang="fr-FR" dirty="0" err="1"/>
              <a:t>informal</a:t>
            </a:r>
            <a:r>
              <a:rPr lang="fr-FR" dirty="0"/>
              <a:t> documents +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informal</a:t>
            </a:r>
            <a:r>
              <a:rPr lang="fr-FR" dirty="0"/>
              <a:t> document on </a:t>
            </a:r>
            <a:r>
              <a:rPr lang="fr-FR" dirty="0" err="1"/>
              <a:t>ToRs</a:t>
            </a:r>
            <a:r>
              <a:rPr lang="fr-FR" dirty="0"/>
              <a:t> 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UNR n°107 : </a:t>
            </a:r>
            <a:r>
              <a:rPr lang="en-GB" dirty="0"/>
              <a:t>ECE-TRANS-WP.29-GRSG-2020-19 amended by GRSG-119-</a:t>
            </a:r>
            <a:r>
              <a:rPr lang="en-GB" dirty="0">
                <a:highlight>
                  <a:srgbClr val="FFFF00"/>
                </a:highlight>
              </a:rPr>
              <a:t>XX</a:t>
            </a:r>
            <a:endParaRPr lang="fr-FR" sz="1800" dirty="0">
              <a:highlight>
                <a:srgbClr val="FFFF00"/>
              </a:highlight>
            </a:endParaRPr>
          </a:p>
          <a:p>
            <a:pPr lvl="2"/>
            <a:r>
              <a:rPr lang="en-GB" sz="1600" dirty="0"/>
              <a:t>Alarm initiation based on a temperature reference</a:t>
            </a:r>
          </a:p>
          <a:p>
            <a:pPr lvl="2"/>
            <a:r>
              <a:rPr lang="en-GB" sz="1600" dirty="0"/>
              <a:t>Opening of all power-operated doors</a:t>
            </a:r>
          </a:p>
          <a:p>
            <a:pPr lvl="2"/>
            <a:r>
              <a:rPr lang="en-GB" sz="1600" dirty="0"/>
              <a:t>Safety instructions</a:t>
            </a:r>
          </a:p>
          <a:p>
            <a:pPr lvl="2"/>
            <a:r>
              <a:rPr lang="en-GB" sz="1600" dirty="0"/>
              <a:t>Transitional provisions</a:t>
            </a:r>
            <a:endParaRPr lang="fr-FR" sz="1600" dirty="0"/>
          </a:p>
          <a:p>
            <a:pPr lvl="2"/>
            <a:endParaRPr lang="fr-FR" sz="1600" dirty="0"/>
          </a:p>
          <a:p>
            <a:pPr lvl="2"/>
            <a:endParaRPr lang="fr-FR" sz="1600" dirty="0"/>
          </a:p>
          <a:p>
            <a:pPr lvl="1"/>
            <a:r>
              <a:rPr lang="fr-FR" dirty="0"/>
              <a:t>UNR n°118 : </a:t>
            </a:r>
            <a:r>
              <a:rPr lang="en-GB" dirty="0"/>
              <a:t>ECE-TRANS-WP.29-GRSG-2020-21 amended by GRSG-119-</a:t>
            </a:r>
            <a:r>
              <a:rPr lang="en-GB" dirty="0">
                <a:highlight>
                  <a:srgbClr val="FFFF00"/>
                </a:highlight>
              </a:rPr>
              <a:t>XX</a:t>
            </a:r>
            <a:endParaRPr lang="fr-FR" dirty="0">
              <a:highlight>
                <a:srgbClr val="FFFF00"/>
              </a:highlight>
            </a:endParaRPr>
          </a:p>
          <a:p>
            <a:pPr lvl="2"/>
            <a:r>
              <a:rPr lang="en-GB" sz="1600" dirty="0"/>
              <a:t>Influence of adhesive agents</a:t>
            </a:r>
          </a:p>
          <a:p>
            <a:pPr lvl="2"/>
            <a:r>
              <a:rPr lang="en-GB" sz="1600" dirty="0"/>
              <a:t>Transitional provisions</a:t>
            </a:r>
          </a:p>
          <a:p>
            <a:pPr lvl="2"/>
            <a:endParaRPr lang="en-GB" sz="1600" dirty="0"/>
          </a:p>
          <a:p>
            <a:pPr lvl="1"/>
            <a:r>
              <a:rPr lang="fr-FR" dirty="0" err="1"/>
              <a:t>Term</a:t>
            </a:r>
            <a:r>
              <a:rPr lang="fr-FR" dirty="0"/>
              <a:t> Of </a:t>
            </a:r>
            <a:r>
              <a:rPr lang="fr-FR" dirty="0" err="1"/>
              <a:t>References</a:t>
            </a:r>
            <a:r>
              <a:rPr lang="fr-FR" dirty="0"/>
              <a:t> : </a:t>
            </a:r>
            <a:r>
              <a:rPr lang="en-GB" dirty="0"/>
              <a:t>GRSG-119-</a:t>
            </a:r>
            <a:r>
              <a:rPr lang="en-GB" dirty="0">
                <a:highlight>
                  <a:srgbClr val="FFFF00"/>
                </a:highlight>
              </a:rPr>
              <a:t>XX</a:t>
            </a:r>
            <a:endParaRPr lang="fr-FR" dirty="0">
              <a:highlight>
                <a:srgbClr val="FFFF00"/>
              </a:highlight>
            </a:endParaRPr>
          </a:p>
          <a:p>
            <a:pPr lvl="2"/>
            <a:r>
              <a:rPr lang="en-GB" sz="1600" dirty="0"/>
              <a:t>Extension to deal with efficiency of glass breaking devices</a:t>
            </a:r>
            <a:endParaRPr lang="fr-FR" sz="1600" dirty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IWG BMFE </a:t>
            </a:r>
            <a:r>
              <a:rPr lang="fr-FR" dirty="0" err="1"/>
              <a:t>overview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</p:spTree>
    <p:extLst>
      <p:ext uri="{BB962C8B-B14F-4D97-AF65-F5344CB8AC3E}">
        <p14:creationId xmlns:p14="http://schemas.microsoft.com/office/powerpoint/2010/main" val="9374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417861"/>
            <a:ext cx="8784976" cy="5251499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No.107 Contents</a:t>
            </a:r>
          </a:p>
          <a:p>
            <a:pPr lvl="1"/>
            <a:endParaRPr lang="fr-FR" sz="1800" dirty="0"/>
          </a:p>
          <a:p>
            <a:pPr lvl="1"/>
            <a:r>
              <a:rPr lang="en-US" sz="1800" dirty="0"/>
              <a:t>Automatic emergency exits :</a:t>
            </a:r>
          </a:p>
          <a:p>
            <a:pPr lvl="2"/>
            <a:r>
              <a:rPr lang="en-US" sz="1600" dirty="0"/>
              <a:t>No additional inputs on risk analysis</a:t>
            </a:r>
          </a:p>
          <a:p>
            <a:pPr lvl="2"/>
            <a:r>
              <a:rPr lang="en-US" sz="1600" dirty="0"/>
              <a:t>Discussion based on </a:t>
            </a:r>
            <a:r>
              <a:rPr lang="en-US" sz="1600" dirty="0" err="1"/>
              <a:t>Dekra</a:t>
            </a:r>
            <a:r>
              <a:rPr lang="en-US" sz="1600" dirty="0"/>
              <a:t> study on coach safety in case of fire event</a:t>
            </a:r>
          </a:p>
          <a:p>
            <a:pPr lvl="3"/>
            <a:r>
              <a:rPr lang="en-US" sz="1600" dirty="0"/>
              <a:t>Approach for incident reduction (prevention, inspection, tank protection, education and information</a:t>
            </a:r>
          </a:p>
          <a:p>
            <a:pPr lvl="3"/>
            <a:r>
              <a:rPr lang="en-US" sz="1600" dirty="0"/>
              <a:t>Optimized evacuation (information, marking, escape way, retrofit, smokes and toxicity)</a:t>
            </a:r>
          </a:p>
          <a:p>
            <a:pPr lvl="3"/>
            <a:endParaRPr lang="en-US" sz="1600" dirty="0"/>
          </a:p>
          <a:p>
            <a:pPr lvl="1"/>
            <a:r>
              <a:rPr lang="en-GB" sz="1800" dirty="0"/>
              <a:t>Opportunity to introduce alarm system in compartments dedicated to propulsion battery </a:t>
            </a:r>
            <a:endParaRPr lang="en-US" sz="1800" dirty="0"/>
          </a:p>
          <a:p>
            <a:pPr lvl="2"/>
            <a:r>
              <a:rPr lang="en-GB" sz="1600" dirty="0"/>
              <a:t>Already covered by the coming UN-R n°100 03 series of amendment “§ 5.2.3. Warning in the event of failure in REESS”</a:t>
            </a:r>
          </a:p>
          <a:p>
            <a:pPr lvl="3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99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179512" y="1157919"/>
            <a:ext cx="8964488" cy="5251499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No.107 Contents</a:t>
            </a:r>
          </a:p>
          <a:p>
            <a:pPr lvl="1"/>
            <a:endParaRPr lang="fr-FR" sz="1800" dirty="0"/>
          </a:p>
          <a:p>
            <a:pPr lvl="1"/>
            <a:r>
              <a:rPr lang="en-US" sz="1800" dirty="0" err="1"/>
              <a:t>Optimisation</a:t>
            </a:r>
            <a:r>
              <a:rPr lang="en-US" sz="1800" dirty="0"/>
              <a:t> to improve hammer efficiency</a:t>
            </a:r>
          </a:p>
          <a:p>
            <a:pPr lvl="2"/>
            <a:r>
              <a:rPr lang="en-GB" sz="1800" dirty="0"/>
              <a:t>Principle to break window in case of evacuation not challenged</a:t>
            </a:r>
          </a:p>
          <a:p>
            <a:pPr lvl="2"/>
            <a:r>
              <a:rPr lang="en-GB" sz="1800" dirty="0"/>
              <a:t>Analysis show that the hammer efficiency could be improved depending on the situation following different axis :</a:t>
            </a:r>
          </a:p>
          <a:p>
            <a:pPr lvl="3"/>
            <a:r>
              <a:rPr lang="en-GB" sz="1800" dirty="0"/>
              <a:t>Identification</a:t>
            </a:r>
          </a:p>
          <a:p>
            <a:pPr lvl="3"/>
            <a:r>
              <a:rPr lang="en-GB" sz="1800" dirty="0"/>
              <a:t>Location</a:t>
            </a:r>
          </a:p>
          <a:p>
            <a:pPr lvl="3"/>
            <a:r>
              <a:rPr lang="en-GB" sz="1800" dirty="0"/>
              <a:t>Easy-to-use</a:t>
            </a:r>
          </a:p>
          <a:p>
            <a:pPr lvl="3"/>
            <a:endParaRPr lang="en-GB" sz="1800" dirty="0"/>
          </a:p>
          <a:p>
            <a:pPr lvl="1"/>
            <a:r>
              <a:rPr lang="en-GB" sz="1800" dirty="0"/>
              <a:t>Request to GRSG for a </a:t>
            </a:r>
            <a:r>
              <a:rPr lang="en-GB" sz="1800" dirty="0" err="1"/>
              <a:t>mandat</a:t>
            </a:r>
            <a:r>
              <a:rPr lang="en-GB" sz="1800" dirty="0"/>
              <a:t> extension to investigate potential improvement on glass breaking devices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Request to GRSG for guidance regarding transitional provisions</a:t>
            </a:r>
          </a:p>
          <a:p>
            <a:pPr lvl="2"/>
            <a:r>
              <a:rPr lang="en-GB" sz="1600" dirty="0"/>
              <a:t>Expected WP29 submission in March 2021 for an entry into force on Oct. 2021</a:t>
            </a:r>
          </a:p>
          <a:p>
            <a:pPr lvl="2"/>
            <a:r>
              <a:rPr lang="en-GB" sz="1600" dirty="0"/>
              <a:t>Transitional provisions to be defined accordingly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17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</a:t>
            </a:r>
            <a:r>
              <a:rPr lang="fr-FR" baseline="30000" dirty="0"/>
              <a:t>th</a:t>
            </a:r>
            <a:r>
              <a:rPr lang="fr-FR" dirty="0"/>
              <a:t> IWG 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040560"/>
          </a:xfrm>
        </p:spPr>
        <p:txBody>
          <a:bodyPr>
            <a:noAutofit/>
          </a:bodyPr>
          <a:lstStyle/>
          <a:p>
            <a:r>
              <a:rPr lang="fr-FR" dirty="0"/>
              <a:t>UN </a:t>
            </a:r>
            <a:r>
              <a:rPr lang="fr-FR" dirty="0" err="1"/>
              <a:t>Regulation</a:t>
            </a:r>
            <a:r>
              <a:rPr lang="fr-FR" dirty="0"/>
              <a:t> No.118 Contents</a:t>
            </a:r>
          </a:p>
          <a:p>
            <a:pPr lvl="1"/>
            <a:endParaRPr lang="fr-FR" sz="1500" dirty="0"/>
          </a:p>
          <a:p>
            <a:pPr lvl="1"/>
            <a:r>
              <a:rPr lang="en-US" sz="1800" dirty="0"/>
              <a:t>Smoke toxicity :</a:t>
            </a:r>
          </a:p>
          <a:p>
            <a:pPr lvl="2"/>
            <a:r>
              <a:rPr lang="en-US" sz="1800" dirty="0"/>
              <a:t>No additional inputs on cost benefice ratio</a:t>
            </a:r>
            <a:endParaRPr lang="en-US" sz="1500" dirty="0"/>
          </a:p>
          <a:p>
            <a:pPr lvl="2"/>
            <a:r>
              <a:rPr lang="en-GB" sz="1800" dirty="0"/>
              <a:t>The materials of the furniture, curtains and ceiling in particular are cause of the toxicity but </a:t>
            </a:r>
            <a:r>
              <a:rPr lang="en-US" sz="1800" dirty="0"/>
              <a:t>they also have a non-negligible impact on flammability</a:t>
            </a:r>
          </a:p>
          <a:p>
            <a:pPr lvl="2"/>
            <a:r>
              <a:rPr lang="en-GB" sz="1800" dirty="0"/>
              <a:t>Test lab will continue to investigate in this way, focusing on “most critical” materials for toxicity and will keep informed the IWG BMFE of the relevant results for UN-R n°118.</a:t>
            </a:r>
          </a:p>
          <a:p>
            <a:pPr lvl="2"/>
            <a:endParaRPr lang="en-GB" sz="1800" dirty="0"/>
          </a:p>
          <a:p>
            <a:pPr lvl="1"/>
            <a:r>
              <a:rPr lang="en-GB" sz="1800" dirty="0"/>
              <a:t>Request to GRSG for guidance regarding transitional provisions</a:t>
            </a:r>
          </a:p>
          <a:p>
            <a:pPr lvl="2"/>
            <a:r>
              <a:rPr lang="en-GB" sz="1600" dirty="0"/>
              <a:t>Expected WP29 submission in March 2021 for an entry into force on Oct. 2021</a:t>
            </a:r>
          </a:p>
          <a:p>
            <a:pPr lvl="2"/>
            <a:r>
              <a:rPr lang="en-GB" sz="1600" dirty="0"/>
              <a:t>Transitional provisions to be defined accordingly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05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BMFE meeting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>
            <a:noAutofit/>
          </a:bodyPr>
          <a:lstStyle/>
          <a:p>
            <a:r>
              <a:rPr lang="fr-FR" dirty="0"/>
              <a:t>Next session</a:t>
            </a:r>
          </a:p>
          <a:p>
            <a:pPr lvl="1"/>
            <a:endParaRPr lang="fr-FR" dirty="0"/>
          </a:p>
          <a:p>
            <a:pPr lvl="1"/>
            <a:r>
              <a:rPr lang="fr-FR" sz="1800" dirty="0"/>
              <a:t>2 </a:t>
            </a:r>
            <a:r>
              <a:rPr lang="fr-FR" sz="1800" dirty="0" err="1"/>
              <a:t>days</a:t>
            </a:r>
            <a:r>
              <a:rPr lang="fr-FR" sz="1800" dirty="0"/>
              <a:t> meeting</a:t>
            </a:r>
          </a:p>
          <a:p>
            <a:pPr lvl="1"/>
            <a:r>
              <a:rPr lang="fr-FR" sz="1800" dirty="0"/>
              <a:t>2020, </a:t>
            </a:r>
            <a:r>
              <a:rPr lang="fr-FR" sz="1800" dirty="0" err="1"/>
              <a:t>October</a:t>
            </a:r>
            <a:r>
              <a:rPr lang="fr-FR" sz="1800" dirty="0"/>
              <a:t> 27th and 28th</a:t>
            </a:r>
          </a:p>
          <a:p>
            <a:pPr lvl="1"/>
            <a:r>
              <a:rPr lang="fr-FR" sz="1800" dirty="0"/>
              <a:t>Venue : web meeting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60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kern="0" dirty="0"/>
              <a:t>GRSG-119-XX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5658817"/>
            <a:ext cx="8640960" cy="650503"/>
          </a:xfrm>
        </p:spPr>
        <p:txBody>
          <a:bodyPr/>
          <a:lstStyle/>
          <a:p>
            <a:pPr algn="r"/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attention.</a:t>
            </a:r>
          </a:p>
        </p:txBody>
      </p:sp>
    </p:spTree>
    <p:extLst>
      <p:ext uri="{BB962C8B-B14F-4D97-AF65-F5344CB8AC3E}">
        <p14:creationId xmlns:p14="http://schemas.microsoft.com/office/powerpoint/2010/main" val="34880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491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</vt:lpstr>
      <vt:lpstr>Thème_UTAC-CERAM_2017</vt:lpstr>
      <vt:lpstr>Behaviour of M2 &amp; M3 general construction in case of Fire Event</vt:lpstr>
      <vt:lpstr>IWG BMFE overview</vt:lpstr>
      <vt:lpstr>IWG BMFE overview</vt:lpstr>
      <vt:lpstr>10th IWG BMFE meeting</vt:lpstr>
      <vt:lpstr>10th IWG BMFE meeting</vt:lpstr>
      <vt:lpstr>10th IWG BMFE meeting</vt:lpstr>
      <vt:lpstr>BMFE meeting</vt:lpstr>
      <vt:lpstr>Thanks for your attention.</vt:lpstr>
    </vt:vector>
  </TitlesOfParts>
  <Company>UTAC 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Nikola SAHOVIC</cp:lastModifiedBy>
  <cp:revision>145</cp:revision>
  <cp:lastPrinted>2017-09-17T18:23:36Z</cp:lastPrinted>
  <dcterms:created xsi:type="dcterms:W3CDTF">2017-03-06T08:24:39Z</dcterms:created>
  <dcterms:modified xsi:type="dcterms:W3CDTF">2020-10-01T11:57:13Z</dcterms:modified>
</cp:coreProperties>
</file>