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handoutMasterIdLst>
    <p:handoutMasterId r:id="rId12"/>
  </p:handoutMasterIdLst>
  <p:sldIdLst>
    <p:sldId id="280" r:id="rId5"/>
    <p:sldId id="261" r:id="rId6"/>
    <p:sldId id="274" r:id="rId7"/>
    <p:sldId id="279" r:id="rId8"/>
    <p:sldId id="282" r:id="rId9"/>
    <p:sldId id="281" r:id="rId10"/>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7459BD-199B-49EC-80CF-DCC3409B08A1}" v="2" dt="2020-10-05T15:52:56.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12" autoAdjust="0"/>
    <p:restoredTop sz="85000" autoAdjust="0"/>
  </p:normalViewPr>
  <p:slideViewPr>
    <p:cSldViewPr>
      <p:cViewPr varScale="1">
        <p:scale>
          <a:sx n="93" d="100"/>
          <a:sy n="93" d="100"/>
        </p:scale>
        <p:origin x="12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05/10/2020</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2</a:t>
            </a:fld>
            <a:endParaRPr lang="en-GB"/>
          </a:p>
        </p:txBody>
      </p:sp>
    </p:spTree>
    <p:extLst>
      <p:ext uri="{BB962C8B-B14F-4D97-AF65-F5344CB8AC3E}">
        <p14:creationId xmlns:p14="http://schemas.microsoft.com/office/powerpoint/2010/main" val="1776137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3</a:t>
            </a:fld>
            <a:endParaRPr lang="en-GB"/>
          </a:p>
        </p:txBody>
      </p:sp>
    </p:spTree>
    <p:extLst>
      <p:ext uri="{BB962C8B-B14F-4D97-AF65-F5344CB8AC3E}">
        <p14:creationId xmlns:p14="http://schemas.microsoft.com/office/powerpoint/2010/main" val="75162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Theft</a:t>
            </a:r>
            <a:r>
              <a:rPr lang="de-DE" dirty="0"/>
              <a:t> rate, Germany, </a:t>
            </a:r>
            <a:r>
              <a:rPr lang="de-DE" dirty="0" err="1"/>
              <a:t>reduction</a:t>
            </a:r>
            <a:r>
              <a:rPr lang="de-DE" dirty="0"/>
              <a:t> </a:t>
            </a:r>
            <a:r>
              <a:rPr lang="de-DE" dirty="0" err="1"/>
              <a:t>of</a:t>
            </a:r>
            <a:r>
              <a:rPr lang="de-DE" dirty="0"/>
              <a:t> </a:t>
            </a:r>
            <a:r>
              <a:rPr lang="de-DE" dirty="0" err="1"/>
              <a:t>thefts</a:t>
            </a:r>
            <a:r>
              <a:rPr lang="de-DE" dirty="0"/>
              <a:t> 27 % </a:t>
            </a:r>
            <a:r>
              <a:rPr lang="de-DE" dirty="0" err="1"/>
              <a:t>from</a:t>
            </a:r>
            <a:r>
              <a:rPr lang="de-DE" dirty="0"/>
              <a:t> 2010 </a:t>
            </a:r>
            <a:r>
              <a:rPr lang="de-DE" dirty="0" err="1"/>
              <a:t>to</a:t>
            </a:r>
            <a:r>
              <a:rPr lang="de-DE" dirty="0"/>
              <a:t> 2019.</a:t>
            </a:r>
            <a:r>
              <a:rPr lang="de-DE" baseline="0" dirty="0"/>
              <a:t> Source: https://www.gdv.de/de/zahlen-und-fakten/versicherungsbereiche/autodiebstahl-24028  2010 19503 </a:t>
            </a:r>
            <a:r>
              <a:rPr lang="de-DE" baseline="0" dirty="0" err="1"/>
              <a:t>vehicle</a:t>
            </a:r>
            <a:r>
              <a:rPr lang="de-DE" baseline="0" dirty="0"/>
              <a:t> </a:t>
            </a:r>
            <a:r>
              <a:rPr lang="de-DE" baseline="0" dirty="0" err="1"/>
              <a:t>thefts</a:t>
            </a:r>
            <a:r>
              <a:rPr lang="de-DE" baseline="0" dirty="0"/>
              <a:t>, 2019 14229 </a:t>
            </a:r>
            <a:r>
              <a:rPr lang="de-DE" baseline="0" dirty="0" err="1"/>
              <a:t>vehicle</a:t>
            </a:r>
            <a:r>
              <a:rPr lang="de-DE" baseline="0" dirty="0"/>
              <a:t> </a:t>
            </a:r>
            <a:r>
              <a:rPr lang="de-DE" baseline="0" dirty="0" err="1"/>
              <a:t>thefts</a:t>
            </a:r>
            <a:r>
              <a:rPr lang="de-DE" baseline="0" dirty="0"/>
              <a:t>. </a:t>
            </a:r>
          </a:p>
          <a:p>
            <a:r>
              <a:rPr lang="de-DE" dirty="0"/>
              <a:t>Europe, https://ec.europa.eu/eurostat/web/products-eurostat-news/-/DDN-20191104-1 : </a:t>
            </a:r>
          </a:p>
          <a:p>
            <a:r>
              <a:rPr lang="en-US" dirty="0">
                <a:effectLst/>
              </a:rPr>
              <a:t>Police in the EU recorded on average 697 000 car thefts yearly over the period 2015 to 2017, a 29% reduction compared to the period 2008 to 2010 (yearly average 983 000). Between 2008 and 2017, there were downward trends in most EU Member States.</a:t>
            </a:r>
          </a:p>
          <a:p>
            <a:r>
              <a:rPr lang="en-US" dirty="0">
                <a:effectLst/>
              </a:rPr>
              <a:t>On average over 2015 to 2017*, the figures were highest in Luxembourg (328 police-recorded car thefts per 100 000 inhabitants), followed by Greece (269), Italy (257), Sweden (256), France (247) and </a:t>
            </a:r>
            <a:r>
              <a:rPr lang="en-US" dirty="0" err="1">
                <a:effectLst/>
              </a:rPr>
              <a:t>Czechia</a:t>
            </a:r>
            <a:r>
              <a:rPr lang="en-US" dirty="0">
                <a:effectLst/>
              </a:rPr>
              <a:t> (238). The lowest figures in the EU were observed in Slovakia and Estonia (both 31), Croatia (20), Romania (15) and Denmark (4).</a:t>
            </a:r>
          </a:p>
          <a:p>
            <a:endParaRPr lang="de-DE" dirty="0"/>
          </a:p>
        </p:txBody>
      </p:sp>
      <p:sp>
        <p:nvSpPr>
          <p:cNvPr id="4" name="Foliennummernplatzhalter 3"/>
          <p:cNvSpPr>
            <a:spLocks noGrp="1"/>
          </p:cNvSpPr>
          <p:nvPr>
            <p:ph type="sldNum" sz="quarter" idx="10"/>
          </p:nvPr>
        </p:nvSpPr>
        <p:spPr/>
        <p:txBody>
          <a:bodyPr/>
          <a:lstStyle/>
          <a:p>
            <a:fld id="{41FE2CFF-C77F-45F5-8196-7FFE9E57B434}" type="slidenum">
              <a:rPr lang="ja-JP" altLang="fr-FR" smtClean="0"/>
              <a:pPr/>
              <a:t>4</a:t>
            </a:fld>
            <a:endParaRPr lang="fr-FR" altLang="ja-JP"/>
          </a:p>
        </p:txBody>
      </p:sp>
    </p:spTree>
    <p:extLst>
      <p:ext uri="{BB962C8B-B14F-4D97-AF65-F5344CB8AC3E}">
        <p14:creationId xmlns:p14="http://schemas.microsoft.com/office/powerpoint/2010/main" val="1491387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1FE2CFF-C77F-45F5-8196-7FFE9E57B434}" type="slidenum">
              <a:rPr lang="ja-JP" altLang="fr-FR" smtClean="0"/>
              <a:pPr/>
              <a:t>5</a:t>
            </a:fld>
            <a:endParaRPr lang="fr-FR" altLang="ja-JP"/>
          </a:p>
        </p:txBody>
      </p:sp>
    </p:spTree>
    <p:extLst>
      <p:ext uri="{BB962C8B-B14F-4D97-AF65-F5344CB8AC3E}">
        <p14:creationId xmlns:p14="http://schemas.microsoft.com/office/powerpoint/2010/main" val="4047192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extLst>
      <p:ext uri="{BB962C8B-B14F-4D97-AF65-F5344CB8AC3E}">
        <p14:creationId xmlns:p14="http://schemas.microsoft.com/office/powerpoint/2010/main" val="331603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extLst>
      <p:ext uri="{BB962C8B-B14F-4D97-AF65-F5344CB8AC3E}">
        <p14:creationId xmlns:p14="http://schemas.microsoft.com/office/powerpoint/2010/main" val="48790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extLst>
      <p:ext uri="{BB962C8B-B14F-4D97-AF65-F5344CB8AC3E}">
        <p14:creationId xmlns:p14="http://schemas.microsoft.com/office/powerpoint/2010/main" val="28881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extLst>
      <p:ext uri="{BB962C8B-B14F-4D97-AF65-F5344CB8AC3E}">
        <p14:creationId xmlns:p14="http://schemas.microsoft.com/office/powerpoint/2010/main" val="359352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extLst>
      <p:ext uri="{BB962C8B-B14F-4D97-AF65-F5344CB8AC3E}">
        <p14:creationId xmlns:p14="http://schemas.microsoft.com/office/powerpoint/2010/main" val="145566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extLst>
      <p:ext uri="{BB962C8B-B14F-4D97-AF65-F5344CB8AC3E}">
        <p14:creationId xmlns:p14="http://schemas.microsoft.com/office/powerpoint/2010/main" val="327360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extLst>
      <p:ext uri="{BB962C8B-B14F-4D97-AF65-F5344CB8AC3E}">
        <p14:creationId xmlns:p14="http://schemas.microsoft.com/office/powerpoint/2010/main" val="359791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extLst>
      <p:ext uri="{BB962C8B-B14F-4D97-AF65-F5344CB8AC3E}">
        <p14:creationId xmlns:p14="http://schemas.microsoft.com/office/powerpoint/2010/main" val="265657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extLst>
      <p:ext uri="{BB962C8B-B14F-4D97-AF65-F5344CB8AC3E}">
        <p14:creationId xmlns:p14="http://schemas.microsoft.com/office/powerpoint/2010/main" val="195020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extLst>
      <p:ext uri="{BB962C8B-B14F-4D97-AF65-F5344CB8AC3E}">
        <p14:creationId xmlns:p14="http://schemas.microsoft.com/office/powerpoint/2010/main" val="85801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extLst>
      <p:ext uri="{BB962C8B-B14F-4D97-AF65-F5344CB8AC3E}">
        <p14:creationId xmlns:p14="http://schemas.microsoft.com/office/powerpoint/2010/main" val="3789668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
        <p:nvSpPr>
          <p:cNvPr id="2" name="Textfeld 1"/>
          <p:cNvSpPr txBox="1"/>
          <p:nvPr userDrawn="1"/>
        </p:nvSpPr>
        <p:spPr>
          <a:xfrm>
            <a:off x="47328" y="6488668"/>
            <a:ext cx="1271502"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fr-FR" altLang="ja-JP" sz="1200" dirty="0"/>
              <a:t>Oct. 2020 OICA</a:t>
            </a:r>
          </a:p>
        </p:txBody>
      </p:sp>
    </p:spTree>
    <p:extLst>
      <p:ext uri="{BB962C8B-B14F-4D97-AF65-F5344CB8AC3E}">
        <p14:creationId xmlns:p14="http://schemas.microsoft.com/office/powerpoint/2010/main" val="761825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BB8AE3-AEFC-4DA8-8C3A-DB5A5C740618}"/>
              </a:ext>
            </a:extLst>
          </p:cNvPr>
          <p:cNvSpPr>
            <a:spLocks noGrp="1"/>
          </p:cNvSpPr>
          <p:nvPr>
            <p:ph type="title"/>
          </p:nvPr>
        </p:nvSpPr>
        <p:spPr/>
        <p:txBody>
          <a:bodyPr/>
          <a:lstStyle/>
          <a:p>
            <a:r>
              <a:rPr kumimoji="0" lang="en-GB" sz="4400" b="0" i="0" u="none" strike="noStrike" kern="0" cap="none" spc="0" normalizeH="0" baseline="0" noProof="0" dirty="0">
                <a:ln>
                  <a:noFill/>
                </a:ln>
                <a:solidFill>
                  <a:srgbClr val="000000"/>
                </a:solidFill>
                <a:effectLst/>
                <a:uLnTx/>
                <a:uFillTx/>
                <a:latin typeface="Arial"/>
                <a:ea typeface="+mj-ea"/>
                <a:cs typeface="+mj-cs"/>
              </a:rPr>
              <a:t>UN Regulation No. 116</a:t>
            </a:r>
            <a:br>
              <a:rPr kumimoji="0" lang="en-GB" sz="4400" b="0" i="0" u="none" strike="noStrike" kern="0" cap="none" spc="0" normalizeH="0" baseline="0" noProof="0" dirty="0">
                <a:ln>
                  <a:noFill/>
                </a:ln>
                <a:solidFill>
                  <a:srgbClr val="000000"/>
                </a:solidFill>
                <a:effectLst/>
                <a:uLnTx/>
                <a:uFillTx/>
                <a:latin typeface="Arial"/>
                <a:ea typeface="+mj-ea"/>
                <a:cs typeface="+mj-cs"/>
              </a:rPr>
            </a:br>
            <a:r>
              <a:rPr kumimoji="0" lang="en-US" sz="1600" b="0" i="0" u="none" strike="noStrike" kern="0" cap="none" spc="0" normalizeH="0" baseline="0" noProof="0" dirty="0">
                <a:ln>
                  <a:noFill/>
                </a:ln>
                <a:solidFill>
                  <a:srgbClr val="000000"/>
                </a:solidFill>
                <a:effectLst/>
                <a:uLnTx/>
                <a:uFillTx/>
                <a:latin typeface="Arial"/>
                <a:ea typeface="+mj-ea"/>
                <a:cs typeface="+mj-cs"/>
              </a:rPr>
              <a:t>PROTECTION AGAINST UNAUTHORIZED USE </a:t>
            </a:r>
            <a:endParaRPr lang="en-GB" dirty="0"/>
          </a:p>
        </p:txBody>
      </p:sp>
      <p:sp>
        <p:nvSpPr>
          <p:cNvPr id="3" name="Espace réservé du contenu 2">
            <a:extLst>
              <a:ext uri="{FF2B5EF4-FFF2-40B4-BE49-F238E27FC236}">
                <a16:creationId xmlns:a16="http://schemas.microsoft.com/office/drawing/2014/main" id="{801C6F9A-75C6-49CE-BED9-59765E243A09}"/>
              </a:ext>
            </a:extLst>
          </p:cNvPr>
          <p:cNvSpPr>
            <a:spLocks noGrp="1"/>
          </p:cNvSpPr>
          <p:nvPr>
            <p:ph idx="1"/>
          </p:nvPr>
        </p:nvSpPr>
        <p:spPr>
          <a:xfrm>
            <a:off x="767408" y="1916832"/>
            <a:ext cx="10585176" cy="3888432"/>
          </a:xfrm>
        </p:spPr>
        <p:txBody>
          <a:bodyPr/>
          <a:lstStyle/>
          <a:p>
            <a:pPr marL="0" indent="0" algn="ctr">
              <a:buNone/>
            </a:pPr>
            <a:endParaRPr lang="fr-FR" dirty="0"/>
          </a:p>
          <a:p>
            <a:pPr marL="0" indent="0" algn="ctr">
              <a:buNone/>
            </a:pPr>
            <a:r>
              <a:rPr lang="fr-FR" sz="4800" b="1" dirty="0"/>
              <a:t>GRSG/Task-Force on </a:t>
            </a:r>
            <a:br>
              <a:rPr lang="fr-FR" sz="4800" b="1" dirty="0"/>
            </a:br>
            <a:r>
              <a:rPr lang="fr-FR" sz="4800" b="1" dirty="0"/>
              <a:t>KEY DEFINITION</a:t>
            </a:r>
          </a:p>
          <a:p>
            <a:pPr marL="0" indent="0" algn="ctr">
              <a:buNone/>
            </a:pPr>
            <a:endParaRPr lang="fr-FR" b="1" dirty="0"/>
          </a:p>
          <a:p>
            <a:pPr marL="0" indent="0" algn="ctr">
              <a:buNone/>
            </a:pPr>
            <a:r>
              <a:rPr lang="fr-FR" sz="2400" dirty="0"/>
              <a:t>GRSG-119 / </a:t>
            </a:r>
            <a:r>
              <a:rPr lang="fr-FR" sz="2400" dirty="0" err="1"/>
              <a:t>October</a:t>
            </a:r>
            <a:r>
              <a:rPr lang="fr-FR" sz="2400" dirty="0"/>
              <a:t> 2020</a:t>
            </a:r>
            <a:endParaRPr lang="en-GB" dirty="0"/>
          </a:p>
        </p:txBody>
      </p:sp>
      <p:sp>
        <p:nvSpPr>
          <p:cNvPr id="4" name="TextBox 3">
            <a:extLst>
              <a:ext uri="{FF2B5EF4-FFF2-40B4-BE49-F238E27FC236}">
                <a16:creationId xmlns:a16="http://schemas.microsoft.com/office/drawing/2014/main" id="{30AA8DE0-2519-47BF-A656-07007A153793}"/>
              </a:ext>
            </a:extLst>
          </p:cNvPr>
          <p:cNvSpPr txBox="1"/>
          <p:nvPr/>
        </p:nvSpPr>
        <p:spPr>
          <a:xfrm>
            <a:off x="9480376" y="188640"/>
            <a:ext cx="2592288" cy="923330"/>
          </a:xfrm>
          <a:prstGeom prst="rect">
            <a:avLst/>
          </a:prstGeom>
          <a:noFill/>
        </p:spPr>
        <p:txBody>
          <a:bodyPr wrap="square" rtlCol="0">
            <a:spAutoFit/>
          </a:bodyPr>
          <a:lstStyle/>
          <a:p>
            <a:pPr>
              <a:lnSpc>
                <a:spcPct val="100000"/>
              </a:lnSpc>
            </a:pPr>
            <a:r>
              <a:rPr lang="en-US" sz="1200" u="sng" spc="-1" dirty="0">
                <a:solidFill>
                  <a:srgbClr val="000000"/>
                </a:solidFill>
                <a:latin typeface="Times New Roman" panose="02020603050405020304" pitchFamily="18" charset="0"/>
                <a:cs typeface="Times New Roman" panose="02020603050405020304" pitchFamily="18" charset="0"/>
              </a:rPr>
              <a:t>Informal document</a:t>
            </a:r>
            <a:r>
              <a:rPr lang="en-US" sz="1200" spc="-1" dirty="0">
                <a:solidFill>
                  <a:srgbClr val="000000"/>
                </a:solidFill>
                <a:latin typeface="Times New Roman" panose="02020603050405020304" pitchFamily="18" charset="0"/>
                <a:cs typeface="Times New Roman" panose="02020603050405020304" pitchFamily="18" charset="0"/>
              </a:rPr>
              <a:t> </a:t>
            </a:r>
            <a:r>
              <a:rPr lang="en-US" sz="1200" b="1" spc="-1" dirty="0">
                <a:solidFill>
                  <a:srgbClr val="000000"/>
                </a:solidFill>
                <a:latin typeface="Times New Roman" panose="02020603050405020304" pitchFamily="18" charset="0"/>
                <a:cs typeface="Times New Roman" panose="02020603050405020304" pitchFamily="18" charset="0"/>
              </a:rPr>
              <a:t>GRSG-119-28</a:t>
            </a:r>
            <a:br>
              <a:rPr lang="en-US" sz="1200" spc="-1" dirty="0">
                <a:solidFill>
                  <a:srgbClr val="000000"/>
                </a:solidFill>
                <a:latin typeface="Times New Roman" panose="02020603050405020304" pitchFamily="18" charset="0"/>
                <a:cs typeface="Times New Roman" panose="02020603050405020304" pitchFamily="18" charset="0"/>
              </a:rPr>
            </a:br>
            <a:r>
              <a:rPr lang="en-US" altLang="ja-JP" sz="1200" spc="-1" dirty="0">
                <a:solidFill>
                  <a:srgbClr val="000000"/>
                </a:solidFill>
                <a:latin typeface="Times New Roman" panose="02020603050405020304" pitchFamily="18" charset="0"/>
                <a:cs typeface="Times New Roman" panose="02020603050405020304" pitchFamily="18" charset="0"/>
              </a:rPr>
              <a:t>119th</a:t>
            </a:r>
            <a:r>
              <a:rPr lang="en-US" sz="1200" spc="-1" dirty="0">
                <a:solidFill>
                  <a:srgbClr val="000000"/>
                </a:solidFill>
                <a:latin typeface="Times New Roman" panose="02020603050405020304" pitchFamily="18" charset="0"/>
                <a:cs typeface="Times New Roman" panose="02020603050405020304" pitchFamily="18" charset="0"/>
              </a:rPr>
              <a:t> GRSG, 6-9 October 2020</a:t>
            </a:r>
          </a:p>
          <a:p>
            <a:pPr>
              <a:lnSpc>
                <a:spcPct val="100000"/>
              </a:lnSpc>
            </a:pPr>
            <a:r>
              <a:rPr lang="en-US" sz="1200" spc="-1" dirty="0">
                <a:solidFill>
                  <a:srgbClr val="000000"/>
                </a:solidFill>
                <a:latin typeface="Times New Roman" panose="02020603050405020304" pitchFamily="18" charset="0"/>
                <a:cs typeface="Times New Roman" panose="02020603050405020304" pitchFamily="18" charset="0"/>
              </a:rPr>
              <a:t>Agenda item 9</a:t>
            </a:r>
            <a:endParaRPr lang="en-US" sz="1200" spc="-1"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2523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1008" y="332656"/>
            <a:ext cx="10331392" cy="1143000"/>
          </a:xfrm>
        </p:spPr>
        <p:txBody>
          <a:bodyPr/>
          <a:lstStyle/>
          <a:p>
            <a:pPr lvl="0" algn="l"/>
            <a:r>
              <a:rPr lang="fr-FR" sz="4000" b="1" kern="1200" dirty="0" err="1">
                <a:solidFill>
                  <a:srgbClr val="000000"/>
                </a:solidFill>
                <a:latin typeface="Arial" charset="0"/>
                <a:ea typeface="+mn-ea"/>
                <a:cs typeface="+mn-cs"/>
              </a:rPr>
              <a:t>Status</a:t>
            </a:r>
            <a:r>
              <a:rPr lang="fr-FR" sz="4000" b="1" kern="1200" dirty="0">
                <a:solidFill>
                  <a:srgbClr val="000000"/>
                </a:solidFill>
                <a:latin typeface="Arial" charset="0"/>
                <a:ea typeface="+mn-ea"/>
                <a:cs typeface="+mn-cs"/>
              </a:rPr>
              <a:t> / Meeting </a:t>
            </a:r>
            <a:r>
              <a:rPr lang="fr-FR" sz="4000" b="1" kern="1200" dirty="0" err="1">
                <a:solidFill>
                  <a:srgbClr val="000000"/>
                </a:solidFill>
                <a:latin typeface="Arial" charset="0"/>
                <a:ea typeface="+mn-ea"/>
                <a:cs typeface="+mn-cs"/>
              </a:rPr>
              <a:t>Attendance</a:t>
            </a:r>
            <a:endParaRPr lang="en-GB" sz="4000" b="1" dirty="0"/>
          </a:p>
        </p:txBody>
      </p:sp>
      <p:sp>
        <p:nvSpPr>
          <p:cNvPr id="3" name="Inhaltsplatzhalter 2"/>
          <p:cNvSpPr>
            <a:spLocks noGrp="1"/>
          </p:cNvSpPr>
          <p:nvPr>
            <p:ph idx="1"/>
          </p:nvPr>
        </p:nvSpPr>
        <p:spPr>
          <a:xfrm>
            <a:off x="609600" y="1340768"/>
            <a:ext cx="10972800" cy="4896544"/>
          </a:xfrm>
        </p:spPr>
        <p:txBody>
          <a:bodyPr/>
          <a:lstStyle/>
          <a:p>
            <a:r>
              <a:rPr lang="en-US" sz="2800" dirty="0"/>
              <a:t>3</a:t>
            </a:r>
            <a:r>
              <a:rPr lang="en-US" sz="2800" baseline="30000" dirty="0"/>
              <a:t>rd</a:t>
            </a:r>
            <a:r>
              <a:rPr lang="en-US" sz="2800" dirty="0"/>
              <a:t> Task-force </a:t>
            </a:r>
            <a:r>
              <a:rPr lang="en-US" sz="2800" dirty="0" err="1"/>
              <a:t>WebMeeting</a:t>
            </a:r>
            <a:r>
              <a:rPr lang="en-US" sz="2800" dirty="0"/>
              <a:t>, 28</a:t>
            </a:r>
            <a:r>
              <a:rPr lang="en-US" sz="2800" baseline="30000" dirty="0"/>
              <a:t>th</a:t>
            </a:r>
            <a:r>
              <a:rPr lang="en-US" sz="2800" dirty="0"/>
              <a:t> September 2020: </a:t>
            </a:r>
            <a:br>
              <a:rPr lang="en-US" sz="2800" dirty="0"/>
            </a:br>
            <a:r>
              <a:rPr lang="en-US" sz="2800" u="sng" dirty="0"/>
              <a:t>EC, NL, UK, DE, FR, JP, KR, CN, IN</a:t>
            </a:r>
            <a:r>
              <a:rPr lang="en-US" sz="2800" dirty="0"/>
              <a:t>, OICA, CLEPA</a:t>
            </a:r>
          </a:p>
          <a:p>
            <a:pPr marL="0" indent="0">
              <a:buNone/>
            </a:pPr>
            <a:endParaRPr lang="en-US" sz="900" dirty="0"/>
          </a:p>
          <a:p>
            <a:r>
              <a:rPr lang="en-US" sz="2800" dirty="0"/>
              <a:t>Follow up of 2</a:t>
            </a:r>
            <a:r>
              <a:rPr lang="en-US" sz="2800" baseline="30000" dirty="0"/>
              <a:t>nd</a:t>
            </a:r>
            <a:r>
              <a:rPr lang="en-US" sz="2800" dirty="0"/>
              <a:t> Task-force </a:t>
            </a:r>
            <a:r>
              <a:rPr lang="en-US" sz="2800" dirty="0" err="1"/>
              <a:t>WebMeeting</a:t>
            </a:r>
            <a:r>
              <a:rPr lang="en-US" sz="2800" dirty="0"/>
              <a:t>, 26</a:t>
            </a:r>
            <a:r>
              <a:rPr lang="en-US" sz="2800" baseline="30000" dirty="0"/>
              <a:t>th</a:t>
            </a:r>
            <a:r>
              <a:rPr lang="en-US" sz="2800" dirty="0"/>
              <a:t> June 2020:  </a:t>
            </a:r>
            <a:br>
              <a:rPr lang="en-US" sz="2800" dirty="0"/>
            </a:br>
            <a:r>
              <a:rPr lang="en-US" sz="2800" u="sng" dirty="0"/>
              <a:t>EC, UK</a:t>
            </a:r>
            <a:r>
              <a:rPr lang="en-US" sz="2800" u="sng"/>
              <a:t>, DE</a:t>
            </a:r>
            <a:r>
              <a:rPr lang="en-US" sz="2800"/>
              <a:t>, </a:t>
            </a:r>
            <a:r>
              <a:rPr lang="en-US" sz="2800" dirty="0"/>
              <a:t>OICA, CLEPA</a:t>
            </a:r>
          </a:p>
          <a:p>
            <a:endParaRPr lang="en-US" sz="900" dirty="0"/>
          </a:p>
          <a:p>
            <a:r>
              <a:rPr lang="en-US" sz="2800" dirty="0"/>
              <a:t>2</a:t>
            </a:r>
            <a:r>
              <a:rPr lang="en-US" sz="2800" baseline="30000" dirty="0"/>
              <a:t>nd</a:t>
            </a:r>
            <a:r>
              <a:rPr lang="en-US" sz="2800" dirty="0"/>
              <a:t> Task-force </a:t>
            </a:r>
            <a:r>
              <a:rPr lang="en-US" sz="2800" dirty="0" err="1"/>
              <a:t>WebMeeting</a:t>
            </a:r>
            <a:r>
              <a:rPr lang="en-US" sz="2800" dirty="0"/>
              <a:t>, 18</a:t>
            </a:r>
            <a:r>
              <a:rPr lang="en-US" sz="2800" baseline="30000" dirty="0"/>
              <a:t>th</a:t>
            </a:r>
            <a:r>
              <a:rPr lang="en-US" sz="2800" dirty="0"/>
              <a:t> May 2020: </a:t>
            </a:r>
            <a:br>
              <a:rPr lang="en-US" sz="2800" dirty="0"/>
            </a:br>
            <a:r>
              <a:rPr lang="en-US" sz="2800" u="sng" dirty="0"/>
              <a:t>EC, NL, DE, FR</a:t>
            </a:r>
            <a:r>
              <a:rPr lang="en-US" sz="2800" dirty="0"/>
              <a:t>, OICA, CLEPA</a:t>
            </a:r>
          </a:p>
          <a:p>
            <a:endParaRPr lang="en-US" sz="900" dirty="0"/>
          </a:p>
          <a:p>
            <a:r>
              <a:rPr lang="en-US" sz="2800" dirty="0"/>
              <a:t>1</a:t>
            </a:r>
            <a:r>
              <a:rPr lang="en-US" sz="2800" baseline="30000" dirty="0"/>
              <a:t>st</a:t>
            </a:r>
            <a:r>
              <a:rPr lang="en-US" sz="2800" dirty="0"/>
              <a:t> Task-force F2F, Brussels, 18</a:t>
            </a:r>
            <a:r>
              <a:rPr lang="en-US" sz="2800" baseline="30000" dirty="0"/>
              <a:t>th</a:t>
            </a:r>
            <a:r>
              <a:rPr lang="en-US" sz="2800" dirty="0"/>
              <a:t> Feb. 2020: </a:t>
            </a:r>
            <a:br>
              <a:rPr lang="en-US" sz="2800" dirty="0"/>
            </a:br>
            <a:r>
              <a:rPr lang="en-US" sz="2800" u="sng" dirty="0"/>
              <a:t>EC, NL, UK, DE, FR</a:t>
            </a:r>
            <a:r>
              <a:rPr lang="en-US" sz="2800" dirty="0"/>
              <a:t>, OICA, CLEPA</a:t>
            </a:r>
          </a:p>
          <a:p>
            <a:endParaRPr lang="en-US" sz="2800" dirty="0"/>
          </a:p>
          <a:p>
            <a:endParaRPr lang="de-DE" sz="2800" dirty="0"/>
          </a:p>
        </p:txBody>
      </p:sp>
    </p:spTree>
    <p:extLst>
      <p:ext uri="{BB962C8B-B14F-4D97-AF65-F5344CB8AC3E}">
        <p14:creationId xmlns:p14="http://schemas.microsoft.com/office/powerpoint/2010/main" val="219928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360" y="1268760"/>
            <a:ext cx="11593288" cy="5616624"/>
          </a:xfrm>
        </p:spPr>
        <p:txBody>
          <a:bodyPr>
            <a:noAutofit/>
          </a:bodyPr>
          <a:lstStyle/>
          <a:p>
            <a:r>
              <a:rPr lang="en-GB" sz="2000" dirty="0"/>
              <a:t>Name of the new technology: “Digital Key”</a:t>
            </a:r>
          </a:p>
          <a:p>
            <a:r>
              <a:rPr lang="en-GB" sz="2000" dirty="0"/>
              <a:t>Other remote items, not referred to in UN ECE R116, e.g. power window, heating, are out of scope of R116 and out of scope of Task-Force discussions</a:t>
            </a:r>
          </a:p>
          <a:p>
            <a:r>
              <a:rPr lang="en-GB" sz="2000" dirty="0"/>
              <a:t>Risk of Relay attacks. The protocol used for smart device keys does not increase the risk for relay attacks. Not to be addressed with changes for digital key in the Task-Force.</a:t>
            </a:r>
          </a:p>
          <a:p>
            <a:r>
              <a:rPr lang="en-GB" sz="2000" dirty="0"/>
              <a:t>Digital Keys should not be possible to copy a digital key from ones smart device to another smart device (No duplication). The process preventing this is the pairing process. This process is not defined in UN R116 for traditional keys. For Digital Keys the manufacturer will provide documentation how this process works per Annex 11 (Revocation Process).</a:t>
            </a:r>
          </a:p>
          <a:p>
            <a:pPr lvl="1">
              <a:buFont typeface="Arial" panose="020B0604020202020204" pitchFamily="34" charset="0"/>
              <a:buChar char="•"/>
            </a:pPr>
            <a:r>
              <a:rPr lang="en-GB" sz="1800" dirty="0"/>
              <a:t>The OEM is responsible that the paired key only works with the vehicle it is paired with. Whether or not the “APP”/Software remains on an device, when the digital key is no longer paired is not OEM responsibility. (Revocation Process)</a:t>
            </a:r>
          </a:p>
          <a:p>
            <a:pPr lvl="1">
              <a:buFont typeface="Arial" panose="020B0604020202020204" pitchFamily="34" charset="0"/>
              <a:buChar char="•"/>
            </a:pPr>
            <a:r>
              <a:rPr lang="en-GB" sz="1800" dirty="0"/>
              <a:t>Unsafe smart device. It is possible to un-pair the key from the vehicle. (Revocation Process).</a:t>
            </a:r>
          </a:p>
          <a:p>
            <a:r>
              <a:rPr lang="en-GB" sz="2000" dirty="0"/>
              <a:t>Limitation of Key. The numbers of existing keys is not restricted by UN R116.</a:t>
            </a:r>
          </a:p>
          <a:p>
            <a:r>
              <a:rPr lang="en-GB" sz="2000" dirty="0"/>
              <a:t>Key Codification. Demonstrated by Cyber Security for Digital Key. </a:t>
            </a:r>
          </a:p>
          <a:p>
            <a:endParaRPr lang="en-GB" sz="2000" dirty="0"/>
          </a:p>
        </p:txBody>
      </p:sp>
      <p:sp>
        <p:nvSpPr>
          <p:cNvPr id="4" name="Titre 1">
            <a:extLst>
              <a:ext uri="{FF2B5EF4-FFF2-40B4-BE49-F238E27FC236}">
                <a16:creationId xmlns:a16="http://schemas.microsoft.com/office/drawing/2014/main" id="{479AD8AE-65C5-4805-951D-E4B92301E590}"/>
              </a:ext>
            </a:extLst>
          </p:cNvPr>
          <p:cNvSpPr txBox="1">
            <a:spLocks/>
          </p:cNvSpPr>
          <p:nvPr/>
        </p:nvSpPr>
        <p:spPr>
          <a:xfrm>
            <a:off x="1524000" y="188641"/>
            <a:ext cx="9144000" cy="72008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FR" sz="3600" kern="1200" dirty="0" err="1">
                <a:solidFill>
                  <a:srgbClr val="000000"/>
                </a:solidFill>
                <a:latin typeface="Arial" charset="0"/>
                <a:ea typeface="+mn-ea"/>
                <a:cs typeface="+mn-cs"/>
              </a:rPr>
              <a:t>Status</a:t>
            </a:r>
            <a:r>
              <a:rPr lang="fr-FR" sz="3600" kern="1200" dirty="0">
                <a:solidFill>
                  <a:srgbClr val="000000"/>
                </a:solidFill>
                <a:latin typeface="Arial" charset="0"/>
                <a:ea typeface="+mn-ea"/>
                <a:cs typeface="+mn-cs"/>
              </a:rPr>
              <a:t>, </a:t>
            </a:r>
            <a:r>
              <a:rPr lang="fr-FR" sz="3600" kern="1200" dirty="0" err="1">
                <a:solidFill>
                  <a:srgbClr val="000000"/>
                </a:solidFill>
                <a:latin typeface="Arial" charset="0"/>
                <a:ea typeface="+mn-ea"/>
                <a:cs typeface="+mn-cs"/>
              </a:rPr>
              <a:t>Agreements</a:t>
            </a:r>
            <a:r>
              <a:rPr lang="fr-FR" sz="3600" kern="1200" dirty="0">
                <a:solidFill>
                  <a:srgbClr val="000000"/>
                </a:solidFill>
                <a:latin typeface="Arial" charset="0"/>
                <a:ea typeface="+mn-ea"/>
                <a:cs typeface="+mn-cs"/>
              </a:rPr>
              <a:t> </a:t>
            </a:r>
            <a:r>
              <a:rPr lang="fr-FR" sz="3600" kern="1200" dirty="0" err="1">
                <a:solidFill>
                  <a:srgbClr val="000000"/>
                </a:solidFill>
                <a:latin typeface="Arial" charset="0"/>
                <a:ea typeface="+mn-ea"/>
                <a:cs typeface="+mn-cs"/>
              </a:rPr>
              <a:t>within</a:t>
            </a:r>
            <a:r>
              <a:rPr lang="fr-FR" sz="3600" kern="1200" dirty="0">
                <a:solidFill>
                  <a:srgbClr val="000000"/>
                </a:solidFill>
                <a:latin typeface="Arial" charset="0"/>
                <a:ea typeface="+mn-ea"/>
                <a:cs typeface="+mn-cs"/>
              </a:rPr>
              <a:t> Task-Force</a:t>
            </a:r>
            <a:endParaRPr lang="en-GB" sz="3600" kern="0" dirty="0"/>
          </a:p>
        </p:txBody>
      </p:sp>
    </p:spTree>
    <p:extLst>
      <p:ext uri="{BB962C8B-B14F-4D97-AF65-F5344CB8AC3E}">
        <p14:creationId xmlns:p14="http://schemas.microsoft.com/office/powerpoint/2010/main" val="201947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1424" y="908720"/>
            <a:ext cx="11161240" cy="5587795"/>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r>
              <a:rPr lang="en-GB" sz="2000" b="1" dirty="0"/>
              <a:t>Definition of the key: </a:t>
            </a:r>
            <a:r>
              <a:rPr lang="en-GB" sz="2000" dirty="0"/>
              <a:t>Agreement that the definition must be updated for Digital Key. Agreement that the difference between Mechanical Key (physical key fob), Electronic Key (key card, integrated in key fob) and Digital Key (electronic solution possible to be installed on different devices incl. non OEM devices) must be clear. Missing: New draft text (to be provided for TF#4) </a:t>
            </a:r>
          </a:p>
          <a:p>
            <a:r>
              <a:rPr lang="en-GB" sz="2000" b="1" dirty="0"/>
              <a:t>Cyber Security: </a:t>
            </a:r>
            <a:r>
              <a:rPr lang="en-GB" sz="2000" dirty="0"/>
              <a:t>Per GRVA members risk of the connection is part of UN R155 risk assessment and risk mitigation plan. Written outcome of the discussions between the Chairs (GRSG/IWG Cybersecurity) is awaited.</a:t>
            </a:r>
          </a:p>
          <a:p>
            <a:r>
              <a:rPr lang="en-GB" sz="2000" b="1" dirty="0"/>
              <a:t>Area of Operation of the key: </a:t>
            </a:r>
            <a:r>
              <a:rPr lang="en-GB" sz="2000" dirty="0"/>
              <a:t>Diverse Position, OICA: Not defined for traditional devices. CPs: Must be restricted.  Compromise tabled for TF#3, was not discussed. </a:t>
            </a:r>
          </a:p>
          <a:p>
            <a:r>
              <a:rPr lang="en-GB" sz="2000" b="1" dirty="0"/>
              <a:t>Information to Vehicle Owner: </a:t>
            </a:r>
            <a:r>
              <a:rPr lang="en-GB" sz="2000" dirty="0"/>
              <a:t>Agreement in TF#1 Annex 1 to clearly state a requirement that Revocation process and Authorization process must be provided to the vehicle owner. Text to be drafted. </a:t>
            </a:r>
          </a:p>
          <a:p>
            <a:r>
              <a:rPr lang="en-GB" sz="2000" b="1" dirty="0"/>
              <a:t>Limitation of Key: </a:t>
            </a:r>
            <a:r>
              <a:rPr lang="en-GB" sz="2000" dirty="0"/>
              <a:t>Agreement that a revocation process needs to be in place for digital key. Diverse Position: OICA: Documentation sufficient. CPs: Validity and revoking need further constraints. Proposed Compromise: Repeat requirement of  paragraph 5.4 explicitly for revocation of key: “Deactivation of a digital key shall not result in an unsafe condition.” in Annex 11 for digital key.</a:t>
            </a:r>
          </a:p>
          <a:p>
            <a:pPr marL="0" indent="0">
              <a:buNone/>
            </a:pPr>
            <a:endParaRPr lang="en-GB" sz="2000" dirty="0"/>
          </a:p>
        </p:txBody>
      </p:sp>
      <p:sp>
        <p:nvSpPr>
          <p:cNvPr id="9" name="Titre 1">
            <a:extLst>
              <a:ext uri="{FF2B5EF4-FFF2-40B4-BE49-F238E27FC236}">
                <a16:creationId xmlns:a16="http://schemas.microsoft.com/office/drawing/2014/main" id="{6A37B11A-97FA-4D24-8B52-7B54B2274C31}"/>
              </a:ext>
            </a:extLst>
          </p:cNvPr>
          <p:cNvSpPr txBox="1">
            <a:spLocks/>
          </p:cNvSpPr>
          <p:nvPr/>
        </p:nvSpPr>
        <p:spPr>
          <a:xfrm>
            <a:off x="1524000" y="188641"/>
            <a:ext cx="9144000" cy="72008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FR" sz="3600" kern="1200" dirty="0" err="1">
                <a:solidFill>
                  <a:srgbClr val="000000"/>
                </a:solidFill>
                <a:latin typeface="Arial" charset="0"/>
                <a:ea typeface="+mn-ea"/>
                <a:cs typeface="+mn-cs"/>
              </a:rPr>
              <a:t>Status</a:t>
            </a:r>
            <a:r>
              <a:rPr lang="fr-FR" sz="3600" kern="1200" dirty="0">
                <a:solidFill>
                  <a:srgbClr val="000000"/>
                </a:solidFill>
                <a:latin typeface="Arial" charset="0"/>
                <a:ea typeface="+mn-ea"/>
                <a:cs typeface="+mn-cs"/>
              </a:rPr>
              <a:t>, Open Items – </a:t>
            </a:r>
            <a:r>
              <a:rPr lang="fr-FR" sz="3600" kern="1200" dirty="0" err="1">
                <a:solidFill>
                  <a:srgbClr val="000000"/>
                </a:solidFill>
                <a:latin typeface="Arial" charset="0"/>
                <a:ea typeface="+mn-ea"/>
                <a:cs typeface="+mn-cs"/>
              </a:rPr>
              <a:t>Work</a:t>
            </a:r>
            <a:r>
              <a:rPr lang="fr-FR" sz="3600" kern="1200" dirty="0">
                <a:solidFill>
                  <a:srgbClr val="000000"/>
                </a:solidFill>
                <a:latin typeface="Arial" charset="0"/>
                <a:ea typeface="+mn-ea"/>
                <a:cs typeface="+mn-cs"/>
              </a:rPr>
              <a:t> </a:t>
            </a:r>
            <a:r>
              <a:rPr lang="fr-FR" sz="3600" kern="1200" dirty="0" err="1">
                <a:solidFill>
                  <a:srgbClr val="000000"/>
                </a:solidFill>
                <a:latin typeface="Arial" charset="0"/>
                <a:ea typeface="+mn-ea"/>
                <a:cs typeface="+mn-cs"/>
              </a:rPr>
              <a:t>ongoing</a:t>
            </a:r>
            <a:endParaRPr lang="en-GB" sz="3600" kern="0" dirty="0"/>
          </a:p>
        </p:txBody>
      </p:sp>
    </p:spTree>
    <p:extLst>
      <p:ext uri="{BB962C8B-B14F-4D97-AF65-F5344CB8AC3E}">
        <p14:creationId xmlns:p14="http://schemas.microsoft.com/office/powerpoint/2010/main" val="221969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6558" y="1556792"/>
            <a:ext cx="11218883" cy="459422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indent="0">
              <a:buNone/>
            </a:pPr>
            <a:r>
              <a:rPr lang="en-GB" dirty="0"/>
              <a:t>Doodle ongoing for two further Task-Force meetings </a:t>
            </a:r>
          </a:p>
          <a:p>
            <a:pPr lvl="1"/>
            <a:r>
              <a:rPr lang="en-GB" sz="2400" dirty="0"/>
              <a:t>#4: between 2</a:t>
            </a:r>
            <a:r>
              <a:rPr lang="en-GB" sz="2400" baseline="30000" dirty="0"/>
              <a:t>nd</a:t>
            </a:r>
            <a:r>
              <a:rPr lang="en-GB" sz="2400" dirty="0"/>
              <a:t> and 12</a:t>
            </a:r>
            <a:r>
              <a:rPr lang="en-GB" sz="2400" baseline="30000" dirty="0"/>
              <a:t>th</a:t>
            </a:r>
            <a:r>
              <a:rPr lang="en-GB" sz="2400" dirty="0"/>
              <a:t> Nov. 2020</a:t>
            </a:r>
          </a:p>
          <a:p>
            <a:pPr lvl="1"/>
            <a:r>
              <a:rPr lang="en-GB" sz="2400" dirty="0"/>
              <a:t>#5: between 2</a:t>
            </a:r>
            <a:r>
              <a:rPr lang="en-GB" sz="2400" baseline="30000" dirty="0"/>
              <a:t>nd</a:t>
            </a:r>
            <a:r>
              <a:rPr lang="en-GB" sz="2400" dirty="0"/>
              <a:t> and 12</a:t>
            </a:r>
            <a:r>
              <a:rPr lang="en-GB" sz="2400" baseline="30000" dirty="0"/>
              <a:t>th</a:t>
            </a:r>
            <a:r>
              <a:rPr lang="en-GB" sz="2400" dirty="0"/>
              <a:t> Dec. 2020</a:t>
            </a:r>
          </a:p>
          <a:p>
            <a:pPr marL="0" indent="0">
              <a:buNone/>
            </a:pPr>
            <a:endParaRPr lang="en-GB" dirty="0"/>
          </a:p>
          <a:p>
            <a:pPr marL="0" indent="0">
              <a:buNone/>
            </a:pPr>
            <a:r>
              <a:rPr lang="en-GB" dirty="0"/>
              <a:t>Task: Finalize a working document for GRSG-120</a:t>
            </a:r>
          </a:p>
          <a:p>
            <a:pPr marL="0" indent="0">
              <a:buNone/>
            </a:pPr>
            <a:endParaRPr lang="en-GB" dirty="0"/>
          </a:p>
          <a:p>
            <a:pPr marL="0" indent="0">
              <a:buNone/>
            </a:pPr>
            <a:r>
              <a:rPr lang="en-GB" dirty="0"/>
              <a:t>Please participate and provide your inputs to the task force.</a:t>
            </a:r>
          </a:p>
        </p:txBody>
      </p:sp>
      <p:sp>
        <p:nvSpPr>
          <p:cNvPr id="9" name="Titre 1">
            <a:extLst>
              <a:ext uri="{FF2B5EF4-FFF2-40B4-BE49-F238E27FC236}">
                <a16:creationId xmlns:a16="http://schemas.microsoft.com/office/drawing/2014/main" id="{6A37B11A-97FA-4D24-8B52-7B54B2274C31}"/>
              </a:ext>
            </a:extLst>
          </p:cNvPr>
          <p:cNvSpPr txBox="1">
            <a:spLocks/>
          </p:cNvSpPr>
          <p:nvPr/>
        </p:nvSpPr>
        <p:spPr>
          <a:xfrm>
            <a:off x="1524000" y="188641"/>
            <a:ext cx="9144000" cy="72008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FR" sz="3600" kern="1200" dirty="0" err="1">
                <a:solidFill>
                  <a:srgbClr val="000000"/>
                </a:solidFill>
                <a:latin typeface="Arial" charset="0"/>
                <a:ea typeface="+mn-ea"/>
                <a:cs typeface="+mn-cs"/>
              </a:rPr>
              <a:t>Next</a:t>
            </a:r>
            <a:r>
              <a:rPr lang="fr-FR" sz="3600" kern="1200" dirty="0">
                <a:solidFill>
                  <a:srgbClr val="000000"/>
                </a:solidFill>
                <a:latin typeface="Arial" charset="0"/>
                <a:ea typeface="+mn-ea"/>
                <a:cs typeface="+mn-cs"/>
              </a:rPr>
              <a:t> </a:t>
            </a:r>
            <a:r>
              <a:rPr lang="fr-FR" sz="3600" kern="1200" dirty="0" err="1">
                <a:solidFill>
                  <a:srgbClr val="000000"/>
                </a:solidFill>
                <a:latin typeface="Arial" charset="0"/>
                <a:ea typeface="+mn-ea"/>
                <a:cs typeface="+mn-cs"/>
              </a:rPr>
              <a:t>Steps</a:t>
            </a:r>
            <a:endParaRPr lang="en-GB" sz="3600" kern="0" dirty="0"/>
          </a:p>
        </p:txBody>
      </p:sp>
    </p:spTree>
    <p:extLst>
      <p:ext uri="{BB962C8B-B14F-4D97-AF65-F5344CB8AC3E}">
        <p14:creationId xmlns:p14="http://schemas.microsoft.com/office/powerpoint/2010/main" val="204304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79376" y="2636912"/>
            <a:ext cx="10972800" cy="1143000"/>
          </a:xfrm>
        </p:spPr>
        <p:txBody>
          <a:bodyPr/>
          <a:lstStyle/>
          <a:p>
            <a:r>
              <a:rPr lang="de-DE" dirty="0" err="1"/>
              <a:t>Thank</a:t>
            </a:r>
            <a:r>
              <a:rPr lang="de-DE" dirty="0"/>
              <a:t> </a:t>
            </a:r>
            <a:r>
              <a:rPr lang="de-DE" dirty="0" err="1"/>
              <a:t>you</a:t>
            </a:r>
            <a:r>
              <a:rPr lang="de-DE" dirty="0"/>
              <a:t>.</a:t>
            </a:r>
          </a:p>
        </p:txBody>
      </p:sp>
    </p:spTree>
    <p:extLst>
      <p:ext uri="{BB962C8B-B14F-4D97-AF65-F5344CB8AC3E}">
        <p14:creationId xmlns:p14="http://schemas.microsoft.com/office/powerpoint/2010/main" val="3690425719"/>
      </p:ext>
    </p:extLst>
  </p:cSld>
  <p:clrMapOvr>
    <a:masterClrMapping/>
  </p:clrMapOvr>
</p:sld>
</file>

<file path=ppt/theme/theme1.xml><?xml version="1.0" encoding="utf-8"?>
<a:theme xmlns:a="http://schemas.openxmlformats.org/drawingml/2006/main" name="1_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2" ma:contentTypeDescription="Create a new document." ma:contentTypeScope="" ma:versionID="b46f68f7fd4ddbec8f9d92b9ae221ac3">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E526F0-1A32-4A08-9625-CC261271AB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E5A671-8484-48BB-A436-84AAD208B54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0D5835-EF1D-4ADD-A9A7-BB3CC74E3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OICA PP Template (16_9)</Template>
  <TotalTime>107</TotalTime>
  <Words>878</Words>
  <Application>Microsoft Office PowerPoint</Application>
  <PresentationFormat>Widescreen</PresentationFormat>
  <Paragraphs>47</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Courier New</vt:lpstr>
      <vt:lpstr>Times New Roman</vt:lpstr>
      <vt:lpstr>Wingdings</vt:lpstr>
      <vt:lpstr>1_Masque présentation OICA</vt:lpstr>
      <vt:lpstr>UN Regulation No. 116 PROTECTION AGAINST UNAUTHORIZED USE </vt:lpstr>
      <vt:lpstr>Status / Meeting Attendance</vt:lpstr>
      <vt:lpstr>PowerPoint Presentation</vt:lpstr>
      <vt:lpstr>PowerPoint Presentation</vt:lpstr>
      <vt:lpstr>PowerPoint Presentation</vt:lpstr>
      <vt:lpstr>Thank you.</vt:lpstr>
    </vt:vector>
  </TitlesOfParts>
  <Company>PEUGEOT CITROEN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 MOREAU - U161387</dc:creator>
  <cp:lastModifiedBy>FG</cp:lastModifiedBy>
  <cp:revision>263</cp:revision>
  <dcterms:created xsi:type="dcterms:W3CDTF">2019-03-27T12:30:47Z</dcterms:created>
  <dcterms:modified xsi:type="dcterms:W3CDTF">2020-10-05T16:22:03Z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fd53d93-3f4c-4b90-b511-bd6bdbb4fba9_Enabled">
    <vt:lpwstr>True</vt:lpwstr>
  </property>
  <property fmtid="{D5CDD505-2E9C-101B-9397-08002B2CF9AE}" pid="3" name="MSIP_Label_2fd53d93-3f4c-4b90-b511-bd6bdbb4fba9_SiteId">
    <vt:lpwstr>d852d5cd-724c-4128-8812-ffa5db3f8507</vt:lpwstr>
  </property>
  <property fmtid="{D5CDD505-2E9C-101B-9397-08002B2CF9AE}" pid="4" name="MSIP_Label_2fd53d93-3f4c-4b90-b511-bd6bdbb4fba9_Owner">
    <vt:lpwstr>U161387@INETPSA.COM</vt:lpwstr>
  </property>
  <property fmtid="{D5CDD505-2E9C-101B-9397-08002B2CF9AE}" pid="5" name="MSIP_Label_2fd53d93-3f4c-4b90-b511-bd6bdbb4fba9_SetDate">
    <vt:lpwstr>2020-02-04T07:22:56.1002032Z</vt:lpwstr>
  </property>
  <property fmtid="{D5CDD505-2E9C-101B-9397-08002B2CF9AE}" pid="6" name="MSIP_Label_2fd53d93-3f4c-4b90-b511-bd6bdbb4fba9_Name">
    <vt:lpwstr>C2 - PSA Sensitive</vt:lpwstr>
  </property>
  <property fmtid="{D5CDD505-2E9C-101B-9397-08002B2CF9AE}" pid="7" name="MSIP_Label_2fd53d93-3f4c-4b90-b511-bd6bdbb4fba9_Application">
    <vt:lpwstr>Microsoft Azure Information Protection</vt:lpwstr>
  </property>
  <property fmtid="{D5CDD505-2E9C-101B-9397-08002B2CF9AE}" pid="8" name="MSIP_Label_2fd53d93-3f4c-4b90-b511-bd6bdbb4fba9_Extended_MSFT_Method">
    <vt:lpwstr>Automatic</vt:lpwstr>
  </property>
  <property fmtid="{D5CDD505-2E9C-101B-9397-08002B2CF9AE}" pid="9" name="Sensitivity">
    <vt:lpwstr>C2 - PSA Sensitive</vt:lpwstr>
  </property>
  <property fmtid="{D5CDD505-2E9C-101B-9397-08002B2CF9AE}" pid="10" name="ContentTypeId">
    <vt:lpwstr>0x0101003B8422D08C252547BB1CFA7F78E2CB83</vt:lpwstr>
  </property>
</Properties>
</file>