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9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791043-3CAC-45DB-8416-40DB2802625D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3204CF1A-DDFD-4BF3-BC90-6588BF449B8B}">
      <dgm:prSet phldrT="[Text]"/>
      <dgm:spPr/>
      <dgm:t>
        <a:bodyPr/>
        <a:lstStyle/>
        <a:p>
          <a:r>
            <a:rPr lang="de-DE" dirty="0"/>
            <a:t>Monitor </a:t>
          </a:r>
          <a:r>
            <a:rPr lang="de-DE" dirty="0" err="1"/>
            <a:t>other</a:t>
          </a:r>
          <a:r>
            <a:rPr lang="de-DE" dirty="0"/>
            <a:t> </a:t>
          </a:r>
          <a:r>
            <a:rPr lang="de-DE" dirty="0" err="1"/>
            <a:t>traffic</a:t>
          </a:r>
          <a:r>
            <a:rPr lang="de-DE" dirty="0"/>
            <a:t> (</a:t>
          </a:r>
          <a:r>
            <a:rPr lang="de-DE" dirty="0" err="1"/>
            <a:t>continuously</a:t>
          </a:r>
          <a:r>
            <a:rPr lang="de-DE" dirty="0"/>
            <a:t>)</a:t>
          </a:r>
        </a:p>
      </dgm:t>
    </dgm:pt>
    <dgm:pt modelId="{EFB18DD7-D16D-4569-9600-3D50F039BE6F}" type="parTrans" cxnId="{0BD79C0B-D506-4133-8E97-2002D4F9FFC2}">
      <dgm:prSet/>
      <dgm:spPr/>
      <dgm:t>
        <a:bodyPr/>
        <a:lstStyle/>
        <a:p>
          <a:endParaRPr lang="de-DE"/>
        </a:p>
      </dgm:t>
    </dgm:pt>
    <dgm:pt modelId="{55B686B8-3604-471B-A89E-68F9FEE96658}" type="sibTrans" cxnId="{0BD79C0B-D506-4133-8E97-2002D4F9FFC2}">
      <dgm:prSet/>
      <dgm:spPr/>
      <dgm:t>
        <a:bodyPr/>
        <a:lstStyle/>
        <a:p>
          <a:endParaRPr lang="de-DE"/>
        </a:p>
      </dgm:t>
    </dgm:pt>
    <dgm:pt modelId="{68AF4514-F5D7-4D78-920C-D5F8CB8ECA40}">
      <dgm:prSet phldrT="[Text]" custT="1"/>
      <dgm:spPr/>
      <dgm:t>
        <a:bodyPr/>
        <a:lstStyle/>
        <a:p>
          <a:r>
            <a:rPr lang="de-DE" sz="1000" dirty="0" err="1"/>
            <a:t>Decide</a:t>
          </a:r>
          <a:r>
            <a:rPr lang="de-DE" sz="1000" dirty="0"/>
            <a:t> Brake Intervention </a:t>
          </a:r>
          <a:r>
            <a:rPr lang="de-DE" sz="900" dirty="0"/>
            <a:t>(</a:t>
          </a:r>
          <a:r>
            <a:rPr lang="de-DE" sz="900" dirty="0" err="1"/>
            <a:t>instantanuously</a:t>
          </a:r>
          <a:r>
            <a:rPr lang="de-DE" sz="900" dirty="0"/>
            <a:t>)</a:t>
          </a:r>
          <a:endParaRPr lang="de-DE" sz="1000" dirty="0"/>
        </a:p>
      </dgm:t>
    </dgm:pt>
    <dgm:pt modelId="{B10D05AF-18D4-4999-B372-95967B89E6D7}" type="parTrans" cxnId="{A7C0B7CF-723D-4278-9B77-8CD8AFD0BC2B}">
      <dgm:prSet/>
      <dgm:spPr/>
      <dgm:t>
        <a:bodyPr/>
        <a:lstStyle/>
        <a:p>
          <a:endParaRPr lang="de-DE"/>
        </a:p>
      </dgm:t>
    </dgm:pt>
    <dgm:pt modelId="{E9B56DBD-B5B7-461F-9B73-7BD7194B7D65}" type="sibTrans" cxnId="{A7C0B7CF-723D-4278-9B77-8CD8AFD0BC2B}">
      <dgm:prSet/>
      <dgm:spPr/>
      <dgm:t>
        <a:bodyPr/>
        <a:lstStyle/>
        <a:p>
          <a:endParaRPr lang="de-DE"/>
        </a:p>
      </dgm:t>
    </dgm:pt>
    <dgm:pt modelId="{4B2A0C72-5B31-4199-B792-011CB64E357B}">
      <dgm:prSet phldrT="[Text]"/>
      <dgm:spPr/>
      <dgm:t>
        <a:bodyPr/>
        <a:lstStyle/>
        <a:p>
          <a:r>
            <a:rPr lang="de-DE" dirty="0"/>
            <a:t>Transmission </a:t>
          </a:r>
          <a:r>
            <a:rPr lang="de-DE" dirty="0" err="1"/>
            <a:t>delay</a:t>
          </a:r>
          <a:endParaRPr lang="de-DE" dirty="0"/>
        </a:p>
      </dgm:t>
    </dgm:pt>
    <dgm:pt modelId="{BF31ACEC-86D6-46C8-A8C3-49959FF875B1}" type="parTrans" cxnId="{542A7E46-4961-412D-B0F1-785F2D81814C}">
      <dgm:prSet/>
      <dgm:spPr/>
      <dgm:t>
        <a:bodyPr/>
        <a:lstStyle/>
        <a:p>
          <a:endParaRPr lang="de-DE"/>
        </a:p>
      </dgm:t>
    </dgm:pt>
    <dgm:pt modelId="{C150FDAD-C57D-402A-AA58-595B8D50B91B}" type="sibTrans" cxnId="{542A7E46-4961-412D-B0F1-785F2D81814C}">
      <dgm:prSet/>
      <dgm:spPr/>
      <dgm:t>
        <a:bodyPr/>
        <a:lstStyle/>
        <a:p>
          <a:endParaRPr lang="de-DE"/>
        </a:p>
      </dgm:t>
    </dgm:pt>
    <dgm:pt modelId="{6961DD9C-EF30-4F4A-90BF-DC9E1B7C27EF}">
      <dgm:prSet phldrT="[Text]"/>
      <dgm:spPr/>
      <dgm:t>
        <a:bodyPr/>
        <a:lstStyle/>
        <a:p>
          <a:r>
            <a:rPr lang="de-DE" dirty="0" err="1"/>
            <a:t>Increase</a:t>
          </a:r>
          <a:r>
            <a:rPr lang="de-DE" dirty="0"/>
            <a:t> </a:t>
          </a:r>
          <a:r>
            <a:rPr lang="de-DE" dirty="0" err="1"/>
            <a:t>brake</a:t>
          </a:r>
          <a:r>
            <a:rPr lang="de-DE" dirty="0"/>
            <a:t> </a:t>
          </a:r>
          <a:r>
            <a:rPr lang="de-DE" dirty="0" err="1"/>
            <a:t>force</a:t>
          </a:r>
          <a:endParaRPr lang="de-DE" dirty="0"/>
        </a:p>
      </dgm:t>
    </dgm:pt>
    <dgm:pt modelId="{D819CF2F-36DC-42DA-93BC-336198749803}" type="parTrans" cxnId="{96332FE2-C4A7-4C2E-9C03-BFAC47BB9416}">
      <dgm:prSet/>
      <dgm:spPr/>
      <dgm:t>
        <a:bodyPr/>
        <a:lstStyle/>
        <a:p>
          <a:endParaRPr lang="de-DE"/>
        </a:p>
      </dgm:t>
    </dgm:pt>
    <dgm:pt modelId="{E6EAE3BF-B29B-4C57-8143-7FDFFCB5C275}" type="sibTrans" cxnId="{96332FE2-C4A7-4C2E-9C03-BFAC47BB9416}">
      <dgm:prSet/>
      <dgm:spPr/>
      <dgm:t>
        <a:bodyPr/>
        <a:lstStyle/>
        <a:p>
          <a:endParaRPr lang="de-DE"/>
        </a:p>
      </dgm:t>
    </dgm:pt>
    <dgm:pt modelId="{7C1D7389-1E52-4BB6-A609-BB28492BC22E}">
      <dgm:prSet phldrT="[Text]"/>
      <dgm:spPr/>
      <dgm:t>
        <a:bodyPr/>
        <a:lstStyle/>
        <a:p>
          <a:r>
            <a:rPr lang="de-DE" dirty="0" err="1"/>
            <a:t>Full</a:t>
          </a:r>
          <a:r>
            <a:rPr lang="de-DE" dirty="0"/>
            <a:t> </a:t>
          </a:r>
          <a:r>
            <a:rPr lang="de-DE" dirty="0" err="1"/>
            <a:t>braking</a:t>
          </a:r>
          <a:r>
            <a:rPr lang="de-DE" dirty="0"/>
            <a:t> </a:t>
          </a:r>
          <a:r>
            <a:rPr lang="de-DE" dirty="0" err="1"/>
            <a:t>phase</a:t>
          </a:r>
          <a:endParaRPr lang="de-DE" dirty="0"/>
        </a:p>
      </dgm:t>
    </dgm:pt>
    <dgm:pt modelId="{604EA50A-25BD-46CE-8882-4D266403796C}" type="parTrans" cxnId="{372B6B34-CC93-448E-8A3D-519154222900}">
      <dgm:prSet/>
      <dgm:spPr/>
      <dgm:t>
        <a:bodyPr/>
        <a:lstStyle/>
        <a:p>
          <a:endParaRPr lang="de-DE"/>
        </a:p>
      </dgm:t>
    </dgm:pt>
    <dgm:pt modelId="{651853A9-312C-4B18-893E-C4CEC7655E4E}" type="sibTrans" cxnId="{372B6B34-CC93-448E-8A3D-519154222900}">
      <dgm:prSet/>
      <dgm:spPr/>
      <dgm:t>
        <a:bodyPr/>
        <a:lstStyle/>
        <a:p>
          <a:endParaRPr lang="de-DE"/>
        </a:p>
      </dgm:t>
    </dgm:pt>
    <dgm:pt modelId="{F75493AA-9BE7-4A19-9135-F1E16C55C06A}" type="pres">
      <dgm:prSet presAssocID="{A8791043-3CAC-45DB-8416-40DB2802625D}" presName="Name0" presStyleCnt="0">
        <dgm:presLayoutVars>
          <dgm:dir/>
          <dgm:resizeHandles val="exact"/>
        </dgm:presLayoutVars>
      </dgm:prSet>
      <dgm:spPr/>
    </dgm:pt>
    <dgm:pt modelId="{9739F76E-F0BA-49BD-BB68-427B19047A4F}" type="pres">
      <dgm:prSet presAssocID="{3204CF1A-DDFD-4BF3-BC90-6588BF449B8B}" presName="parTxOnly" presStyleLbl="node1" presStyleIdx="0" presStyleCnt="5">
        <dgm:presLayoutVars>
          <dgm:bulletEnabled val="1"/>
        </dgm:presLayoutVars>
      </dgm:prSet>
      <dgm:spPr/>
    </dgm:pt>
    <dgm:pt modelId="{BB8F7BCD-99E6-424A-ADD1-C44AC74E2F76}" type="pres">
      <dgm:prSet presAssocID="{55B686B8-3604-471B-A89E-68F9FEE96658}" presName="parSpace" presStyleCnt="0"/>
      <dgm:spPr/>
    </dgm:pt>
    <dgm:pt modelId="{C0680131-0D3B-4E80-A07A-C2145B47E44D}" type="pres">
      <dgm:prSet presAssocID="{68AF4514-F5D7-4D78-920C-D5F8CB8ECA40}" presName="parTxOnly" presStyleLbl="node1" presStyleIdx="1" presStyleCnt="5">
        <dgm:presLayoutVars>
          <dgm:bulletEnabled val="1"/>
        </dgm:presLayoutVars>
      </dgm:prSet>
      <dgm:spPr/>
    </dgm:pt>
    <dgm:pt modelId="{C40C249E-1BB1-4CA4-9EE8-38B130B13B7D}" type="pres">
      <dgm:prSet presAssocID="{E9B56DBD-B5B7-461F-9B73-7BD7194B7D65}" presName="parSpace" presStyleCnt="0"/>
      <dgm:spPr/>
    </dgm:pt>
    <dgm:pt modelId="{C6D78B4F-56FE-4394-9B29-58EF019A02E2}" type="pres">
      <dgm:prSet presAssocID="{4B2A0C72-5B31-4199-B792-011CB64E357B}" presName="parTxOnly" presStyleLbl="node1" presStyleIdx="2" presStyleCnt="5">
        <dgm:presLayoutVars>
          <dgm:bulletEnabled val="1"/>
        </dgm:presLayoutVars>
      </dgm:prSet>
      <dgm:spPr/>
    </dgm:pt>
    <dgm:pt modelId="{5BE05173-E490-4D4F-9B6D-A296DF774B68}" type="pres">
      <dgm:prSet presAssocID="{C150FDAD-C57D-402A-AA58-595B8D50B91B}" presName="parSpace" presStyleCnt="0"/>
      <dgm:spPr/>
    </dgm:pt>
    <dgm:pt modelId="{7AAE642A-362E-46FA-B50C-10CA11530160}" type="pres">
      <dgm:prSet presAssocID="{6961DD9C-EF30-4F4A-90BF-DC9E1B7C27EF}" presName="parTxOnly" presStyleLbl="node1" presStyleIdx="3" presStyleCnt="5">
        <dgm:presLayoutVars>
          <dgm:bulletEnabled val="1"/>
        </dgm:presLayoutVars>
      </dgm:prSet>
      <dgm:spPr/>
    </dgm:pt>
    <dgm:pt modelId="{67A7C47D-814A-46BC-9703-500E48F7B7E9}" type="pres">
      <dgm:prSet presAssocID="{E6EAE3BF-B29B-4C57-8143-7FDFFCB5C275}" presName="parSpace" presStyleCnt="0"/>
      <dgm:spPr/>
    </dgm:pt>
    <dgm:pt modelId="{094ABCC1-F8B4-4C32-A38A-F38B462BF3EF}" type="pres">
      <dgm:prSet presAssocID="{7C1D7389-1E52-4BB6-A609-BB28492BC22E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0BD79C0B-D506-4133-8E97-2002D4F9FFC2}" srcId="{A8791043-3CAC-45DB-8416-40DB2802625D}" destId="{3204CF1A-DDFD-4BF3-BC90-6588BF449B8B}" srcOrd="0" destOrd="0" parTransId="{EFB18DD7-D16D-4569-9600-3D50F039BE6F}" sibTransId="{55B686B8-3604-471B-A89E-68F9FEE96658}"/>
    <dgm:cxn modelId="{372B6B34-CC93-448E-8A3D-519154222900}" srcId="{A8791043-3CAC-45DB-8416-40DB2802625D}" destId="{7C1D7389-1E52-4BB6-A609-BB28492BC22E}" srcOrd="4" destOrd="0" parTransId="{604EA50A-25BD-46CE-8882-4D266403796C}" sibTransId="{651853A9-312C-4B18-893E-C4CEC7655E4E}"/>
    <dgm:cxn modelId="{0427445B-700A-46D0-BA95-9C0EE3212610}" type="presOf" srcId="{7C1D7389-1E52-4BB6-A609-BB28492BC22E}" destId="{094ABCC1-F8B4-4C32-A38A-F38B462BF3EF}" srcOrd="0" destOrd="0" presId="urn:microsoft.com/office/officeart/2005/8/layout/hChevron3"/>
    <dgm:cxn modelId="{8363945C-19DE-4224-AF46-2039B4B62F6F}" type="presOf" srcId="{3204CF1A-DDFD-4BF3-BC90-6588BF449B8B}" destId="{9739F76E-F0BA-49BD-BB68-427B19047A4F}" srcOrd="0" destOrd="0" presId="urn:microsoft.com/office/officeart/2005/8/layout/hChevron3"/>
    <dgm:cxn modelId="{542A7E46-4961-412D-B0F1-785F2D81814C}" srcId="{A8791043-3CAC-45DB-8416-40DB2802625D}" destId="{4B2A0C72-5B31-4199-B792-011CB64E357B}" srcOrd="2" destOrd="0" parTransId="{BF31ACEC-86D6-46C8-A8C3-49959FF875B1}" sibTransId="{C150FDAD-C57D-402A-AA58-595B8D50B91B}"/>
    <dgm:cxn modelId="{B301FF8F-8EC1-4D2D-AD9A-6FECAFBA5ADE}" type="presOf" srcId="{6961DD9C-EF30-4F4A-90BF-DC9E1B7C27EF}" destId="{7AAE642A-362E-46FA-B50C-10CA11530160}" srcOrd="0" destOrd="0" presId="urn:microsoft.com/office/officeart/2005/8/layout/hChevron3"/>
    <dgm:cxn modelId="{F71B7F9F-485A-4BE7-97C0-1CF5DCBE07A9}" type="presOf" srcId="{68AF4514-F5D7-4D78-920C-D5F8CB8ECA40}" destId="{C0680131-0D3B-4E80-A07A-C2145B47E44D}" srcOrd="0" destOrd="0" presId="urn:microsoft.com/office/officeart/2005/8/layout/hChevron3"/>
    <dgm:cxn modelId="{102309A6-45DE-4172-9B79-53C5173B2153}" type="presOf" srcId="{4B2A0C72-5B31-4199-B792-011CB64E357B}" destId="{C6D78B4F-56FE-4394-9B29-58EF019A02E2}" srcOrd="0" destOrd="0" presId="urn:microsoft.com/office/officeart/2005/8/layout/hChevron3"/>
    <dgm:cxn modelId="{A7C0B7CF-723D-4278-9B77-8CD8AFD0BC2B}" srcId="{A8791043-3CAC-45DB-8416-40DB2802625D}" destId="{68AF4514-F5D7-4D78-920C-D5F8CB8ECA40}" srcOrd="1" destOrd="0" parTransId="{B10D05AF-18D4-4999-B372-95967B89E6D7}" sibTransId="{E9B56DBD-B5B7-461F-9B73-7BD7194B7D65}"/>
    <dgm:cxn modelId="{96332FE2-C4A7-4C2E-9C03-BFAC47BB9416}" srcId="{A8791043-3CAC-45DB-8416-40DB2802625D}" destId="{6961DD9C-EF30-4F4A-90BF-DC9E1B7C27EF}" srcOrd="3" destOrd="0" parTransId="{D819CF2F-36DC-42DA-93BC-336198749803}" sibTransId="{E6EAE3BF-B29B-4C57-8143-7FDFFCB5C275}"/>
    <dgm:cxn modelId="{64D650EB-936B-498F-AA60-A81E40C0F6E1}" type="presOf" srcId="{A8791043-3CAC-45DB-8416-40DB2802625D}" destId="{F75493AA-9BE7-4A19-9135-F1E16C55C06A}" srcOrd="0" destOrd="0" presId="urn:microsoft.com/office/officeart/2005/8/layout/hChevron3"/>
    <dgm:cxn modelId="{26950398-A5AB-47C2-AB7D-43CE50B335C2}" type="presParOf" srcId="{F75493AA-9BE7-4A19-9135-F1E16C55C06A}" destId="{9739F76E-F0BA-49BD-BB68-427B19047A4F}" srcOrd="0" destOrd="0" presId="urn:microsoft.com/office/officeart/2005/8/layout/hChevron3"/>
    <dgm:cxn modelId="{B4591284-7BBE-4E07-AF15-C8299FEE0A26}" type="presParOf" srcId="{F75493AA-9BE7-4A19-9135-F1E16C55C06A}" destId="{BB8F7BCD-99E6-424A-ADD1-C44AC74E2F76}" srcOrd="1" destOrd="0" presId="urn:microsoft.com/office/officeart/2005/8/layout/hChevron3"/>
    <dgm:cxn modelId="{6345C3A6-4577-4638-9847-B06809814BED}" type="presParOf" srcId="{F75493AA-9BE7-4A19-9135-F1E16C55C06A}" destId="{C0680131-0D3B-4E80-A07A-C2145B47E44D}" srcOrd="2" destOrd="0" presId="urn:microsoft.com/office/officeart/2005/8/layout/hChevron3"/>
    <dgm:cxn modelId="{187F7E9B-F80A-42DE-88CB-984679265545}" type="presParOf" srcId="{F75493AA-9BE7-4A19-9135-F1E16C55C06A}" destId="{C40C249E-1BB1-4CA4-9EE8-38B130B13B7D}" srcOrd="3" destOrd="0" presId="urn:microsoft.com/office/officeart/2005/8/layout/hChevron3"/>
    <dgm:cxn modelId="{4703E9F0-912C-483B-B670-81BB3A063973}" type="presParOf" srcId="{F75493AA-9BE7-4A19-9135-F1E16C55C06A}" destId="{C6D78B4F-56FE-4394-9B29-58EF019A02E2}" srcOrd="4" destOrd="0" presId="urn:microsoft.com/office/officeart/2005/8/layout/hChevron3"/>
    <dgm:cxn modelId="{01520486-D7D2-48E4-B665-F240E7AE93EE}" type="presParOf" srcId="{F75493AA-9BE7-4A19-9135-F1E16C55C06A}" destId="{5BE05173-E490-4D4F-9B6D-A296DF774B68}" srcOrd="5" destOrd="0" presId="urn:microsoft.com/office/officeart/2005/8/layout/hChevron3"/>
    <dgm:cxn modelId="{5857C462-E688-442B-B851-C27587DAFCD8}" type="presParOf" srcId="{F75493AA-9BE7-4A19-9135-F1E16C55C06A}" destId="{7AAE642A-362E-46FA-B50C-10CA11530160}" srcOrd="6" destOrd="0" presId="urn:microsoft.com/office/officeart/2005/8/layout/hChevron3"/>
    <dgm:cxn modelId="{5285D49B-727F-438D-8214-5356B604C8CC}" type="presParOf" srcId="{F75493AA-9BE7-4A19-9135-F1E16C55C06A}" destId="{67A7C47D-814A-46BC-9703-500E48F7B7E9}" srcOrd="7" destOrd="0" presId="urn:microsoft.com/office/officeart/2005/8/layout/hChevron3"/>
    <dgm:cxn modelId="{2A4908AB-3002-4FA7-A66F-46B0C3616CCC}" type="presParOf" srcId="{F75493AA-9BE7-4A19-9135-F1E16C55C06A}" destId="{094ABCC1-F8B4-4C32-A38A-F38B462BF3EF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9F76E-F0BA-49BD-BB68-427B19047A4F}">
      <dsp:nvSpPr>
        <dsp:cNvPr id="0" name=""/>
        <dsp:cNvSpPr/>
      </dsp:nvSpPr>
      <dsp:spPr>
        <a:xfrm>
          <a:off x="1102" y="2849717"/>
          <a:ext cx="2149958" cy="8599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Monitor </a:t>
          </a:r>
          <a:r>
            <a:rPr lang="de-DE" sz="1400" kern="1200" dirty="0" err="1"/>
            <a:t>other</a:t>
          </a:r>
          <a:r>
            <a:rPr lang="de-DE" sz="1400" kern="1200" dirty="0"/>
            <a:t> </a:t>
          </a:r>
          <a:r>
            <a:rPr lang="de-DE" sz="1400" kern="1200" dirty="0" err="1"/>
            <a:t>traffic</a:t>
          </a:r>
          <a:r>
            <a:rPr lang="de-DE" sz="1400" kern="1200" dirty="0"/>
            <a:t> (</a:t>
          </a:r>
          <a:r>
            <a:rPr lang="de-DE" sz="1400" kern="1200" dirty="0" err="1"/>
            <a:t>continuously</a:t>
          </a:r>
          <a:r>
            <a:rPr lang="de-DE" sz="1400" kern="1200" dirty="0"/>
            <a:t>)</a:t>
          </a:r>
        </a:p>
      </dsp:txBody>
      <dsp:txXfrm>
        <a:off x="1102" y="2849717"/>
        <a:ext cx="1934962" cy="859983"/>
      </dsp:txXfrm>
    </dsp:sp>
    <dsp:sp modelId="{C0680131-0D3B-4E80-A07A-C2145B47E44D}">
      <dsp:nvSpPr>
        <dsp:cNvPr id="0" name=""/>
        <dsp:cNvSpPr/>
      </dsp:nvSpPr>
      <dsp:spPr>
        <a:xfrm>
          <a:off x="1721069" y="2849717"/>
          <a:ext cx="2149958" cy="8599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 err="1"/>
            <a:t>Decide</a:t>
          </a:r>
          <a:r>
            <a:rPr lang="de-DE" sz="1000" kern="1200" dirty="0"/>
            <a:t> Brake Intervention </a:t>
          </a:r>
          <a:r>
            <a:rPr lang="de-DE" sz="900" kern="1200" dirty="0"/>
            <a:t>(</a:t>
          </a:r>
          <a:r>
            <a:rPr lang="de-DE" sz="900" kern="1200" dirty="0" err="1"/>
            <a:t>instantanuously</a:t>
          </a:r>
          <a:r>
            <a:rPr lang="de-DE" sz="900" kern="1200" dirty="0"/>
            <a:t>)</a:t>
          </a:r>
          <a:endParaRPr lang="de-DE" sz="1000" kern="1200" dirty="0"/>
        </a:p>
      </dsp:txBody>
      <dsp:txXfrm>
        <a:off x="2151061" y="2849717"/>
        <a:ext cx="1289975" cy="859983"/>
      </dsp:txXfrm>
    </dsp:sp>
    <dsp:sp modelId="{C6D78B4F-56FE-4394-9B29-58EF019A02E2}">
      <dsp:nvSpPr>
        <dsp:cNvPr id="0" name=""/>
        <dsp:cNvSpPr/>
      </dsp:nvSpPr>
      <dsp:spPr>
        <a:xfrm>
          <a:off x="3441036" y="2849717"/>
          <a:ext cx="2149958" cy="8599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Transmission </a:t>
          </a:r>
          <a:r>
            <a:rPr lang="de-DE" sz="1400" kern="1200" dirty="0" err="1"/>
            <a:t>delay</a:t>
          </a:r>
          <a:endParaRPr lang="de-DE" sz="1400" kern="1200" dirty="0"/>
        </a:p>
      </dsp:txBody>
      <dsp:txXfrm>
        <a:off x="3871028" y="2849717"/>
        <a:ext cx="1289975" cy="859983"/>
      </dsp:txXfrm>
    </dsp:sp>
    <dsp:sp modelId="{7AAE642A-362E-46FA-B50C-10CA11530160}">
      <dsp:nvSpPr>
        <dsp:cNvPr id="0" name=""/>
        <dsp:cNvSpPr/>
      </dsp:nvSpPr>
      <dsp:spPr>
        <a:xfrm>
          <a:off x="5161003" y="2849717"/>
          <a:ext cx="2149958" cy="8599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/>
            <a:t>Increase</a:t>
          </a:r>
          <a:r>
            <a:rPr lang="de-DE" sz="1400" kern="1200" dirty="0"/>
            <a:t> </a:t>
          </a:r>
          <a:r>
            <a:rPr lang="de-DE" sz="1400" kern="1200" dirty="0" err="1"/>
            <a:t>brake</a:t>
          </a:r>
          <a:r>
            <a:rPr lang="de-DE" sz="1400" kern="1200" dirty="0"/>
            <a:t> </a:t>
          </a:r>
          <a:r>
            <a:rPr lang="de-DE" sz="1400" kern="1200" dirty="0" err="1"/>
            <a:t>force</a:t>
          </a:r>
          <a:endParaRPr lang="de-DE" sz="1400" kern="1200" dirty="0"/>
        </a:p>
      </dsp:txBody>
      <dsp:txXfrm>
        <a:off x="5590995" y="2849717"/>
        <a:ext cx="1289975" cy="859983"/>
      </dsp:txXfrm>
    </dsp:sp>
    <dsp:sp modelId="{094ABCC1-F8B4-4C32-A38A-F38B462BF3EF}">
      <dsp:nvSpPr>
        <dsp:cNvPr id="0" name=""/>
        <dsp:cNvSpPr/>
      </dsp:nvSpPr>
      <dsp:spPr>
        <a:xfrm>
          <a:off x="6880970" y="2849717"/>
          <a:ext cx="2149958" cy="8599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/>
            <a:t>Full</a:t>
          </a:r>
          <a:r>
            <a:rPr lang="de-DE" sz="1400" kern="1200" dirty="0"/>
            <a:t> </a:t>
          </a:r>
          <a:r>
            <a:rPr lang="de-DE" sz="1400" kern="1200" dirty="0" err="1"/>
            <a:t>braking</a:t>
          </a:r>
          <a:r>
            <a:rPr lang="de-DE" sz="1400" kern="1200" dirty="0"/>
            <a:t> </a:t>
          </a:r>
          <a:r>
            <a:rPr lang="de-DE" sz="1400" kern="1200" dirty="0" err="1"/>
            <a:t>phase</a:t>
          </a:r>
          <a:endParaRPr lang="de-DE" sz="1400" kern="1200" dirty="0"/>
        </a:p>
      </dsp:txBody>
      <dsp:txXfrm>
        <a:off x="7310962" y="2849717"/>
        <a:ext cx="1289975" cy="859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FC68D-5719-4D38-AD9D-2A86B351B1B3}" type="datetimeFigureOut">
              <a:rPr lang="de-DE" smtClean="0"/>
              <a:t>10.02.2020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ACA8F-80F9-45EB-9D7E-2B53DEC94B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70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877984" y="5894388"/>
            <a:ext cx="6043083" cy="381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endParaRPr lang="de-DE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417" y="2997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133" b="1"/>
            </a:lvl1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729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1"/>
          <p:cNvSpPr>
            <a:spLocks noGrp="1"/>
          </p:cNvSpPr>
          <p:nvPr>
            <p:ph type="title"/>
          </p:nvPr>
        </p:nvSpPr>
        <p:spPr>
          <a:xfrm>
            <a:off x="353913" y="620688"/>
            <a:ext cx="9530027" cy="8382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20000"/>
              </a:lnSpc>
              <a:defRPr sz="2667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35361" y="1854202"/>
            <a:ext cx="11247967" cy="4312684"/>
          </a:xfrm>
          <a:prstGeom prst="rect">
            <a:avLst/>
          </a:prstGeom>
        </p:spPr>
        <p:txBody>
          <a:bodyPr lIns="0"/>
          <a:lstStyle>
            <a:lvl1pPr marL="482588" indent="-482588">
              <a:lnSpc>
                <a:spcPct val="120000"/>
              </a:lnSpc>
              <a:buClr>
                <a:srgbClr val="55B631"/>
              </a:buClr>
              <a:buSzPct val="120000"/>
              <a:buFont typeface="Wingdings" pitchFamily="2" charset="2"/>
              <a:buChar char=""/>
              <a:defRPr sz="2400"/>
            </a:lvl1pPr>
            <a:lvl2pPr>
              <a:lnSpc>
                <a:spcPct val="120000"/>
              </a:lnSpc>
              <a:buClr>
                <a:srgbClr val="55B631"/>
              </a:buClr>
              <a:buSzPct val="120000"/>
              <a:buFont typeface="Verdana" pitchFamily="34" charset="0"/>
              <a:buChar char="•"/>
              <a:defRPr sz="2133"/>
            </a:lvl2pPr>
            <a:lvl3pPr>
              <a:lnSpc>
                <a:spcPct val="120000"/>
              </a:lnSpc>
              <a:buClr>
                <a:srgbClr val="55B631"/>
              </a:buClr>
              <a:buFont typeface="Verdana" pitchFamily="34" charset="0"/>
              <a:buChar char="–"/>
              <a:defRPr sz="1867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75843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1"/>
          <p:cNvSpPr>
            <a:spLocks noGrp="1"/>
          </p:cNvSpPr>
          <p:nvPr>
            <p:ph type="title"/>
          </p:nvPr>
        </p:nvSpPr>
        <p:spPr>
          <a:xfrm>
            <a:off x="353913" y="620688"/>
            <a:ext cx="9530027" cy="838200"/>
          </a:xfrm>
          <a:prstGeom prst="rect">
            <a:avLst/>
          </a:prstGeom>
        </p:spPr>
        <p:txBody>
          <a:bodyPr lIns="0"/>
          <a:lstStyle>
            <a:lvl1pPr>
              <a:lnSpc>
                <a:spcPct val="120000"/>
              </a:lnSpc>
              <a:defRPr sz="2667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92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27427-4F83-40F9-9AED-6314D68BC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2891D17-02BC-4236-ACC6-98EACCC88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E8AD6A-AB6A-431A-8B9A-C2F146C43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9D46E5-2663-4A55-A166-E2B1FEC3E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39605D-9B78-4D8F-AD66-EFCDE37E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BF19-31EB-4A0F-A1EE-FCA6DADA817D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520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5"/>
          <p:cNvSpPr txBox="1">
            <a:spLocks noChangeArrowheads="1"/>
          </p:cNvSpPr>
          <p:nvPr/>
        </p:nvSpPr>
        <p:spPr bwMode="auto">
          <a:xfrm>
            <a:off x="203200" y="6384709"/>
            <a:ext cx="3397251" cy="47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mtClean="0"/>
            </a:lvl1pPr>
          </a:lstStyle>
          <a:p>
            <a:pPr>
              <a:defRPr/>
            </a:pP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0" name="Rectangle 6"/>
          <p:cNvSpPr txBox="1">
            <a:spLocks noChangeArrowheads="1"/>
          </p:cNvSpPr>
          <p:nvPr/>
        </p:nvSpPr>
        <p:spPr bwMode="auto">
          <a:xfrm>
            <a:off x="9264352" y="6481765"/>
            <a:ext cx="2699048" cy="2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pPr marL="0" marR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fld id="{D54BE9BA-BB05-491B-A2BB-816375A953A7}" type="slidenum">
              <a:rPr lang="de-DE" sz="12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marL="0" marR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de-DE" sz="12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15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482588" indent="-482588" algn="l" rtl="0" eaLnBrk="1" fontAlgn="base" hangingPunct="1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1pPr>
      <a:lvl2pPr marL="1193770" indent="-472006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</a:defRPr>
      </a:lvl2pPr>
      <a:lvl3pPr marL="1913419" indent="-48047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2633068" indent="-480472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»"/>
        <a:defRPr sz="2133">
          <a:solidFill>
            <a:schemeClr val="tx1"/>
          </a:solidFill>
          <a:latin typeface="+mn-lt"/>
        </a:defRPr>
      </a:lvl4pPr>
      <a:lvl5pPr marL="3352716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5pPr>
      <a:lvl6pPr marL="3962301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6pPr>
      <a:lvl7pPr marL="4571886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7pPr>
      <a:lvl8pPr marL="5181470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8pPr>
      <a:lvl9pPr marL="5791055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52CFBC-4BC2-4FDD-97F7-0531F166E5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Motivation </a:t>
            </a:r>
            <a:r>
              <a:rPr lang="de-DE" dirty="0" err="1"/>
              <a:t>of</a:t>
            </a:r>
            <a:r>
              <a:rPr lang="de-DE" dirty="0"/>
              <a:t> Cut-In </a:t>
            </a:r>
            <a:r>
              <a:rPr lang="de-DE" dirty="0" err="1"/>
              <a:t>Requirements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CC775C-0B23-4836-8544-BA3082138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1707"/>
            <a:ext cx="9144000" cy="1572441"/>
          </a:xfrm>
        </p:spPr>
        <p:txBody>
          <a:bodyPr/>
          <a:lstStyle/>
          <a:p>
            <a:r>
              <a:rPr lang="en-US" dirty="0"/>
              <a:t>Additional explanation to paragraph 5.2.5.2. </a:t>
            </a:r>
          </a:p>
          <a:p>
            <a:r>
              <a:rPr lang="en-US" dirty="0"/>
              <a:t>of the draft UN Regulation for ALKS (GRVA-05-07)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83144" y="298708"/>
            <a:ext cx="348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Submitted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expert </a:t>
            </a:r>
            <a:r>
              <a:rPr lang="de-D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Germany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249507" y="298708"/>
            <a:ext cx="3438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</a:t>
            </a:r>
            <a:r>
              <a:rPr lang="de-DE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GRVA-05-36</a:t>
            </a:r>
          </a:p>
          <a:p>
            <a:pPr algn="r"/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5th GRVA, 10-14 </a:t>
            </a:r>
            <a:r>
              <a:rPr lang="de-D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February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  <a:p>
            <a:pPr algn="r"/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 item 4(a)</a:t>
            </a:r>
          </a:p>
        </p:txBody>
      </p:sp>
    </p:spTree>
    <p:extLst>
      <p:ext uri="{BB962C8B-B14F-4D97-AF65-F5344CB8AC3E}">
        <p14:creationId xmlns:p14="http://schemas.microsoft.com/office/powerpoint/2010/main" val="3148607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3649942-5F7D-4F9F-B5C2-45DD65A59DC4}"/>
              </a:ext>
            </a:extLst>
          </p:cNvPr>
          <p:cNvSpPr/>
          <p:nvPr/>
        </p:nvSpPr>
        <p:spPr bwMode="auto">
          <a:xfrm>
            <a:off x="309923" y="757561"/>
            <a:ext cx="2245978" cy="1123712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4th Parameter: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available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deceleration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4455EA45-3741-48CE-B9A4-98DDCD965D2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1698" y="550506"/>
            <a:ext cx="6686939" cy="6097989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1E672F42-1CAF-4EE6-B72B-9428909CE37F}"/>
              </a:ext>
            </a:extLst>
          </p:cNvPr>
          <p:cNvSpPr txBox="1">
            <a:spLocks/>
          </p:cNvSpPr>
          <p:nvPr/>
        </p:nvSpPr>
        <p:spPr>
          <a:xfrm>
            <a:off x="391905" y="12744"/>
            <a:ext cx="9530027" cy="541272"/>
          </a:xfrm>
          <a:prstGeom prst="rect">
            <a:avLst/>
          </a:prstGeom>
        </p:spPr>
        <p:txBody>
          <a:bodyPr lIns="0"/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667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Parameter</a:t>
            </a:r>
          </a:p>
        </p:txBody>
      </p:sp>
    </p:spTree>
    <p:extLst>
      <p:ext uri="{BB962C8B-B14F-4D97-AF65-F5344CB8AC3E}">
        <p14:creationId xmlns:p14="http://schemas.microsoft.com/office/powerpoint/2010/main" val="2642314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8ED734-7598-4926-837B-0B94A1507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Summary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AA68C3-6A8F-48F5-9432-7800D15A5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1212980"/>
            <a:ext cx="11247967" cy="4953906"/>
          </a:xfrm>
        </p:spPr>
        <p:txBody>
          <a:bodyPr/>
          <a:lstStyle/>
          <a:p>
            <a:r>
              <a:rPr lang="de-DE" dirty="0"/>
              <a:t>DE/FR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assumes</a:t>
            </a:r>
            <a:r>
              <a:rPr lang="de-DE" dirty="0"/>
              <a:t> a </a:t>
            </a:r>
            <a:r>
              <a:rPr lang="de-DE" dirty="0" err="1"/>
              <a:t>continuous</a:t>
            </a:r>
            <a:r>
              <a:rPr lang="de-DE" dirty="0"/>
              <a:t> </a:t>
            </a:r>
            <a:r>
              <a:rPr lang="de-DE" dirty="0" err="1"/>
              <a:t>monitoring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traffic</a:t>
            </a:r>
            <a:r>
              <a:rPr lang="de-DE" dirty="0"/>
              <a:t> in </a:t>
            </a:r>
            <a:r>
              <a:rPr lang="de-DE" dirty="0" err="1"/>
              <a:t>adjacent</a:t>
            </a:r>
            <a:r>
              <a:rPr lang="de-DE" dirty="0"/>
              <a:t> </a:t>
            </a:r>
            <a:r>
              <a:rPr lang="de-DE" dirty="0" err="1"/>
              <a:t>lanes</a:t>
            </a:r>
            <a:endParaRPr lang="de-DE" dirty="0"/>
          </a:p>
          <a:p>
            <a:r>
              <a:rPr lang="de-DE" dirty="0"/>
              <a:t>DE/FR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assumes</a:t>
            </a:r>
            <a:r>
              <a:rPr lang="de-DE" dirty="0"/>
              <a:t> a </a:t>
            </a:r>
            <a:r>
              <a:rPr lang="de-DE" dirty="0" err="1"/>
              <a:t>critical</a:t>
            </a:r>
            <a:r>
              <a:rPr lang="de-DE" dirty="0"/>
              <a:t> </a:t>
            </a:r>
            <a:r>
              <a:rPr lang="de-DE" dirty="0" err="1"/>
              <a:t>condition</a:t>
            </a:r>
            <a:r>
              <a:rPr lang="de-DE" dirty="0"/>
              <a:t> and </a:t>
            </a:r>
            <a:r>
              <a:rPr lang="de-DE" dirty="0" err="1"/>
              <a:t>consequently</a:t>
            </a:r>
            <a:r>
              <a:rPr lang="de-DE" dirty="0"/>
              <a:t> a </a:t>
            </a:r>
            <a:r>
              <a:rPr lang="de-DE" dirty="0" err="1"/>
              <a:t>brake</a:t>
            </a:r>
            <a:r>
              <a:rPr lang="de-DE" dirty="0"/>
              <a:t> </a:t>
            </a:r>
            <a:r>
              <a:rPr lang="de-DE" dirty="0" err="1"/>
              <a:t>intervention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traffic</a:t>
            </a:r>
            <a:r>
              <a:rPr lang="de-DE" dirty="0"/>
              <a:t> </a:t>
            </a:r>
            <a:r>
              <a:rPr lang="de-DE" dirty="0" err="1"/>
              <a:t>enters</a:t>
            </a:r>
            <a:r>
              <a:rPr lang="de-DE" dirty="0"/>
              <a:t> &gt; 30 cm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ego</a:t>
            </a:r>
            <a:r>
              <a:rPr lang="de-DE" dirty="0"/>
              <a:t> </a:t>
            </a:r>
            <a:r>
              <a:rPr lang="de-DE" dirty="0" err="1"/>
              <a:t>lane</a:t>
            </a:r>
            <a:endParaRPr lang="de-DE" dirty="0"/>
          </a:p>
          <a:p>
            <a:r>
              <a:rPr lang="de-DE" dirty="0"/>
              <a:t>DE/FR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assumes</a:t>
            </a:r>
            <a:r>
              <a:rPr lang="de-DE" dirty="0"/>
              <a:t> a plausible </a:t>
            </a:r>
            <a:r>
              <a:rPr lang="de-DE" dirty="0" err="1"/>
              <a:t>delay</a:t>
            </a:r>
            <a:r>
              <a:rPr lang="de-DE" dirty="0"/>
              <a:t> (</a:t>
            </a:r>
            <a:r>
              <a:rPr lang="de-DE" dirty="0" err="1"/>
              <a:t>transmission</a:t>
            </a:r>
            <a:r>
              <a:rPr lang="de-DE" dirty="0"/>
              <a:t>, </a:t>
            </a:r>
            <a:r>
              <a:rPr lang="de-DE" dirty="0" err="1"/>
              <a:t>actuator</a:t>
            </a:r>
            <a:r>
              <a:rPr lang="de-DE" dirty="0"/>
              <a:t> </a:t>
            </a:r>
            <a:r>
              <a:rPr lang="de-DE" dirty="0" err="1"/>
              <a:t>friction</a:t>
            </a:r>
            <a:r>
              <a:rPr lang="de-DE" dirty="0"/>
              <a:t>) </a:t>
            </a:r>
            <a:r>
              <a:rPr lang="de-DE" dirty="0" err="1"/>
              <a:t>of</a:t>
            </a:r>
            <a:r>
              <a:rPr lang="de-DE" dirty="0"/>
              <a:t> 0.1 s</a:t>
            </a:r>
          </a:p>
          <a:p>
            <a:r>
              <a:rPr lang="de-DE" dirty="0"/>
              <a:t>DE/FR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assumes</a:t>
            </a:r>
            <a:r>
              <a:rPr lang="de-DE" dirty="0"/>
              <a:t> a </a:t>
            </a:r>
            <a:r>
              <a:rPr lang="de-DE" dirty="0" err="1"/>
              <a:t>brake</a:t>
            </a:r>
            <a:r>
              <a:rPr lang="de-DE" dirty="0"/>
              <a:t> </a:t>
            </a:r>
            <a:r>
              <a:rPr lang="de-DE" dirty="0" err="1"/>
              <a:t>intervention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6 m/s² </a:t>
            </a:r>
            <a:r>
              <a:rPr lang="de-DE" dirty="0" err="1"/>
              <a:t>reached</a:t>
            </a:r>
            <a:r>
              <a:rPr lang="de-DE" dirty="0"/>
              <a:t> in 0.5 </a:t>
            </a:r>
            <a:r>
              <a:rPr lang="de-DE" dirty="0" err="1"/>
              <a:t>seconds</a:t>
            </a:r>
            <a:endParaRPr lang="de-DE" dirty="0"/>
          </a:p>
          <a:p>
            <a:r>
              <a:rPr lang="de-DE" dirty="0"/>
              <a:t>These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shown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realistic</a:t>
            </a:r>
            <a:endParaRPr lang="de-DE" dirty="0"/>
          </a:p>
          <a:p>
            <a:r>
              <a:rPr lang="de-DE" dirty="0"/>
              <a:t>DE/FR </a:t>
            </a:r>
            <a:r>
              <a:rPr lang="de-DE" dirty="0" err="1"/>
              <a:t>position</a:t>
            </a:r>
            <a:r>
              <a:rPr lang="de-DE" dirty="0"/>
              <a:t>: </a:t>
            </a:r>
            <a:r>
              <a:rPr lang="de-DE" dirty="0" err="1"/>
              <a:t>Automated</a:t>
            </a:r>
            <a:r>
              <a:rPr lang="de-DE" dirty="0"/>
              <a:t> </a:t>
            </a:r>
            <a:r>
              <a:rPr lang="de-DE" dirty="0" err="1"/>
              <a:t>vehicles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weaker</a:t>
            </a:r>
            <a:r>
              <a:rPr lang="de-DE" dirty="0"/>
              <a:t> </a:t>
            </a:r>
            <a:r>
              <a:rPr lang="de-DE" dirty="0" err="1"/>
              <a:t>perfomance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ADAS-</a:t>
            </a:r>
            <a:r>
              <a:rPr lang="de-DE" dirty="0" err="1"/>
              <a:t>equipped</a:t>
            </a:r>
            <a:r>
              <a:rPr lang="de-DE" dirty="0"/>
              <a:t> </a:t>
            </a:r>
            <a:r>
              <a:rPr lang="de-DE" dirty="0" err="1"/>
              <a:t>vehicles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5723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63E16-D44E-4FBE-87C5-EDA28C984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JP and DE/FR DTC </a:t>
            </a:r>
            <a:r>
              <a:rPr lang="de-DE" dirty="0" err="1"/>
              <a:t>values</a:t>
            </a:r>
            <a:endParaRPr lang="de-DE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D119C6D-EC29-47E7-8379-C8C9C01B8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24535"/>
              </p:ext>
            </p:extLst>
          </p:nvPr>
        </p:nvGraphicFramePr>
        <p:xfrm>
          <a:off x="1317072" y="1627464"/>
          <a:ext cx="9672508" cy="3892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0134">
                  <a:extLst>
                    <a:ext uri="{9D8B030D-6E8A-4147-A177-3AD203B41FA5}">
                      <a16:colId xmlns:a16="http://schemas.microsoft.com/office/drawing/2014/main" val="290632294"/>
                    </a:ext>
                  </a:extLst>
                </a:gridCol>
                <a:gridCol w="1363729">
                  <a:extLst>
                    <a:ext uri="{9D8B030D-6E8A-4147-A177-3AD203B41FA5}">
                      <a16:colId xmlns:a16="http://schemas.microsoft.com/office/drawing/2014/main" val="2451215439"/>
                    </a:ext>
                  </a:extLst>
                </a:gridCol>
                <a:gridCol w="1363729">
                  <a:extLst>
                    <a:ext uri="{9D8B030D-6E8A-4147-A177-3AD203B41FA5}">
                      <a16:colId xmlns:a16="http://schemas.microsoft.com/office/drawing/2014/main" val="1457998813"/>
                    </a:ext>
                  </a:extLst>
                </a:gridCol>
                <a:gridCol w="1363729">
                  <a:extLst>
                    <a:ext uri="{9D8B030D-6E8A-4147-A177-3AD203B41FA5}">
                      <a16:colId xmlns:a16="http://schemas.microsoft.com/office/drawing/2014/main" val="2535623237"/>
                    </a:ext>
                  </a:extLst>
                </a:gridCol>
                <a:gridCol w="1363729">
                  <a:extLst>
                    <a:ext uri="{9D8B030D-6E8A-4147-A177-3AD203B41FA5}">
                      <a16:colId xmlns:a16="http://schemas.microsoft.com/office/drawing/2014/main" val="948242852"/>
                    </a:ext>
                  </a:extLst>
                </a:gridCol>
                <a:gridCol w="1363729">
                  <a:extLst>
                    <a:ext uri="{9D8B030D-6E8A-4147-A177-3AD203B41FA5}">
                      <a16:colId xmlns:a16="http://schemas.microsoft.com/office/drawing/2014/main" val="514450042"/>
                    </a:ext>
                  </a:extLst>
                </a:gridCol>
                <a:gridCol w="1363729">
                  <a:extLst>
                    <a:ext uri="{9D8B030D-6E8A-4147-A177-3AD203B41FA5}">
                      <a16:colId xmlns:a16="http://schemas.microsoft.com/office/drawing/2014/main" val="1770528654"/>
                    </a:ext>
                  </a:extLst>
                </a:gridCol>
              </a:tblGrid>
              <a:tr h="1268601"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000" u="sng">
                          <a:effectLst/>
                        </a:rPr>
                        <a:t>V</a:t>
                      </a:r>
                      <a:r>
                        <a:rPr lang="en-GB" sz="1000" u="sng" baseline="-25000">
                          <a:effectLst/>
                        </a:rPr>
                        <a:t>rel</a:t>
                      </a:r>
                      <a:r>
                        <a:rPr lang="en-GB" sz="1000" u="sng">
                          <a:effectLst/>
                        </a:rPr>
                        <a:t> (km/h)</a:t>
                      </a:r>
                      <a:endParaRPr lang="de-DE" sz="10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000" u="sng">
                          <a:effectLst/>
                        </a:rPr>
                        <a:t>V</a:t>
                      </a:r>
                      <a:r>
                        <a:rPr lang="en-GB" sz="1000" u="sng" baseline="-25000">
                          <a:effectLst/>
                        </a:rPr>
                        <a:t>Lateral</a:t>
                      </a:r>
                      <a:r>
                        <a:rPr lang="en-GB" sz="1000" u="sng">
                          <a:effectLst/>
                        </a:rPr>
                        <a:t> (m/s)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000" u="sng">
                          <a:effectLst/>
                        </a:rPr>
                        <a:t>0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000" u="sng">
                          <a:effectLst/>
                        </a:rPr>
                        <a:t>10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000" u="sng">
                          <a:effectLst/>
                        </a:rPr>
                        <a:t>20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000" u="sng">
                          <a:effectLst/>
                        </a:rPr>
                        <a:t>30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000" u="sng">
                          <a:effectLst/>
                        </a:rPr>
                        <a:t>40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000" u="sng">
                          <a:effectLst/>
                        </a:rPr>
                        <a:t>50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62622157"/>
                  </a:ext>
                </a:extLst>
              </a:tr>
              <a:tr h="53492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0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N/A 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N/A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N/A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N/A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N/A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N/A</a:t>
                      </a:r>
                      <a:r>
                        <a:rPr lang="en-GB" sz="1000">
                          <a:effectLst/>
                        </a:rPr>
                        <a:t> 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12031477"/>
                  </a:ext>
                </a:extLst>
              </a:tr>
              <a:tr h="51801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0.5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5.0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9.6 </a:t>
                      </a:r>
                      <a:r>
                        <a:rPr lang="en-GB" sz="1000" b="1" dirty="0">
                          <a:effectLst/>
                        </a:rPr>
                        <a:t>3.28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19.8 </a:t>
                      </a:r>
                      <a:r>
                        <a:rPr lang="en-GB" sz="1000" b="1" dirty="0">
                          <a:effectLst/>
                        </a:rPr>
                        <a:t>7.85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31.0 </a:t>
                      </a:r>
                      <a:r>
                        <a:rPr lang="en-GB" sz="1000" b="1" dirty="0">
                          <a:effectLst/>
                        </a:rPr>
                        <a:t>13.7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45.0 </a:t>
                      </a:r>
                      <a:r>
                        <a:rPr lang="en-GB" sz="1000" b="1" dirty="0">
                          <a:effectLst/>
                        </a:rPr>
                        <a:t>20.84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N/A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b="1" dirty="0">
                          <a:effectLst/>
                        </a:rPr>
                        <a:t>29.27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68236970"/>
                  </a:ext>
                </a:extLst>
              </a:tr>
              <a:tr h="51801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1.0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5.0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6.6 </a:t>
                      </a:r>
                      <a:r>
                        <a:rPr lang="en-GB" sz="1000" b="1" dirty="0">
                          <a:effectLst/>
                        </a:rPr>
                        <a:t>2.45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13.7 </a:t>
                      </a:r>
                      <a:r>
                        <a:rPr lang="en-GB" sz="1000" b="1" dirty="0">
                          <a:effectLst/>
                        </a:rPr>
                        <a:t>6.18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22.0 </a:t>
                      </a:r>
                      <a:r>
                        <a:rPr lang="en-GB" sz="1000" b="1" dirty="0">
                          <a:effectLst/>
                        </a:rPr>
                        <a:t>11.20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32.3 </a:t>
                      </a:r>
                      <a:r>
                        <a:rPr lang="en-GB" sz="1000" b="1" dirty="0">
                          <a:effectLst/>
                        </a:rPr>
                        <a:t>17.51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N/A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b="1" dirty="0">
                          <a:effectLst/>
                        </a:rPr>
                        <a:t>25.1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3750835"/>
                  </a:ext>
                </a:extLst>
              </a:tr>
              <a:tr h="53492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1.5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5.0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5.6 </a:t>
                      </a:r>
                      <a:r>
                        <a:rPr lang="en-GB" sz="1000" b="1" dirty="0">
                          <a:effectLst/>
                        </a:rPr>
                        <a:t>2.17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11.6 </a:t>
                      </a:r>
                      <a:r>
                        <a:rPr lang="en-GB" sz="1000" b="1" dirty="0">
                          <a:effectLst/>
                        </a:rPr>
                        <a:t>5.63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18.4 </a:t>
                      </a:r>
                      <a:r>
                        <a:rPr lang="en-GB" sz="1000" b="1" dirty="0">
                          <a:effectLst/>
                        </a:rPr>
                        <a:t>10.37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26.4 </a:t>
                      </a:r>
                      <a:r>
                        <a:rPr lang="en-GB" sz="1000" b="1" dirty="0">
                          <a:effectLst/>
                        </a:rPr>
                        <a:t>16.40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N/A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b="1" dirty="0">
                          <a:effectLst/>
                        </a:rPr>
                        <a:t>23.71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35229536"/>
                  </a:ext>
                </a:extLst>
              </a:tr>
              <a:tr h="51801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1.8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N/A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N/A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b="1" dirty="0">
                          <a:effectLst/>
                        </a:rPr>
                        <a:t>2.08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N/A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b="1" dirty="0">
                          <a:effectLst/>
                        </a:rPr>
                        <a:t>5.44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N/A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b="1" dirty="0">
                          <a:effectLst/>
                        </a:rPr>
                        <a:t>10.09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N/A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b="1" dirty="0">
                          <a:effectLst/>
                        </a:rPr>
                        <a:t>16.03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N/A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b="1" dirty="0">
                          <a:effectLst/>
                        </a:rPr>
                        <a:t>23.25</a:t>
                      </a:r>
                      <a:endParaRPr lang="de-DE" sz="10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9159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741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8E379AF5-A62A-41E7-9C20-4511520924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337" y="589443"/>
            <a:ext cx="7144366" cy="567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5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AE1A124-0D19-43B2-BEA4-EFC66CABC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Cut-In </a:t>
            </a:r>
            <a:r>
              <a:rPr lang="de-DE" b="1" dirty="0" err="1"/>
              <a:t>Requirements</a:t>
            </a:r>
            <a:r>
              <a:rPr lang="de-DE" b="1" dirty="0"/>
              <a:t>: Model </a:t>
            </a:r>
            <a:r>
              <a:rPr lang="de-DE" b="1" dirty="0" err="1"/>
              <a:t>for</a:t>
            </a:r>
            <a:r>
              <a:rPr lang="de-DE" b="1" dirty="0"/>
              <a:t> ADS </a:t>
            </a:r>
            <a:r>
              <a:rPr lang="de-DE" b="1" dirty="0" err="1"/>
              <a:t>Behavior</a:t>
            </a:r>
            <a:endParaRPr lang="de-DE" b="1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AFAC2B2-3D80-4F0D-9F83-9028C35C8C07}"/>
              </a:ext>
            </a:extLst>
          </p:cNvPr>
          <p:cNvCxnSpPr>
            <a:cxnSpLocks/>
          </p:cNvCxnSpPr>
          <p:nvPr/>
        </p:nvCxnSpPr>
        <p:spPr bwMode="auto">
          <a:xfrm>
            <a:off x="362302" y="3261220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5CA6542-3B7D-46ED-96D5-A17736AA1914}"/>
              </a:ext>
            </a:extLst>
          </p:cNvPr>
          <p:cNvCxnSpPr>
            <a:cxnSpLocks/>
          </p:cNvCxnSpPr>
          <p:nvPr/>
        </p:nvCxnSpPr>
        <p:spPr bwMode="auto">
          <a:xfrm>
            <a:off x="362302" y="2121715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C591D0F3-E3D5-4870-B44A-A8E6A0D23F04}"/>
              </a:ext>
            </a:extLst>
          </p:cNvPr>
          <p:cNvSpPr/>
          <p:nvPr/>
        </p:nvSpPr>
        <p:spPr bwMode="auto">
          <a:xfrm>
            <a:off x="218044" y="2430612"/>
            <a:ext cx="1937928" cy="5705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ALKS Vehicle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BBACB1F9-6DD3-475E-A72A-B69775974E14}"/>
              </a:ext>
            </a:extLst>
          </p:cNvPr>
          <p:cNvCxnSpPr/>
          <p:nvPr/>
        </p:nvCxnSpPr>
        <p:spPr bwMode="auto">
          <a:xfrm>
            <a:off x="2155972" y="2715895"/>
            <a:ext cx="62917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hteck 13">
            <a:extLst>
              <a:ext uri="{FF2B5EF4-FFF2-40B4-BE49-F238E27FC236}">
                <a16:creationId xmlns:a16="http://schemas.microsoft.com/office/drawing/2014/main" id="{A5CA2BF9-0E58-42A1-A261-B7917B633B5B}"/>
              </a:ext>
            </a:extLst>
          </p:cNvPr>
          <p:cNvSpPr/>
          <p:nvPr/>
        </p:nvSpPr>
        <p:spPr bwMode="auto">
          <a:xfrm rot="20862478">
            <a:off x="598153" y="3715174"/>
            <a:ext cx="2592197" cy="5705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/>
              <a:t>Intruding</a:t>
            </a:r>
            <a:r>
              <a:rPr lang="de-DE" dirty="0"/>
              <a:t> Vehicle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8D026662-8D93-4964-A47F-278E974C47F1}"/>
              </a:ext>
            </a:extLst>
          </p:cNvPr>
          <p:cNvCxnSpPr>
            <a:cxnSpLocks/>
          </p:cNvCxnSpPr>
          <p:nvPr/>
        </p:nvCxnSpPr>
        <p:spPr bwMode="auto">
          <a:xfrm>
            <a:off x="4180691" y="3261221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9DAD23B5-8258-44FE-9E04-CBC895886D00}"/>
              </a:ext>
            </a:extLst>
          </p:cNvPr>
          <p:cNvCxnSpPr>
            <a:cxnSpLocks/>
          </p:cNvCxnSpPr>
          <p:nvPr/>
        </p:nvCxnSpPr>
        <p:spPr bwMode="auto">
          <a:xfrm>
            <a:off x="4180691" y="2121716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BD90AA5B-B136-4761-9113-D1819226F834}"/>
              </a:ext>
            </a:extLst>
          </p:cNvPr>
          <p:cNvSpPr/>
          <p:nvPr/>
        </p:nvSpPr>
        <p:spPr bwMode="auto">
          <a:xfrm>
            <a:off x="4036433" y="2430613"/>
            <a:ext cx="1937928" cy="5705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ALKS Vehicle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8C1DF9FD-C7A2-4418-A7BB-3A2182555129}"/>
              </a:ext>
            </a:extLst>
          </p:cNvPr>
          <p:cNvCxnSpPr/>
          <p:nvPr/>
        </p:nvCxnSpPr>
        <p:spPr bwMode="auto">
          <a:xfrm>
            <a:off x="5974361" y="2715896"/>
            <a:ext cx="62917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hteck 20">
            <a:extLst>
              <a:ext uri="{FF2B5EF4-FFF2-40B4-BE49-F238E27FC236}">
                <a16:creationId xmlns:a16="http://schemas.microsoft.com/office/drawing/2014/main" id="{EF1B84E7-CCC2-4D31-9AD6-C327D5EF1424}"/>
              </a:ext>
            </a:extLst>
          </p:cNvPr>
          <p:cNvSpPr/>
          <p:nvPr/>
        </p:nvSpPr>
        <p:spPr bwMode="auto">
          <a:xfrm rot="20862478">
            <a:off x="4434720" y="3530612"/>
            <a:ext cx="2592197" cy="5705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/>
              <a:t>Intruding</a:t>
            </a:r>
            <a:r>
              <a:rPr lang="de-DE" dirty="0"/>
              <a:t> Vehicle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0D6D5371-4348-401D-8929-7872C81C7557}"/>
              </a:ext>
            </a:extLst>
          </p:cNvPr>
          <p:cNvCxnSpPr>
            <a:cxnSpLocks/>
          </p:cNvCxnSpPr>
          <p:nvPr/>
        </p:nvCxnSpPr>
        <p:spPr bwMode="auto">
          <a:xfrm>
            <a:off x="8623271" y="3261222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103BDBAA-88CB-4C23-9FBD-5198A2F0346A}"/>
              </a:ext>
            </a:extLst>
          </p:cNvPr>
          <p:cNvCxnSpPr>
            <a:cxnSpLocks/>
          </p:cNvCxnSpPr>
          <p:nvPr/>
        </p:nvCxnSpPr>
        <p:spPr bwMode="auto">
          <a:xfrm>
            <a:off x="8623271" y="2121717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1425AA43-E422-4D2B-8FA4-B78DC5EE2DA4}"/>
              </a:ext>
            </a:extLst>
          </p:cNvPr>
          <p:cNvSpPr/>
          <p:nvPr/>
        </p:nvSpPr>
        <p:spPr bwMode="auto">
          <a:xfrm>
            <a:off x="8479013" y="2430614"/>
            <a:ext cx="1937928" cy="5705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ALKS Vehicle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81F69B8C-134E-434C-9563-DB1D224C0B48}"/>
              </a:ext>
            </a:extLst>
          </p:cNvPr>
          <p:cNvCxnSpPr/>
          <p:nvPr/>
        </p:nvCxnSpPr>
        <p:spPr bwMode="auto">
          <a:xfrm>
            <a:off x="10416941" y="2715897"/>
            <a:ext cx="62917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A301E12D-9F6A-45FD-8FD4-D359EE59EB2D}"/>
              </a:ext>
            </a:extLst>
          </p:cNvPr>
          <p:cNvSpPr/>
          <p:nvPr/>
        </p:nvSpPr>
        <p:spPr bwMode="auto">
          <a:xfrm rot="20862478">
            <a:off x="8654293" y="3404779"/>
            <a:ext cx="2592197" cy="5705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/>
              <a:t>Intruding</a:t>
            </a:r>
            <a:r>
              <a:rPr lang="de-DE" dirty="0"/>
              <a:t> Vehicle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7B346108-1990-44C5-80CF-85D684796698}"/>
              </a:ext>
            </a:extLst>
          </p:cNvPr>
          <p:cNvCxnSpPr>
            <a:cxnSpLocks/>
          </p:cNvCxnSpPr>
          <p:nvPr/>
        </p:nvCxnSpPr>
        <p:spPr bwMode="auto">
          <a:xfrm>
            <a:off x="10830187" y="3118608"/>
            <a:ext cx="94795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2E26486E-A340-4464-B9F8-61925511F1F5}"/>
              </a:ext>
            </a:extLst>
          </p:cNvPr>
          <p:cNvCxnSpPr>
            <a:cxnSpLocks/>
          </p:cNvCxnSpPr>
          <p:nvPr/>
        </p:nvCxnSpPr>
        <p:spPr bwMode="auto">
          <a:xfrm>
            <a:off x="10839974" y="3279397"/>
            <a:ext cx="94795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F466AC26-B633-47D0-9756-A09AB007C9A2}"/>
              </a:ext>
            </a:extLst>
          </p:cNvPr>
          <p:cNvCxnSpPr/>
          <p:nvPr/>
        </p:nvCxnSpPr>
        <p:spPr bwMode="auto">
          <a:xfrm>
            <a:off x="11778143" y="3135386"/>
            <a:ext cx="0" cy="144011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7748D363-E68E-4CD4-94D1-F6B37D871CD6}"/>
              </a:ext>
            </a:extLst>
          </p:cNvPr>
          <p:cNvSpPr txBox="1"/>
          <p:nvPr/>
        </p:nvSpPr>
        <p:spPr>
          <a:xfrm>
            <a:off x="11215824" y="2780718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30 cm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26711F36-256E-4950-B231-6EA4A8001581}"/>
              </a:ext>
            </a:extLst>
          </p:cNvPr>
          <p:cNvSpPr txBox="1"/>
          <p:nvPr/>
        </p:nvSpPr>
        <p:spPr>
          <a:xfrm>
            <a:off x="124073" y="1362921"/>
            <a:ext cx="3335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/>
              <a:t>No</a:t>
            </a:r>
            <a:r>
              <a:rPr lang="de-DE" i="1" dirty="0"/>
              <a:t> </a:t>
            </a:r>
            <a:r>
              <a:rPr lang="de-DE" i="1" dirty="0" err="1"/>
              <a:t>intervention</a:t>
            </a:r>
            <a:r>
              <a:rPr lang="de-DE" i="1" dirty="0"/>
              <a:t> </a:t>
            </a:r>
            <a:r>
              <a:rPr lang="de-DE" i="1" dirty="0" err="1"/>
              <a:t>required</a:t>
            </a:r>
            <a:endParaRPr lang="de-DE" i="1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CFD55A9A-A6BF-4C4B-81E6-43AAE8636D63}"/>
              </a:ext>
            </a:extLst>
          </p:cNvPr>
          <p:cNvSpPr txBox="1"/>
          <p:nvPr/>
        </p:nvSpPr>
        <p:spPr>
          <a:xfrm>
            <a:off x="3671325" y="1201926"/>
            <a:ext cx="3539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Intervention </a:t>
            </a:r>
            <a:r>
              <a:rPr lang="de-DE" i="1" dirty="0" err="1"/>
              <a:t>assumed</a:t>
            </a:r>
            <a:r>
              <a:rPr lang="de-DE" i="1" dirty="0"/>
              <a:t> </a:t>
            </a:r>
            <a:r>
              <a:rPr lang="de-DE" i="1" dirty="0" err="1"/>
              <a:t>for</a:t>
            </a:r>
            <a:r>
              <a:rPr lang="de-DE" i="1" dirty="0"/>
              <a:t> </a:t>
            </a:r>
            <a:br>
              <a:rPr lang="de-DE" i="1" dirty="0"/>
            </a:br>
            <a:r>
              <a:rPr lang="de-DE" i="1" dirty="0"/>
              <a:t>original </a:t>
            </a:r>
            <a:r>
              <a:rPr lang="de-DE" i="1" dirty="0" err="1"/>
              <a:t>proposal</a:t>
            </a:r>
            <a:endParaRPr lang="de-DE" i="1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4F26E59-F78D-4E08-A182-E8FA218697FC}"/>
              </a:ext>
            </a:extLst>
          </p:cNvPr>
          <p:cNvSpPr txBox="1"/>
          <p:nvPr/>
        </p:nvSpPr>
        <p:spPr>
          <a:xfrm>
            <a:off x="8180517" y="1201926"/>
            <a:ext cx="3539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Intervention </a:t>
            </a:r>
            <a:r>
              <a:rPr lang="de-DE" i="1" dirty="0" err="1"/>
              <a:t>assumed</a:t>
            </a:r>
            <a:r>
              <a:rPr lang="de-DE" i="1" dirty="0"/>
              <a:t> </a:t>
            </a:r>
            <a:r>
              <a:rPr lang="de-DE" i="1" dirty="0" err="1"/>
              <a:t>for</a:t>
            </a:r>
            <a:r>
              <a:rPr lang="de-DE" i="1" dirty="0"/>
              <a:t> </a:t>
            </a:r>
            <a:br>
              <a:rPr lang="de-DE" i="1" dirty="0"/>
            </a:br>
            <a:r>
              <a:rPr lang="de-DE" i="1" dirty="0" err="1"/>
              <a:t>new</a:t>
            </a:r>
            <a:r>
              <a:rPr lang="de-DE" i="1" dirty="0"/>
              <a:t> </a:t>
            </a:r>
            <a:r>
              <a:rPr lang="de-DE" i="1" dirty="0" err="1"/>
              <a:t>proposal</a:t>
            </a:r>
            <a:endParaRPr lang="de-DE" i="1" dirty="0"/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7AFB6C0D-631A-4644-A450-68C8CB0863CF}"/>
              </a:ext>
            </a:extLst>
          </p:cNvPr>
          <p:cNvCxnSpPr>
            <a:cxnSpLocks/>
          </p:cNvCxnSpPr>
          <p:nvPr/>
        </p:nvCxnSpPr>
        <p:spPr bwMode="auto">
          <a:xfrm>
            <a:off x="353913" y="4361484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AF684DD4-33A3-47BE-ABBB-C42160F45FAC}"/>
              </a:ext>
            </a:extLst>
          </p:cNvPr>
          <p:cNvCxnSpPr>
            <a:cxnSpLocks/>
          </p:cNvCxnSpPr>
          <p:nvPr/>
        </p:nvCxnSpPr>
        <p:spPr bwMode="auto">
          <a:xfrm>
            <a:off x="4180691" y="4354401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C1B61D7E-6CCA-4B37-99B8-47DAB19A94D6}"/>
              </a:ext>
            </a:extLst>
          </p:cNvPr>
          <p:cNvCxnSpPr>
            <a:cxnSpLocks/>
          </p:cNvCxnSpPr>
          <p:nvPr/>
        </p:nvCxnSpPr>
        <p:spPr bwMode="auto">
          <a:xfrm>
            <a:off x="8544364" y="4380874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4276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Verbinder: gewinkelt 9">
            <a:extLst>
              <a:ext uri="{FF2B5EF4-FFF2-40B4-BE49-F238E27FC236}">
                <a16:creationId xmlns:a16="http://schemas.microsoft.com/office/drawing/2014/main" id="{BC990DCF-B1B9-465F-92A3-46180B27B76A}"/>
              </a:ext>
            </a:extLst>
          </p:cNvPr>
          <p:cNvCxnSpPr>
            <a:endCxn id="5" idx="2"/>
          </p:cNvCxnSpPr>
          <p:nvPr/>
        </p:nvCxnSpPr>
        <p:spPr bwMode="auto">
          <a:xfrm flipV="1">
            <a:off x="9153330" y="2453951"/>
            <a:ext cx="1258078" cy="1143001"/>
          </a:xfrm>
          <a:prstGeom prst="bentConnector2">
            <a:avLst/>
          </a:prstGeom>
          <a:noFill/>
          <a:ln w="571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Verbinder: gewinkelt 11">
            <a:extLst>
              <a:ext uri="{FF2B5EF4-FFF2-40B4-BE49-F238E27FC236}">
                <a16:creationId xmlns:a16="http://schemas.microsoft.com/office/drawing/2014/main" id="{C9DB1612-51E1-4913-9050-AA6FF6373491}"/>
              </a:ext>
            </a:extLst>
          </p:cNvPr>
          <p:cNvCxnSpPr>
            <a:endCxn id="6" idx="0"/>
          </p:cNvCxnSpPr>
          <p:nvPr/>
        </p:nvCxnSpPr>
        <p:spPr bwMode="auto">
          <a:xfrm rot="16200000" flipH="1">
            <a:off x="9116758" y="3631916"/>
            <a:ext cx="1329614" cy="1259686"/>
          </a:xfrm>
          <a:prstGeom prst="bentConnector3">
            <a:avLst>
              <a:gd name="adj1" fmla="val -526"/>
            </a:avLst>
          </a:prstGeom>
          <a:noFill/>
          <a:ln w="571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9344B211-D9A6-473C-949B-0A5B815BE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Cut-In </a:t>
            </a:r>
            <a:r>
              <a:rPr lang="de-DE" b="1" dirty="0" err="1"/>
              <a:t>Requirements</a:t>
            </a:r>
            <a:r>
              <a:rPr lang="de-DE" b="1" dirty="0"/>
              <a:t>: Intervention Concept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B6B1D76-DA99-4BD4-8181-C34262F791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3020120"/>
              </p:ext>
            </p:extLst>
          </p:nvPr>
        </p:nvGraphicFramePr>
        <p:xfrm>
          <a:off x="121299" y="298580"/>
          <a:ext cx="9032032" cy="6559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5B2E80F6-5914-46AD-9DF4-C6AACE8A53F4}"/>
              </a:ext>
            </a:extLst>
          </p:cNvPr>
          <p:cNvSpPr/>
          <p:nvPr/>
        </p:nvSpPr>
        <p:spPr bwMode="auto">
          <a:xfrm>
            <a:off x="8873413" y="1130260"/>
            <a:ext cx="3075990" cy="132369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Unpreventable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: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Avoidance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not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required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Do not switch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strategy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!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031948A-A7E4-4A00-9382-A8322AD2ED4D}"/>
              </a:ext>
            </a:extLst>
          </p:cNvPr>
          <p:cNvSpPr/>
          <p:nvPr/>
        </p:nvSpPr>
        <p:spPr bwMode="auto">
          <a:xfrm>
            <a:off x="8873413" y="4926566"/>
            <a:ext cx="3075990" cy="132369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/>
              <a:t>P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reventable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: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Avoidance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required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41F719D-EF67-4E6D-BC4F-748C26400728}"/>
              </a:ext>
            </a:extLst>
          </p:cNvPr>
          <p:cNvSpPr txBox="1"/>
          <p:nvPr/>
        </p:nvSpPr>
        <p:spPr>
          <a:xfrm>
            <a:off x="9319015" y="2671508"/>
            <a:ext cx="2327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Decision</a:t>
            </a:r>
            <a:r>
              <a:rPr lang="de-DE" dirty="0"/>
              <a:t> </a:t>
            </a:r>
            <a:r>
              <a:rPr lang="de-DE" dirty="0" err="1"/>
              <a:t>too</a:t>
            </a:r>
            <a:r>
              <a:rPr lang="de-DE" dirty="0"/>
              <a:t> </a:t>
            </a:r>
            <a:r>
              <a:rPr lang="de-DE" dirty="0" err="1"/>
              <a:t>late</a:t>
            </a:r>
            <a:br>
              <a:rPr lang="de-DE" dirty="0"/>
            </a:br>
            <a:r>
              <a:rPr lang="de-DE" dirty="0"/>
              <a:t>TTC&lt;</a:t>
            </a:r>
            <a:r>
              <a:rPr lang="de-DE" dirty="0" err="1"/>
              <a:t>TTC</a:t>
            </a:r>
            <a:r>
              <a:rPr lang="de-DE" baseline="-25000" dirty="0" err="1"/>
              <a:t>min</a:t>
            </a:r>
            <a:endParaRPr lang="de-DE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930A87F2-2552-43F7-BCEA-A4EB20AC49A6}"/>
                  </a:ext>
                </a:extLst>
              </p:cNvPr>
              <p:cNvSpPr txBox="1"/>
              <p:nvPr/>
            </p:nvSpPr>
            <p:spPr>
              <a:xfrm>
                <a:off x="9399849" y="3847235"/>
                <a:ext cx="22445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/>
                  <a:t>Decision</a:t>
                </a:r>
                <a:r>
                  <a:rPr lang="de-DE" dirty="0"/>
                  <a:t> in time</a:t>
                </a:r>
                <a:br>
                  <a:rPr lang="de-DE" dirty="0"/>
                </a:br>
                <a:r>
                  <a:rPr lang="de-DE" dirty="0"/>
                  <a:t>TTC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de-DE" dirty="0" err="1"/>
                  <a:t>TTC</a:t>
                </a:r>
                <a:r>
                  <a:rPr lang="de-DE" baseline="-25000" dirty="0" err="1"/>
                  <a:t>min</a:t>
                </a:r>
                <a:endParaRPr lang="de-DE" baseline="-25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30A87F2-2552-43F7-BCEA-A4EB20AC4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9849" y="3847235"/>
                <a:ext cx="2244525" cy="707886"/>
              </a:xfrm>
              <a:prstGeom prst="rect">
                <a:avLst/>
              </a:prstGeom>
              <a:blipFill>
                <a:blip r:embed="rId7" cstate="print"/>
                <a:stretch>
                  <a:fillRect l="-2446" t="-4310" r="-2717" b="-1465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D13F8C08-26FA-457E-82FB-3CEBE245FD22}"/>
              </a:ext>
            </a:extLst>
          </p:cNvPr>
          <p:cNvSpPr/>
          <p:nvPr/>
        </p:nvSpPr>
        <p:spPr bwMode="auto">
          <a:xfrm>
            <a:off x="853640" y="1564823"/>
            <a:ext cx="3051349" cy="783193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1st Parameter: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Ass.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decision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strategy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6DA726B4-B5FF-481F-AEF2-423BD83938C8}"/>
              </a:ext>
            </a:extLst>
          </p:cNvPr>
          <p:cNvSpPr/>
          <p:nvPr/>
        </p:nvSpPr>
        <p:spPr bwMode="auto">
          <a:xfrm>
            <a:off x="3490815" y="4594736"/>
            <a:ext cx="2265572" cy="783193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2nd Parameter: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typical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delay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7756271D-42E7-420C-83A6-B74EB307A35E}"/>
              </a:ext>
            </a:extLst>
          </p:cNvPr>
          <p:cNvSpPr/>
          <p:nvPr/>
        </p:nvSpPr>
        <p:spPr bwMode="auto">
          <a:xfrm>
            <a:off x="5124519" y="1564823"/>
            <a:ext cx="2211137" cy="783193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3rd Parameter: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typical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jerk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1FF6F81F-1424-485A-9EE0-18EEC425DFC3}"/>
              </a:ext>
            </a:extLst>
          </p:cNvPr>
          <p:cNvSpPr/>
          <p:nvPr/>
        </p:nvSpPr>
        <p:spPr bwMode="auto">
          <a:xfrm>
            <a:off x="6533639" y="4555121"/>
            <a:ext cx="2245978" cy="1123712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4th Parameter: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available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deceleration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D6AA9F69-E96C-4BF5-9ECA-CB7117171E4A}"/>
              </a:ext>
            </a:extLst>
          </p:cNvPr>
          <p:cNvCxnSpPr>
            <a:cxnSpLocks/>
          </p:cNvCxnSpPr>
          <p:nvPr/>
        </p:nvCxnSpPr>
        <p:spPr bwMode="auto">
          <a:xfrm>
            <a:off x="2379314" y="2348016"/>
            <a:ext cx="659355" cy="9456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9960E313-1994-477A-8FDC-8F4A3780AEA6}"/>
              </a:ext>
            </a:extLst>
          </p:cNvPr>
          <p:cNvCxnSpPr>
            <a:cxnSpLocks/>
          </p:cNvCxnSpPr>
          <p:nvPr/>
        </p:nvCxnSpPr>
        <p:spPr bwMode="auto">
          <a:xfrm flipV="1">
            <a:off x="4644380" y="3901846"/>
            <a:ext cx="0" cy="65327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EE0015C1-C74C-443D-9D24-F8ECDA7FA5E3}"/>
              </a:ext>
            </a:extLst>
          </p:cNvPr>
          <p:cNvCxnSpPr>
            <a:cxnSpLocks/>
          </p:cNvCxnSpPr>
          <p:nvPr/>
        </p:nvCxnSpPr>
        <p:spPr bwMode="auto">
          <a:xfrm>
            <a:off x="6401645" y="2348016"/>
            <a:ext cx="0" cy="94569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53A76A5E-30D5-449B-B0C5-D1459EF6E0C3}"/>
              </a:ext>
            </a:extLst>
          </p:cNvPr>
          <p:cNvCxnSpPr>
            <a:cxnSpLocks/>
          </p:cNvCxnSpPr>
          <p:nvPr/>
        </p:nvCxnSpPr>
        <p:spPr bwMode="auto">
          <a:xfrm flipV="1">
            <a:off x="7828384" y="3901846"/>
            <a:ext cx="0" cy="65327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424835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02F9B-62A0-4D2A-97EC-60709F97B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Cut-In </a:t>
            </a:r>
            <a:r>
              <a:rPr lang="de-DE" b="1" dirty="0" err="1"/>
              <a:t>Requirements</a:t>
            </a:r>
            <a:r>
              <a:rPr lang="de-DE" b="1" dirty="0"/>
              <a:t>: Intervention Model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BD497FF-1BE5-4185-A87F-55DC326FD50B}"/>
              </a:ext>
            </a:extLst>
          </p:cNvPr>
          <p:cNvSpPr txBox="1"/>
          <p:nvPr/>
        </p:nvSpPr>
        <p:spPr>
          <a:xfrm>
            <a:off x="441460" y="1631544"/>
            <a:ext cx="2923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Start </a:t>
            </a:r>
            <a:r>
              <a:rPr lang="de-DE" i="1" dirty="0" err="1"/>
              <a:t>of</a:t>
            </a:r>
            <a:r>
              <a:rPr lang="de-DE" i="1" dirty="0"/>
              <a:t> Intervention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C45285A9-DB0D-4E3D-8B46-087FF8F696BB}"/>
              </a:ext>
            </a:extLst>
          </p:cNvPr>
          <p:cNvCxnSpPr>
            <a:cxnSpLocks/>
          </p:cNvCxnSpPr>
          <p:nvPr/>
        </p:nvCxnSpPr>
        <p:spPr bwMode="auto">
          <a:xfrm flipV="1">
            <a:off x="7158820" y="2462544"/>
            <a:ext cx="0" cy="327878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341146EF-E05E-4E0A-94EB-24C6E7316B8D}"/>
              </a:ext>
            </a:extLst>
          </p:cNvPr>
          <p:cNvCxnSpPr>
            <a:cxnSpLocks/>
          </p:cNvCxnSpPr>
          <p:nvPr/>
        </p:nvCxnSpPr>
        <p:spPr bwMode="auto">
          <a:xfrm>
            <a:off x="5360885" y="5538414"/>
            <a:ext cx="566918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9A41480A-1C5D-4A91-844A-F1118789CBFA}"/>
              </a:ext>
            </a:extLst>
          </p:cNvPr>
          <p:cNvSpPr txBox="1"/>
          <p:nvPr/>
        </p:nvSpPr>
        <p:spPr>
          <a:xfrm>
            <a:off x="6984734" y="5913986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7F8456D-D087-4832-B54B-3BBF0F4BD069}"/>
              </a:ext>
            </a:extLst>
          </p:cNvPr>
          <p:cNvSpPr txBox="1"/>
          <p:nvPr/>
        </p:nvSpPr>
        <p:spPr>
          <a:xfrm>
            <a:off x="7102926" y="5147003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BC3B52C3-B365-470E-9898-0DBC3422095E}"/>
              </a:ext>
            </a:extLst>
          </p:cNvPr>
          <p:cNvCxnSpPr>
            <a:cxnSpLocks/>
          </p:cNvCxnSpPr>
          <p:nvPr/>
        </p:nvCxnSpPr>
        <p:spPr bwMode="auto">
          <a:xfrm flipV="1">
            <a:off x="5437797" y="5547113"/>
            <a:ext cx="1721023" cy="1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09B16D84-A26B-464A-BDA0-C29B790F1279}"/>
              </a:ext>
            </a:extLst>
          </p:cNvPr>
          <p:cNvSpPr txBox="1"/>
          <p:nvPr/>
        </p:nvSpPr>
        <p:spPr>
          <a:xfrm>
            <a:off x="9195902" y="3374814"/>
            <a:ext cx="1842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FF0000"/>
                </a:solidFill>
              </a:rPr>
              <a:t>deceleration</a:t>
            </a:r>
            <a:r>
              <a:rPr lang="de-DE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CAE95FE6-FFC3-4BEC-88B7-14B0D9C0E165}"/>
              </a:ext>
            </a:extLst>
          </p:cNvPr>
          <p:cNvCxnSpPr>
            <a:cxnSpLocks/>
          </p:cNvCxnSpPr>
          <p:nvPr/>
        </p:nvCxnSpPr>
        <p:spPr bwMode="auto">
          <a:xfrm>
            <a:off x="5437797" y="2869943"/>
            <a:ext cx="1721023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feld 55">
            <a:extLst>
              <a:ext uri="{FF2B5EF4-FFF2-40B4-BE49-F238E27FC236}">
                <a16:creationId xmlns:a16="http://schemas.microsoft.com/office/drawing/2014/main" id="{550E019B-D250-4791-AB9B-3FD38E581E76}"/>
              </a:ext>
            </a:extLst>
          </p:cNvPr>
          <p:cNvSpPr txBox="1"/>
          <p:nvPr/>
        </p:nvSpPr>
        <p:spPr>
          <a:xfrm>
            <a:off x="9104192" y="3791687"/>
            <a:ext cx="2081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relative </a:t>
            </a:r>
            <a:r>
              <a:rPr lang="de-DE" dirty="0" err="1">
                <a:solidFill>
                  <a:srgbClr val="0070C0"/>
                </a:solidFill>
              </a:rPr>
              <a:t>speed</a:t>
            </a:r>
            <a:r>
              <a:rPr lang="de-DE" dirty="0">
                <a:solidFill>
                  <a:srgbClr val="0070C0"/>
                </a:solidFill>
              </a:rPr>
              <a:t> </a:t>
            </a:r>
          </a:p>
        </p:txBody>
      </p: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5AD8E0C0-4AE5-443A-AF81-C9F6AE208C5C}"/>
              </a:ext>
            </a:extLst>
          </p:cNvPr>
          <p:cNvCxnSpPr>
            <a:cxnSpLocks/>
          </p:cNvCxnSpPr>
          <p:nvPr/>
        </p:nvCxnSpPr>
        <p:spPr bwMode="auto">
          <a:xfrm>
            <a:off x="330102" y="3556694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4C04480E-D0A3-4E4C-BA94-3BF03A713550}"/>
              </a:ext>
            </a:extLst>
          </p:cNvPr>
          <p:cNvCxnSpPr>
            <a:cxnSpLocks/>
          </p:cNvCxnSpPr>
          <p:nvPr/>
        </p:nvCxnSpPr>
        <p:spPr bwMode="auto">
          <a:xfrm>
            <a:off x="330102" y="2417189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hteck 58">
            <a:extLst>
              <a:ext uri="{FF2B5EF4-FFF2-40B4-BE49-F238E27FC236}">
                <a16:creationId xmlns:a16="http://schemas.microsoft.com/office/drawing/2014/main" id="{BE1EE5C0-5F6E-4183-9BE3-EA492A72529A}"/>
              </a:ext>
            </a:extLst>
          </p:cNvPr>
          <p:cNvSpPr/>
          <p:nvPr/>
        </p:nvSpPr>
        <p:spPr bwMode="auto">
          <a:xfrm>
            <a:off x="185844" y="2726086"/>
            <a:ext cx="1937928" cy="5705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ALKS Vehicle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01444469-8946-4CB8-A688-DCB66C088AF5}"/>
              </a:ext>
            </a:extLst>
          </p:cNvPr>
          <p:cNvCxnSpPr/>
          <p:nvPr/>
        </p:nvCxnSpPr>
        <p:spPr bwMode="auto">
          <a:xfrm>
            <a:off x="2123772" y="3011369"/>
            <a:ext cx="62917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hteck 60">
            <a:extLst>
              <a:ext uri="{FF2B5EF4-FFF2-40B4-BE49-F238E27FC236}">
                <a16:creationId xmlns:a16="http://schemas.microsoft.com/office/drawing/2014/main" id="{739267A7-551C-4C70-AA44-B95319386617}"/>
              </a:ext>
            </a:extLst>
          </p:cNvPr>
          <p:cNvSpPr/>
          <p:nvPr/>
        </p:nvSpPr>
        <p:spPr bwMode="auto">
          <a:xfrm rot="20862478">
            <a:off x="361124" y="3700251"/>
            <a:ext cx="2592197" cy="5705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/>
              <a:t>Intruding</a:t>
            </a:r>
            <a:r>
              <a:rPr lang="de-DE" dirty="0"/>
              <a:t> Vehicle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2D7652C-F7A1-45EE-A774-1E7F477808BE}"/>
              </a:ext>
            </a:extLst>
          </p:cNvPr>
          <p:cNvCxnSpPr>
            <a:cxnSpLocks/>
          </p:cNvCxnSpPr>
          <p:nvPr/>
        </p:nvCxnSpPr>
        <p:spPr bwMode="auto">
          <a:xfrm>
            <a:off x="2537018" y="3414080"/>
            <a:ext cx="94795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46F499D1-CA91-4D7D-827B-29FE152676A2}"/>
              </a:ext>
            </a:extLst>
          </p:cNvPr>
          <p:cNvCxnSpPr>
            <a:cxnSpLocks/>
          </p:cNvCxnSpPr>
          <p:nvPr/>
        </p:nvCxnSpPr>
        <p:spPr bwMode="auto">
          <a:xfrm>
            <a:off x="2546805" y="3574869"/>
            <a:ext cx="94795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03ED4C40-F307-4147-9646-DE5D8147E58B}"/>
              </a:ext>
            </a:extLst>
          </p:cNvPr>
          <p:cNvCxnSpPr/>
          <p:nvPr/>
        </p:nvCxnSpPr>
        <p:spPr bwMode="auto">
          <a:xfrm>
            <a:off x="3484974" y="3430858"/>
            <a:ext cx="0" cy="144011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Textfeld 64">
            <a:extLst>
              <a:ext uri="{FF2B5EF4-FFF2-40B4-BE49-F238E27FC236}">
                <a16:creationId xmlns:a16="http://schemas.microsoft.com/office/drawing/2014/main" id="{E607D4C9-B801-4DF3-AA81-6CE1A24F1DC7}"/>
              </a:ext>
            </a:extLst>
          </p:cNvPr>
          <p:cNvSpPr txBox="1"/>
          <p:nvPr/>
        </p:nvSpPr>
        <p:spPr>
          <a:xfrm>
            <a:off x="2922655" y="3076190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30 cm</a:t>
            </a:r>
          </a:p>
        </p:txBody>
      </p: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487B0744-74AA-446F-99F9-9BF028B73296}"/>
              </a:ext>
            </a:extLst>
          </p:cNvPr>
          <p:cNvCxnSpPr>
            <a:cxnSpLocks/>
          </p:cNvCxnSpPr>
          <p:nvPr/>
        </p:nvCxnSpPr>
        <p:spPr bwMode="auto">
          <a:xfrm>
            <a:off x="251195" y="4676346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feld 74">
            <a:extLst>
              <a:ext uri="{FF2B5EF4-FFF2-40B4-BE49-F238E27FC236}">
                <a16:creationId xmlns:a16="http://schemas.microsoft.com/office/drawing/2014/main" id="{0DFD6C74-820F-4065-B611-A977B59F64E9}"/>
              </a:ext>
            </a:extLst>
          </p:cNvPr>
          <p:cNvSpPr txBox="1"/>
          <p:nvPr/>
        </p:nvSpPr>
        <p:spPr>
          <a:xfrm>
            <a:off x="5360885" y="1458888"/>
            <a:ext cx="34579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ALKS </a:t>
            </a:r>
            <a:r>
              <a:rPr lang="de-DE" i="1" dirty="0" err="1"/>
              <a:t>decides</a:t>
            </a:r>
            <a:br>
              <a:rPr lang="de-DE" i="1" dirty="0"/>
            </a:br>
            <a:r>
              <a:rPr lang="de-DE" i="1" dirty="0" err="1"/>
              <a:t>intervention</a:t>
            </a:r>
            <a:r>
              <a:rPr lang="de-DE" i="1" dirty="0"/>
              <a:t>: </a:t>
            </a:r>
            <a:r>
              <a:rPr lang="de-DE" i="1" dirty="0" err="1"/>
              <a:t>other</a:t>
            </a:r>
            <a:r>
              <a:rPr lang="de-DE" i="1" dirty="0"/>
              <a:t> </a:t>
            </a:r>
            <a:r>
              <a:rPr lang="de-DE" i="1" dirty="0" err="1"/>
              <a:t>traffic</a:t>
            </a:r>
            <a:br>
              <a:rPr lang="de-DE" i="1" dirty="0"/>
            </a:br>
            <a:r>
              <a:rPr lang="de-DE" i="1" dirty="0" err="1"/>
              <a:t>enters</a:t>
            </a:r>
            <a:r>
              <a:rPr lang="de-DE" i="1" dirty="0"/>
              <a:t> </a:t>
            </a:r>
            <a:r>
              <a:rPr lang="de-DE" i="1" dirty="0" err="1"/>
              <a:t>lane</a:t>
            </a:r>
            <a:r>
              <a:rPr lang="de-DE" i="1" dirty="0"/>
              <a:t> </a:t>
            </a:r>
            <a:r>
              <a:rPr lang="de-DE" i="1" dirty="0" err="1"/>
              <a:t>by</a:t>
            </a:r>
            <a:r>
              <a:rPr lang="de-DE" i="1" dirty="0"/>
              <a:t> &gt; 30 cm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275711CF-BCF9-4964-8812-B53BE35B25BC}"/>
              </a:ext>
            </a:extLst>
          </p:cNvPr>
          <p:cNvSpPr txBox="1"/>
          <p:nvPr/>
        </p:nvSpPr>
        <p:spPr>
          <a:xfrm>
            <a:off x="4716326" y="4774156"/>
            <a:ext cx="2081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ALKS </a:t>
            </a:r>
            <a:r>
              <a:rPr lang="de-DE" i="1" dirty="0" err="1"/>
              <a:t>monitors</a:t>
            </a:r>
            <a:br>
              <a:rPr lang="de-DE" i="1" dirty="0"/>
            </a:br>
            <a:r>
              <a:rPr lang="de-DE" i="1" dirty="0" err="1"/>
              <a:t>other</a:t>
            </a:r>
            <a:r>
              <a:rPr lang="de-DE" i="1" dirty="0"/>
              <a:t> </a:t>
            </a:r>
            <a:r>
              <a:rPr lang="de-DE" i="1" dirty="0" err="1"/>
              <a:t>traffic</a:t>
            </a:r>
            <a:endParaRPr lang="de-DE" i="1" dirty="0"/>
          </a:p>
        </p:txBody>
      </p:sp>
      <p:sp>
        <p:nvSpPr>
          <p:cNvPr id="80" name="Freihandform: Form 79">
            <a:extLst>
              <a:ext uri="{FF2B5EF4-FFF2-40B4-BE49-F238E27FC236}">
                <a16:creationId xmlns:a16="http://schemas.microsoft.com/office/drawing/2014/main" id="{6C061D68-A7C6-49BF-8239-BB0D00EE7BA5}"/>
              </a:ext>
            </a:extLst>
          </p:cNvPr>
          <p:cNvSpPr/>
          <p:nvPr/>
        </p:nvSpPr>
        <p:spPr bwMode="auto">
          <a:xfrm>
            <a:off x="2871387" y="1696856"/>
            <a:ext cx="3161944" cy="1584729"/>
          </a:xfrm>
          <a:custGeom>
            <a:avLst/>
            <a:gdLst>
              <a:gd name="connsiteX0" fmla="*/ 0 w 3161944"/>
              <a:gd name="connsiteY0" fmla="*/ 1584729 h 1584729"/>
              <a:gd name="connsiteX1" fmla="*/ 658026 w 3161944"/>
              <a:gd name="connsiteY1" fmla="*/ 388318 h 1584729"/>
              <a:gd name="connsiteX2" fmla="*/ 2016807 w 3161944"/>
              <a:gd name="connsiteY2" fmla="*/ 29394 h 1584729"/>
              <a:gd name="connsiteX3" fmla="*/ 3161944 w 3161944"/>
              <a:gd name="connsiteY3" fmla="*/ 46486 h 158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1944" h="1584729">
                <a:moveTo>
                  <a:pt x="0" y="1584729"/>
                </a:moveTo>
                <a:cubicBezTo>
                  <a:pt x="160946" y="1116134"/>
                  <a:pt x="321892" y="647540"/>
                  <a:pt x="658026" y="388318"/>
                </a:cubicBezTo>
                <a:cubicBezTo>
                  <a:pt x="994160" y="129096"/>
                  <a:pt x="1599487" y="86366"/>
                  <a:pt x="2016807" y="29394"/>
                </a:cubicBezTo>
                <a:cubicBezTo>
                  <a:pt x="2434127" y="-27578"/>
                  <a:pt x="2798035" y="9454"/>
                  <a:pt x="3161944" y="46486"/>
                </a:cubicBezTo>
              </a:path>
            </a:pathLst>
          </a:custGeom>
          <a:noFill/>
          <a:ln w="508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87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02F9B-62A0-4D2A-97EC-60709F97B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Cut-In </a:t>
            </a:r>
            <a:r>
              <a:rPr lang="de-DE" b="1" dirty="0" err="1"/>
              <a:t>Requirements</a:t>
            </a:r>
            <a:r>
              <a:rPr lang="de-DE" b="1" dirty="0"/>
              <a:t>: Intervention Model (2)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BD497FF-1BE5-4185-A87F-55DC326FD50B}"/>
              </a:ext>
            </a:extLst>
          </p:cNvPr>
          <p:cNvSpPr txBox="1"/>
          <p:nvPr/>
        </p:nvSpPr>
        <p:spPr>
          <a:xfrm>
            <a:off x="441460" y="1631544"/>
            <a:ext cx="2923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Start </a:t>
            </a:r>
            <a:r>
              <a:rPr lang="de-DE" i="1" dirty="0" err="1"/>
              <a:t>of</a:t>
            </a:r>
            <a:r>
              <a:rPr lang="de-DE" i="1" dirty="0"/>
              <a:t> Intervention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C45285A9-DB0D-4E3D-8B46-087FF8F696BB}"/>
              </a:ext>
            </a:extLst>
          </p:cNvPr>
          <p:cNvCxnSpPr>
            <a:cxnSpLocks/>
          </p:cNvCxnSpPr>
          <p:nvPr/>
        </p:nvCxnSpPr>
        <p:spPr bwMode="auto">
          <a:xfrm flipV="1">
            <a:off x="7158820" y="2462544"/>
            <a:ext cx="0" cy="327878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341146EF-E05E-4E0A-94EB-24C6E7316B8D}"/>
              </a:ext>
            </a:extLst>
          </p:cNvPr>
          <p:cNvCxnSpPr>
            <a:cxnSpLocks/>
          </p:cNvCxnSpPr>
          <p:nvPr/>
        </p:nvCxnSpPr>
        <p:spPr bwMode="auto">
          <a:xfrm>
            <a:off x="5360885" y="5538414"/>
            <a:ext cx="566918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9A41480A-1C5D-4A91-844A-F1118789CBFA}"/>
              </a:ext>
            </a:extLst>
          </p:cNvPr>
          <p:cNvSpPr txBox="1"/>
          <p:nvPr/>
        </p:nvSpPr>
        <p:spPr>
          <a:xfrm>
            <a:off x="6984734" y="5913986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7F8456D-D087-4832-B54B-3BBF0F4BD069}"/>
              </a:ext>
            </a:extLst>
          </p:cNvPr>
          <p:cNvSpPr txBox="1"/>
          <p:nvPr/>
        </p:nvSpPr>
        <p:spPr>
          <a:xfrm>
            <a:off x="7102926" y="5147003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BC3B52C3-B365-470E-9898-0DBC3422095E}"/>
              </a:ext>
            </a:extLst>
          </p:cNvPr>
          <p:cNvCxnSpPr>
            <a:cxnSpLocks/>
          </p:cNvCxnSpPr>
          <p:nvPr/>
        </p:nvCxnSpPr>
        <p:spPr bwMode="auto">
          <a:xfrm>
            <a:off x="7158820" y="5538414"/>
            <a:ext cx="675118" cy="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E8B67CAD-2F40-4676-B167-F5882BD896E7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3938" y="4059945"/>
            <a:ext cx="1196411" cy="1478469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E17C0F35-8127-4A32-93F1-78CD25FDF566}"/>
              </a:ext>
            </a:extLst>
          </p:cNvPr>
          <p:cNvCxnSpPr>
            <a:cxnSpLocks/>
          </p:cNvCxnSpPr>
          <p:nvPr/>
        </p:nvCxnSpPr>
        <p:spPr bwMode="auto">
          <a:xfrm flipV="1">
            <a:off x="9030349" y="4057167"/>
            <a:ext cx="1119499" cy="1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80A6DD1B-5018-4C5C-9ABB-38F52A86E34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49848" y="4054391"/>
            <a:ext cx="0" cy="1484023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296A7D77-2D6A-447F-A409-63F022496E91}"/>
              </a:ext>
            </a:extLst>
          </p:cNvPr>
          <p:cNvCxnSpPr>
            <a:cxnSpLocks/>
          </p:cNvCxnSpPr>
          <p:nvPr/>
        </p:nvCxnSpPr>
        <p:spPr bwMode="auto">
          <a:xfrm flipH="1">
            <a:off x="10149849" y="5538415"/>
            <a:ext cx="410198" cy="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6165E363-B29B-4720-9E4A-046E229566EF}"/>
              </a:ext>
            </a:extLst>
          </p:cNvPr>
          <p:cNvSpPr txBox="1"/>
          <p:nvPr/>
        </p:nvSpPr>
        <p:spPr>
          <a:xfrm>
            <a:off x="7104349" y="3615713"/>
            <a:ext cx="742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/>
              <a:t>t</a:t>
            </a:r>
            <a:r>
              <a:rPr lang="de-DE" baseline="-25000" dirty="0" err="1"/>
              <a:t>delay</a:t>
            </a:r>
            <a:endParaRPr lang="de-DE" baseline="-25000" dirty="0"/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05615F09-ED39-468F-8892-F4626712E8B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3938" y="3684375"/>
            <a:ext cx="0" cy="205695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237D9D3-856F-4250-8F4C-277D7D8EB891}"/>
              </a:ext>
            </a:extLst>
          </p:cNvPr>
          <p:cNvCxnSpPr>
            <a:cxnSpLocks/>
          </p:cNvCxnSpPr>
          <p:nvPr/>
        </p:nvCxnSpPr>
        <p:spPr bwMode="auto">
          <a:xfrm flipV="1">
            <a:off x="9030349" y="3684374"/>
            <a:ext cx="0" cy="20569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D8D60037-E621-4D6F-B1DB-AC6C5DDA06AF}"/>
              </a:ext>
            </a:extLst>
          </p:cNvPr>
          <p:cNvSpPr txBox="1"/>
          <p:nvPr/>
        </p:nvSpPr>
        <p:spPr>
          <a:xfrm>
            <a:off x="7769380" y="3071575"/>
            <a:ext cx="1234825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/>
              <a:t>t</a:t>
            </a:r>
            <a:r>
              <a:rPr lang="de-DE" baseline="-25000" dirty="0" err="1"/>
              <a:t>increase</a:t>
            </a:r>
            <a:r>
              <a:rPr lang="de-DE" baseline="-25000" dirty="0"/>
              <a:t>,</a:t>
            </a:r>
            <a:br>
              <a:rPr lang="de-DE" baseline="-25000" dirty="0"/>
            </a:br>
            <a:r>
              <a:rPr lang="de-DE" baseline="-25000" dirty="0" err="1"/>
              <a:t>deceleration</a:t>
            </a:r>
            <a:endParaRPr lang="de-DE" baseline="-25000" dirty="0"/>
          </a:p>
        </p:txBody>
      </p: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831B30E8-56EA-4718-800E-1E08B7E1092D}"/>
              </a:ext>
            </a:extLst>
          </p:cNvPr>
          <p:cNvCxnSpPr/>
          <p:nvPr/>
        </p:nvCxnSpPr>
        <p:spPr bwMode="auto">
          <a:xfrm>
            <a:off x="7158820" y="4059945"/>
            <a:ext cx="675118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80BA2697-E518-41C8-B805-F6935A5E95E7}"/>
              </a:ext>
            </a:extLst>
          </p:cNvPr>
          <p:cNvCxnSpPr>
            <a:cxnSpLocks/>
          </p:cNvCxnSpPr>
          <p:nvPr/>
        </p:nvCxnSpPr>
        <p:spPr bwMode="auto">
          <a:xfrm>
            <a:off x="7847116" y="3693632"/>
            <a:ext cx="118323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09B16D84-A26B-464A-BDA0-C29B790F1279}"/>
              </a:ext>
            </a:extLst>
          </p:cNvPr>
          <p:cNvSpPr txBox="1"/>
          <p:nvPr/>
        </p:nvSpPr>
        <p:spPr>
          <a:xfrm>
            <a:off x="9118948" y="2200145"/>
            <a:ext cx="1842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FF0000"/>
                </a:solidFill>
              </a:rPr>
              <a:t>deceleration</a:t>
            </a:r>
            <a:r>
              <a:rPr lang="de-DE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CAE95FE6-FFC3-4BEC-88B7-14B0D9C0E165}"/>
              </a:ext>
            </a:extLst>
          </p:cNvPr>
          <p:cNvCxnSpPr>
            <a:cxnSpLocks/>
          </p:cNvCxnSpPr>
          <p:nvPr/>
        </p:nvCxnSpPr>
        <p:spPr bwMode="auto">
          <a:xfrm>
            <a:off x="5437797" y="2869943"/>
            <a:ext cx="2396141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453BD8AB-6B60-43D5-9F26-F534025BD4EC}"/>
              </a:ext>
            </a:extLst>
          </p:cNvPr>
          <p:cNvCxnSpPr>
            <a:cxnSpLocks/>
          </p:cNvCxnSpPr>
          <p:nvPr/>
        </p:nvCxnSpPr>
        <p:spPr bwMode="auto">
          <a:xfrm>
            <a:off x="9030349" y="3218896"/>
            <a:ext cx="1119499" cy="2319518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7AEE1196-9805-4DFA-BE21-0CD862524540}"/>
              </a:ext>
            </a:extLst>
          </p:cNvPr>
          <p:cNvCxnSpPr>
            <a:cxnSpLocks/>
          </p:cNvCxnSpPr>
          <p:nvPr/>
        </p:nvCxnSpPr>
        <p:spPr bwMode="auto">
          <a:xfrm>
            <a:off x="10149848" y="5503093"/>
            <a:ext cx="410002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Freihandform: Form 54">
            <a:extLst>
              <a:ext uri="{FF2B5EF4-FFF2-40B4-BE49-F238E27FC236}">
                <a16:creationId xmlns:a16="http://schemas.microsoft.com/office/drawing/2014/main" id="{3619A021-D994-40DA-9EEE-FF2AA6874975}"/>
              </a:ext>
            </a:extLst>
          </p:cNvPr>
          <p:cNvSpPr/>
          <p:nvPr/>
        </p:nvSpPr>
        <p:spPr bwMode="auto">
          <a:xfrm>
            <a:off x="7833938" y="2869943"/>
            <a:ext cx="1196411" cy="350378"/>
          </a:xfrm>
          <a:custGeom>
            <a:avLst/>
            <a:gdLst>
              <a:gd name="connsiteX0" fmla="*/ 0 w 1196411"/>
              <a:gd name="connsiteY0" fmla="*/ 0 h 350378"/>
              <a:gd name="connsiteX1" fmla="*/ 598206 w 1196411"/>
              <a:gd name="connsiteY1" fmla="*/ 42729 h 350378"/>
              <a:gd name="connsiteX2" fmla="*/ 1042587 w 1196411"/>
              <a:gd name="connsiteY2" fmla="*/ 205099 h 350378"/>
              <a:gd name="connsiteX3" fmla="*/ 1196411 w 1196411"/>
              <a:gd name="connsiteY3" fmla="*/ 350378 h 35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6411" h="350378">
                <a:moveTo>
                  <a:pt x="0" y="0"/>
                </a:moveTo>
                <a:cubicBezTo>
                  <a:pt x="212220" y="4273"/>
                  <a:pt x="424441" y="8546"/>
                  <a:pt x="598206" y="42729"/>
                </a:cubicBezTo>
                <a:cubicBezTo>
                  <a:pt x="771971" y="76912"/>
                  <a:pt x="942886" y="153824"/>
                  <a:pt x="1042587" y="205099"/>
                </a:cubicBezTo>
                <a:cubicBezTo>
                  <a:pt x="1142288" y="256374"/>
                  <a:pt x="1169349" y="303376"/>
                  <a:pt x="1196411" y="350378"/>
                </a:cubicBezTo>
              </a:path>
            </a:pathLst>
          </a:cu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550E019B-D250-4791-AB9B-3FD38E581E76}"/>
              </a:ext>
            </a:extLst>
          </p:cNvPr>
          <p:cNvSpPr txBox="1"/>
          <p:nvPr/>
        </p:nvSpPr>
        <p:spPr>
          <a:xfrm>
            <a:off x="9414239" y="2573427"/>
            <a:ext cx="24599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relative </a:t>
            </a:r>
            <a:r>
              <a:rPr lang="de-DE" dirty="0" err="1">
                <a:solidFill>
                  <a:srgbClr val="0070C0"/>
                </a:solidFill>
              </a:rPr>
              <a:t>speed</a:t>
            </a:r>
            <a:r>
              <a:rPr lang="de-DE" dirty="0">
                <a:solidFill>
                  <a:srgbClr val="0070C0"/>
                </a:solidFill>
              </a:rPr>
              <a:t> </a:t>
            </a:r>
            <a:br>
              <a:rPr lang="de-DE" dirty="0">
                <a:solidFill>
                  <a:srgbClr val="0070C0"/>
                </a:solidFill>
              </a:rPr>
            </a:br>
            <a:r>
              <a:rPr lang="de-DE" dirty="0">
                <a:solidFill>
                  <a:srgbClr val="0070C0"/>
                </a:solidFill>
              </a:rPr>
              <a:t>(</a:t>
            </a:r>
            <a:r>
              <a:rPr lang="de-DE" dirty="0" err="1">
                <a:solidFill>
                  <a:srgbClr val="0070C0"/>
                </a:solidFill>
              </a:rPr>
              <a:t>avoidance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case</a:t>
            </a:r>
            <a:r>
              <a:rPr lang="de-DE" dirty="0">
                <a:solidFill>
                  <a:srgbClr val="0070C0"/>
                </a:solidFill>
              </a:rPr>
              <a:t>) </a:t>
            </a:r>
          </a:p>
        </p:txBody>
      </p: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5AD8E0C0-4AE5-443A-AF81-C9F6AE208C5C}"/>
              </a:ext>
            </a:extLst>
          </p:cNvPr>
          <p:cNvCxnSpPr>
            <a:cxnSpLocks/>
          </p:cNvCxnSpPr>
          <p:nvPr/>
        </p:nvCxnSpPr>
        <p:spPr bwMode="auto">
          <a:xfrm>
            <a:off x="330102" y="3556694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4C04480E-D0A3-4E4C-BA94-3BF03A713550}"/>
              </a:ext>
            </a:extLst>
          </p:cNvPr>
          <p:cNvCxnSpPr>
            <a:cxnSpLocks/>
          </p:cNvCxnSpPr>
          <p:nvPr/>
        </p:nvCxnSpPr>
        <p:spPr bwMode="auto">
          <a:xfrm>
            <a:off x="330102" y="2417189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hteck 58">
            <a:extLst>
              <a:ext uri="{FF2B5EF4-FFF2-40B4-BE49-F238E27FC236}">
                <a16:creationId xmlns:a16="http://schemas.microsoft.com/office/drawing/2014/main" id="{BE1EE5C0-5F6E-4183-9BE3-EA492A72529A}"/>
              </a:ext>
            </a:extLst>
          </p:cNvPr>
          <p:cNvSpPr/>
          <p:nvPr/>
        </p:nvSpPr>
        <p:spPr bwMode="auto">
          <a:xfrm>
            <a:off x="185844" y="2726086"/>
            <a:ext cx="1937928" cy="5705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ALKS Vehicle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01444469-8946-4CB8-A688-DCB66C088AF5}"/>
              </a:ext>
            </a:extLst>
          </p:cNvPr>
          <p:cNvCxnSpPr/>
          <p:nvPr/>
        </p:nvCxnSpPr>
        <p:spPr bwMode="auto">
          <a:xfrm>
            <a:off x="2123772" y="3011369"/>
            <a:ext cx="62917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hteck 60">
            <a:extLst>
              <a:ext uri="{FF2B5EF4-FFF2-40B4-BE49-F238E27FC236}">
                <a16:creationId xmlns:a16="http://schemas.microsoft.com/office/drawing/2014/main" id="{739267A7-551C-4C70-AA44-B95319386617}"/>
              </a:ext>
            </a:extLst>
          </p:cNvPr>
          <p:cNvSpPr/>
          <p:nvPr/>
        </p:nvSpPr>
        <p:spPr bwMode="auto">
          <a:xfrm rot="20862478">
            <a:off x="361124" y="3700251"/>
            <a:ext cx="2592197" cy="5705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/>
              <a:t>Intruding</a:t>
            </a:r>
            <a:r>
              <a:rPr lang="de-DE" dirty="0"/>
              <a:t> Vehicle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2D7652C-F7A1-45EE-A774-1E7F477808BE}"/>
              </a:ext>
            </a:extLst>
          </p:cNvPr>
          <p:cNvCxnSpPr>
            <a:cxnSpLocks/>
          </p:cNvCxnSpPr>
          <p:nvPr/>
        </p:nvCxnSpPr>
        <p:spPr bwMode="auto">
          <a:xfrm>
            <a:off x="2537018" y="3414080"/>
            <a:ext cx="94795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46F499D1-CA91-4D7D-827B-29FE152676A2}"/>
              </a:ext>
            </a:extLst>
          </p:cNvPr>
          <p:cNvCxnSpPr>
            <a:cxnSpLocks/>
          </p:cNvCxnSpPr>
          <p:nvPr/>
        </p:nvCxnSpPr>
        <p:spPr bwMode="auto">
          <a:xfrm>
            <a:off x="2546805" y="3574869"/>
            <a:ext cx="94795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03ED4C40-F307-4147-9646-DE5D8147E58B}"/>
              </a:ext>
            </a:extLst>
          </p:cNvPr>
          <p:cNvCxnSpPr/>
          <p:nvPr/>
        </p:nvCxnSpPr>
        <p:spPr bwMode="auto">
          <a:xfrm>
            <a:off x="3484974" y="3430858"/>
            <a:ext cx="0" cy="144011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Textfeld 64">
            <a:extLst>
              <a:ext uri="{FF2B5EF4-FFF2-40B4-BE49-F238E27FC236}">
                <a16:creationId xmlns:a16="http://schemas.microsoft.com/office/drawing/2014/main" id="{E607D4C9-B801-4DF3-AA81-6CE1A24F1DC7}"/>
              </a:ext>
            </a:extLst>
          </p:cNvPr>
          <p:cNvSpPr txBox="1"/>
          <p:nvPr/>
        </p:nvSpPr>
        <p:spPr>
          <a:xfrm>
            <a:off x="2922655" y="3076190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30 cm</a:t>
            </a:r>
          </a:p>
        </p:txBody>
      </p: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487B0744-74AA-446F-99F9-9BF028B73296}"/>
              </a:ext>
            </a:extLst>
          </p:cNvPr>
          <p:cNvCxnSpPr>
            <a:cxnSpLocks/>
          </p:cNvCxnSpPr>
          <p:nvPr/>
        </p:nvCxnSpPr>
        <p:spPr bwMode="auto">
          <a:xfrm>
            <a:off x="251195" y="4676346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feld 74">
            <a:extLst>
              <a:ext uri="{FF2B5EF4-FFF2-40B4-BE49-F238E27FC236}">
                <a16:creationId xmlns:a16="http://schemas.microsoft.com/office/drawing/2014/main" id="{0DFD6C74-820F-4065-B611-A977B59F64E9}"/>
              </a:ext>
            </a:extLst>
          </p:cNvPr>
          <p:cNvSpPr txBox="1"/>
          <p:nvPr/>
        </p:nvSpPr>
        <p:spPr>
          <a:xfrm>
            <a:off x="5360885" y="1458888"/>
            <a:ext cx="34579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ALKS </a:t>
            </a:r>
            <a:r>
              <a:rPr lang="de-DE" i="1" dirty="0" err="1"/>
              <a:t>decides</a:t>
            </a:r>
            <a:br>
              <a:rPr lang="de-DE" i="1" dirty="0"/>
            </a:br>
            <a:r>
              <a:rPr lang="de-DE" i="1" dirty="0" err="1"/>
              <a:t>intervention</a:t>
            </a:r>
            <a:r>
              <a:rPr lang="de-DE" i="1" dirty="0"/>
              <a:t>: </a:t>
            </a:r>
            <a:r>
              <a:rPr lang="de-DE" i="1" dirty="0" err="1"/>
              <a:t>other</a:t>
            </a:r>
            <a:r>
              <a:rPr lang="de-DE" i="1" dirty="0"/>
              <a:t> </a:t>
            </a:r>
            <a:r>
              <a:rPr lang="de-DE" i="1" dirty="0" err="1"/>
              <a:t>traffic</a:t>
            </a:r>
            <a:br>
              <a:rPr lang="de-DE" i="1" dirty="0"/>
            </a:br>
            <a:r>
              <a:rPr lang="de-DE" i="1" dirty="0" err="1"/>
              <a:t>enters</a:t>
            </a:r>
            <a:r>
              <a:rPr lang="de-DE" i="1" dirty="0"/>
              <a:t> </a:t>
            </a:r>
            <a:r>
              <a:rPr lang="de-DE" i="1" dirty="0" err="1"/>
              <a:t>lane</a:t>
            </a:r>
            <a:r>
              <a:rPr lang="de-DE" i="1" dirty="0"/>
              <a:t> </a:t>
            </a:r>
            <a:r>
              <a:rPr lang="de-DE" i="1" dirty="0" err="1"/>
              <a:t>by</a:t>
            </a:r>
            <a:r>
              <a:rPr lang="de-DE" i="1" dirty="0"/>
              <a:t> &gt; 30 cm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275711CF-BCF9-4964-8812-B53BE35B25BC}"/>
              </a:ext>
            </a:extLst>
          </p:cNvPr>
          <p:cNvSpPr txBox="1"/>
          <p:nvPr/>
        </p:nvSpPr>
        <p:spPr>
          <a:xfrm>
            <a:off x="4716326" y="4774156"/>
            <a:ext cx="2081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ALKS </a:t>
            </a:r>
            <a:r>
              <a:rPr lang="de-DE" i="1" dirty="0" err="1"/>
              <a:t>monitors</a:t>
            </a:r>
            <a:br>
              <a:rPr lang="de-DE" i="1" dirty="0"/>
            </a:br>
            <a:r>
              <a:rPr lang="de-DE" i="1" dirty="0" err="1"/>
              <a:t>other</a:t>
            </a:r>
            <a:r>
              <a:rPr lang="de-DE" i="1" dirty="0"/>
              <a:t> </a:t>
            </a:r>
            <a:r>
              <a:rPr lang="de-DE" i="1" dirty="0" err="1"/>
              <a:t>traffic</a:t>
            </a:r>
            <a:endParaRPr lang="de-DE" i="1" dirty="0"/>
          </a:p>
        </p:txBody>
      </p:sp>
      <p:sp>
        <p:nvSpPr>
          <p:cNvPr id="80" name="Freihandform: Form 79">
            <a:extLst>
              <a:ext uri="{FF2B5EF4-FFF2-40B4-BE49-F238E27FC236}">
                <a16:creationId xmlns:a16="http://schemas.microsoft.com/office/drawing/2014/main" id="{6C061D68-A7C6-49BF-8239-BB0D00EE7BA5}"/>
              </a:ext>
            </a:extLst>
          </p:cNvPr>
          <p:cNvSpPr/>
          <p:nvPr/>
        </p:nvSpPr>
        <p:spPr bwMode="auto">
          <a:xfrm>
            <a:off x="2871387" y="1696856"/>
            <a:ext cx="3161944" cy="1584729"/>
          </a:xfrm>
          <a:custGeom>
            <a:avLst/>
            <a:gdLst>
              <a:gd name="connsiteX0" fmla="*/ 0 w 3161944"/>
              <a:gd name="connsiteY0" fmla="*/ 1584729 h 1584729"/>
              <a:gd name="connsiteX1" fmla="*/ 658026 w 3161944"/>
              <a:gd name="connsiteY1" fmla="*/ 388318 h 1584729"/>
              <a:gd name="connsiteX2" fmla="*/ 2016807 w 3161944"/>
              <a:gd name="connsiteY2" fmla="*/ 29394 h 1584729"/>
              <a:gd name="connsiteX3" fmla="*/ 3161944 w 3161944"/>
              <a:gd name="connsiteY3" fmla="*/ 46486 h 158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1944" h="1584729">
                <a:moveTo>
                  <a:pt x="0" y="1584729"/>
                </a:moveTo>
                <a:cubicBezTo>
                  <a:pt x="160946" y="1116134"/>
                  <a:pt x="321892" y="647540"/>
                  <a:pt x="658026" y="388318"/>
                </a:cubicBezTo>
                <a:cubicBezTo>
                  <a:pt x="994160" y="129096"/>
                  <a:pt x="1599487" y="86366"/>
                  <a:pt x="2016807" y="29394"/>
                </a:cubicBezTo>
                <a:cubicBezTo>
                  <a:pt x="2434127" y="-27578"/>
                  <a:pt x="2798035" y="9454"/>
                  <a:pt x="3161944" y="46486"/>
                </a:cubicBezTo>
              </a:path>
            </a:pathLst>
          </a:custGeom>
          <a:noFill/>
          <a:ln w="508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EC8EF55C-13FB-4F74-9C3A-20E42B8784F8}"/>
              </a:ext>
            </a:extLst>
          </p:cNvPr>
          <p:cNvSpPr txBox="1"/>
          <p:nvPr/>
        </p:nvSpPr>
        <p:spPr>
          <a:xfrm>
            <a:off x="9649956" y="3643904"/>
            <a:ext cx="122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/>
              <a:t>decel</a:t>
            </a:r>
            <a:r>
              <a:rPr lang="de-DE" baseline="-25000" dirty="0" err="1"/>
              <a:t>max</a:t>
            </a:r>
            <a:endParaRPr lang="de-DE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2A8B0C49-7751-40DE-952B-739099E98FBD}"/>
                  </a:ext>
                </a:extLst>
              </p:cNvPr>
              <p:cNvSpPr txBox="1"/>
              <p:nvPr/>
            </p:nvSpPr>
            <p:spPr>
              <a:xfrm>
                <a:off x="9649956" y="822832"/>
                <a:ext cx="22445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/>
                  <a:t>Decision</a:t>
                </a:r>
                <a:r>
                  <a:rPr lang="de-DE" dirty="0"/>
                  <a:t> in time</a:t>
                </a:r>
                <a:br>
                  <a:rPr lang="de-DE" dirty="0"/>
                </a:br>
                <a:r>
                  <a:rPr lang="de-DE" dirty="0"/>
                  <a:t>TTC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de-DE" dirty="0" err="1"/>
                  <a:t>TTC</a:t>
                </a:r>
                <a:r>
                  <a:rPr lang="de-DE" baseline="-25000" dirty="0" err="1"/>
                  <a:t>min</a:t>
                </a:r>
                <a:endParaRPr lang="de-DE" baseline="-25000" dirty="0"/>
              </a:p>
            </p:txBody>
          </p:sp>
        </mc:Choice>
        <mc:Fallback xmlns=""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A8B0C49-7751-40DE-952B-739099E98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9956" y="822832"/>
                <a:ext cx="2244525" cy="707886"/>
              </a:xfrm>
              <a:prstGeom prst="rect">
                <a:avLst/>
              </a:prstGeom>
              <a:blipFill>
                <a:blip r:embed="rId2" cstate="print"/>
                <a:stretch>
                  <a:fillRect l="-2446" t="-5172" r="-2717" b="-1465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0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02F9B-62A0-4D2A-97EC-60709F97B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Cut-In </a:t>
            </a:r>
            <a:r>
              <a:rPr lang="de-DE" b="1" dirty="0" err="1"/>
              <a:t>Requirements</a:t>
            </a:r>
            <a:r>
              <a:rPr lang="de-DE" b="1" dirty="0"/>
              <a:t>: Intervention Model (3)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BD497FF-1BE5-4185-A87F-55DC326FD50B}"/>
              </a:ext>
            </a:extLst>
          </p:cNvPr>
          <p:cNvSpPr txBox="1"/>
          <p:nvPr/>
        </p:nvSpPr>
        <p:spPr>
          <a:xfrm>
            <a:off x="441460" y="1631544"/>
            <a:ext cx="2923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Start </a:t>
            </a:r>
            <a:r>
              <a:rPr lang="de-DE" i="1" dirty="0" err="1"/>
              <a:t>of</a:t>
            </a:r>
            <a:r>
              <a:rPr lang="de-DE" i="1" dirty="0"/>
              <a:t> Intervention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C45285A9-DB0D-4E3D-8B46-087FF8F696BB}"/>
              </a:ext>
            </a:extLst>
          </p:cNvPr>
          <p:cNvCxnSpPr>
            <a:cxnSpLocks/>
          </p:cNvCxnSpPr>
          <p:nvPr/>
        </p:nvCxnSpPr>
        <p:spPr bwMode="auto">
          <a:xfrm flipV="1">
            <a:off x="7158820" y="2462544"/>
            <a:ext cx="0" cy="327878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341146EF-E05E-4E0A-94EB-24C6E7316B8D}"/>
              </a:ext>
            </a:extLst>
          </p:cNvPr>
          <p:cNvCxnSpPr>
            <a:cxnSpLocks/>
          </p:cNvCxnSpPr>
          <p:nvPr/>
        </p:nvCxnSpPr>
        <p:spPr bwMode="auto">
          <a:xfrm>
            <a:off x="5360885" y="5538414"/>
            <a:ext cx="566918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9A41480A-1C5D-4A91-844A-F1118789CBFA}"/>
              </a:ext>
            </a:extLst>
          </p:cNvPr>
          <p:cNvSpPr txBox="1"/>
          <p:nvPr/>
        </p:nvSpPr>
        <p:spPr>
          <a:xfrm>
            <a:off x="6984734" y="5913986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7F8456D-D087-4832-B54B-3BBF0F4BD069}"/>
              </a:ext>
            </a:extLst>
          </p:cNvPr>
          <p:cNvSpPr txBox="1"/>
          <p:nvPr/>
        </p:nvSpPr>
        <p:spPr>
          <a:xfrm>
            <a:off x="7102926" y="5147003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BC3B52C3-B365-470E-9898-0DBC3422095E}"/>
              </a:ext>
            </a:extLst>
          </p:cNvPr>
          <p:cNvCxnSpPr>
            <a:cxnSpLocks/>
          </p:cNvCxnSpPr>
          <p:nvPr/>
        </p:nvCxnSpPr>
        <p:spPr bwMode="auto">
          <a:xfrm>
            <a:off x="7158820" y="5538414"/>
            <a:ext cx="675118" cy="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E8B67CAD-2F40-4676-B167-F5882BD896E7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3938" y="4059945"/>
            <a:ext cx="1196411" cy="1478469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E17C0F35-8127-4A32-93F1-78CD25FDF566}"/>
              </a:ext>
            </a:extLst>
          </p:cNvPr>
          <p:cNvCxnSpPr>
            <a:cxnSpLocks/>
          </p:cNvCxnSpPr>
          <p:nvPr/>
        </p:nvCxnSpPr>
        <p:spPr bwMode="auto">
          <a:xfrm flipV="1">
            <a:off x="9030349" y="4057167"/>
            <a:ext cx="1119499" cy="1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80A6DD1B-5018-4C5C-9ABB-38F52A86E34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49848" y="4054391"/>
            <a:ext cx="0" cy="1484023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296A7D77-2D6A-447F-A409-63F022496E91}"/>
              </a:ext>
            </a:extLst>
          </p:cNvPr>
          <p:cNvCxnSpPr>
            <a:cxnSpLocks/>
          </p:cNvCxnSpPr>
          <p:nvPr/>
        </p:nvCxnSpPr>
        <p:spPr bwMode="auto">
          <a:xfrm flipH="1">
            <a:off x="10149849" y="5538415"/>
            <a:ext cx="410198" cy="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6165E363-B29B-4720-9E4A-046E229566EF}"/>
              </a:ext>
            </a:extLst>
          </p:cNvPr>
          <p:cNvSpPr txBox="1"/>
          <p:nvPr/>
        </p:nvSpPr>
        <p:spPr>
          <a:xfrm>
            <a:off x="7104349" y="3615713"/>
            <a:ext cx="742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/>
              <a:t>t</a:t>
            </a:r>
            <a:r>
              <a:rPr lang="de-DE" baseline="-25000" dirty="0" err="1"/>
              <a:t>delay</a:t>
            </a:r>
            <a:endParaRPr lang="de-DE" baseline="-25000" dirty="0"/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05615F09-ED39-468F-8892-F4626712E8B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3938" y="3684375"/>
            <a:ext cx="0" cy="205695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237D9D3-856F-4250-8F4C-277D7D8EB891}"/>
              </a:ext>
            </a:extLst>
          </p:cNvPr>
          <p:cNvCxnSpPr>
            <a:cxnSpLocks/>
          </p:cNvCxnSpPr>
          <p:nvPr/>
        </p:nvCxnSpPr>
        <p:spPr bwMode="auto">
          <a:xfrm flipV="1">
            <a:off x="9030349" y="3684374"/>
            <a:ext cx="0" cy="20569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D8D60037-E621-4D6F-B1DB-AC6C5DDA06AF}"/>
              </a:ext>
            </a:extLst>
          </p:cNvPr>
          <p:cNvSpPr txBox="1"/>
          <p:nvPr/>
        </p:nvSpPr>
        <p:spPr>
          <a:xfrm>
            <a:off x="7769380" y="3071575"/>
            <a:ext cx="1234825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/>
              <a:t>t</a:t>
            </a:r>
            <a:r>
              <a:rPr lang="de-DE" baseline="-25000" dirty="0" err="1"/>
              <a:t>increase</a:t>
            </a:r>
            <a:r>
              <a:rPr lang="de-DE" baseline="-25000" dirty="0"/>
              <a:t>,</a:t>
            </a:r>
            <a:br>
              <a:rPr lang="de-DE" baseline="-25000" dirty="0"/>
            </a:br>
            <a:r>
              <a:rPr lang="de-DE" baseline="-25000" dirty="0" err="1"/>
              <a:t>deceleration</a:t>
            </a:r>
            <a:endParaRPr lang="de-DE" baseline="-25000" dirty="0"/>
          </a:p>
        </p:txBody>
      </p: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831B30E8-56EA-4718-800E-1E08B7E1092D}"/>
              </a:ext>
            </a:extLst>
          </p:cNvPr>
          <p:cNvCxnSpPr/>
          <p:nvPr/>
        </p:nvCxnSpPr>
        <p:spPr bwMode="auto">
          <a:xfrm>
            <a:off x="7158820" y="4059945"/>
            <a:ext cx="675118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80BA2697-E518-41C8-B805-F6935A5E95E7}"/>
              </a:ext>
            </a:extLst>
          </p:cNvPr>
          <p:cNvCxnSpPr>
            <a:cxnSpLocks/>
          </p:cNvCxnSpPr>
          <p:nvPr/>
        </p:nvCxnSpPr>
        <p:spPr bwMode="auto">
          <a:xfrm>
            <a:off x="7847116" y="3693632"/>
            <a:ext cx="118323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09B16D84-A26B-464A-BDA0-C29B790F1279}"/>
              </a:ext>
            </a:extLst>
          </p:cNvPr>
          <p:cNvSpPr txBox="1"/>
          <p:nvPr/>
        </p:nvSpPr>
        <p:spPr>
          <a:xfrm>
            <a:off x="9118948" y="2200145"/>
            <a:ext cx="1842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FF0000"/>
                </a:solidFill>
              </a:rPr>
              <a:t>deceleration</a:t>
            </a:r>
            <a:r>
              <a:rPr lang="de-DE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5AD8E0C0-4AE5-443A-AF81-C9F6AE208C5C}"/>
              </a:ext>
            </a:extLst>
          </p:cNvPr>
          <p:cNvCxnSpPr>
            <a:cxnSpLocks/>
          </p:cNvCxnSpPr>
          <p:nvPr/>
        </p:nvCxnSpPr>
        <p:spPr bwMode="auto">
          <a:xfrm>
            <a:off x="330102" y="3556694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4C04480E-D0A3-4E4C-BA94-3BF03A713550}"/>
              </a:ext>
            </a:extLst>
          </p:cNvPr>
          <p:cNvCxnSpPr>
            <a:cxnSpLocks/>
          </p:cNvCxnSpPr>
          <p:nvPr/>
        </p:nvCxnSpPr>
        <p:spPr bwMode="auto">
          <a:xfrm>
            <a:off x="330102" y="2417189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hteck 58">
            <a:extLst>
              <a:ext uri="{FF2B5EF4-FFF2-40B4-BE49-F238E27FC236}">
                <a16:creationId xmlns:a16="http://schemas.microsoft.com/office/drawing/2014/main" id="{BE1EE5C0-5F6E-4183-9BE3-EA492A72529A}"/>
              </a:ext>
            </a:extLst>
          </p:cNvPr>
          <p:cNvSpPr/>
          <p:nvPr/>
        </p:nvSpPr>
        <p:spPr bwMode="auto">
          <a:xfrm>
            <a:off x="185844" y="2726086"/>
            <a:ext cx="1937928" cy="5705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ALKS Vehicle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01444469-8946-4CB8-A688-DCB66C088AF5}"/>
              </a:ext>
            </a:extLst>
          </p:cNvPr>
          <p:cNvCxnSpPr/>
          <p:nvPr/>
        </p:nvCxnSpPr>
        <p:spPr bwMode="auto">
          <a:xfrm>
            <a:off x="2123772" y="3011369"/>
            <a:ext cx="62917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hteck 60">
            <a:extLst>
              <a:ext uri="{FF2B5EF4-FFF2-40B4-BE49-F238E27FC236}">
                <a16:creationId xmlns:a16="http://schemas.microsoft.com/office/drawing/2014/main" id="{739267A7-551C-4C70-AA44-B95319386617}"/>
              </a:ext>
            </a:extLst>
          </p:cNvPr>
          <p:cNvSpPr/>
          <p:nvPr/>
        </p:nvSpPr>
        <p:spPr bwMode="auto">
          <a:xfrm rot="20862478">
            <a:off x="361124" y="3700251"/>
            <a:ext cx="2592197" cy="5705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/>
              <a:t>Intruding</a:t>
            </a:r>
            <a:r>
              <a:rPr lang="de-DE" dirty="0"/>
              <a:t> Vehicle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2D7652C-F7A1-45EE-A774-1E7F477808BE}"/>
              </a:ext>
            </a:extLst>
          </p:cNvPr>
          <p:cNvCxnSpPr>
            <a:cxnSpLocks/>
          </p:cNvCxnSpPr>
          <p:nvPr/>
        </p:nvCxnSpPr>
        <p:spPr bwMode="auto">
          <a:xfrm>
            <a:off x="2537018" y="3414080"/>
            <a:ext cx="94795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46F499D1-CA91-4D7D-827B-29FE152676A2}"/>
              </a:ext>
            </a:extLst>
          </p:cNvPr>
          <p:cNvCxnSpPr>
            <a:cxnSpLocks/>
          </p:cNvCxnSpPr>
          <p:nvPr/>
        </p:nvCxnSpPr>
        <p:spPr bwMode="auto">
          <a:xfrm>
            <a:off x="2546805" y="3574869"/>
            <a:ext cx="94795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03ED4C40-F307-4147-9646-DE5D8147E58B}"/>
              </a:ext>
            </a:extLst>
          </p:cNvPr>
          <p:cNvCxnSpPr/>
          <p:nvPr/>
        </p:nvCxnSpPr>
        <p:spPr bwMode="auto">
          <a:xfrm>
            <a:off x="3484974" y="3430858"/>
            <a:ext cx="0" cy="144011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Textfeld 64">
            <a:extLst>
              <a:ext uri="{FF2B5EF4-FFF2-40B4-BE49-F238E27FC236}">
                <a16:creationId xmlns:a16="http://schemas.microsoft.com/office/drawing/2014/main" id="{E607D4C9-B801-4DF3-AA81-6CE1A24F1DC7}"/>
              </a:ext>
            </a:extLst>
          </p:cNvPr>
          <p:cNvSpPr txBox="1"/>
          <p:nvPr/>
        </p:nvSpPr>
        <p:spPr>
          <a:xfrm>
            <a:off x="2922655" y="3076190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30 cm</a:t>
            </a:r>
          </a:p>
        </p:txBody>
      </p: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487B0744-74AA-446F-99F9-9BF028B73296}"/>
              </a:ext>
            </a:extLst>
          </p:cNvPr>
          <p:cNvCxnSpPr>
            <a:cxnSpLocks/>
          </p:cNvCxnSpPr>
          <p:nvPr/>
        </p:nvCxnSpPr>
        <p:spPr bwMode="auto">
          <a:xfrm>
            <a:off x="251195" y="4676346"/>
            <a:ext cx="285907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1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A593DC62-6486-47D1-9207-3AD82BB683E5}"/>
              </a:ext>
            </a:extLst>
          </p:cNvPr>
          <p:cNvCxnSpPr>
            <a:cxnSpLocks/>
          </p:cNvCxnSpPr>
          <p:nvPr/>
        </p:nvCxnSpPr>
        <p:spPr bwMode="auto">
          <a:xfrm>
            <a:off x="5437797" y="2565831"/>
            <a:ext cx="2403972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C3CB817D-CBBC-40F2-8781-6E44F3168E91}"/>
              </a:ext>
            </a:extLst>
          </p:cNvPr>
          <p:cNvCxnSpPr>
            <a:cxnSpLocks/>
          </p:cNvCxnSpPr>
          <p:nvPr/>
        </p:nvCxnSpPr>
        <p:spPr bwMode="auto">
          <a:xfrm>
            <a:off x="9038180" y="2914784"/>
            <a:ext cx="1119499" cy="2319518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Freihandform: Form 70">
            <a:extLst>
              <a:ext uri="{FF2B5EF4-FFF2-40B4-BE49-F238E27FC236}">
                <a16:creationId xmlns:a16="http://schemas.microsoft.com/office/drawing/2014/main" id="{0BCE1458-F724-4579-8205-A6113DAF045B}"/>
              </a:ext>
            </a:extLst>
          </p:cNvPr>
          <p:cNvSpPr/>
          <p:nvPr/>
        </p:nvSpPr>
        <p:spPr bwMode="auto">
          <a:xfrm>
            <a:off x="7841769" y="2565831"/>
            <a:ext cx="1196411" cy="350378"/>
          </a:xfrm>
          <a:custGeom>
            <a:avLst/>
            <a:gdLst>
              <a:gd name="connsiteX0" fmla="*/ 0 w 1196411"/>
              <a:gd name="connsiteY0" fmla="*/ 0 h 350378"/>
              <a:gd name="connsiteX1" fmla="*/ 598206 w 1196411"/>
              <a:gd name="connsiteY1" fmla="*/ 42729 h 350378"/>
              <a:gd name="connsiteX2" fmla="*/ 1042587 w 1196411"/>
              <a:gd name="connsiteY2" fmla="*/ 205099 h 350378"/>
              <a:gd name="connsiteX3" fmla="*/ 1196411 w 1196411"/>
              <a:gd name="connsiteY3" fmla="*/ 350378 h 35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6411" h="350378">
                <a:moveTo>
                  <a:pt x="0" y="0"/>
                </a:moveTo>
                <a:cubicBezTo>
                  <a:pt x="212220" y="4273"/>
                  <a:pt x="424441" y="8546"/>
                  <a:pt x="598206" y="42729"/>
                </a:cubicBezTo>
                <a:cubicBezTo>
                  <a:pt x="771971" y="76912"/>
                  <a:pt x="942886" y="153824"/>
                  <a:pt x="1042587" y="205099"/>
                </a:cubicBezTo>
                <a:cubicBezTo>
                  <a:pt x="1142288" y="256374"/>
                  <a:pt x="1169349" y="303376"/>
                  <a:pt x="1196411" y="350378"/>
                </a:cubicBezTo>
              </a:path>
            </a:pathLst>
          </a:cu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54A62715-8CD7-4496-9FC9-7CBB57CDF5A6}"/>
              </a:ext>
            </a:extLst>
          </p:cNvPr>
          <p:cNvSpPr txBox="1"/>
          <p:nvPr/>
        </p:nvSpPr>
        <p:spPr>
          <a:xfrm>
            <a:off x="9545126" y="2714919"/>
            <a:ext cx="2555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C000"/>
                </a:solidFill>
              </a:rPr>
              <a:t>relative </a:t>
            </a:r>
            <a:r>
              <a:rPr lang="de-DE" dirty="0" err="1">
                <a:solidFill>
                  <a:srgbClr val="FFC000"/>
                </a:solidFill>
              </a:rPr>
              <a:t>speed</a:t>
            </a:r>
            <a:r>
              <a:rPr lang="de-DE" dirty="0">
                <a:solidFill>
                  <a:srgbClr val="FFC000"/>
                </a:solidFill>
              </a:rPr>
              <a:t> </a:t>
            </a:r>
            <a:br>
              <a:rPr lang="de-DE" dirty="0">
                <a:solidFill>
                  <a:srgbClr val="FFC000"/>
                </a:solidFill>
              </a:rPr>
            </a:br>
            <a:r>
              <a:rPr lang="de-DE" dirty="0">
                <a:solidFill>
                  <a:srgbClr val="FFC000"/>
                </a:solidFill>
              </a:rPr>
              <a:t>(</a:t>
            </a:r>
            <a:r>
              <a:rPr lang="de-DE" dirty="0" err="1">
                <a:solidFill>
                  <a:srgbClr val="FFC000"/>
                </a:solidFill>
              </a:rPr>
              <a:t>mitigation</a:t>
            </a:r>
            <a:r>
              <a:rPr lang="de-DE" dirty="0">
                <a:solidFill>
                  <a:srgbClr val="FFC000"/>
                </a:solidFill>
              </a:rPr>
              <a:t> </a:t>
            </a:r>
            <a:r>
              <a:rPr lang="de-DE" dirty="0" err="1">
                <a:solidFill>
                  <a:srgbClr val="FFC000"/>
                </a:solidFill>
              </a:rPr>
              <a:t>case</a:t>
            </a:r>
            <a:r>
              <a:rPr lang="de-DE" dirty="0">
                <a:solidFill>
                  <a:srgbClr val="FFC000"/>
                </a:solidFill>
              </a:rPr>
              <a:t>) 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0DFD6C74-820F-4065-B611-A977B59F64E9}"/>
              </a:ext>
            </a:extLst>
          </p:cNvPr>
          <p:cNvSpPr txBox="1"/>
          <p:nvPr/>
        </p:nvSpPr>
        <p:spPr>
          <a:xfrm>
            <a:off x="5360885" y="1458888"/>
            <a:ext cx="34579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ALKS </a:t>
            </a:r>
            <a:r>
              <a:rPr lang="de-DE" i="1" dirty="0" err="1"/>
              <a:t>decides</a:t>
            </a:r>
            <a:br>
              <a:rPr lang="de-DE" i="1" dirty="0"/>
            </a:br>
            <a:r>
              <a:rPr lang="de-DE" i="1" dirty="0" err="1"/>
              <a:t>intervention</a:t>
            </a:r>
            <a:r>
              <a:rPr lang="de-DE" i="1" dirty="0"/>
              <a:t>: </a:t>
            </a:r>
            <a:r>
              <a:rPr lang="de-DE" i="1" dirty="0" err="1"/>
              <a:t>other</a:t>
            </a:r>
            <a:r>
              <a:rPr lang="de-DE" i="1" dirty="0"/>
              <a:t> </a:t>
            </a:r>
            <a:r>
              <a:rPr lang="de-DE" i="1" dirty="0" err="1"/>
              <a:t>traffic</a:t>
            </a:r>
            <a:br>
              <a:rPr lang="de-DE" i="1" dirty="0"/>
            </a:br>
            <a:r>
              <a:rPr lang="de-DE" i="1" dirty="0" err="1"/>
              <a:t>enters</a:t>
            </a:r>
            <a:r>
              <a:rPr lang="de-DE" i="1" dirty="0"/>
              <a:t> </a:t>
            </a:r>
            <a:r>
              <a:rPr lang="de-DE" i="1" dirty="0" err="1"/>
              <a:t>lane</a:t>
            </a:r>
            <a:r>
              <a:rPr lang="de-DE" i="1" dirty="0"/>
              <a:t> </a:t>
            </a:r>
            <a:r>
              <a:rPr lang="de-DE" i="1" dirty="0" err="1"/>
              <a:t>by</a:t>
            </a:r>
            <a:r>
              <a:rPr lang="de-DE" i="1" dirty="0"/>
              <a:t> &gt; 30 cm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275711CF-BCF9-4964-8812-B53BE35B25BC}"/>
              </a:ext>
            </a:extLst>
          </p:cNvPr>
          <p:cNvSpPr txBox="1"/>
          <p:nvPr/>
        </p:nvSpPr>
        <p:spPr>
          <a:xfrm>
            <a:off x="4716326" y="4774156"/>
            <a:ext cx="2081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ALKS </a:t>
            </a:r>
            <a:r>
              <a:rPr lang="de-DE" i="1" dirty="0" err="1"/>
              <a:t>monitors</a:t>
            </a:r>
            <a:br>
              <a:rPr lang="de-DE" i="1" dirty="0"/>
            </a:br>
            <a:r>
              <a:rPr lang="de-DE" i="1" dirty="0" err="1"/>
              <a:t>other</a:t>
            </a:r>
            <a:r>
              <a:rPr lang="de-DE" i="1" dirty="0"/>
              <a:t> </a:t>
            </a:r>
            <a:r>
              <a:rPr lang="de-DE" i="1" dirty="0" err="1"/>
              <a:t>traffic</a:t>
            </a:r>
            <a:endParaRPr lang="de-DE" i="1" dirty="0"/>
          </a:p>
        </p:txBody>
      </p:sp>
      <p:sp>
        <p:nvSpPr>
          <p:cNvPr id="80" name="Freihandform: Form 79">
            <a:extLst>
              <a:ext uri="{FF2B5EF4-FFF2-40B4-BE49-F238E27FC236}">
                <a16:creationId xmlns:a16="http://schemas.microsoft.com/office/drawing/2014/main" id="{6C061D68-A7C6-49BF-8239-BB0D00EE7BA5}"/>
              </a:ext>
            </a:extLst>
          </p:cNvPr>
          <p:cNvSpPr/>
          <p:nvPr/>
        </p:nvSpPr>
        <p:spPr bwMode="auto">
          <a:xfrm>
            <a:off x="2871387" y="1696856"/>
            <a:ext cx="3161944" cy="1584729"/>
          </a:xfrm>
          <a:custGeom>
            <a:avLst/>
            <a:gdLst>
              <a:gd name="connsiteX0" fmla="*/ 0 w 3161944"/>
              <a:gd name="connsiteY0" fmla="*/ 1584729 h 1584729"/>
              <a:gd name="connsiteX1" fmla="*/ 658026 w 3161944"/>
              <a:gd name="connsiteY1" fmla="*/ 388318 h 1584729"/>
              <a:gd name="connsiteX2" fmla="*/ 2016807 w 3161944"/>
              <a:gd name="connsiteY2" fmla="*/ 29394 h 1584729"/>
              <a:gd name="connsiteX3" fmla="*/ 3161944 w 3161944"/>
              <a:gd name="connsiteY3" fmla="*/ 46486 h 158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1944" h="1584729">
                <a:moveTo>
                  <a:pt x="0" y="1584729"/>
                </a:moveTo>
                <a:cubicBezTo>
                  <a:pt x="160946" y="1116134"/>
                  <a:pt x="321892" y="647540"/>
                  <a:pt x="658026" y="388318"/>
                </a:cubicBezTo>
                <a:cubicBezTo>
                  <a:pt x="994160" y="129096"/>
                  <a:pt x="1599487" y="86366"/>
                  <a:pt x="2016807" y="29394"/>
                </a:cubicBezTo>
                <a:cubicBezTo>
                  <a:pt x="2434127" y="-27578"/>
                  <a:pt x="2798035" y="9454"/>
                  <a:pt x="3161944" y="46486"/>
                </a:cubicBezTo>
              </a:path>
            </a:pathLst>
          </a:custGeom>
          <a:noFill/>
          <a:ln w="508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FE2DD09-46BD-4085-BD85-8593F7A446A0}"/>
              </a:ext>
            </a:extLst>
          </p:cNvPr>
          <p:cNvSpPr txBox="1"/>
          <p:nvPr/>
        </p:nvSpPr>
        <p:spPr>
          <a:xfrm>
            <a:off x="9649956" y="3643904"/>
            <a:ext cx="122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/>
              <a:t>decel</a:t>
            </a:r>
            <a:r>
              <a:rPr lang="de-DE" baseline="-25000" dirty="0" err="1"/>
              <a:t>max</a:t>
            </a:r>
            <a:endParaRPr lang="de-DE" baseline="-25000" dirty="0"/>
          </a:p>
        </p:txBody>
      </p:sp>
      <p:sp>
        <p:nvSpPr>
          <p:cNvPr id="3" name="Gewitterblitz 2">
            <a:extLst>
              <a:ext uri="{FF2B5EF4-FFF2-40B4-BE49-F238E27FC236}">
                <a16:creationId xmlns:a16="http://schemas.microsoft.com/office/drawing/2014/main" id="{09240D17-BB97-4349-BFCA-13A1E777D02E}"/>
              </a:ext>
            </a:extLst>
          </p:cNvPr>
          <p:cNvSpPr/>
          <p:nvPr/>
        </p:nvSpPr>
        <p:spPr bwMode="auto">
          <a:xfrm>
            <a:off x="9855661" y="4158370"/>
            <a:ext cx="554760" cy="815267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80F2FD68-F565-449D-ABA1-56864FC97016}"/>
              </a:ext>
            </a:extLst>
          </p:cNvPr>
          <p:cNvSpPr txBox="1"/>
          <p:nvPr/>
        </p:nvSpPr>
        <p:spPr>
          <a:xfrm>
            <a:off x="9650811" y="1137481"/>
            <a:ext cx="2327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Decision</a:t>
            </a:r>
            <a:r>
              <a:rPr lang="de-DE" dirty="0"/>
              <a:t> </a:t>
            </a:r>
            <a:r>
              <a:rPr lang="de-DE" dirty="0" err="1"/>
              <a:t>too</a:t>
            </a:r>
            <a:r>
              <a:rPr lang="de-DE" dirty="0"/>
              <a:t> </a:t>
            </a:r>
            <a:r>
              <a:rPr lang="de-DE" dirty="0" err="1"/>
              <a:t>late</a:t>
            </a:r>
            <a:br>
              <a:rPr lang="de-DE" dirty="0"/>
            </a:br>
            <a:r>
              <a:rPr lang="de-DE" dirty="0"/>
              <a:t>TTC&lt;</a:t>
            </a:r>
            <a:r>
              <a:rPr lang="de-DE" dirty="0" err="1"/>
              <a:t>TTC</a:t>
            </a:r>
            <a:r>
              <a:rPr lang="de-DE" baseline="-25000" dirty="0" err="1"/>
              <a:t>min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8717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97335-3D53-4F7E-994E-D5A3804B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Mathematical</a:t>
            </a:r>
            <a:r>
              <a:rPr lang="de-DE" b="1" dirty="0"/>
              <a:t> Model </a:t>
            </a:r>
            <a:r>
              <a:rPr lang="de-DE" b="1" dirty="0" err="1"/>
              <a:t>for</a:t>
            </a:r>
            <a:r>
              <a:rPr lang="de-DE" b="1" dirty="0"/>
              <a:t> Edge TTC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900308-0BF1-4DC6-B90C-ECB50222E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1268963"/>
            <a:ext cx="11247967" cy="4897923"/>
          </a:xfrm>
        </p:spPr>
        <p:txBody>
          <a:bodyPr/>
          <a:lstStyle/>
          <a:p>
            <a:r>
              <a:rPr lang="de-DE" dirty="0"/>
              <a:t>TTC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brake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avoid</a:t>
            </a:r>
            <a:r>
              <a:rPr lang="de-DE" dirty="0"/>
              <a:t> </a:t>
            </a:r>
            <a:r>
              <a:rPr lang="de-DE" dirty="0" err="1"/>
              <a:t>collision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deceleration</a:t>
            </a:r>
            <a:r>
              <a:rPr lang="de-DE" dirty="0"/>
              <a:t> d: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Approximation (</a:t>
            </a:r>
            <a:r>
              <a:rPr lang="de-DE" dirty="0" err="1"/>
              <a:t>avoiding</a:t>
            </a:r>
            <a:r>
              <a:rPr lang="de-DE" dirty="0"/>
              <a:t> </a:t>
            </a:r>
            <a:r>
              <a:rPr lang="de-DE" dirty="0" err="1"/>
              <a:t>numeric</a:t>
            </a:r>
            <a:r>
              <a:rPr lang="de-DE" dirty="0"/>
              <a:t> </a:t>
            </a:r>
            <a:r>
              <a:rPr lang="de-DE" dirty="0" err="1"/>
              <a:t>integration</a:t>
            </a:r>
            <a:r>
              <a:rPr lang="de-DE" dirty="0"/>
              <a:t>)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jerk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Take „</a:t>
            </a:r>
            <a:r>
              <a:rPr lang="de-DE" dirty="0" err="1"/>
              <a:t>dead</a:t>
            </a:r>
            <a:r>
              <a:rPr lang="de-DE" dirty="0"/>
              <a:t> time“ </a:t>
            </a:r>
            <a:r>
              <a:rPr lang="de-DE" dirty="0" err="1"/>
              <a:t>delay</a:t>
            </a:r>
            <a:r>
              <a:rPr lang="de-DE" dirty="0"/>
              <a:t> (</a:t>
            </a:r>
            <a:r>
              <a:rPr lang="de-DE" dirty="0" err="1"/>
              <a:t>command</a:t>
            </a:r>
            <a:r>
              <a:rPr lang="de-DE" dirty="0"/>
              <a:t> </a:t>
            </a:r>
            <a:r>
              <a:rPr lang="de-DE" dirty="0" err="1"/>
              <a:t>transmission</a:t>
            </a:r>
            <a:r>
              <a:rPr lang="de-DE" dirty="0"/>
              <a:t> </a:t>
            </a:r>
            <a:r>
              <a:rPr lang="de-DE" dirty="0" err="1"/>
              <a:t>etc</a:t>
            </a:r>
            <a:r>
              <a:rPr lang="de-DE" dirty="0"/>
              <a:t>)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accout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6D39F2E1-5E41-473B-A861-5DC29F6FD31A}"/>
                  </a:ext>
                </a:extLst>
              </p:cNvPr>
              <p:cNvSpPr txBox="1"/>
              <p:nvPr/>
            </p:nvSpPr>
            <p:spPr>
              <a:xfrm>
                <a:off x="1920116" y="2135347"/>
                <a:ext cx="3064429" cy="441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𝑇𝑇𝐶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avoidance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rel</m:t>
                            </m:r>
                          </m:sub>
                        </m:sSub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de-DE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i="0">
                                <a:latin typeface="Cambria Math" panose="02040503050406030204" pitchFamily="18" charset="0"/>
                              </a:rPr>
                              <m:t>rel</m:t>
                            </m:r>
                          </m:sub>
                        </m:sSub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de-D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̈"/>
                                <m:ctrlPr>
                                  <a:rPr lang="de-DE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m:rPr>
                                <m:sty m:val="p"/>
                              </m:rPr>
                              <a:rPr lang="de-DE" b="0" i="0" baseline="-2500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</m:d>
                      </m:den>
                    </m:f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D39F2E1-5E41-473B-A861-5DC29F6FD3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116" y="2135347"/>
                <a:ext cx="3064429" cy="441852"/>
              </a:xfrm>
              <a:prstGeom prst="rect">
                <a:avLst/>
              </a:prstGeom>
              <a:blipFill>
                <a:blip r:embed="rId2" cstate="print"/>
                <a:stretch>
                  <a:fillRect l="-1193" t="-10959" b="-123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12A1F7E-0F08-44C9-9464-92F4672F2B5E}"/>
                  </a:ext>
                </a:extLst>
              </p:cNvPr>
              <p:cNvSpPr txBox="1"/>
              <p:nvPr/>
            </p:nvSpPr>
            <p:spPr>
              <a:xfrm>
                <a:off x="1988337" y="3503154"/>
                <a:ext cx="4107663" cy="6194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𝑇𝑇𝐶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avoidance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𝑟𝑒𝑙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̈"/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de-DE" baseline="-2500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</m:d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increase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12A1F7E-0F08-44C9-9464-92F4672F2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337" y="3503154"/>
                <a:ext cx="4107663" cy="619465"/>
              </a:xfrm>
              <a:prstGeom prst="rect">
                <a:avLst/>
              </a:prstGeom>
              <a:blipFill>
                <a:blip r:embed="rId3" cstate="print"/>
                <a:stretch>
                  <a:fillRect b="-198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44910E8-9A7F-49E9-9D14-2356D59A4049}"/>
                  </a:ext>
                </a:extLst>
              </p:cNvPr>
              <p:cNvSpPr txBox="1"/>
              <p:nvPr/>
            </p:nvSpPr>
            <p:spPr>
              <a:xfrm>
                <a:off x="7008761" y="3550737"/>
                <a:ext cx="2087110" cy="579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>
                              <a:latin typeface="Cambria Math" panose="02040503050406030204" pitchFamily="18" charset="0"/>
                            </a:rPr>
                            <m:t>increase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̈"/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m:rPr>
                              <m:sty m:val="p"/>
                            </m:rPr>
                            <a:rPr lang="de-DE" baseline="-25000">
                              <a:latin typeface="Cambria Math" panose="02040503050406030204" pitchFamily="18" charset="0"/>
                            </a:rPr>
                            <m:t>max</m:t>
                          </m:r>
                        </m:num>
                        <m:den>
                          <m:acc>
                            <m:accPr>
                              <m:chr m:val="⃛"/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m:rPr>
                              <m:sty m:val="p"/>
                            </m:rPr>
                            <a:rPr lang="de-DE" b="0" i="0" baseline="-25000" smtClean="0">
                              <a:latin typeface="Cambria Math" panose="02040503050406030204" pitchFamily="18" charset="0"/>
                            </a:rPr>
                            <m:t>available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44910E8-9A7F-49E9-9D14-2356D59A40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8761" y="3550737"/>
                <a:ext cx="2087110" cy="579518"/>
              </a:xfrm>
              <a:prstGeom prst="rect">
                <a:avLst/>
              </a:prstGeom>
              <a:blipFill>
                <a:blip r:embed="rId4" cstate="print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F3E3B29-60D8-4077-9049-F74D5A82759F}"/>
                  </a:ext>
                </a:extLst>
              </p:cNvPr>
              <p:cNvSpPr txBox="1"/>
              <p:nvPr/>
            </p:nvSpPr>
            <p:spPr>
              <a:xfrm>
                <a:off x="1920116" y="5279304"/>
                <a:ext cx="5049010" cy="6194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𝑇𝑇𝐶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avoidance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𝑟𝑒𝑙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̈"/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de-DE" baseline="-2500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</m:d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increase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𝑑𝑒𝑙𝑎𝑦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F3E3B29-60D8-4077-9049-F74D5A827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116" y="5279304"/>
                <a:ext cx="5049010" cy="619465"/>
              </a:xfrm>
              <a:prstGeom prst="rect">
                <a:avLst/>
              </a:prstGeom>
              <a:blipFill>
                <a:blip r:embed="rId5" cstate="print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540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72F42-1CAF-4EE6-B72B-9428909C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05" y="12744"/>
            <a:ext cx="9530027" cy="541272"/>
          </a:xfrm>
        </p:spPr>
        <p:txBody>
          <a:bodyPr/>
          <a:lstStyle/>
          <a:p>
            <a:r>
              <a:rPr lang="de-DE" b="1" dirty="0"/>
              <a:t>Parameter Derivation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BA9CC260-AA1D-4B05-B984-01AD8AA72CF9}"/>
              </a:ext>
            </a:extLst>
          </p:cNvPr>
          <p:cNvSpPr/>
          <p:nvPr/>
        </p:nvSpPr>
        <p:spPr bwMode="auto">
          <a:xfrm>
            <a:off x="188625" y="720993"/>
            <a:ext cx="3051349" cy="783193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1st Parameter: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Ass.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decision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strategy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0D6044A3-216C-45DD-B62A-B54ECA0D9817}"/>
              </a:ext>
            </a:extLst>
          </p:cNvPr>
          <p:cNvSpPr/>
          <p:nvPr/>
        </p:nvSpPr>
        <p:spPr bwMode="auto">
          <a:xfrm>
            <a:off x="189399" y="1972833"/>
            <a:ext cx="2265572" cy="783193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2nd Parameter: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typical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delay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C2DBEE62-04EF-47BA-8F47-633148463425}"/>
              </a:ext>
            </a:extLst>
          </p:cNvPr>
          <p:cNvSpPr/>
          <p:nvPr/>
        </p:nvSpPr>
        <p:spPr bwMode="auto">
          <a:xfrm>
            <a:off x="189399" y="3298542"/>
            <a:ext cx="2211137" cy="783193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3rd Parameter: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typical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jerk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20EA1EEA-4409-4B27-86A1-4402209429F6}"/>
              </a:ext>
            </a:extLst>
          </p:cNvPr>
          <p:cNvSpPr/>
          <p:nvPr/>
        </p:nvSpPr>
        <p:spPr bwMode="auto">
          <a:xfrm>
            <a:off x="216617" y="4443153"/>
            <a:ext cx="2245978" cy="1123712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4th Parameter: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available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deceleration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F461F27-07B5-4977-B75C-4F037406AE5A}"/>
              </a:ext>
            </a:extLst>
          </p:cNvPr>
          <p:cNvSpPr txBox="1"/>
          <p:nvPr/>
        </p:nvSpPr>
        <p:spPr>
          <a:xfrm>
            <a:off x="3770039" y="720993"/>
            <a:ext cx="72587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err="1"/>
              <a:t>Assume</a:t>
            </a:r>
            <a:r>
              <a:rPr lang="de-DE" dirty="0"/>
              <a:t> an </a:t>
            </a:r>
            <a:r>
              <a:rPr lang="de-DE" dirty="0" err="1"/>
              <a:t>intrusion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u="sng" dirty="0"/>
              <a:t>30 cm </a:t>
            </a:r>
            <a:r>
              <a:rPr lang="de-DE" u="sng" dirty="0" err="1"/>
              <a:t>into</a:t>
            </a:r>
            <a:r>
              <a:rPr lang="de-DE" u="sng" dirty="0"/>
              <a:t> </a:t>
            </a:r>
            <a:r>
              <a:rPr lang="de-DE" u="sng" dirty="0" err="1"/>
              <a:t>lane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br>
              <a:rPr lang="de-DE" dirty="0"/>
            </a:br>
            <a:r>
              <a:rPr lang="de-DE" dirty="0" err="1"/>
              <a:t>considered</a:t>
            </a:r>
            <a:r>
              <a:rPr lang="de-DE" dirty="0"/>
              <a:t> </a:t>
            </a:r>
            <a:r>
              <a:rPr lang="de-DE" dirty="0" err="1"/>
              <a:t>critical</a:t>
            </a:r>
            <a:r>
              <a:rPr lang="de-DE" dirty="0"/>
              <a:t> (</a:t>
            </a:r>
            <a:r>
              <a:rPr lang="de-DE" dirty="0" err="1"/>
              <a:t>intrusion</a:t>
            </a:r>
            <a:r>
              <a:rPr lang="de-DE" dirty="0"/>
              <a:t> </a:t>
            </a:r>
            <a:r>
              <a:rPr lang="de-DE" dirty="0" err="1"/>
              <a:t>continuously</a:t>
            </a:r>
            <a:r>
              <a:rPr lang="de-DE" dirty="0"/>
              <a:t> </a:t>
            </a:r>
            <a:r>
              <a:rPr lang="de-DE" dirty="0" err="1"/>
              <a:t>monitored</a:t>
            </a:r>
            <a:r>
              <a:rPr lang="de-DE" dirty="0"/>
              <a:t>!)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912F2AF-5030-49A5-B2CC-4A5DC35A3222}"/>
              </a:ext>
            </a:extLst>
          </p:cNvPr>
          <p:cNvSpPr txBox="1"/>
          <p:nvPr/>
        </p:nvSpPr>
        <p:spPr>
          <a:xfrm>
            <a:off x="3770039" y="1972833"/>
            <a:ext cx="7765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/>
              <a:t>Transmission in </a:t>
            </a:r>
            <a:r>
              <a:rPr lang="de-DE" dirty="0" err="1"/>
              <a:t>bus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, </a:t>
            </a:r>
            <a:r>
              <a:rPr lang="de-DE" dirty="0" err="1"/>
              <a:t>overcome</a:t>
            </a:r>
            <a:r>
              <a:rPr lang="de-DE" dirty="0"/>
              <a:t> </a:t>
            </a:r>
            <a:r>
              <a:rPr lang="de-DE" dirty="0" err="1"/>
              <a:t>actuator</a:t>
            </a:r>
            <a:r>
              <a:rPr lang="de-DE" dirty="0"/>
              <a:t> </a:t>
            </a:r>
            <a:r>
              <a:rPr lang="de-DE" dirty="0" err="1"/>
              <a:t>friction</a:t>
            </a:r>
            <a:r>
              <a:rPr lang="de-DE" dirty="0"/>
              <a:t>, …</a:t>
            </a:r>
          </a:p>
          <a:p>
            <a:pPr algn="l"/>
            <a:r>
              <a:rPr lang="de-DE" b="1" dirty="0"/>
              <a:t>100 </a:t>
            </a:r>
            <a:r>
              <a:rPr lang="de-DE" b="1" dirty="0" err="1"/>
              <a:t>ms</a:t>
            </a:r>
            <a:r>
              <a:rPr lang="de-DE" b="1" dirty="0"/>
              <a:t> (</a:t>
            </a:r>
            <a:r>
              <a:rPr lang="de-DE" b="1" dirty="0" err="1"/>
              <a:t>confirmed</a:t>
            </a:r>
            <a:r>
              <a:rPr lang="de-DE" b="1" dirty="0"/>
              <a:t> </a:t>
            </a:r>
            <a:r>
              <a:rPr lang="de-DE" b="1" dirty="0" err="1"/>
              <a:t>by</a:t>
            </a:r>
            <a:r>
              <a:rPr lang="de-DE" b="1" dirty="0"/>
              <a:t> </a:t>
            </a:r>
            <a:r>
              <a:rPr lang="de-DE" b="1" dirty="0" err="1"/>
              <a:t>manuf</a:t>
            </a:r>
            <a:r>
              <a:rPr lang="de-DE" b="1" dirty="0"/>
              <a:t>.)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ACBC3F4-1A8C-4867-888B-4D2192BDAC6F}"/>
              </a:ext>
            </a:extLst>
          </p:cNvPr>
          <p:cNvSpPr txBox="1"/>
          <p:nvPr/>
        </p:nvSpPr>
        <p:spPr>
          <a:xfrm>
            <a:off x="2719693" y="3182306"/>
            <a:ext cx="89218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err="1"/>
              <a:t>Typical</a:t>
            </a:r>
            <a:r>
              <a:rPr lang="de-DE" dirty="0"/>
              <a:t> (own </a:t>
            </a:r>
            <a:r>
              <a:rPr lang="de-DE" dirty="0" err="1"/>
              <a:t>measurement</a:t>
            </a:r>
            <a:r>
              <a:rPr lang="de-DE" dirty="0"/>
              <a:t>): </a:t>
            </a:r>
            <a:r>
              <a:rPr lang="de-DE" u="sng" dirty="0"/>
              <a:t>0.4 – 0.6 s </a:t>
            </a:r>
            <a:r>
              <a:rPr lang="de-DE" u="sng" dirty="0" err="1"/>
              <a:t>from</a:t>
            </a:r>
            <a:r>
              <a:rPr lang="de-DE" u="sng" dirty="0"/>
              <a:t> 0 </a:t>
            </a:r>
            <a:r>
              <a:rPr lang="de-DE" u="sng" dirty="0" err="1"/>
              <a:t>to</a:t>
            </a:r>
            <a:r>
              <a:rPr lang="de-DE" u="sng" dirty="0"/>
              <a:t> 10 m/s²</a:t>
            </a:r>
          </a:p>
          <a:p>
            <a:pPr algn="l"/>
            <a:r>
              <a:rPr lang="de-DE" dirty="0"/>
              <a:t>New </a:t>
            </a:r>
            <a:r>
              <a:rPr lang="de-DE" dirty="0" err="1"/>
              <a:t>brake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(own </a:t>
            </a:r>
            <a:r>
              <a:rPr lang="de-DE" dirty="0" err="1"/>
              <a:t>measurement</a:t>
            </a:r>
            <a:r>
              <a:rPr lang="de-DE" dirty="0"/>
              <a:t>): </a:t>
            </a:r>
            <a:r>
              <a:rPr lang="de-DE" u="sng" dirty="0"/>
              <a:t>0.15 s </a:t>
            </a:r>
            <a:r>
              <a:rPr lang="de-DE" u="sng" dirty="0" err="1"/>
              <a:t>from</a:t>
            </a:r>
            <a:r>
              <a:rPr lang="de-DE" u="sng" dirty="0"/>
              <a:t> 0 </a:t>
            </a:r>
            <a:r>
              <a:rPr lang="de-DE" u="sng" dirty="0" err="1"/>
              <a:t>to</a:t>
            </a:r>
            <a:r>
              <a:rPr lang="de-DE" u="sng" dirty="0"/>
              <a:t> 10 m/s²</a:t>
            </a:r>
            <a:br>
              <a:rPr lang="de-DE" dirty="0"/>
            </a:br>
            <a:r>
              <a:rPr lang="de-DE" dirty="0" err="1"/>
              <a:t>Assumed</a:t>
            </a:r>
            <a:r>
              <a:rPr lang="de-DE" dirty="0"/>
              <a:t> (</a:t>
            </a:r>
            <a:r>
              <a:rPr lang="de-DE" dirty="0" err="1"/>
              <a:t>conservative</a:t>
            </a:r>
            <a:r>
              <a:rPr lang="de-DE" dirty="0"/>
              <a:t>!) in DE/FR </a:t>
            </a:r>
            <a:r>
              <a:rPr lang="de-DE" dirty="0" err="1"/>
              <a:t>prop</a:t>
            </a:r>
            <a:r>
              <a:rPr lang="de-DE" dirty="0"/>
              <a:t>.: </a:t>
            </a:r>
            <a:r>
              <a:rPr lang="de-DE" b="1" u="sng" dirty="0"/>
              <a:t>0.5 s </a:t>
            </a:r>
            <a:r>
              <a:rPr lang="de-DE" b="1" u="sng" dirty="0" err="1"/>
              <a:t>from</a:t>
            </a:r>
            <a:r>
              <a:rPr lang="de-DE" b="1" u="sng" dirty="0"/>
              <a:t> 0 </a:t>
            </a:r>
            <a:r>
              <a:rPr lang="de-DE" b="1" u="sng" dirty="0" err="1"/>
              <a:t>to</a:t>
            </a:r>
            <a:r>
              <a:rPr lang="de-DE" b="1" u="sng" dirty="0"/>
              <a:t> 6 m/s²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ACFCAA7-9F13-45D9-9195-63E8AA419260}"/>
              </a:ext>
            </a:extLst>
          </p:cNvPr>
          <p:cNvSpPr txBox="1"/>
          <p:nvPr/>
        </p:nvSpPr>
        <p:spPr>
          <a:xfrm>
            <a:off x="2719693" y="4574105"/>
            <a:ext cx="68032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err="1"/>
              <a:t>Typical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field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: </a:t>
            </a:r>
            <a:r>
              <a:rPr lang="de-DE" b="1" dirty="0"/>
              <a:t>6 m/s² </a:t>
            </a:r>
            <a:r>
              <a:rPr lang="de-DE" dirty="0" err="1"/>
              <a:t>availabe</a:t>
            </a:r>
            <a:r>
              <a:rPr lang="de-DE" dirty="0"/>
              <a:t> also</a:t>
            </a:r>
            <a:br>
              <a:rPr lang="de-DE" dirty="0"/>
            </a:br>
            <a:r>
              <a:rPr lang="de-DE" dirty="0"/>
              <a:t>on </a:t>
            </a:r>
            <a:r>
              <a:rPr lang="de-DE" dirty="0" err="1"/>
              <a:t>wet</a:t>
            </a:r>
            <a:r>
              <a:rPr lang="de-DE" dirty="0"/>
              <a:t> </a:t>
            </a:r>
            <a:r>
              <a:rPr lang="de-DE" dirty="0" err="1"/>
              <a:t>roads</a:t>
            </a:r>
            <a:r>
              <a:rPr lang="de-DE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CB15FC8-473D-47BB-AF39-C020F06ED23B}"/>
                  </a:ext>
                </a:extLst>
              </p:cNvPr>
              <p:cNvSpPr txBox="1"/>
              <p:nvPr/>
            </p:nvSpPr>
            <p:spPr>
              <a:xfrm>
                <a:off x="4919468" y="5456212"/>
                <a:ext cx="7055915" cy="83975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lIns="0" tIns="0" rIns="0" bIns="0" rtlCol="0" anchor="ctr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𝑇𝑇𝐶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avoidance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b="0" i="0" smtClean="0">
                                  <a:latin typeface="Cambria Math" panose="02040503050406030204" pitchFamily="18" charset="0"/>
                                </a:rPr>
                                <m:t>rel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∙6 </m:t>
                          </m:r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  <m: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  <m: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0.5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+0.1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>
                                  <a:latin typeface="Cambria Math" panose="02040503050406030204" pitchFamily="18" charset="0"/>
                                </a:rPr>
                                <m:t>rel</m:t>
                              </m:r>
                            </m:sub>
                          </m:sSub>
                        </m:num>
                        <m:den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∙6 </m:t>
                          </m:r>
                          <m:r>
                            <m:rPr>
                              <m:sty m:val="p"/>
                            </m:rPr>
                            <a:rPr lang="de-DE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  <m:r>
                            <a:rPr lang="de-DE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de-DE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  <m:r>
                            <a:rPr lang="de-DE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  <m:r>
                        <a:rPr lang="de-D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0.35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CB15FC8-473D-47BB-AF39-C020F06ED2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468" y="5456212"/>
                <a:ext cx="7055915" cy="839754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CDF3E618-46BB-4D0B-9F15-F75FFF721C51}"/>
                  </a:ext>
                </a:extLst>
              </p:cNvPr>
              <p:cNvSpPr txBox="1"/>
              <p:nvPr/>
            </p:nvSpPr>
            <p:spPr>
              <a:xfrm>
                <a:off x="298261" y="5804264"/>
                <a:ext cx="4041170" cy="4956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𝑇𝑇𝐶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 b="0" i="0" smtClean="0">
                              <a:latin typeface="Cambria Math" panose="02040503050406030204" pitchFamily="18" charset="0"/>
                            </a:rPr>
                            <m:t>avoidance</m:t>
                          </m:r>
                        </m:sub>
                      </m:sSub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𝑟𝑒𝑙</m:t>
                              </m:r>
                            </m:sub>
                          </m:sSub>
                        </m:num>
                        <m:den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de-DE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̈"/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de-DE" sz="1600" baseline="-2500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</m:d>
                        </m:den>
                      </m:f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 b="0" i="0" smtClean="0">
                              <a:latin typeface="Cambria Math" panose="02040503050406030204" pitchFamily="18" charset="0"/>
                            </a:rPr>
                            <m:t>increase</m:t>
                          </m:r>
                        </m:sub>
                      </m:sSub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𝑑𝑒𝑙𝑎𝑦</m:t>
                          </m:r>
                        </m:sub>
                      </m:sSub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DF3E618-46BB-4D0B-9F15-F75FFF721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61" y="5804264"/>
                <a:ext cx="4041170" cy="495649"/>
              </a:xfrm>
              <a:prstGeom prst="rect">
                <a:avLst/>
              </a:prstGeom>
              <a:blipFill>
                <a:blip r:embed="rId3" cstate="print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D9E09E0A-C12D-41DE-A7B6-A358CFAE6EF8}"/>
              </a:ext>
            </a:extLst>
          </p:cNvPr>
          <p:cNvCxnSpPr>
            <a:endCxn id="12" idx="1"/>
          </p:cNvCxnSpPr>
          <p:nvPr/>
        </p:nvCxnSpPr>
        <p:spPr bwMode="auto">
          <a:xfrm>
            <a:off x="4202884" y="5876089"/>
            <a:ext cx="71658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0979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F8CCA0E1-E962-4554-B429-9A57E89FB370}"/>
              </a:ext>
            </a:extLst>
          </p:cNvPr>
          <p:cNvSpPr/>
          <p:nvPr/>
        </p:nvSpPr>
        <p:spPr bwMode="auto">
          <a:xfrm>
            <a:off x="282705" y="900574"/>
            <a:ext cx="2211137" cy="783193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3rd Parameter:</a:t>
            </a:r>
            <a:b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typical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jerk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E4B1FAA-3B9F-4392-B700-7C6B5EDD9C4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4150" y="984548"/>
            <a:ext cx="6797351" cy="509801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1FF01DB-0E22-4FDE-9BC6-9CD0ADC23897}"/>
              </a:ext>
            </a:extLst>
          </p:cNvPr>
          <p:cNvSpPr txBox="1"/>
          <p:nvPr/>
        </p:nvSpPr>
        <p:spPr>
          <a:xfrm>
            <a:off x="5012623" y="4627984"/>
            <a:ext cx="3597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/>
              <a:t>0.48 s </a:t>
            </a:r>
            <a:r>
              <a:rPr lang="de-DE" u="sng" dirty="0" err="1"/>
              <a:t>from</a:t>
            </a:r>
            <a:r>
              <a:rPr lang="de-DE" u="sng" dirty="0"/>
              <a:t> 0 </a:t>
            </a:r>
            <a:r>
              <a:rPr lang="de-DE" u="sng" dirty="0" err="1"/>
              <a:t>to</a:t>
            </a:r>
            <a:r>
              <a:rPr lang="de-DE" u="sng" dirty="0"/>
              <a:t> 9.9 m/s²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1E672F42-1CAF-4EE6-B72B-9428909CE37F}"/>
              </a:ext>
            </a:extLst>
          </p:cNvPr>
          <p:cNvSpPr txBox="1">
            <a:spLocks/>
          </p:cNvSpPr>
          <p:nvPr/>
        </p:nvSpPr>
        <p:spPr>
          <a:xfrm>
            <a:off x="391905" y="12744"/>
            <a:ext cx="9530027" cy="541272"/>
          </a:xfrm>
          <a:prstGeom prst="rect">
            <a:avLst/>
          </a:prstGeom>
        </p:spPr>
        <p:txBody>
          <a:bodyPr lIns="0"/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667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Parameter</a:t>
            </a:r>
          </a:p>
        </p:txBody>
      </p:sp>
    </p:spTree>
    <p:extLst>
      <p:ext uri="{BB962C8B-B14F-4D97-AF65-F5344CB8AC3E}">
        <p14:creationId xmlns:p14="http://schemas.microsoft.com/office/powerpoint/2010/main" val="3311544715"/>
      </p:ext>
    </p:extLst>
  </p:cSld>
  <p:clrMapOvr>
    <a:masterClrMapping/>
  </p:clrMapOvr>
</p:sld>
</file>

<file path=ppt/theme/theme1.xml><?xml version="1.0" encoding="utf-8"?>
<a:theme xmlns:a="http://schemas.openxmlformats.org/drawingml/2006/main" name="bastmuster07">
  <a:themeElements>
    <a:clrScheme name="bastmuster07 1">
      <a:dk1>
        <a:srgbClr val="000000"/>
      </a:dk1>
      <a:lt1>
        <a:srgbClr val="F4FAF4"/>
      </a:lt1>
      <a:dk2>
        <a:srgbClr val="000000"/>
      </a:dk2>
      <a:lt2>
        <a:srgbClr val="808080"/>
      </a:lt2>
      <a:accent1>
        <a:srgbClr val="54B631"/>
      </a:accent1>
      <a:accent2>
        <a:srgbClr val="CC8648"/>
      </a:accent2>
      <a:accent3>
        <a:srgbClr val="F8FCF8"/>
      </a:accent3>
      <a:accent4>
        <a:srgbClr val="000000"/>
      </a:accent4>
      <a:accent5>
        <a:srgbClr val="B3D7AD"/>
      </a:accent5>
      <a:accent6>
        <a:srgbClr val="B97940"/>
      </a:accent6>
      <a:hlink>
        <a:srgbClr val="667AB3"/>
      </a:hlink>
      <a:folHlink>
        <a:srgbClr val="FFF500"/>
      </a:folHlink>
    </a:clrScheme>
    <a:fontScheme name="bastmuster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stmuster07 1">
        <a:dk1>
          <a:srgbClr val="000000"/>
        </a:dk1>
        <a:lt1>
          <a:srgbClr val="F4FAF4"/>
        </a:lt1>
        <a:dk2>
          <a:srgbClr val="000000"/>
        </a:dk2>
        <a:lt2>
          <a:srgbClr val="808080"/>
        </a:lt2>
        <a:accent1>
          <a:srgbClr val="54B631"/>
        </a:accent1>
        <a:accent2>
          <a:srgbClr val="CC8648"/>
        </a:accent2>
        <a:accent3>
          <a:srgbClr val="F8FCF8"/>
        </a:accent3>
        <a:accent4>
          <a:srgbClr val="000000"/>
        </a:accent4>
        <a:accent5>
          <a:srgbClr val="B3D7AD"/>
        </a:accent5>
        <a:accent6>
          <a:srgbClr val="B97940"/>
        </a:accent6>
        <a:hlink>
          <a:srgbClr val="667AB3"/>
        </a:hlink>
        <a:folHlink>
          <a:srgbClr val="FFF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4B631"/>
        </a:accent1>
        <a:accent2>
          <a:srgbClr val="CC8648"/>
        </a:accent2>
        <a:accent3>
          <a:srgbClr val="FFFFFF"/>
        </a:accent3>
        <a:accent4>
          <a:srgbClr val="000000"/>
        </a:accent4>
        <a:accent5>
          <a:srgbClr val="B3D7AD"/>
        </a:accent5>
        <a:accent6>
          <a:srgbClr val="B97940"/>
        </a:accent6>
        <a:hlink>
          <a:srgbClr val="667AB3"/>
        </a:hlink>
        <a:folHlink>
          <a:srgbClr val="FFF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3">
        <a:dk1>
          <a:srgbClr val="000000"/>
        </a:dk1>
        <a:lt1>
          <a:srgbClr val="F4FAF4"/>
        </a:lt1>
        <a:dk2>
          <a:srgbClr val="6E6E6E"/>
        </a:dk2>
        <a:lt2>
          <a:srgbClr val="AAAAAA"/>
        </a:lt2>
        <a:accent1>
          <a:srgbClr val="8CD26E"/>
        </a:accent1>
        <a:accent2>
          <a:srgbClr val="DCB48C"/>
        </a:accent2>
        <a:accent3>
          <a:srgbClr val="F8FCF8"/>
        </a:accent3>
        <a:accent4>
          <a:srgbClr val="000000"/>
        </a:accent4>
        <a:accent5>
          <a:srgbClr val="C5E5BA"/>
        </a:accent5>
        <a:accent6>
          <a:srgbClr val="C7A37E"/>
        </a:accent6>
        <a:hlink>
          <a:srgbClr val="A0AAC8"/>
        </a:hlink>
        <a:folHlink>
          <a:srgbClr val="FAF0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4">
        <a:dk1>
          <a:srgbClr val="000000"/>
        </a:dk1>
        <a:lt1>
          <a:srgbClr val="F4FAF4"/>
        </a:lt1>
        <a:dk2>
          <a:srgbClr val="000000"/>
        </a:dk2>
        <a:lt2>
          <a:srgbClr val="808080"/>
        </a:lt2>
        <a:accent1>
          <a:srgbClr val="32641E"/>
        </a:accent1>
        <a:accent2>
          <a:srgbClr val="8C5A28"/>
        </a:accent2>
        <a:accent3>
          <a:srgbClr val="F8FCF8"/>
        </a:accent3>
        <a:accent4>
          <a:srgbClr val="000000"/>
        </a:accent4>
        <a:accent5>
          <a:srgbClr val="ADB8AB"/>
        </a:accent5>
        <a:accent6>
          <a:srgbClr val="7E5123"/>
        </a:accent6>
        <a:hlink>
          <a:srgbClr val="3C5078"/>
        </a:hlink>
        <a:folHlink>
          <a:srgbClr val="C8B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5">
        <a:dk1>
          <a:srgbClr val="000000"/>
        </a:dk1>
        <a:lt1>
          <a:srgbClr val="96C896"/>
        </a:lt1>
        <a:dk2>
          <a:srgbClr val="000000"/>
        </a:dk2>
        <a:lt2>
          <a:srgbClr val="808080"/>
        </a:lt2>
        <a:accent1>
          <a:srgbClr val="32641E"/>
        </a:accent1>
        <a:accent2>
          <a:srgbClr val="8C5A28"/>
        </a:accent2>
        <a:accent3>
          <a:srgbClr val="C9E0C9"/>
        </a:accent3>
        <a:accent4>
          <a:srgbClr val="000000"/>
        </a:accent4>
        <a:accent5>
          <a:srgbClr val="ADB8AB"/>
        </a:accent5>
        <a:accent6>
          <a:srgbClr val="7E5123"/>
        </a:accent6>
        <a:hlink>
          <a:srgbClr val="3C5078"/>
        </a:hlink>
        <a:folHlink>
          <a:srgbClr val="C8B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6">
        <a:dk1>
          <a:srgbClr val="000000"/>
        </a:dk1>
        <a:lt1>
          <a:srgbClr val="3399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DCA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Vorlage_16zu9</Template>
  <TotalTime>0</TotalTime>
  <Words>565</Words>
  <Application>Microsoft Office PowerPoint</Application>
  <PresentationFormat>Widescreen</PresentationFormat>
  <Paragraphs>155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Cambria Math</vt:lpstr>
      <vt:lpstr>Times New Roman</vt:lpstr>
      <vt:lpstr>Verdana</vt:lpstr>
      <vt:lpstr>Wingdings</vt:lpstr>
      <vt:lpstr>bastmuster07</vt:lpstr>
      <vt:lpstr>Motivation of Cut-In Requirements</vt:lpstr>
      <vt:lpstr>Cut-In Requirements: Model for ADS Behavior</vt:lpstr>
      <vt:lpstr>Cut-In Requirements: Intervention Concept</vt:lpstr>
      <vt:lpstr>Cut-In Requirements: Intervention Model</vt:lpstr>
      <vt:lpstr>Cut-In Requirements: Intervention Model (2)</vt:lpstr>
      <vt:lpstr>Cut-In Requirements: Intervention Model (3)</vt:lpstr>
      <vt:lpstr>Mathematical Model for Edge TTC</vt:lpstr>
      <vt:lpstr>Parameter Derivation</vt:lpstr>
      <vt:lpstr>PowerPoint Presentation</vt:lpstr>
      <vt:lpstr>PowerPoint Presentation</vt:lpstr>
      <vt:lpstr>Summary</vt:lpstr>
      <vt:lpstr>Comparison of JP and DE/FR DTC values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Seiniger, Patrick</dc:creator>
  <cp:lastModifiedBy>F. Guichard</cp:lastModifiedBy>
  <cp:revision>17</cp:revision>
  <dcterms:created xsi:type="dcterms:W3CDTF">2020-01-30T08:28:04Z</dcterms:created>
  <dcterms:modified xsi:type="dcterms:W3CDTF">2020-02-10T07:41:04Z</dcterms:modified>
</cp:coreProperties>
</file>