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Lst>
  <p:notesMasterIdLst>
    <p:notesMasterId r:id="rId15"/>
  </p:notesMasterIdLst>
  <p:sldIdLst>
    <p:sldId id="256" r:id="rId5"/>
    <p:sldId id="257" r:id="rId6"/>
    <p:sldId id="332" r:id="rId7"/>
    <p:sldId id="346" r:id="rId8"/>
    <p:sldId id="344" r:id="rId9"/>
    <p:sldId id="343" r:id="rId10"/>
    <p:sldId id="345" r:id="rId11"/>
    <p:sldId id="341" r:id="rId12"/>
    <p:sldId id="347" r:id="rId13"/>
    <p:sldId id="281" r:id="rId14"/>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88" autoAdjust="0"/>
  </p:normalViewPr>
  <p:slideViewPr>
    <p:cSldViewPr>
      <p:cViewPr varScale="1">
        <p:scale>
          <a:sx n="154" d="100"/>
          <a:sy n="154" d="100"/>
        </p:scale>
        <p:origin x="168" y="27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3A025-B680-4046-800B-5A6B5AC6AF73}" type="datetimeFigureOut">
              <a:rPr lang="nl-NL" smtClean="0"/>
              <a:t>16-6-2020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FEE08-4F1D-4773-84E0-0730640F7E20}" type="slidenum">
              <a:rPr lang="nl-NL" smtClean="0"/>
              <a:t>‹nr.›</a:t>
            </a:fld>
            <a:endParaRPr lang="nl-NL"/>
          </a:p>
        </p:txBody>
      </p:sp>
    </p:spTree>
    <p:extLst>
      <p:ext uri="{BB962C8B-B14F-4D97-AF65-F5344CB8AC3E}">
        <p14:creationId xmlns:p14="http://schemas.microsoft.com/office/powerpoint/2010/main" val="282330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492201" y="766684"/>
            <a:ext cx="2236528" cy="3436425"/>
          </a:xfrm>
          <a:prstGeom prst="rect">
            <a:avLst/>
          </a:prstGeom>
        </p:spPr>
      </p:pic>
    </p:spTree>
    <p:extLst>
      <p:ext uri="{BB962C8B-B14F-4D97-AF65-F5344CB8AC3E}">
        <p14:creationId xmlns:p14="http://schemas.microsoft.com/office/powerpoint/2010/main" val="23034337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325"/>
            <a:ext cx="7704087" cy="3455988"/>
          </a:xfrm>
          <a:prstGeom prst="rect">
            <a:avLst/>
          </a:prstGeom>
        </p:spPr>
        <p:txBody>
          <a:bodyPr/>
          <a:lstStyle>
            <a:lvl1pPr marL="342900" indent="-342900">
              <a:buFont typeface="Calibri" pitchFamily="34" charset="0"/>
              <a:buChar char="─"/>
              <a:defRPr lang="nl-NL" sz="2400" b="0" kern="1200" spc="40" baseline="0" dirty="0" smtClean="0">
                <a:solidFill>
                  <a:srgbClr val="271D6C"/>
                </a:solidFill>
                <a:latin typeface="Calibri" pitchFamily="34" charset="0"/>
                <a:ea typeface="+mn-ea"/>
                <a:cs typeface="+mn-cs"/>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468313" y="195263"/>
            <a:ext cx="7704087" cy="936327"/>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Conclusie / trends / …</a:t>
            </a:r>
            <a:endParaRPr lang="nl-NL" dirty="0"/>
          </a:p>
        </p:txBody>
      </p:sp>
    </p:spTree>
    <p:extLst>
      <p:ext uri="{BB962C8B-B14F-4D97-AF65-F5344CB8AC3E}">
        <p14:creationId xmlns:p14="http://schemas.microsoft.com/office/powerpoint/2010/main" val="40968249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00" y="3672000"/>
            <a:ext cx="7166794" cy="842312"/>
          </a:xfrm>
          <a:prstGeom prst="rect">
            <a:avLst/>
          </a:prstGeom>
        </p:spPr>
      </p:pic>
    </p:spTree>
    <p:extLst>
      <p:ext uri="{BB962C8B-B14F-4D97-AF65-F5344CB8AC3E}">
        <p14:creationId xmlns:p14="http://schemas.microsoft.com/office/powerpoint/2010/main" val="501583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735" y="3672000"/>
            <a:ext cx="7167542" cy="842400"/>
          </a:xfrm>
          <a:prstGeom prst="rect">
            <a:avLst/>
          </a:prstGeom>
        </p:spPr>
      </p:pic>
    </p:spTree>
    <p:extLst>
      <p:ext uri="{BB962C8B-B14F-4D97-AF65-F5344CB8AC3E}">
        <p14:creationId xmlns:p14="http://schemas.microsoft.com/office/powerpoint/2010/main" val="3308633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355278" y="121024"/>
            <a:ext cx="1511243" cy="2072915"/>
          </a:xfrm>
          <a:prstGeom prst="rect">
            <a:avLst/>
          </a:prstGeom>
        </p:spPr>
      </p:pic>
      <p:sp>
        <p:nvSpPr>
          <p:cNvPr id="9" name="Tijdelijke aanduiding voor tekst 6"/>
          <p:cNvSpPr>
            <a:spLocks noGrp="1"/>
          </p:cNvSpPr>
          <p:nvPr>
            <p:ph type="body" sz="quarter" idx="12" hasCustomPrompt="1"/>
          </p:nvPr>
        </p:nvSpPr>
        <p:spPr>
          <a:xfrm>
            <a:off x="539552" y="4227934"/>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Naam auteur</a:t>
            </a:r>
          </a:p>
        </p:txBody>
      </p:sp>
      <p:sp>
        <p:nvSpPr>
          <p:cNvPr id="10" name="Tijdelijke aanduiding voor tekst 6"/>
          <p:cNvSpPr>
            <a:spLocks noGrp="1"/>
          </p:cNvSpPr>
          <p:nvPr>
            <p:ph type="body" sz="quarter" idx="13" hasCustomPrompt="1"/>
          </p:nvPr>
        </p:nvSpPr>
        <p:spPr>
          <a:xfrm>
            <a:off x="539552" y="4515966"/>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Optioneel datum</a:t>
            </a:r>
            <a:endParaRPr lang="nl-NL" dirty="0"/>
          </a:p>
        </p:txBody>
      </p:sp>
      <p:sp>
        <p:nvSpPr>
          <p:cNvPr id="11" name="Tijdelijke aanduiding voor tekst 6"/>
          <p:cNvSpPr>
            <a:spLocks noGrp="1"/>
          </p:cNvSpPr>
          <p:nvPr>
            <p:ph type="body" sz="quarter" idx="14" hasCustomPrompt="1"/>
          </p:nvPr>
        </p:nvSpPr>
        <p:spPr>
          <a:xfrm>
            <a:off x="539552" y="2283718"/>
            <a:ext cx="7992690" cy="1025897"/>
          </a:xfrm>
          <a:prstGeom prst="rect">
            <a:avLst/>
          </a:prstGeom>
        </p:spPr>
        <p:txBody>
          <a:bodyPr lIns="0"/>
          <a:lstStyle>
            <a:lvl1pPr marL="0" indent="0">
              <a:spcBef>
                <a:spcPts val="0"/>
              </a:spcBef>
              <a:buNone/>
              <a:defRPr lang="nl-NL" sz="3000" b="1" kern="1200" spc="60" baseline="0" dirty="0">
                <a:solidFill>
                  <a:srgbClr val="271D6C"/>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
        <p:nvSpPr>
          <p:cNvPr id="12" name="Tijdelijke aanduiding voor tekst 6"/>
          <p:cNvSpPr>
            <a:spLocks noGrp="1"/>
          </p:cNvSpPr>
          <p:nvPr>
            <p:ph type="body" sz="quarter" idx="15" hasCustomPrompt="1"/>
          </p:nvPr>
        </p:nvSpPr>
        <p:spPr>
          <a:xfrm>
            <a:off x="539552" y="3363838"/>
            <a:ext cx="7992690" cy="792088"/>
          </a:xfrm>
          <a:prstGeom prst="rect">
            <a:avLst/>
          </a:prstGeom>
        </p:spPr>
        <p:txBody>
          <a:bodyPr lIns="0"/>
          <a:lstStyle>
            <a:lvl1pPr marL="0" indent="0">
              <a:spcBef>
                <a:spcPts val="0"/>
              </a:spcBef>
              <a:buNone/>
              <a:defRPr lang="nl-NL" sz="2400" b="0" kern="1200" spc="40" baseline="0" dirty="0">
                <a:solidFill>
                  <a:srgbClr val="00A1CD"/>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Tree>
    <p:extLst>
      <p:ext uri="{BB962C8B-B14F-4D97-AF65-F5344CB8AC3E}">
        <p14:creationId xmlns:p14="http://schemas.microsoft.com/office/powerpoint/2010/main" val="30741253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2" name="Tijdelijke aanduiding voor tekst 9"/>
          <p:cNvSpPr>
            <a:spLocks noGrp="1"/>
          </p:cNvSpPr>
          <p:nvPr>
            <p:ph type="body" sz="quarter" idx="13" hasCustomPrompt="1"/>
          </p:nvPr>
        </p:nvSpPr>
        <p:spPr>
          <a:xfrm>
            <a:off x="467544" y="2211710"/>
            <a:ext cx="7776864" cy="2448272"/>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087049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563638"/>
            <a:ext cx="7632848" cy="309634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1080120"/>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over 2 regels</a:t>
            </a:r>
          </a:p>
          <a:p>
            <a:pPr lvl="0"/>
            <a:r>
              <a:rPr lang="nl-NL" dirty="0" err="1" smtClean="0"/>
              <a:t>Calibri</a:t>
            </a:r>
            <a:r>
              <a:rPr lang="nl-NL" dirty="0" smtClean="0"/>
              <a:t> </a:t>
            </a:r>
            <a:r>
              <a:rPr lang="nl-NL" dirty="0" err="1" smtClean="0"/>
              <a:t>bold</a:t>
            </a:r>
            <a:r>
              <a:rPr lang="nl-NL" dirty="0" smtClean="0"/>
              <a:t> 30</a:t>
            </a:r>
          </a:p>
        </p:txBody>
      </p:sp>
    </p:spTree>
    <p:extLst>
      <p:ext uri="{BB962C8B-B14F-4D97-AF65-F5344CB8AC3E}">
        <p14:creationId xmlns:p14="http://schemas.microsoft.com/office/powerpoint/2010/main" val="1389383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987574"/>
            <a:ext cx="7632848" cy="3672408"/>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504056"/>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1 regel</a:t>
            </a:r>
          </a:p>
        </p:txBody>
      </p:sp>
    </p:spTree>
    <p:extLst>
      <p:ext uri="{BB962C8B-B14F-4D97-AF65-F5344CB8AC3E}">
        <p14:creationId xmlns:p14="http://schemas.microsoft.com/office/powerpoint/2010/main" val="22189854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‹nr.›</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Hoofdstuk titel</a:t>
            </a:r>
            <a:endParaRPr lang="nl-NL" sz="3000" b="1" dirty="0">
              <a:solidFill>
                <a:schemeClr val="bg1"/>
              </a:solidFill>
            </a:endParaRPr>
          </a:p>
        </p:txBody>
      </p:sp>
    </p:spTree>
    <p:extLst>
      <p:ext uri="{BB962C8B-B14F-4D97-AF65-F5344CB8AC3E}">
        <p14:creationId xmlns:p14="http://schemas.microsoft.com/office/powerpoint/2010/main" val="2658246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8"/>
            <a:ext cx="7632079" cy="3455715"/>
          </a:xfrm>
          <a:prstGeom prst="rect">
            <a:avLst/>
          </a:prstGeom>
        </p:spPr>
        <p:txBody>
          <a:bodyPr/>
          <a:lstStyle>
            <a:lvl1pPr marL="342900" indent="-342900">
              <a:buFont typeface="Calibri" pitchFamily="34" charset="0"/>
              <a:buChar char="─"/>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tekst</a:t>
            </a:r>
          </a:p>
        </p:txBody>
      </p:sp>
      <p:sp>
        <p:nvSpPr>
          <p:cNvPr id="6"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2373999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9"/>
            <a:ext cx="7632079" cy="3455714"/>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met nummering</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1761211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lvl1pPr>
              <a:defRPr>
                <a:solidFill>
                  <a:schemeClr val="bg1"/>
                </a:solidFill>
              </a:defRPr>
            </a:lvl1pPr>
          </a:lstStyle>
          <a:p>
            <a:pPr algn="ctr"/>
            <a:fld id="{845CA951-4815-4987-9CD6-BB5D6648C0B5}" type="slidenum">
              <a:rPr lang="nl-NL" sz="1200" smtClean="0"/>
              <a:pPr algn="ctr"/>
              <a:t>‹nr.›</a:t>
            </a:fld>
            <a:endParaRPr lang="nl-NL" sz="1200" dirty="0"/>
          </a:p>
        </p:txBody>
      </p:sp>
      <p:sp>
        <p:nvSpPr>
          <p:cNvPr id="2" name="Titel 1"/>
          <p:cNvSpPr>
            <a:spLocks noGrp="1"/>
          </p:cNvSpPr>
          <p:nvPr>
            <p:ph type="title" hasCustomPrompt="1"/>
          </p:nvPr>
        </p:nvSpPr>
        <p:spPr>
          <a:xfrm>
            <a:off x="457200" y="206374"/>
            <a:ext cx="7715746" cy="936000"/>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Conclusies / trends / …</a:t>
            </a:r>
            <a:endParaRPr lang="nl-NL" sz="3000" b="1" dirty="0">
              <a:solidFill>
                <a:schemeClr val="bg1"/>
              </a:solidFill>
            </a:endParaRPr>
          </a:p>
        </p:txBody>
      </p:sp>
      <p:sp>
        <p:nvSpPr>
          <p:cNvPr id="9" name="Tijdelijke aanduiding voor tekst 8"/>
          <p:cNvSpPr>
            <a:spLocks noGrp="1"/>
          </p:cNvSpPr>
          <p:nvPr>
            <p:ph type="body" sz="quarter" idx="13" hasCustomPrompt="1"/>
          </p:nvPr>
        </p:nvSpPr>
        <p:spPr>
          <a:xfrm>
            <a:off x="467544" y="1214041"/>
            <a:ext cx="7704137" cy="3382963"/>
          </a:xfrm>
          <a:prstGeom prst="rect">
            <a:avLst/>
          </a:prstGeom>
        </p:spPr>
        <p:txBody>
          <a:bodyPr/>
          <a:lstStyle>
            <a:lvl1pPr marL="342900" indent="-342900">
              <a:buFont typeface="Calibri" pitchFamily="34" charset="0"/>
              <a:buChar char="─"/>
              <a:defRPr sz="2400" b="0">
                <a:solidFill>
                  <a:schemeClr val="bg1"/>
                </a:solidFill>
              </a:defRPr>
            </a:lvl1pPr>
            <a:lvl2pPr marL="457200" indent="0">
              <a:buFont typeface="Calibri" pitchFamily="34" charset="0"/>
              <a:buNone/>
              <a:defRPr>
                <a:solidFill>
                  <a:schemeClr val="bg1"/>
                </a:solidFill>
              </a:defRPr>
            </a:lvl2pPr>
            <a:lvl3pPr marL="914400" indent="0">
              <a:buFont typeface="Calibri" pitchFamily="34" charset="0"/>
              <a:buNone/>
              <a:defRPr>
                <a:solidFill>
                  <a:schemeClr val="bg1"/>
                </a:solidFill>
              </a:defRPr>
            </a:lvl3pPr>
            <a:lvl4pPr marL="1371600" indent="0">
              <a:buFont typeface="Calibri" pitchFamily="34" charset="0"/>
              <a:buNone/>
              <a:defRPr>
                <a:solidFill>
                  <a:schemeClr val="bg1"/>
                </a:solidFill>
              </a:defRPr>
            </a:lvl4pPr>
            <a:lvl5pPr marL="1828800" indent="0">
              <a:buFont typeface="Calibri" pitchFamily="34" charset="0"/>
              <a:buNone/>
              <a:defRPr>
                <a:solidFill>
                  <a:schemeClr val="bg1"/>
                </a:solidFill>
              </a:defRPr>
            </a:lvl5pPr>
          </a:lstStyle>
          <a:p>
            <a:pPr lvl="0"/>
            <a:r>
              <a:rPr lang="nl-NL" dirty="0" smtClean="0"/>
              <a:t>Korte opsomming van conclusies</a:t>
            </a:r>
            <a:endParaRPr lang="nl-NL" dirty="0"/>
          </a:p>
        </p:txBody>
      </p:sp>
    </p:spTree>
    <p:extLst>
      <p:ext uri="{BB962C8B-B14F-4D97-AF65-F5344CB8AC3E}">
        <p14:creationId xmlns:p14="http://schemas.microsoft.com/office/powerpoint/2010/main" val="996362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Tijdelijke aanduiding voor dianummer 5"/>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‹nr.›</a:t>
            </a:fld>
            <a:endParaRPr lang="nl-NL" sz="1200" dirty="0"/>
          </a:p>
        </p:txBody>
      </p:sp>
      <p:pic>
        <p:nvPicPr>
          <p:cNvPr id="17" name="Afbeelding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2552854814"/>
      </p:ext>
    </p:extLst>
  </p:cSld>
  <p:clrMap bg1="lt1" tx1="dk1" bg2="lt2" tx2="dk2" accent1="accent1" accent2="accent2" accent3="accent3" accent4="accent4" accent5="accent5" accent6="accent6" hlink="hlink" folHlink="folHlink"/>
  <p:sldLayoutIdLst>
    <p:sldLayoutId id="2147483659" r:id="rId1"/>
    <p:sldLayoutId id="2147483653" r:id="rId2"/>
    <p:sldLayoutId id="2147483660" r:id="rId3"/>
    <p:sldLayoutId id="2147483661" r:id="rId4"/>
    <p:sldLayoutId id="2147483665" r:id="rId5"/>
    <p:sldLayoutId id="2147483654" r:id="rId6"/>
    <p:sldLayoutId id="2147483662" r:id="rId7"/>
    <p:sldLayoutId id="2147483663" r:id="rId8"/>
    <p:sldLayoutId id="2147483656" r:id="rId9"/>
    <p:sldLayoutId id="2147483657" r:id="rId10"/>
    <p:sldLayoutId id="2147483655" r:id="rId11"/>
    <p:sldLayoutId id="2147483666"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49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lgn="ctr"/>
            <a:fld id="{845CA951-4815-4987-9CD6-BB5D6648C0B5}" type="slidenum">
              <a:rPr lang="nl-NL" sz="1200" smtClean="0">
                <a:solidFill>
                  <a:schemeClr val="bg1"/>
                </a:solidFill>
              </a:rPr>
              <a:pPr algn="ctr"/>
              <a:t>10</a:t>
            </a:fld>
            <a:endParaRPr lang="nl-NL" sz="1200" dirty="0">
              <a:solidFill>
                <a:schemeClr val="bg1"/>
              </a:solidFill>
            </a:endParaRPr>
          </a:p>
        </p:txBody>
      </p:sp>
      <p:sp>
        <p:nvSpPr>
          <p:cNvPr id="3" name="Titel 2"/>
          <p:cNvSpPr>
            <a:spLocks noGrp="1"/>
          </p:cNvSpPr>
          <p:nvPr>
            <p:ph type="title"/>
          </p:nvPr>
        </p:nvSpPr>
        <p:spPr/>
        <p:txBody>
          <a:bodyPr/>
          <a:lstStyle/>
          <a:p>
            <a:r>
              <a:rPr lang="en-GB" dirty="0" smtClean="0"/>
              <a:t>Thank you for your attention</a:t>
            </a:r>
            <a:endParaRPr lang="en-GB" dirty="0"/>
          </a:p>
        </p:txBody>
      </p:sp>
    </p:spTree>
    <p:extLst>
      <p:ext uri="{BB962C8B-B14F-4D97-AF65-F5344CB8AC3E}">
        <p14:creationId xmlns:p14="http://schemas.microsoft.com/office/powerpoint/2010/main" val="407296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395536" y="3579862"/>
            <a:ext cx="7992690" cy="288032"/>
          </a:xfrm>
        </p:spPr>
        <p:txBody>
          <a:bodyPr/>
          <a:lstStyle/>
          <a:p>
            <a:r>
              <a:rPr lang="en-GB" dirty="0" smtClean="0"/>
              <a:t>Peter Smeets</a:t>
            </a:r>
          </a:p>
        </p:txBody>
      </p:sp>
      <p:sp>
        <p:nvSpPr>
          <p:cNvPr id="3" name="Tijdelijke aanduiding voor tekst 2"/>
          <p:cNvSpPr>
            <a:spLocks noGrp="1"/>
          </p:cNvSpPr>
          <p:nvPr>
            <p:ph type="body" sz="quarter" idx="13"/>
          </p:nvPr>
        </p:nvSpPr>
        <p:spPr>
          <a:xfrm>
            <a:off x="395536" y="4066133"/>
            <a:ext cx="8064698" cy="288032"/>
          </a:xfrm>
        </p:spPr>
        <p:txBody>
          <a:bodyPr/>
          <a:lstStyle/>
          <a:p>
            <a:endParaRPr lang="en-GB" dirty="0" smtClean="0"/>
          </a:p>
          <a:p>
            <a:r>
              <a:rPr lang="en-GB" dirty="0" smtClean="0"/>
              <a:t>UNECE WP6. 17/19 June 2020</a:t>
            </a:r>
            <a:endParaRPr lang="en-GB" dirty="0"/>
          </a:p>
        </p:txBody>
      </p:sp>
      <p:sp>
        <p:nvSpPr>
          <p:cNvPr id="4" name="Tijdelijke aanduiding voor tekst 3"/>
          <p:cNvSpPr>
            <a:spLocks noGrp="1"/>
          </p:cNvSpPr>
          <p:nvPr>
            <p:ph type="body" sz="quarter" idx="14"/>
          </p:nvPr>
        </p:nvSpPr>
        <p:spPr>
          <a:xfrm>
            <a:off x="611560" y="2364476"/>
            <a:ext cx="7992690" cy="1025897"/>
          </a:xfrm>
        </p:spPr>
        <p:txBody>
          <a:bodyPr/>
          <a:lstStyle/>
          <a:p>
            <a:r>
              <a:rPr lang="en-GB" dirty="0" smtClean="0"/>
              <a:t>		Public </a:t>
            </a:r>
            <a:r>
              <a:rPr lang="en-GB" dirty="0" smtClean="0"/>
              <a:t>transport</a:t>
            </a:r>
          </a:p>
          <a:p>
            <a:r>
              <a:rPr lang="en-GB" sz="2200" b="0" i="1" dirty="0"/>
              <a:t>	</a:t>
            </a:r>
            <a:r>
              <a:rPr lang="en-GB" sz="2200" b="0" i="1" dirty="0" smtClean="0"/>
              <a:t>	</a:t>
            </a:r>
            <a:r>
              <a:rPr lang="en-GB" sz="2200" b="0" i="1" dirty="0" smtClean="0"/>
              <a:t> </a:t>
            </a:r>
            <a:r>
              <a:rPr lang="en-GB" sz="2200" b="0" i="1" dirty="0" smtClean="0"/>
              <a:t>issues in data collection</a:t>
            </a:r>
          </a:p>
          <a:p>
            <a:r>
              <a:rPr lang="en-GB" b="0" i="1" dirty="0" smtClean="0"/>
              <a:t>	</a:t>
            </a:r>
          </a:p>
        </p:txBody>
      </p:sp>
      <p:pic>
        <p:nvPicPr>
          <p:cNvPr id="5" name="Afbeelding 4"/>
          <p:cNvPicPr>
            <a:picLocks noChangeAspect="1"/>
          </p:cNvPicPr>
          <p:nvPr/>
        </p:nvPicPr>
        <p:blipFill>
          <a:blip r:embed="rId2"/>
          <a:stretch>
            <a:fillRect/>
          </a:stretch>
        </p:blipFill>
        <p:spPr>
          <a:xfrm>
            <a:off x="5436096" y="465131"/>
            <a:ext cx="2543175" cy="1800225"/>
          </a:xfrm>
          <a:prstGeom prst="rect">
            <a:avLst/>
          </a:prstGeom>
        </p:spPr>
      </p:pic>
      <p:sp>
        <p:nvSpPr>
          <p:cNvPr id="7" name="Tekstvak 6"/>
          <p:cNvSpPr txBox="1"/>
          <p:nvPr/>
        </p:nvSpPr>
        <p:spPr>
          <a:xfrm>
            <a:off x="5776979" y="2240094"/>
            <a:ext cx="1861407" cy="169277"/>
          </a:xfrm>
          <a:prstGeom prst="rect">
            <a:avLst/>
          </a:prstGeom>
          <a:noFill/>
        </p:spPr>
        <p:txBody>
          <a:bodyPr wrap="none" rtlCol="0">
            <a:spAutoFit/>
          </a:bodyPr>
          <a:lstStyle/>
          <a:p>
            <a:r>
              <a:rPr lang="nl-NL" sz="500" dirty="0"/>
              <a:t>https://vlietnieuws.nl/wp-content/uploads/2017/01/vervoer.jpg</a:t>
            </a:r>
          </a:p>
        </p:txBody>
      </p:sp>
    </p:spTree>
    <p:extLst>
      <p:ext uri="{BB962C8B-B14F-4D97-AF65-F5344CB8AC3E}">
        <p14:creationId xmlns:p14="http://schemas.microsoft.com/office/powerpoint/2010/main" val="33529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a:t>
            </a:fld>
            <a:endParaRPr lang="nl-NL" sz="1200" dirty="0"/>
          </a:p>
        </p:txBody>
      </p:sp>
      <p:sp>
        <p:nvSpPr>
          <p:cNvPr id="4" name="Tekstvak 3"/>
          <p:cNvSpPr txBox="1"/>
          <p:nvPr/>
        </p:nvSpPr>
        <p:spPr>
          <a:xfrm>
            <a:off x="971600" y="987574"/>
            <a:ext cx="4248472" cy="3139321"/>
          </a:xfrm>
          <a:prstGeom prst="rect">
            <a:avLst/>
          </a:prstGeom>
          <a:noFill/>
        </p:spPr>
        <p:txBody>
          <a:bodyPr wrap="square" rtlCol="0">
            <a:spAutoFit/>
          </a:bodyPr>
          <a:lstStyle/>
          <a:p>
            <a:r>
              <a:rPr lang="en-GB" dirty="0" smtClean="0"/>
              <a:t>Situation:</a:t>
            </a:r>
          </a:p>
          <a:p>
            <a:endParaRPr lang="en-GB" dirty="0" smtClean="0"/>
          </a:p>
          <a:p>
            <a:r>
              <a:rPr lang="en-GB" dirty="0" smtClean="0"/>
              <a:t>Mobility Survey (</a:t>
            </a:r>
            <a:r>
              <a:rPr lang="en-GB" dirty="0" err="1" smtClean="0"/>
              <a:t>ODiN</a:t>
            </a:r>
            <a:r>
              <a:rPr lang="en-GB" dirty="0" smtClean="0"/>
              <a:t>) not sufficient to collect reliable data (</a:t>
            </a:r>
            <a:r>
              <a:rPr lang="en-GB" sz="1400" dirty="0" smtClean="0"/>
              <a:t>passengers/</a:t>
            </a:r>
            <a:r>
              <a:rPr lang="en-GB" sz="1400" dirty="0" err="1" smtClean="0"/>
              <a:t>passengerkm</a:t>
            </a:r>
            <a:r>
              <a:rPr lang="en-GB" dirty="0" smtClean="0"/>
              <a:t>) on:</a:t>
            </a:r>
          </a:p>
          <a:p>
            <a:pPr marL="285750" indent="-285750">
              <a:buFont typeface="Arial" panose="020B0604020202020204" pitchFamily="34" charset="0"/>
              <a:buChar char="•"/>
            </a:pPr>
            <a:r>
              <a:rPr lang="en-GB" dirty="0" smtClean="0"/>
              <a:t>Buses</a:t>
            </a:r>
          </a:p>
          <a:p>
            <a:pPr marL="285750" indent="-285750">
              <a:buFont typeface="Arial" panose="020B0604020202020204" pitchFamily="34" charset="0"/>
              <a:buChar char="•"/>
            </a:pPr>
            <a:r>
              <a:rPr lang="en-GB" dirty="0" smtClean="0"/>
              <a:t>Trams		published as one  figure</a:t>
            </a:r>
          </a:p>
          <a:p>
            <a:pPr marL="285750" indent="-285750">
              <a:buFont typeface="Arial" panose="020B0604020202020204" pitchFamily="34" charset="0"/>
              <a:buChar char="•"/>
            </a:pPr>
            <a:r>
              <a:rPr lang="en-GB" dirty="0" smtClean="0"/>
              <a:t>Metros</a:t>
            </a:r>
          </a:p>
          <a:p>
            <a:pPr marL="285750" indent="-285750">
              <a:buFont typeface="Arial" panose="020B0604020202020204" pitchFamily="34" charset="0"/>
              <a:buChar char="•"/>
            </a:pPr>
            <a:r>
              <a:rPr lang="en-GB" dirty="0" smtClean="0"/>
              <a:t>Trains</a:t>
            </a:r>
          </a:p>
          <a:p>
            <a:endParaRPr lang="en-GB" dirty="0" smtClean="0"/>
          </a:p>
          <a:p>
            <a:r>
              <a:rPr lang="en-GB" dirty="0" smtClean="0"/>
              <a:t>Other sources are not available (yet)</a:t>
            </a:r>
            <a:endParaRPr lang="en-GB" dirty="0"/>
          </a:p>
        </p:txBody>
      </p:sp>
      <p:pic>
        <p:nvPicPr>
          <p:cNvPr id="5" name="Afbeelding 4"/>
          <p:cNvPicPr>
            <a:picLocks noChangeAspect="1"/>
          </p:cNvPicPr>
          <p:nvPr/>
        </p:nvPicPr>
        <p:blipFill>
          <a:blip r:embed="rId2"/>
          <a:stretch>
            <a:fillRect/>
          </a:stretch>
        </p:blipFill>
        <p:spPr>
          <a:xfrm>
            <a:off x="5228592" y="675836"/>
            <a:ext cx="3278138" cy="1639069"/>
          </a:xfrm>
          <a:prstGeom prst="rect">
            <a:avLst/>
          </a:prstGeom>
        </p:spPr>
      </p:pic>
      <p:sp>
        <p:nvSpPr>
          <p:cNvPr id="7" name="Rechteraccolade 6"/>
          <p:cNvSpPr/>
          <p:nvPr/>
        </p:nvSpPr>
        <p:spPr>
          <a:xfrm>
            <a:off x="2339752" y="2283718"/>
            <a:ext cx="144016" cy="6480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139797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4</a:t>
            </a:fld>
            <a:endParaRPr lang="nl-NL" sz="1200" dirty="0"/>
          </a:p>
        </p:txBody>
      </p:sp>
      <p:sp>
        <p:nvSpPr>
          <p:cNvPr id="5" name="Tekstvak 4"/>
          <p:cNvSpPr txBox="1"/>
          <p:nvPr/>
        </p:nvSpPr>
        <p:spPr>
          <a:xfrm>
            <a:off x="971600" y="987574"/>
            <a:ext cx="4464496" cy="2585323"/>
          </a:xfrm>
          <a:prstGeom prst="rect">
            <a:avLst/>
          </a:prstGeom>
          <a:noFill/>
        </p:spPr>
        <p:txBody>
          <a:bodyPr wrap="square" rtlCol="0">
            <a:spAutoFit/>
          </a:bodyPr>
          <a:lstStyle/>
          <a:p>
            <a:r>
              <a:rPr lang="en-GB" dirty="0" smtClean="0"/>
              <a:t>future:</a:t>
            </a:r>
          </a:p>
          <a:p>
            <a:endParaRPr lang="en-GB" dirty="0" smtClean="0"/>
          </a:p>
          <a:p>
            <a:r>
              <a:rPr lang="en-GB" dirty="0" smtClean="0"/>
              <a:t>Mobility Survey in combination with</a:t>
            </a:r>
          </a:p>
          <a:p>
            <a:r>
              <a:rPr lang="en-GB" dirty="0"/>
              <a:t>o</a:t>
            </a:r>
            <a:r>
              <a:rPr lang="en-GB" dirty="0" smtClean="0"/>
              <a:t>ther sources :</a:t>
            </a:r>
          </a:p>
          <a:p>
            <a:endParaRPr lang="en-GB" dirty="0" smtClean="0"/>
          </a:p>
          <a:p>
            <a:r>
              <a:rPr lang="en-US" dirty="0"/>
              <a:t>The most suitable source is the </a:t>
            </a:r>
            <a:r>
              <a:rPr lang="en-US" b="1" dirty="0"/>
              <a:t>check-in and check-out data </a:t>
            </a:r>
            <a:r>
              <a:rPr lang="en-US" dirty="0"/>
              <a:t>of the transport </a:t>
            </a:r>
            <a:r>
              <a:rPr lang="en-US" dirty="0" smtClean="0"/>
              <a:t>companies managed by the private company </a:t>
            </a:r>
            <a:r>
              <a:rPr lang="en-US" dirty="0" err="1" smtClean="0"/>
              <a:t>Translink</a:t>
            </a:r>
            <a:r>
              <a:rPr lang="en-US" dirty="0" smtClean="0"/>
              <a:t>.</a:t>
            </a:r>
          </a:p>
          <a:p>
            <a:endParaRPr lang="en-GB" dirty="0"/>
          </a:p>
        </p:txBody>
      </p:sp>
    </p:spTree>
    <p:extLst>
      <p:ext uri="{BB962C8B-B14F-4D97-AF65-F5344CB8AC3E}">
        <p14:creationId xmlns:p14="http://schemas.microsoft.com/office/powerpoint/2010/main" val="4101812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en-GB" sz="1200" smtClean="0"/>
              <a:pPr algn="ctr"/>
              <a:t>5</a:t>
            </a:fld>
            <a:endParaRPr lang="en-GB" sz="1200" dirty="0"/>
          </a:p>
        </p:txBody>
      </p:sp>
      <p:pic>
        <p:nvPicPr>
          <p:cNvPr id="5" name="Afbeelding 4"/>
          <p:cNvPicPr>
            <a:picLocks noChangeAspect="1"/>
          </p:cNvPicPr>
          <p:nvPr/>
        </p:nvPicPr>
        <p:blipFill>
          <a:blip r:embed="rId2"/>
          <a:stretch>
            <a:fillRect/>
          </a:stretch>
        </p:blipFill>
        <p:spPr>
          <a:xfrm>
            <a:off x="6271592" y="573808"/>
            <a:ext cx="1828800" cy="323850"/>
          </a:xfrm>
          <a:prstGeom prst="rect">
            <a:avLst/>
          </a:prstGeom>
        </p:spPr>
      </p:pic>
      <p:sp>
        <p:nvSpPr>
          <p:cNvPr id="3" name="Tijdelijke aanduiding voor tekst 2"/>
          <p:cNvSpPr>
            <a:spLocks noGrp="1"/>
          </p:cNvSpPr>
          <p:nvPr>
            <p:ph type="body" sz="quarter" idx="11"/>
          </p:nvPr>
        </p:nvSpPr>
        <p:spPr/>
        <p:txBody>
          <a:bodyPr/>
          <a:lstStyle/>
          <a:p>
            <a:pPr marL="0" indent="0">
              <a:buNone/>
            </a:pPr>
            <a:r>
              <a:rPr lang="en-US" sz="1800" dirty="0" smtClean="0"/>
              <a:t>“</a:t>
            </a:r>
            <a:r>
              <a:rPr lang="en-US" sz="1800" dirty="0" err="1" smtClean="0"/>
              <a:t>Translink</a:t>
            </a:r>
            <a:r>
              <a:rPr lang="en-US" sz="1800" dirty="0" smtClean="0"/>
              <a:t> </a:t>
            </a:r>
            <a:r>
              <a:rPr lang="en-US" sz="1800" dirty="0"/>
              <a:t>and Statistics Netherlands are working together on the development of </a:t>
            </a:r>
            <a:r>
              <a:rPr lang="en-US" sz="1800" dirty="0" smtClean="0"/>
              <a:t>a public transportation monitor : OV </a:t>
            </a:r>
            <a:r>
              <a:rPr lang="en-US" sz="1800" dirty="0"/>
              <a:t>monitor. In the OV monitor, national figures on public transport are made accessible, and relationships are established with other forms of transport. Various sources are used for this, including public transport chip card data from </a:t>
            </a:r>
            <a:r>
              <a:rPr lang="en-US" sz="1800" dirty="0" err="1"/>
              <a:t>Translink</a:t>
            </a:r>
            <a:r>
              <a:rPr lang="en-US" sz="1800" dirty="0"/>
              <a:t> and data from Statistics Netherlands collected through registers and national surveys</a:t>
            </a:r>
            <a:r>
              <a:rPr lang="en-US" sz="1800" dirty="0" smtClean="0"/>
              <a:t>.”</a:t>
            </a:r>
            <a:endParaRPr lang="en-GB" sz="1800" dirty="0"/>
          </a:p>
        </p:txBody>
      </p:sp>
      <p:sp>
        <p:nvSpPr>
          <p:cNvPr id="4" name="Tijdelijke aanduiding voor tekst 3"/>
          <p:cNvSpPr>
            <a:spLocks noGrp="1"/>
          </p:cNvSpPr>
          <p:nvPr>
            <p:ph type="body" sz="quarter" idx="14"/>
          </p:nvPr>
        </p:nvSpPr>
        <p:spPr/>
        <p:txBody>
          <a:bodyPr/>
          <a:lstStyle/>
          <a:p>
            <a:r>
              <a:rPr lang="en-GB" dirty="0" smtClean="0"/>
              <a:t>Step 1: monitor</a:t>
            </a:r>
            <a:endParaRPr lang="en-GB" dirty="0"/>
          </a:p>
        </p:txBody>
      </p:sp>
      <p:pic>
        <p:nvPicPr>
          <p:cNvPr id="6" name="Afbeelding 5"/>
          <p:cNvPicPr/>
          <p:nvPr/>
        </p:nvPicPr>
        <p:blipFill>
          <a:blip r:embed="rId3" cstate="print">
            <a:extLst>
              <a:ext uri="{28A0092B-C50C-407E-A947-70E740481C1C}">
                <a14:useLocalDpi xmlns:a14="http://schemas.microsoft.com/office/drawing/2010/main" val="0"/>
              </a:ext>
            </a:extLst>
          </a:blip>
          <a:stretch>
            <a:fillRect/>
          </a:stretch>
        </p:blipFill>
        <p:spPr>
          <a:xfrm>
            <a:off x="6516216" y="3291830"/>
            <a:ext cx="1200150" cy="1144270"/>
          </a:xfrm>
          <a:prstGeom prst="rect">
            <a:avLst/>
          </a:prstGeom>
        </p:spPr>
      </p:pic>
    </p:spTree>
    <p:extLst>
      <p:ext uri="{BB962C8B-B14F-4D97-AF65-F5344CB8AC3E}">
        <p14:creationId xmlns:p14="http://schemas.microsoft.com/office/powerpoint/2010/main" val="361864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6</a:t>
            </a:fld>
            <a:endParaRPr lang="nl-NL" sz="1200" dirty="0"/>
          </a:p>
        </p:txBody>
      </p:sp>
      <p:sp>
        <p:nvSpPr>
          <p:cNvPr id="3" name="Tijdelijke aanduiding voor tekst 2"/>
          <p:cNvSpPr>
            <a:spLocks noGrp="1"/>
          </p:cNvSpPr>
          <p:nvPr>
            <p:ph type="body" sz="quarter" idx="11"/>
          </p:nvPr>
        </p:nvSpPr>
        <p:spPr/>
        <p:txBody>
          <a:bodyPr/>
          <a:lstStyle/>
          <a:p>
            <a:pPr marL="0" indent="0">
              <a:buNone/>
            </a:pPr>
            <a:r>
              <a:rPr lang="nl-NL" sz="1100" dirty="0" err="1" smtClean="0"/>
              <a:t>Number</a:t>
            </a:r>
            <a:r>
              <a:rPr lang="nl-NL" sz="1100" dirty="0" smtClean="0"/>
              <a:t> of check-ins per </a:t>
            </a:r>
            <a:r>
              <a:rPr lang="nl-NL" sz="1100" dirty="0" err="1" smtClean="0"/>
              <a:t>day</a:t>
            </a:r>
            <a:r>
              <a:rPr lang="nl-NL" sz="1100" dirty="0" smtClean="0"/>
              <a:t> </a:t>
            </a:r>
            <a:r>
              <a:rPr lang="nl-NL" sz="1100" dirty="0" err="1" smtClean="0"/>
              <a:t>compared</a:t>
            </a:r>
            <a:r>
              <a:rPr lang="nl-NL" sz="1100" dirty="0" smtClean="0"/>
              <a:t> </a:t>
            </a:r>
            <a:r>
              <a:rPr lang="nl-NL" sz="1100" dirty="0" err="1" smtClean="0"/>
              <a:t>to</a:t>
            </a:r>
            <a:r>
              <a:rPr lang="nl-NL" sz="1100" dirty="0" smtClean="0"/>
              <a:t> </a:t>
            </a:r>
            <a:r>
              <a:rPr lang="nl-NL" sz="1100" dirty="0" err="1" smtClean="0"/>
              <a:t>reference</a:t>
            </a:r>
            <a:r>
              <a:rPr lang="nl-NL" sz="1100" dirty="0" smtClean="0"/>
              <a:t> </a:t>
            </a:r>
            <a:r>
              <a:rPr lang="nl-NL" sz="1100" dirty="0" err="1" smtClean="0"/>
              <a:t>period</a:t>
            </a:r>
            <a:r>
              <a:rPr lang="nl-NL" sz="1100" dirty="0" smtClean="0"/>
              <a:t> </a:t>
            </a:r>
          </a:p>
          <a:p>
            <a:pPr marL="0" indent="0">
              <a:buNone/>
            </a:pPr>
            <a:r>
              <a:rPr lang="nl-NL" sz="800" dirty="0"/>
              <a:t>(source: https://</a:t>
            </a:r>
            <a:r>
              <a:rPr lang="nl-NL" sz="800" dirty="0" smtClean="0"/>
              <a:t>www.cbs.nl/nl-nl/nieuws/2020/14/veel-minder-druk-in-openbaar-vervoer-in-maart-2020)</a:t>
            </a:r>
            <a:endParaRPr lang="nl-NL" sz="800" dirty="0"/>
          </a:p>
        </p:txBody>
      </p:sp>
      <p:pic>
        <p:nvPicPr>
          <p:cNvPr id="7" name="Afbeelding 6"/>
          <p:cNvPicPr>
            <a:picLocks noChangeAspect="1"/>
          </p:cNvPicPr>
          <p:nvPr/>
        </p:nvPicPr>
        <p:blipFill>
          <a:blip r:embed="rId2"/>
          <a:stretch>
            <a:fillRect/>
          </a:stretch>
        </p:blipFill>
        <p:spPr>
          <a:xfrm>
            <a:off x="322022" y="1733384"/>
            <a:ext cx="7956376" cy="2877130"/>
          </a:xfrm>
          <a:prstGeom prst="rect">
            <a:avLst/>
          </a:prstGeom>
        </p:spPr>
      </p:pic>
      <p:pic>
        <p:nvPicPr>
          <p:cNvPr id="6" name="Afbeelding 5"/>
          <p:cNvPicPr>
            <a:picLocks noChangeAspect="1"/>
          </p:cNvPicPr>
          <p:nvPr/>
        </p:nvPicPr>
        <p:blipFill>
          <a:blip r:embed="rId3"/>
          <a:stretch>
            <a:fillRect/>
          </a:stretch>
        </p:blipFill>
        <p:spPr>
          <a:xfrm>
            <a:off x="5905922" y="267494"/>
            <a:ext cx="2736304" cy="1368152"/>
          </a:xfrm>
          <a:prstGeom prst="rect">
            <a:avLst/>
          </a:prstGeom>
        </p:spPr>
      </p:pic>
      <p:sp>
        <p:nvSpPr>
          <p:cNvPr id="9" name="Tijdelijke aanduiding voor tekst 3"/>
          <p:cNvSpPr>
            <a:spLocks noGrp="1"/>
          </p:cNvSpPr>
          <p:nvPr>
            <p:ph type="body" sz="quarter" idx="14"/>
          </p:nvPr>
        </p:nvSpPr>
        <p:spPr>
          <a:xfrm>
            <a:off x="467544" y="339502"/>
            <a:ext cx="7632848" cy="576064"/>
          </a:xfrm>
        </p:spPr>
        <p:txBody>
          <a:bodyPr/>
          <a:lstStyle/>
          <a:p>
            <a:r>
              <a:rPr lang="nl-NL" sz="2400" dirty="0" smtClean="0"/>
              <a:t>OV monitor (1)</a:t>
            </a:r>
            <a:endParaRPr lang="nl-NL" sz="2400" dirty="0"/>
          </a:p>
        </p:txBody>
      </p:sp>
    </p:spTree>
    <p:extLst>
      <p:ext uri="{BB962C8B-B14F-4D97-AF65-F5344CB8AC3E}">
        <p14:creationId xmlns:p14="http://schemas.microsoft.com/office/powerpoint/2010/main" val="908080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7</a:t>
            </a:fld>
            <a:endParaRPr lang="nl-NL" sz="1200" dirty="0"/>
          </a:p>
        </p:txBody>
      </p:sp>
      <p:sp>
        <p:nvSpPr>
          <p:cNvPr id="4" name="Tijdelijke aanduiding voor tekst 3"/>
          <p:cNvSpPr>
            <a:spLocks noGrp="1"/>
          </p:cNvSpPr>
          <p:nvPr>
            <p:ph type="body" sz="quarter" idx="14"/>
          </p:nvPr>
        </p:nvSpPr>
        <p:spPr/>
        <p:txBody>
          <a:bodyPr/>
          <a:lstStyle/>
          <a:p>
            <a:r>
              <a:rPr lang="nl-NL" sz="2400" dirty="0" smtClean="0"/>
              <a:t>OV monitor (2)</a:t>
            </a:r>
            <a:endParaRPr lang="nl-NL" sz="2400" dirty="0"/>
          </a:p>
        </p:txBody>
      </p:sp>
      <p:sp>
        <p:nvSpPr>
          <p:cNvPr id="7" name="Tekstvak 6"/>
          <p:cNvSpPr txBox="1"/>
          <p:nvPr/>
        </p:nvSpPr>
        <p:spPr>
          <a:xfrm>
            <a:off x="611560" y="1416324"/>
            <a:ext cx="4392488" cy="276999"/>
          </a:xfrm>
          <a:prstGeom prst="rect">
            <a:avLst/>
          </a:prstGeom>
          <a:noFill/>
        </p:spPr>
        <p:txBody>
          <a:bodyPr wrap="square" rtlCol="0">
            <a:spAutoFit/>
          </a:bodyPr>
          <a:lstStyle/>
          <a:p>
            <a:r>
              <a:rPr lang="nl-NL" sz="1200" dirty="0" err="1" smtClean="0"/>
              <a:t>Number</a:t>
            </a:r>
            <a:r>
              <a:rPr lang="nl-NL" sz="1200" dirty="0" smtClean="0"/>
              <a:t> of check-ins per </a:t>
            </a:r>
            <a:r>
              <a:rPr lang="nl-NL" sz="1200" dirty="0" err="1" smtClean="0"/>
              <a:t>hour</a:t>
            </a:r>
            <a:r>
              <a:rPr lang="nl-NL" sz="1200" dirty="0" smtClean="0"/>
              <a:t> </a:t>
            </a:r>
            <a:r>
              <a:rPr lang="nl-NL" sz="1200" dirty="0"/>
              <a:t>on </a:t>
            </a:r>
            <a:r>
              <a:rPr lang="nl-NL" sz="1200" dirty="0" smtClean="0"/>
              <a:t>15-6-2020 </a:t>
            </a:r>
            <a:endParaRPr lang="nl-NL" sz="1200" dirty="0"/>
          </a:p>
        </p:txBody>
      </p:sp>
      <p:pic>
        <p:nvPicPr>
          <p:cNvPr id="3" name="Afbeelding 2"/>
          <p:cNvPicPr>
            <a:picLocks noChangeAspect="1"/>
          </p:cNvPicPr>
          <p:nvPr/>
        </p:nvPicPr>
        <p:blipFill>
          <a:blip r:embed="rId2"/>
          <a:stretch>
            <a:fillRect/>
          </a:stretch>
        </p:blipFill>
        <p:spPr>
          <a:xfrm>
            <a:off x="430905" y="1851670"/>
            <a:ext cx="7178774" cy="2962275"/>
          </a:xfrm>
          <a:prstGeom prst="rect">
            <a:avLst/>
          </a:prstGeom>
        </p:spPr>
      </p:pic>
      <p:pic>
        <p:nvPicPr>
          <p:cNvPr id="5" name="Afbeelding 4"/>
          <p:cNvPicPr>
            <a:picLocks noChangeAspect="1"/>
          </p:cNvPicPr>
          <p:nvPr/>
        </p:nvPicPr>
        <p:blipFill>
          <a:blip r:embed="rId3"/>
          <a:stretch>
            <a:fillRect/>
          </a:stretch>
        </p:blipFill>
        <p:spPr>
          <a:xfrm>
            <a:off x="5917347" y="213115"/>
            <a:ext cx="2674902" cy="1782571"/>
          </a:xfrm>
          <a:prstGeom prst="rect">
            <a:avLst/>
          </a:prstGeom>
        </p:spPr>
      </p:pic>
    </p:spTree>
    <p:extLst>
      <p:ext uri="{BB962C8B-B14F-4D97-AF65-F5344CB8AC3E}">
        <p14:creationId xmlns:p14="http://schemas.microsoft.com/office/powerpoint/2010/main" val="1219464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8</a:t>
            </a:fld>
            <a:endParaRPr lang="nl-NL" sz="1200" dirty="0"/>
          </a:p>
        </p:txBody>
      </p:sp>
      <p:sp>
        <p:nvSpPr>
          <p:cNvPr id="3" name="Tijdelijke aanduiding voor tekst 2"/>
          <p:cNvSpPr>
            <a:spLocks noGrp="1"/>
          </p:cNvSpPr>
          <p:nvPr>
            <p:ph type="body" sz="quarter" idx="11"/>
          </p:nvPr>
        </p:nvSpPr>
        <p:spPr>
          <a:xfrm>
            <a:off x="468313" y="1203599"/>
            <a:ext cx="6695975" cy="3455714"/>
          </a:xfrm>
        </p:spPr>
        <p:txBody>
          <a:bodyPr/>
          <a:lstStyle/>
          <a:p>
            <a:pPr>
              <a:buFont typeface="Arial" panose="020B0604020202020204" pitchFamily="34" charset="0"/>
              <a:buChar char="•"/>
            </a:pPr>
            <a:r>
              <a:rPr lang="nl-NL" sz="1800" dirty="0" smtClean="0"/>
              <a:t>Public transport data (OV-data) </a:t>
            </a:r>
            <a:r>
              <a:rPr lang="nl-NL" sz="1800" smtClean="0"/>
              <a:t>about </a:t>
            </a:r>
            <a:r>
              <a:rPr lang="nl-NL" sz="1800" dirty="0" smtClean="0"/>
              <a:t>check-ins </a:t>
            </a:r>
            <a:r>
              <a:rPr lang="nl-NL" sz="1800" dirty="0" err="1" smtClean="0"/>
              <a:t>and</a:t>
            </a:r>
            <a:r>
              <a:rPr lang="nl-NL" sz="1800" dirty="0" smtClean="0"/>
              <a:t> check-outs </a:t>
            </a:r>
            <a:r>
              <a:rPr lang="en-US" sz="1800" dirty="0" smtClean="0"/>
              <a:t>is </a:t>
            </a:r>
            <a:r>
              <a:rPr lang="en-US" sz="1800" dirty="0"/>
              <a:t>held by private transport </a:t>
            </a:r>
            <a:r>
              <a:rPr lang="en-US" sz="1800" dirty="0" smtClean="0"/>
              <a:t>companies and managed by </a:t>
            </a:r>
            <a:r>
              <a:rPr lang="en-US" sz="1800" dirty="0" err="1" smtClean="0"/>
              <a:t>Translink</a:t>
            </a:r>
            <a:r>
              <a:rPr lang="en-US" sz="1800" dirty="0" smtClean="0"/>
              <a:t> </a:t>
            </a:r>
            <a:endParaRPr lang="en-US" sz="1800" dirty="0"/>
          </a:p>
          <a:p>
            <a:pPr>
              <a:buFont typeface="Arial" panose="020B0604020202020204" pitchFamily="34" charset="0"/>
              <a:buChar char="•"/>
            </a:pPr>
            <a:r>
              <a:rPr lang="en-US" sz="1800" dirty="0" smtClean="0"/>
              <a:t>These </a:t>
            </a:r>
            <a:r>
              <a:rPr lang="en-US" sz="1800" dirty="0"/>
              <a:t>data are necessary to estimate the number of train </a:t>
            </a:r>
            <a:r>
              <a:rPr lang="en-US" sz="1800" dirty="0" smtClean="0"/>
              <a:t>passengers (EU-legislation, </a:t>
            </a:r>
            <a:r>
              <a:rPr lang="nl-NL" sz="1800" dirty="0"/>
              <a:t>(EU) 2018/643</a:t>
            </a:r>
            <a:r>
              <a:rPr lang="en-US" sz="1800" dirty="0" smtClean="0"/>
              <a:t>)</a:t>
            </a:r>
          </a:p>
          <a:p>
            <a:pPr>
              <a:buFont typeface="Arial" panose="020B0604020202020204" pitchFamily="34" charset="0"/>
              <a:buChar char="•"/>
            </a:pPr>
            <a:r>
              <a:rPr lang="en-US" sz="1800" dirty="0" smtClean="0"/>
              <a:t>And the number of bus, tram and metro passengers</a:t>
            </a:r>
          </a:p>
          <a:p>
            <a:pPr>
              <a:buFont typeface="Arial" panose="020B0604020202020204" pitchFamily="34" charset="0"/>
              <a:buChar char="•"/>
            </a:pPr>
            <a:endParaRPr lang="en-US" sz="1800" dirty="0"/>
          </a:p>
          <a:p>
            <a:pPr marL="0" indent="0" algn="ctr">
              <a:buNone/>
            </a:pPr>
            <a:r>
              <a:rPr lang="en-US" sz="1800" i="1" dirty="0" smtClean="0"/>
              <a:t>“Statistics </a:t>
            </a:r>
            <a:r>
              <a:rPr lang="en-US" sz="1800" i="1" dirty="0"/>
              <a:t>Netherlands can then act as a data hub for other government services and the private </a:t>
            </a:r>
            <a:r>
              <a:rPr lang="en-US" sz="1800" i="1" dirty="0" smtClean="0"/>
              <a:t>sector.”</a:t>
            </a:r>
            <a:endParaRPr lang="nl-NL" sz="1800" i="1" dirty="0"/>
          </a:p>
        </p:txBody>
      </p:sp>
      <p:sp>
        <p:nvSpPr>
          <p:cNvPr id="4" name="Tijdelijke aanduiding voor tekst 3"/>
          <p:cNvSpPr>
            <a:spLocks noGrp="1"/>
          </p:cNvSpPr>
          <p:nvPr>
            <p:ph type="body" sz="quarter" idx="14"/>
          </p:nvPr>
        </p:nvSpPr>
        <p:spPr/>
        <p:txBody>
          <a:bodyPr/>
          <a:lstStyle/>
          <a:p>
            <a:r>
              <a:rPr lang="nl-NL" sz="2800" dirty="0" smtClean="0"/>
              <a:t>Next step : </a:t>
            </a:r>
            <a:r>
              <a:rPr lang="nl-NL" sz="2800" dirty="0" err="1" smtClean="0"/>
              <a:t>detailed</a:t>
            </a:r>
            <a:r>
              <a:rPr lang="nl-NL" sz="2800" dirty="0" smtClean="0"/>
              <a:t> info on check-ins/-outs</a:t>
            </a:r>
            <a:endParaRPr lang="nl-NL" sz="2800" dirty="0"/>
          </a:p>
        </p:txBody>
      </p:sp>
      <p:pic>
        <p:nvPicPr>
          <p:cNvPr id="5" name="Afbeelding 4"/>
          <p:cNvPicPr>
            <a:picLocks noChangeAspect="1"/>
          </p:cNvPicPr>
          <p:nvPr/>
        </p:nvPicPr>
        <p:blipFill>
          <a:blip r:embed="rId2"/>
          <a:stretch>
            <a:fillRect/>
          </a:stretch>
        </p:blipFill>
        <p:spPr>
          <a:xfrm>
            <a:off x="7308305" y="339502"/>
            <a:ext cx="1460946" cy="1096616"/>
          </a:xfrm>
          <a:prstGeom prst="rect">
            <a:avLst/>
          </a:prstGeom>
        </p:spPr>
      </p:pic>
    </p:spTree>
    <p:extLst>
      <p:ext uri="{BB962C8B-B14F-4D97-AF65-F5344CB8AC3E}">
        <p14:creationId xmlns:p14="http://schemas.microsoft.com/office/powerpoint/2010/main" val="349105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9</a:t>
            </a:fld>
            <a:endParaRPr lang="nl-NL" sz="1200" dirty="0"/>
          </a:p>
        </p:txBody>
      </p:sp>
      <p:sp>
        <p:nvSpPr>
          <p:cNvPr id="3" name="Tijdelijke aanduiding voor tekst 2"/>
          <p:cNvSpPr>
            <a:spLocks noGrp="1"/>
          </p:cNvSpPr>
          <p:nvPr>
            <p:ph type="body" sz="quarter" idx="11"/>
          </p:nvPr>
        </p:nvSpPr>
        <p:spPr/>
        <p:txBody>
          <a:bodyPr/>
          <a:lstStyle/>
          <a:p>
            <a:pPr marL="0" indent="0">
              <a:buNone/>
            </a:pPr>
            <a:r>
              <a:rPr lang="nl-NL" sz="2000" dirty="0" smtClean="0"/>
              <a:t>Microdata </a:t>
            </a:r>
            <a:r>
              <a:rPr lang="nl-NL" sz="2000" dirty="0" err="1" smtClean="0"/>
              <a:t>to</a:t>
            </a:r>
            <a:r>
              <a:rPr lang="nl-NL" sz="2000" dirty="0" smtClean="0"/>
              <a:t> CBS : </a:t>
            </a:r>
            <a:endParaRPr lang="nl-NL" sz="2000" dirty="0"/>
          </a:p>
          <a:p>
            <a:pPr marL="0" indent="0">
              <a:buNone/>
            </a:pPr>
            <a:r>
              <a:rPr lang="nl-NL" sz="2000" dirty="0" err="1" smtClean="0"/>
              <a:t>Businesses</a:t>
            </a:r>
            <a:r>
              <a:rPr lang="nl-NL" sz="2000" dirty="0" smtClean="0"/>
              <a:t> (transport companies) </a:t>
            </a:r>
            <a:r>
              <a:rPr lang="nl-NL" sz="2000" dirty="0"/>
              <a:t>have concerns </a:t>
            </a:r>
            <a:r>
              <a:rPr lang="nl-NL" sz="2000" dirty="0" err="1" smtClean="0"/>
              <a:t>about</a:t>
            </a:r>
            <a:r>
              <a:rPr lang="nl-NL" sz="2000" dirty="0" smtClean="0"/>
              <a:t>:</a:t>
            </a:r>
          </a:p>
          <a:p>
            <a:pPr marL="342900" indent="-342900">
              <a:buFont typeface="Arial" panose="020B0604020202020204" pitchFamily="34" charset="0"/>
              <a:buChar char="•"/>
            </a:pPr>
            <a:r>
              <a:rPr lang="nl-NL" sz="2000" i="1" dirty="0" smtClean="0"/>
              <a:t>Data security</a:t>
            </a:r>
          </a:p>
          <a:p>
            <a:pPr marL="342900" indent="-342900">
              <a:buFont typeface="Arial" panose="020B0604020202020204" pitchFamily="34" charset="0"/>
              <a:buChar char="•"/>
            </a:pPr>
            <a:r>
              <a:rPr lang="nl-NL" sz="2000" i="1" dirty="0" smtClean="0"/>
              <a:t>Privacy </a:t>
            </a:r>
            <a:r>
              <a:rPr lang="nl-NL" sz="2000" i="1" dirty="0" err="1" smtClean="0"/>
              <a:t>aspects</a:t>
            </a:r>
            <a:endParaRPr lang="nl-NL" sz="2000" i="1" dirty="0" smtClean="0"/>
          </a:p>
          <a:p>
            <a:pPr marL="342900" indent="-342900">
              <a:buFont typeface="Arial" panose="020B0604020202020204" pitchFamily="34" charset="0"/>
              <a:buChar char="•"/>
            </a:pPr>
            <a:r>
              <a:rPr lang="nl-NL" sz="2000" i="1" dirty="0" err="1" smtClean="0"/>
              <a:t>Their</a:t>
            </a:r>
            <a:r>
              <a:rPr lang="nl-NL" sz="2000" i="1" dirty="0" smtClean="0"/>
              <a:t> </a:t>
            </a:r>
            <a:r>
              <a:rPr lang="nl-NL" sz="2000" i="1" dirty="0" err="1" smtClean="0"/>
              <a:t>Competitive</a:t>
            </a:r>
            <a:r>
              <a:rPr lang="nl-NL" sz="2000" i="1" dirty="0" smtClean="0"/>
              <a:t> </a:t>
            </a:r>
            <a:r>
              <a:rPr lang="nl-NL" sz="2000" i="1" dirty="0" err="1" smtClean="0"/>
              <a:t>position</a:t>
            </a:r>
            <a:endParaRPr lang="nl-NL" sz="2000" i="1" dirty="0" smtClean="0"/>
          </a:p>
          <a:p>
            <a:pPr marL="342900" indent="-342900">
              <a:buFont typeface="Arial" panose="020B0604020202020204" pitchFamily="34" charset="0"/>
              <a:buChar char="•"/>
            </a:pPr>
            <a:endParaRPr lang="nl-NL" sz="2000" i="1" dirty="0"/>
          </a:p>
          <a:p>
            <a:pPr marL="0" indent="0">
              <a:buNone/>
            </a:pPr>
            <a:r>
              <a:rPr lang="nl-NL" sz="2000" dirty="0" smtClean="0"/>
              <a:t>-&gt; </a:t>
            </a:r>
            <a:r>
              <a:rPr lang="en-US" sz="2000" dirty="0" smtClean="0"/>
              <a:t>Statistics </a:t>
            </a:r>
            <a:r>
              <a:rPr lang="en-US" sz="2000" dirty="0"/>
              <a:t>Netherlands is negotiating with the ministry, the transport companies and the data manager to overcome </a:t>
            </a:r>
            <a:r>
              <a:rPr lang="en-US" sz="2000" dirty="0" smtClean="0"/>
              <a:t>legal, privacy </a:t>
            </a:r>
            <a:r>
              <a:rPr lang="en-US" sz="2000" dirty="0"/>
              <a:t> </a:t>
            </a:r>
            <a:r>
              <a:rPr lang="en-US" sz="2000" dirty="0" smtClean="0"/>
              <a:t>and other </a:t>
            </a:r>
            <a:r>
              <a:rPr lang="en-US" sz="2000" dirty="0"/>
              <a:t>obstacles…</a:t>
            </a:r>
            <a:endParaRPr lang="nl-NL" sz="2000" dirty="0"/>
          </a:p>
        </p:txBody>
      </p:sp>
      <p:sp>
        <p:nvSpPr>
          <p:cNvPr id="4" name="Tijdelijke aanduiding voor tekst 3"/>
          <p:cNvSpPr>
            <a:spLocks noGrp="1"/>
          </p:cNvSpPr>
          <p:nvPr>
            <p:ph type="body" sz="quarter" idx="14"/>
          </p:nvPr>
        </p:nvSpPr>
        <p:spPr/>
        <p:txBody>
          <a:bodyPr/>
          <a:lstStyle/>
          <a:p>
            <a:r>
              <a:rPr lang="en-US" dirty="0" smtClean="0"/>
              <a:t>challenge</a:t>
            </a:r>
            <a:r>
              <a:rPr lang="en-US" dirty="0"/>
              <a:t>: access to adequate microdata</a:t>
            </a:r>
            <a:endParaRPr lang="nl-NL" dirty="0"/>
          </a:p>
        </p:txBody>
      </p:sp>
    </p:spTree>
    <p:extLst>
      <p:ext uri="{BB962C8B-B14F-4D97-AF65-F5344CB8AC3E}">
        <p14:creationId xmlns:p14="http://schemas.microsoft.com/office/powerpoint/2010/main" val="2373607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3F84EC74-2453-4463-BD10-B2CF18A54BA4}" vid="{0E4E9784-1400-4F35-9B79-2A92AF0134E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erkdocument" ma:contentTypeID="0x0101008BBFF960507043A698762B5161B7A80200A02288072B7A431095D859DDC0BF738200AA21914F73FF69498D780CFB55E66D7C" ma:contentTypeVersion="18" ma:contentTypeDescription="Een nieuw document maken." ma:contentTypeScope="" ma:versionID="d9b74d537f0b0a7e39164f0d2e3913a2">
  <xsd:schema xmlns:xsd="http://www.w3.org/2001/XMLSchema" xmlns:xs="http://www.w3.org/2001/XMLSchema" xmlns:p="http://schemas.microsoft.com/office/2006/metadata/properties" xmlns:ns2="b74be9d0-744f-40c0-ac69-73a07a8fd844" xmlns:ns3="d49bbb81-d0c4-457b-845c-b6980f68270a" targetNamespace="http://schemas.microsoft.com/office/2006/metadata/properties" ma:root="true" ma:fieldsID="6ea33ffcaaba54a68c8dacd149b4ac7b" ns2:_="" ns3:_="">
    <xsd:import namespace="b74be9d0-744f-40c0-ac69-73a07a8fd844"/>
    <xsd:import namespace="d49bbb81-d0c4-457b-845c-b6980f68270a"/>
    <xsd:element name="properties">
      <xsd:complexType>
        <xsd:sequence>
          <xsd:element name="documentManagement">
            <xsd:complexType>
              <xsd:all>
                <xsd:element ref="ns3:UsedCbsCategorie" minOccurs="0"/>
                <xsd:element ref="ns3:UsedCbsOndernemingsTrefwoorden" minOccurs="0"/>
                <xsd:element ref="ns3:VergaderDatum" minOccurs="0"/>
                <xsd:element ref="ns3:PublicatieDatum" minOccurs="0"/>
                <xsd:element ref="ns2:TaxCatchAll" minOccurs="0"/>
                <xsd:element ref="ns2:TaxCatchAllLabel" minOccurs="0"/>
                <xsd:element ref="ns2:g23705cfe14e4ff3b444105588ed2ce0" minOccurs="0"/>
                <xsd:element ref="ns2:g23705cfe14e4ff3b444105588ed2c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be9d0-744f-40c0-ac69-73a07a8fd844" elementFormDefault="qualified">
    <xsd:import namespace="http://schemas.microsoft.com/office/2006/documentManagement/types"/>
    <xsd:import namespace="http://schemas.microsoft.com/office/infopath/2007/PartnerControls"/>
    <xsd:element name="TaxCatchAll" ma:index="12" nillable="true" ma:displayName="Catch-all-kolom van taxonomie" ma:description="" ma:hidden="true" ma:list="{690a9d37-479e-4187-bf9a-6200b55bbd9b}" ma:internalName="TaxCatchAll" ma:showField="CatchAllData" ma:web="5a7fde96-2cbb-461c-a31d-76e1f51a40f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atch-all-kolom van taxonomie1" ma:description="" ma:hidden="true" ma:list="{690a9d37-479e-4187-bf9a-6200b55bbd9b}" ma:internalName="TaxCatchAllLabel" ma:readOnly="true" ma:showField="CatchAllDataLabel" ma:web="5a7fde96-2cbb-461c-a31d-76e1f51a40f9">
      <xsd:complexType>
        <xsd:complexContent>
          <xsd:extension base="dms:MultiChoiceLookup">
            <xsd:sequence>
              <xsd:element name="Value" type="dms:Lookup" maxOccurs="unbounded" minOccurs="0" nillable="true"/>
            </xsd:sequence>
          </xsd:extension>
        </xsd:complexContent>
      </xsd:complexType>
    </xsd:element>
    <xsd:element name="g23705cfe14e4ff3b444105588ed2ce0" ma:index="14" ma:taxonomy="true" ma:internalName="g23705cfe14e4ff3b444105588ed2ce0" ma:taxonomyFieldName="CbsCategorie" ma:displayName="Categorie" ma:fieldId="{023705cf-e14e-4ff3-b444-105588ed2ce0}" ma:sspId="ee8742b1-c3cb-4378-aa64-33684c4b490a" ma:termSetId="2f456da4-0526-4405-958a-772731a49f75" ma:anchorId="00000000-0000-0000-0000-000000000000" ma:open="false" ma:isKeyword="false">
      <xsd:complexType>
        <xsd:sequence>
          <xsd:element ref="pc:Terms" minOccurs="0" maxOccurs="1"/>
        </xsd:sequence>
      </xsd:complexType>
    </xsd:element>
    <xsd:element name="g23705cfe14e4ff3b444105588ed2ce1" ma:index="16" nillable="true" ma:taxonomy="true" ma:internalName="g23705cfe14e4ff3b444105588ed2ce1" ma:taxonomyFieldName="CbsOndernemingsTrefwoorden" ma:displayName="Ondernemingstrefwoorden" ma:fieldId="{023705cf-e14e-4ff3-b444-105588ed2ce1}" ma:taxonomyMulti="true" ma:sspId="ee8742b1-c3cb-4378-aa64-33684c4b490a" ma:termSetId="bd692f68-2805-4cda-b2b5-649d75cfaf20"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49bbb81-d0c4-457b-845c-b6980f68270a" elementFormDefault="qualified">
    <xsd:import namespace="http://schemas.microsoft.com/office/2006/documentManagement/types"/>
    <xsd:import namespace="http://schemas.microsoft.com/office/infopath/2007/PartnerControls"/>
    <xsd:element name="UsedCbsCategorie" ma:index="3" nillable="true" ma:displayName="Categorie" ma:description="A hidden fields which holds all the categorie terms currently in use, so that it can be used in keyfilters" ma:hidden="true" ma:internalName="UsedCbsCategorie">
      <xsd:complexType>
        <xsd:complexContent>
          <xsd:extension base="dms:MultiChoice">
            <xsd:sequence>
              <xsd:element name="Value" maxOccurs="unbounded" minOccurs="0" nillable="true">
                <xsd:simpleType>
                  <xsd:restriction base="dms:Choice">
                    <xsd:enumeration value="Communicatie"/>
                    <xsd:enumeration value="evenementen"/>
                    <xsd:enumeration value="huisstijl"/>
                  </xsd:restriction>
                </xsd:simpleType>
              </xsd:element>
            </xsd:sequence>
          </xsd:extension>
        </xsd:complexContent>
      </xsd:complexType>
    </xsd:element>
    <xsd:element name="UsedCbsOndernemingsTrefwoorden" ma:index="5" nillable="true" ma:displayName="Ondernemingstrefwoorden" ma:description="A hidden fields which holds all the trefwoorden/tag terms currently in use, so that it can be used in keyfilters" ma:hidden="true" ma:internalName="UsedCbsOndernemingsTrefwoorden">
      <xsd:complexType>
        <xsd:complexContent>
          <xsd:extension base="dms:MultiChoice">
            <xsd:sequence>
              <xsd:element name="Value" maxOccurs="unbounded" minOccurs="0" nillable="true">
                <xsd:simpleType>
                  <xsd:restriction base="dms:Choice">
                    <xsd:enumeration value="aanmelding"/>
                    <xsd:enumeration value="bijeenkomsten"/>
                    <xsd:enumeration value="communicatie"/>
                    <xsd:enumeration value="communicatiekalender"/>
                    <xsd:enumeration value="Draaiboek"/>
                    <xsd:enumeration value="evenementen"/>
                    <xsd:enumeration value="handleiding"/>
                    <xsd:enumeration value="instructie"/>
                    <xsd:enumeration value="intranet"/>
                  </xsd:restriction>
                </xsd:simpleType>
              </xsd:element>
            </xsd:sequence>
          </xsd:extension>
        </xsd:complexContent>
      </xsd:complexType>
    </xsd:element>
    <xsd:element name="VergaderDatum" ma:index="6" nillable="true" ma:displayName="Vergaderdatum" ma:format="DateOnly" ma:indexed="true" ma:internalName="VergaderDatum">
      <xsd:simpleType>
        <xsd:restriction base="dms:DateTime"/>
      </xsd:simpleType>
    </xsd:element>
    <xsd:element name="PublicatieDatum" ma:index="7" nillable="true" ma:displayName="Publicatiedatum" ma:format="DateOnly" ma:indexed="true" ma:internalName="Publicatie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23705cfe14e4ff3b444105588ed2ce1 xmlns="b74be9d0-744f-40c0-ac69-73a07a8fd844">
      <Terms xmlns="http://schemas.microsoft.com/office/infopath/2007/PartnerControls"/>
    </g23705cfe14e4ff3b444105588ed2ce1>
    <TaxCatchAll xmlns="b74be9d0-744f-40c0-ac69-73a07a8fd844">
      <Value>288</Value>
    </TaxCatchAll>
    <g23705cfe14e4ff3b444105588ed2ce0 xmlns="b74be9d0-744f-40c0-ac69-73a07a8fd844">
      <Terms xmlns="http://schemas.microsoft.com/office/infopath/2007/PartnerControls">
        <TermInfo xmlns="http://schemas.microsoft.com/office/infopath/2007/PartnerControls">
          <TermName xmlns="http://schemas.microsoft.com/office/infopath/2007/PartnerControls">communicatie</TermName>
          <TermId xmlns="http://schemas.microsoft.com/office/infopath/2007/PartnerControls">96754d7a-5047-40f9-a18b-9742c56bcd70</TermId>
        </TermInfo>
      </Terms>
    </g23705cfe14e4ff3b444105588ed2ce0>
    <UsedCbsCategorie xmlns="d49bbb81-d0c4-457b-845c-b6980f68270a"/>
    <PublicatieDatum xmlns="d49bbb81-d0c4-457b-845c-b6980f68270a" xsi:nil="true"/>
    <UsedCbsOndernemingsTrefwoorden xmlns="d49bbb81-d0c4-457b-845c-b6980f68270a"/>
    <VergaderDatum xmlns="d49bbb81-d0c4-457b-845c-b6980f68270a" xsi:nil="true"/>
  </documentManagement>
</p:properties>
</file>

<file path=customXml/itemProps1.xml><?xml version="1.0" encoding="utf-8"?>
<ds:datastoreItem xmlns:ds="http://schemas.openxmlformats.org/officeDocument/2006/customXml" ds:itemID="{2171E738-B662-4276-A23C-069C72F4F0D0}">
  <ds:schemaRefs>
    <ds:schemaRef ds:uri="http://schemas.microsoft.com/sharepoint/v3/contenttype/forms"/>
  </ds:schemaRefs>
</ds:datastoreItem>
</file>

<file path=customXml/itemProps2.xml><?xml version="1.0" encoding="utf-8"?>
<ds:datastoreItem xmlns:ds="http://schemas.openxmlformats.org/officeDocument/2006/customXml" ds:itemID="{E45A7D74-A68D-41DC-88EF-D535B58A2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be9d0-744f-40c0-ac69-73a07a8fd844"/>
    <ds:schemaRef ds:uri="d49bbb81-d0c4-457b-845c-b6980f6827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6789DD-AD78-4312-967F-B011362B0010}">
  <ds:schemaRefs>
    <ds:schemaRef ds:uri="http://purl.org/dc/elements/1.1/"/>
    <ds:schemaRef ds:uri="http://schemas.openxmlformats.org/package/2006/metadata/core-properties"/>
    <ds:schemaRef ds:uri="d49bbb81-d0c4-457b-845c-b6980f68270a"/>
    <ds:schemaRef ds:uri="http://purl.org/dc/dcmitype/"/>
    <ds:schemaRef ds:uri="http://schemas.microsoft.com/office/2006/documentManagement/types"/>
    <ds:schemaRef ds:uri="http://schemas.microsoft.com/office/infopath/2007/PartnerControls"/>
    <ds:schemaRef ds:uri="http://schemas.microsoft.com/office/2006/metadata/properties"/>
    <ds:schemaRef ds:uri="b74be9d0-744f-40c0-ac69-73a07a8fd84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CBS Powerpoint sjabloon</Template>
  <TotalTime>0</TotalTime>
  <Words>339</Words>
  <Application>Microsoft Office PowerPoint</Application>
  <PresentationFormat>Diavoorstelling (16:9)</PresentationFormat>
  <Paragraphs>52</Paragraphs>
  <Slides>10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Arial</vt:lpstr>
      <vt:lpstr>Calibri</vt:lpstr>
      <vt:lpstr>1_Aangepast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Thank you for your attention</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Smeets, P.S.G.M. (Peter)</dc:creator>
  <cp:lastModifiedBy>Smeets, P.S.G.M. (Peter)</cp:lastModifiedBy>
  <cp:revision>122</cp:revision>
  <dcterms:created xsi:type="dcterms:W3CDTF">2017-11-23T13:56:24Z</dcterms:created>
  <dcterms:modified xsi:type="dcterms:W3CDTF">2020-06-16T11:49:04Z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0x0101008BBFF960507043A698762B5161B7A80200A02288072B7A431095D859DDC0BF738200AA21914F73FF69498D780CFB55E66D7C</vt:lpwstr>
  </property>
  <property fmtid="{D5CDD505-2E9C-101B-9397-08002B2CF9AE}" pid="3" name="CbsCategorie">
    <vt:lpwstr>288;#communicatie|96754d7a-5047-40f9-a18b-9742c56bcd70</vt:lpwstr>
  </property>
  <property fmtid="{D5CDD505-2E9C-101B-9397-08002B2CF9AE}" pid="4" name="CbsOndernemingsTrefwoorden">
    <vt:lpwstr/>
  </property>
</Properties>
</file>