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handoutMasterIdLst>
    <p:handoutMasterId r:id="rId14"/>
  </p:handoutMasterIdLst>
  <p:sldIdLst>
    <p:sldId id="256" r:id="rId6"/>
    <p:sldId id="267" r:id="rId7"/>
    <p:sldId id="276" r:id="rId8"/>
    <p:sldId id="277" r:id="rId9"/>
    <p:sldId id="271" r:id="rId10"/>
    <p:sldId id="268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mbers, Matthew (OST)" initials="CM(" lastIdx="3" clrIdx="0">
    <p:extLst>
      <p:ext uri="{19B8F6BF-5375-455C-9EA6-DF929625EA0E}">
        <p15:presenceInfo xmlns:p15="http://schemas.microsoft.com/office/powerpoint/2012/main" userId="S::matthew.chambers@ad.dot.gov::bc49eaf9-ee25-4734-9743-ac00136eb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5" d="100"/>
          <a:sy n="65" d="100"/>
        </p:scale>
        <p:origin x="133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A0E6B8-A48B-7748-9FAC-3D91197C2D30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A1814-B98E-9A40-BCF6-0E68F136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7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E0BC38-09EC-4E93-BF5A-87BED6EFBFBF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8F025D-073B-466B-8858-5F707709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8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BCC9-858E-411A-9D03-340B6116D630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9594-615A-4E3C-A325-B3BFA6226E5E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9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8569-FABC-4DEB-AD96-21A13067238F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7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EB51-4BF3-424A-86D6-D63D29B10496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5807-633C-4411-AC79-2BED954BDCAF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1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5F85-004F-4322-B058-6002EB5C44D0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42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A3A8-6160-4126-AEEE-089BEDFCD19E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47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8960-354E-414D-BE15-9DE058F4F5AE}" type="datetime1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9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4C5A-531F-47AE-9DCA-2FCDC63CF824}" type="datetime1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48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3B98-927E-474D-A70E-C771B0F7413E}" type="datetime1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466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0F7E-E599-4E6B-903E-33036384CA49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0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BC81-C14B-4427-A2EA-BBD307005359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93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3EBD-A004-48D5-B2E0-90E72ADE2309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3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E2D9-4846-4270-AFA7-D54859300394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92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C46-2F11-493E-A6E2-FDF146E73670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1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45FD-5431-40A9-B019-894BAAC06222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0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77A-5B1B-4EC4-9CA8-32C539A9ADD7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6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97F9-A172-4103-9749-7A022D07B501}" type="datetime1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1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FE89-A7B5-4684-B0F5-08FD6D54773D}" type="datetime1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6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C68-0268-468A-855A-29FC2FF618D8}" type="datetime1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6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1AC3-EFAB-43A8-A640-1D5FE4A6C342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2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5DD6-59BF-4FD4-B4E0-A855609CFBC7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5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1052E-8FCA-4884-940C-FC81E913E4E6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324B-3EA8-4B20-AFDA-6242F605742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8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218" y="2863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1FBE-9EC2-4D53-A14E-7028C6CDD997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719" y="6400800"/>
            <a:ext cx="1950991" cy="25146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38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ts.gov/newsroom/week-transportation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1524000"/>
            <a:ext cx="8382000" cy="1676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Arial"/>
              <a:cs typeface="ＭＳ Ｐゴシック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</a:rPr>
              <a:t/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2" charset="-128"/>
              </a:rPr>
              <a:t/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2" charset="-128"/>
              </a:rPr>
            </a:b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-112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1709" y="1981200"/>
            <a:ext cx="634468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/>
              <a:t>COVID-19 Related </a:t>
            </a:r>
          </a:p>
          <a:p>
            <a:pPr algn="ctr"/>
            <a:r>
              <a:rPr lang="en-US" sz="4400" b="1" dirty="0"/>
              <a:t>Transportation Data in the</a:t>
            </a:r>
          </a:p>
          <a:p>
            <a:pPr algn="ctr"/>
            <a:r>
              <a:rPr lang="en-US" sz="4400" b="1" dirty="0"/>
              <a:t>United States</a:t>
            </a:r>
          </a:p>
          <a:p>
            <a:pPr algn="ctr"/>
            <a:endParaRPr lang="en-US" dirty="0"/>
          </a:p>
          <a:p>
            <a:pPr algn="ctr"/>
            <a:r>
              <a:rPr lang="en-US" sz="3200" b="1" dirty="0"/>
              <a:t>Steven Beningo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June </a:t>
            </a:r>
            <a:r>
              <a:rPr lang="en-US" sz="2400" dirty="0" smtClean="0"/>
              <a:t>17, </a:t>
            </a:r>
            <a:r>
              <a:rPr lang="en-US" sz="2400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Paradigm</a:t>
            </a:r>
            <a:endParaRPr lang="en-US" dirty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86182" tIns="43091" rIns="86182" bIns="43091">
            <a:normAutofit/>
          </a:bodyPr>
          <a:lstStyle/>
          <a:p>
            <a:pPr marL="315814" indent="-315814" defTabSz="842169"/>
            <a:r>
              <a:rPr lang="en-US" sz="2400" dirty="0"/>
              <a:t>Addition of flash indicators to the Bureau of Transportation Statistics (BTS) website – A new product line of provisional indicators of transportation activity. </a:t>
            </a:r>
            <a:endParaRPr lang="en-US" sz="2400" dirty="0" smtClean="0"/>
          </a:p>
          <a:p>
            <a:pPr marL="315814" indent="-315814" defTabSz="842169"/>
            <a:r>
              <a:rPr lang="en-US" sz="2400" dirty="0" smtClean="0"/>
              <a:t>Differs </a:t>
            </a:r>
            <a:r>
              <a:rPr lang="en-US" sz="2400" dirty="0"/>
              <a:t>from traditional statistical products because timeliness is more of a focus than statistical quality.  BTS continues to maintain traditional statistical products that require a highly deliberative process.</a:t>
            </a:r>
          </a:p>
          <a:p>
            <a:pPr marL="315814" indent="-315814" defTabSz="842169"/>
            <a:endParaRPr lang="en-US" altLang="en-US" sz="2400" dirty="0"/>
          </a:p>
          <a:p>
            <a:pPr marL="315814" indent="-315814" defTabSz="842169"/>
            <a:endParaRPr lang="en-US" altLang="en-US" sz="2400" dirty="0"/>
          </a:p>
          <a:p>
            <a:pPr marL="315814" indent="-315814" defTabSz="842169"/>
            <a:endParaRPr lang="en-US" altLang="en-US" sz="2100" dirty="0"/>
          </a:p>
          <a:p>
            <a:pPr marL="0" indent="0" defTabSz="842169">
              <a:buNone/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5204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Acquisition</a:t>
            </a:r>
            <a:endParaRPr lang="en-US" dirty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86182" tIns="43091" rIns="86182" bIns="43091">
            <a:normAutofit fontScale="92500" lnSpcReduction="10000"/>
          </a:bodyPr>
          <a:lstStyle/>
          <a:p>
            <a:pPr marL="315814" indent="-315814" defTabSz="842169"/>
            <a:r>
              <a:rPr lang="en-US" altLang="en-US" sz="3000" dirty="0" smtClean="0"/>
              <a:t>BTS </a:t>
            </a:r>
            <a:r>
              <a:rPr lang="en-US" altLang="en-US" sz="3000" dirty="0"/>
              <a:t>acquired real time and near real time transportation data from public and private </a:t>
            </a:r>
            <a:r>
              <a:rPr lang="en-US" altLang="en-US" sz="3000" dirty="0" smtClean="0"/>
              <a:t>sources.</a:t>
            </a:r>
            <a:endParaRPr lang="en-US" altLang="en-US" sz="3000" dirty="0"/>
          </a:p>
          <a:p>
            <a:pPr marL="315814" indent="-315814" defTabSz="842169"/>
            <a:r>
              <a:rPr lang="en-US" altLang="en-US" sz="3000" dirty="0" smtClean="0"/>
              <a:t>Examples</a:t>
            </a:r>
            <a:endParaRPr lang="en-US" altLang="en-US" sz="2100" dirty="0"/>
          </a:p>
          <a:p>
            <a:pPr marL="715864" lvl="1" indent="-315814" defTabSz="842169"/>
            <a:r>
              <a:rPr lang="en-US" altLang="en-US" sz="2100" dirty="0" smtClean="0"/>
              <a:t>Movement </a:t>
            </a:r>
            <a:r>
              <a:rPr lang="en-US" altLang="en-US" sz="2100" smtClean="0"/>
              <a:t>of Persons: </a:t>
            </a:r>
            <a:r>
              <a:rPr lang="en-US" altLang="en-US" sz="2100" dirty="0"/>
              <a:t>The University of Maryland leverages location-based services data from mobile devices to provide daily stay-at-home and trip statistics by county</a:t>
            </a:r>
            <a:r>
              <a:rPr lang="en-US" altLang="en-US" sz="2100" dirty="0" smtClean="0"/>
              <a:t>.</a:t>
            </a:r>
            <a:endParaRPr lang="en-US" altLang="en-US" sz="2100" dirty="0"/>
          </a:p>
          <a:p>
            <a:pPr marL="715864" lvl="1" indent="-315814" defTabSz="842169"/>
            <a:r>
              <a:rPr lang="en-US" altLang="en-US" sz="2100" dirty="0" smtClean="0"/>
              <a:t>Border </a:t>
            </a:r>
            <a:r>
              <a:rPr lang="en-US" altLang="en-US" sz="2100" dirty="0"/>
              <a:t>Crossing: The Niagara Falls Bridge Commission </a:t>
            </a:r>
            <a:r>
              <a:rPr lang="en-US" altLang="en-US" sz="2100" dirty="0" smtClean="0"/>
              <a:t>provides </a:t>
            </a:r>
            <a:r>
              <a:rPr lang="en-US" altLang="en-US" sz="2100" dirty="0"/>
              <a:t>previous day data on the number </a:t>
            </a:r>
            <a:r>
              <a:rPr lang="en-US" altLang="en-US" sz="2100" dirty="0" smtClean="0"/>
              <a:t>personal vehicles, trucks, and buses crossing from the </a:t>
            </a:r>
            <a:r>
              <a:rPr lang="en-US" altLang="en-US" sz="2100" dirty="0"/>
              <a:t>U.S</a:t>
            </a:r>
            <a:r>
              <a:rPr lang="en-US" altLang="en-US" sz="2100" dirty="0" smtClean="0"/>
              <a:t>. to Canada.  Customs </a:t>
            </a:r>
            <a:r>
              <a:rPr lang="en-US" altLang="en-US" sz="2100" dirty="0"/>
              <a:t>and Border Protection provides </a:t>
            </a:r>
            <a:r>
              <a:rPr lang="en-US" altLang="en-US" sz="2100" dirty="0" smtClean="0"/>
              <a:t>data on the number of passenger vehicles entering the U.S. at </a:t>
            </a:r>
            <a:r>
              <a:rPr lang="en-US" altLang="en-US" sz="2100" dirty="0"/>
              <a:t>all border ports of </a:t>
            </a:r>
            <a:r>
              <a:rPr lang="en-US" altLang="en-US" sz="2100" dirty="0" smtClean="0"/>
              <a:t>entry on both the Canadian and Mexican Borders.</a:t>
            </a:r>
          </a:p>
          <a:p>
            <a:pPr marL="315814" indent="-315814" defTabSz="842169"/>
            <a:r>
              <a:rPr lang="en-US" altLang="en-US" sz="3000" dirty="0" smtClean="0"/>
              <a:t>The quality of the acquired data were reviewed by BTS staff.</a:t>
            </a:r>
            <a:endParaRPr lang="en-US" altLang="en-US" sz="3000" dirty="0"/>
          </a:p>
          <a:p>
            <a:pPr marL="0" indent="0" defTabSz="842169">
              <a:buNone/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6029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Transportation Demand </a:t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Card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86182" tIns="43091" rIns="86182" bIns="43091">
            <a:normAutofit fontScale="92500" lnSpcReduction="20000"/>
          </a:bodyPr>
          <a:lstStyle/>
          <a:p>
            <a:pPr marL="315814" indent="-315814" defTabSz="842169"/>
            <a:r>
              <a:rPr lang="en-US" altLang="en-US" sz="3000" dirty="0"/>
              <a:t>BTS developed an Internal </a:t>
            </a:r>
            <a:r>
              <a:rPr lang="en-US" altLang="en-US" sz="3000" dirty="0" smtClean="0"/>
              <a:t>Transportation Demand Data </a:t>
            </a:r>
            <a:r>
              <a:rPr lang="en-US" altLang="en-US" sz="3000" dirty="0"/>
              <a:t>Card showing daily and weekly data on:</a:t>
            </a:r>
          </a:p>
          <a:p>
            <a:pPr marL="715864" lvl="1" indent="-315814" defTabSz="842169"/>
            <a:r>
              <a:rPr lang="en-US" altLang="en-US" sz="2600" dirty="0" smtClean="0"/>
              <a:t>People Staying Home and Personal Travel by Trip Length</a:t>
            </a:r>
          </a:p>
          <a:p>
            <a:pPr marL="715864" lvl="1" indent="-315814" defTabSz="842169"/>
            <a:r>
              <a:rPr lang="en-US" altLang="en-US" sz="2600" dirty="0" smtClean="0"/>
              <a:t>Passenger </a:t>
            </a:r>
            <a:r>
              <a:rPr lang="en-US" altLang="en-US" sz="2600" dirty="0"/>
              <a:t>Throughput</a:t>
            </a:r>
          </a:p>
          <a:p>
            <a:pPr marL="715864" lvl="1" indent="-315814" defTabSz="842169"/>
            <a:r>
              <a:rPr lang="en-US" altLang="en-US" sz="2600" dirty="0"/>
              <a:t>Roadway Volume</a:t>
            </a:r>
          </a:p>
          <a:p>
            <a:pPr marL="715864" lvl="1" indent="-315814" defTabSz="842169"/>
            <a:r>
              <a:rPr lang="en-US" altLang="en-US" sz="2600" dirty="0"/>
              <a:t>The Number and Capacity of Airline Flights</a:t>
            </a:r>
          </a:p>
          <a:p>
            <a:pPr marL="715864" lvl="1" indent="-315814" defTabSz="842169"/>
            <a:r>
              <a:rPr lang="en-US" altLang="en-US" sz="2600" dirty="0"/>
              <a:t>Transit, Intercity Bus, and Intercity Train Ridership</a:t>
            </a:r>
          </a:p>
          <a:p>
            <a:pPr marL="715864" lvl="1" indent="-315814" defTabSz="842169"/>
            <a:r>
              <a:rPr lang="en-US" altLang="en-US" sz="2600" dirty="0"/>
              <a:t>Border Crossings</a:t>
            </a:r>
          </a:p>
          <a:p>
            <a:pPr marL="715864" lvl="1" indent="-315814" defTabSz="842169"/>
            <a:r>
              <a:rPr lang="en-US" altLang="en-US" sz="2600" dirty="0"/>
              <a:t>Freight Vessel Activity</a:t>
            </a:r>
          </a:p>
          <a:p>
            <a:pPr marL="715864" lvl="1" indent="-315814" defTabSz="842169"/>
            <a:r>
              <a:rPr lang="en-US" altLang="en-US" sz="2600" dirty="0"/>
              <a:t>Ferry Routes </a:t>
            </a:r>
          </a:p>
          <a:p>
            <a:pPr marL="715864" lvl="1" indent="-315814" defTabSz="842169"/>
            <a:r>
              <a:rPr lang="en-US" altLang="en-US" sz="2600" dirty="0"/>
              <a:t>Spot Market Lorry Rates</a:t>
            </a:r>
          </a:p>
          <a:p>
            <a:pPr marL="715864" lvl="1" indent="-315814" defTabSz="842169"/>
            <a:r>
              <a:rPr lang="en-US" altLang="en-US" sz="2600" dirty="0"/>
              <a:t>Capacity of Containerships Calling at U.S. Ports</a:t>
            </a:r>
            <a:endParaRPr lang="en-US" altLang="en-US" sz="2100" dirty="0"/>
          </a:p>
          <a:p>
            <a:pPr marL="0" indent="0" defTabSz="842169">
              <a:buNone/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3438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974E4-41B6-4F6B-9A20-0A9C33B52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Week in Transportation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916A9-4EAC-4047-A875-39A5C23674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BTS quickly developed </a:t>
            </a:r>
            <a:r>
              <a:rPr lang="en-US" i="1" dirty="0" smtClean="0"/>
              <a:t>The </a:t>
            </a:r>
            <a:r>
              <a:rPr lang="en-US" i="1" dirty="0"/>
              <a:t>Week in Transportation </a:t>
            </a:r>
            <a:r>
              <a:rPr lang="en-US" dirty="0"/>
              <a:t>dashboard using new and innovative methods with the latest data from our partners to provide </a:t>
            </a:r>
            <a:r>
              <a:rPr lang="en-US" dirty="0" smtClean="0"/>
              <a:t>the public with </a:t>
            </a:r>
            <a:r>
              <a:rPr lang="en-US" dirty="0"/>
              <a:t>an understanding </a:t>
            </a:r>
            <a:r>
              <a:rPr lang="en-US" dirty="0" smtClean="0"/>
              <a:t>of how </a:t>
            </a:r>
            <a:r>
              <a:rPr lang="en-US" dirty="0"/>
              <a:t>the transportation system is operating in response to COVID-19.</a:t>
            </a:r>
            <a:endParaRPr lang="en-US" altLang="en-US" sz="24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D2F6E-9528-4D14-97D1-9AB26A4C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CA99-005F-43F9-B816-A449110734F7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60" y="1752600"/>
            <a:ext cx="3648075" cy="4224087"/>
          </a:xfrm>
        </p:spPr>
      </p:pic>
    </p:spTree>
    <p:extLst>
      <p:ext uri="{BB962C8B-B14F-4D97-AF65-F5344CB8AC3E}">
        <p14:creationId xmlns:p14="http://schemas.microsoft.com/office/powerpoint/2010/main" val="36807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Week in Transportation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86182" tIns="43091" rIns="86182" bIns="43091">
            <a:normAutofit fontScale="92500" lnSpcReduction="20000"/>
          </a:bodyPr>
          <a:lstStyle/>
          <a:p>
            <a:pPr marL="315814" indent="-315814" defTabSz="842169"/>
            <a:r>
              <a:rPr lang="en-US" altLang="en-US" sz="3000" dirty="0" smtClean="0"/>
              <a:t>Found at: </a:t>
            </a:r>
            <a:endParaRPr lang="en-US" altLang="en-US" sz="3000" dirty="0"/>
          </a:p>
          <a:p>
            <a:pPr marL="400050" lvl="1" indent="0" defTabSz="842169">
              <a:buNone/>
            </a:pPr>
            <a:r>
              <a:rPr lang="en-US" altLang="en-US" sz="2600" dirty="0" smtClean="0">
                <a:hlinkClick r:id="rId2"/>
              </a:rPr>
              <a:t>https</a:t>
            </a:r>
            <a:r>
              <a:rPr lang="en-US" altLang="en-US" sz="2600" dirty="0">
                <a:hlinkClick r:id="rId2"/>
              </a:rPr>
              <a:t>://</a:t>
            </a:r>
            <a:r>
              <a:rPr lang="en-US" altLang="en-US" sz="2600" dirty="0" smtClean="0">
                <a:hlinkClick r:id="rId2"/>
              </a:rPr>
              <a:t>www.bts.gov/newsroom/week-transportation</a:t>
            </a:r>
            <a:r>
              <a:rPr lang="en-US" altLang="en-US" sz="2600" dirty="0" smtClean="0"/>
              <a:t> </a:t>
            </a:r>
            <a:endParaRPr lang="en-US" altLang="en-US" sz="2600" dirty="0"/>
          </a:p>
          <a:p>
            <a:pPr marL="315814" indent="-315814" defTabSz="842169"/>
            <a:r>
              <a:rPr lang="en-US" altLang="en-US" sz="3000" dirty="0" smtClean="0"/>
              <a:t>Indicators:</a:t>
            </a:r>
            <a:endParaRPr lang="en-US" altLang="en-US" sz="3000" dirty="0"/>
          </a:p>
          <a:p>
            <a:pPr marL="715864" lvl="1" indent="-315814" defTabSz="842169"/>
            <a:r>
              <a:rPr lang="en-US" altLang="en-US" sz="2400" dirty="0" smtClean="0"/>
              <a:t>Personal Travel by Trip Length</a:t>
            </a:r>
          </a:p>
          <a:p>
            <a:pPr marL="715864" lvl="1" indent="-315814" defTabSz="842169"/>
            <a:r>
              <a:rPr lang="en-US" altLang="en-US" sz="2400" dirty="0" smtClean="0"/>
              <a:t>U.S</a:t>
            </a:r>
            <a:r>
              <a:rPr lang="en-US" altLang="en-US" sz="2400" dirty="0"/>
              <a:t>. Commercial Flights</a:t>
            </a:r>
          </a:p>
          <a:p>
            <a:pPr marL="715864" lvl="1" indent="-315814" defTabSz="842169"/>
            <a:r>
              <a:rPr lang="en-US" altLang="en-US" sz="2400" dirty="0"/>
              <a:t>People Screened at </a:t>
            </a:r>
            <a:r>
              <a:rPr lang="en-US" altLang="en-US" sz="2400" dirty="0" smtClean="0"/>
              <a:t>Airports</a:t>
            </a:r>
          </a:p>
          <a:p>
            <a:pPr marL="715864" lvl="1" indent="-315814" defTabSz="842169"/>
            <a:r>
              <a:rPr lang="en-US" altLang="en-US" sz="2400" dirty="0" smtClean="0"/>
              <a:t>Weekly Railroad Activity</a:t>
            </a:r>
          </a:p>
          <a:p>
            <a:pPr marL="715864" lvl="1" indent="-315814" defTabSz="842169"/>
            <a:r>
              <a:rPr lang="en-US" altLang="en-US" sz="2400" dirty="0" smtClean="0"/>
              <a:t>Spot Market Rates for Dry Van </a:t>
            </a:r>
            <a:r>
              <a:rPr lang="en-US" altLang="en-US" sz="2400" dirty="0" err="1" smtClean="0"/>
              <a:t>Linehaul</a:t>
            </a:r>
            <a:endParaRPr lang="en-US" altLang="en-US" sz="2400" dirty="0"/>
          </a:p>
          <a:p>
            <a:pPr marL="715864" lvl="1" indent="-315814" defTabSz="842169"/>
            <a:r>
              <a:rPr lang="en-US" altLang="en-US" sz="2400" dirty="0"/>
              <a:t>Freight Vessel Activity Near Top 10 U.S. Ports</a:t>
            </a:r>
          </a:p>
          <a:p>
            <a:pPr marL="715864" lvl="1" indent="-315814" defTabSz="842169"/>
            <a:r>
              <a:rPr lang="en-US" altLang="en-US" sz="2400" dirty="0"/>
              <a:t>Border </a:t>
            </a:r>
            <a:r>
              <a:rPr lang="en-US" altLang="en-US" sz="2400" dirty="0" smtClean="0"/>
              <a:t>Crossing Data</a:t>
            </a:r>
            <a:endParaRPr lang="en-US" altLang="en-US" sz="2400" dirty="0"/>
          </a:p>
          <a:p>
            <a:pPr marL="715864" lvl="1" indent="-315814" defTabSz="842169"/>
            <a:r>
              <a:rPr lang="en-US" altLang="en-US" sz="2400" dirty="0"/>
              <a:t>Subway Ridership in New York City, Washington D.C., and the San Francisco Bay </a:t>
            </a:r>
            <a:r>
              <a:rPr lang="en-US" altLang="en-US" sz="2400" dirty="0" smtClean="0"/>
              <a:t>Area</a:t>
            </a:r>
            <a:endParaRPr lang="en-US" altLang="en-US" sz="2800" dirty="0"/>
          </a:p>
          <a:p>
            <a:pPr marL="0" indent="0" defTabSz="842169">
              <a:buNone/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2778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86182" tIns="43091" rIns="86182" bIns="43091">
            <a:normAutofit/>
          </a:bodyPr>
          <a:lstStyle/>
          <a:p>
            <a:pPr marL="0" indent="0" defTabSz="842169">
              <a:buNone/>
            </a:pPr>
            <a:endParaRPr lang="en-US" altLang="en-US" sz="2100" dirty="0"/>
          </a:p>
          <a:p>
            <a:pPr marL="0" indent="0" defTabSz="842169">
              <a:buNone/>
            </a:pPr>
            <a:endParaRPr lang="en-US" altLang="en-US" sz="2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8841"/>
            <a:ext cx="6172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7A0F8396ABF42BFFE4B17D9FF6903" ma:contentTypeVersion="1" ma:contentTypeDescription="Create a new document." ma:contentTypeScope="" ma:versionID="b6f77739047530fad8c6bca04d2436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bb9ff0a29388135f283ffa78f89813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3AD038-0AD8-452F-8ADC-D2E99373A4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2E1C18-B79C-4421-8381-F745DAFE0E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DCBA117-3EF1-4153-BC69-8A3046296BD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5248</TotalTime>
  <Words>373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New Paradigm</vt:lpstr>
      <vt:lpstr>Data Acquisition</vt:lpstr>
      <vt:lpstr>Internal Transportation Demand  Data Card</vt:lpstr>
      <vt:lpstr>The Week in Transportation</vt:lpstr>
      <vt:lpstr>The Week in Transportation</vt:lpstr>
      <vt:lpstr>Thank you for your attention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 User</dc:creator>
  <cp:lastModifiedBy>Beningo, Steven (OST)</cp:lastModifiedBy>
  <cp:revision>218</cp:revision>
  <cp:lastPrinted>2017-12-29T14:20:56Z</cp:lastPrinted>
  <dcterms:created xsi:type="dcterms:W3CDTF">2014-02-06T15:07:56Z</dcterms:created>
  <dcterms:modified xsi:type="dcterms:W3CDTF">2020-06-12T16:27:48Z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0x010100C4E7A0F8396ABF42BFFE4B17D9FF6903</vt:lpwstr>
  </property>
</Properties>
</file>