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281" r:id="rId3"/>
    <p:sldId id="288" r:id="rId4"/>
    <p:sldId id="280" r:id="rId5"/>
    <p:sldId id="282" r:id="rId6"/>
    <p:sldId id="287" r:id="rId7"/>
    <p:sldId id="283" r:id="rId8"/>
    <p:sldId id="284" r:id="rId9"/>
    <p:sldId id="285" r:id="rId10"/>
    <p:sldId id="278" r:id="rId11"/>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66FF"/>
    <a:srgbClr val="266635"/>
    <a:srgbClr val="005C2A"/>
    <a:srgbClr val="00FFFF"/>
    <a:srgbClr val="BA3906"/>
    <a:srgbClr val="F24A57"/>
    <a:srgbClr val="00AEEF"/>
    <a:srgbClr val="5A3318"/>
    <a:srgbClr val="5A33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6" autoAdjust="0"/>
    <p:restoredTop sz="71411" autoAdjust="0"/>
  </p:normalViewPr>
  <p:slideViewPr>
    <p:cSldViewPr snapToGrid="0" snapToObjects="1">
      <p:cViewPr varScale="1">
        <p:scale>
          <a:sx n="54" d="100"/>
          <a:sy n="54" d="100"/>
        </p:scale>
        <p:origin x="225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68FE584A-EC56-4CDD-8AF2-A781AE90627C}" type="datetimeFigureOut">
              <a:rPr lang="en-US"/>
              <a:pPr>
                <a:defRPr/>
              </a:pPr>
              <a:t>11/11/2019</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040303C-8FAD-441D-B2E4-428F2E5DC854}" type="slidenum">
              <a:rPr lang="en-US"/>
              <a:pPr>
                <a:defRPr/>
              </a:pPr>
              <a:t>‹#›</a:t>
            </a:fld>
            <a:endParaRPr lang="en-US"/>
          </a:p>
        </p:txBody>
      </p:sp>
    </p:spTree>
    <p:extLst>
      <p:ext uri="{BB962C8B-B14F-4D97-AF65-F5344CB8AC3E}">
        <p14:creationId xmlns:p14="http://schemas.microsoft.com/office/powerpoint/2010/main" val="4280954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9297BAC-8D8F-4591-8213-7FF09B9FB7A6}" type="datetimeFigureOut">
              <a:rPr lang="en-US"/>
              <a:pPr>
                <a:defRPr/>
              </a:pPr>
              <a:t>11/11/2019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endParaRPr lang="en-US" noProof="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A3C47E3-BDEC-49A6-A9E8-4682D578DE60}" type="slidenum">
              <a:rPr lang="en-US"/>
              <a:pPr>
                <a:defRPr/>
              </a:pPr>
              <a:t>‹#›</a:t>
            </a:fld>
            <a:endParaRPr lang="en-US"/>
          </a:p>
        </p:txBody>
      </p:sp>
    </p:spTree>
    <p:extLst>
      <p:ext uri="{BB962C8B-B14F-4D97-AF65-F5344CB8AC3E}">
        <p14:creationId xmlns:p14="http://schemas.microsoft.com/office/powerpoint/2010/main" val="184967080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Уважаемый господин председатель!</a:t>
            </a:r>
            <a:r>
              <a:rPr lang="ru-RU" sz="1200" kern="1200" baseline="0" dirty="0">
                <a:solidFill>
                  <a:schemeClr val="tx1"/>
                </a:solidFill>
                <a:effectLst/>
                <a:latin typeface="+mn-lt"/>
                <a:ea typeface="+mn-ea"/>
                <a:cs typeface="+mn-cs"/>
              </a:rPr>
              <a:t> Уважаемые коллеги!</a:t>
            </a:r>
            <a:endParaRPr lang="ru-RU"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Российская Федерация</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с 2017</a:t>
            </a:r>
            <a:r>
              <a:rPr lang="ru-RU" sz="1200" kern="1200" baseline="0" dirty="0">
                <a:solidFill>
                  <a:schemeClr val="tx1"/>
                </a:solidFill>
                <a:effectLst/>
                <a:latin typeface="+mn-lt"/>
                <a:ea typeface="+mn-ea"/>
                <a:cs typeface="+mn-cs"/>
              </a:rPr>
              <a:t> года проводит </a:t>
            </a:r>
            <a:r>
              <a:rPr lang="ru-RU" sz="1200" kern="1200" dirty="0">
                <a:solidFill>
                  <a:schemeClr val="tx1"/>
                </a:solidFill>
                <a:effectLst/>
                <a:latin typeface="+mn-lt"/>
                <a:ea typeface="+mn-ea"/>
                <a:cs typeface="+mn-cs"/>
              </a:rPr>
              <a:t>государственные контрольные мероприятия</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 отношении колесных транспортных средств, выпускаемых в обращение на рынке</a:t>
            </a:r>
            <a:r>
              <a:rPr lang="ru-RU" sz="1200" kern="1200" baseline="0" dirty="0">
                <a:solidFill>
                  <a:schemeClr val="tx1"/>
                </a:solidFill>
                <a:effectLst/>
                <a:latin typeface="+mn-lt"/>
                <a:ea typeface="+mn-ea"/>
                <a:cs typeface="+mn-cs"/>
              </a:rPr>
              <a:t>. </a:t>
            </a:r>
            <a:endParaRPr lang="en-US" sz="1200" kern="1200" baseline="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В 2019 году мы сконцентрировали свое внимание на автобусы</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(категории М2 и М3). </a:t>
            </a:r>
            <a:endParaRPr lang="en-US" sz="1200" kern="1200" baseline="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Необходимость проверок вызвана большим числом ДТП с участием автобусов</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и большим количеством пострадавших. </a:t>
            </a:r>
            <a:endParaRPr lang="ru-RU"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Уже есть определённые результаты</a:t>
            </a:r>
            <a:r>
              <a:rPr lang="en-US" sz="1200" kern="1200" baseline="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и предложения.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Сегодня</a:t>
            </a:r>
            <a:r>
              <a:rPr lang="ru-RU" sz="1200" kern="1200" baseline="0" dirty="0">
                <a:solidFill>
                  <a:schemeClr val="tx1"/>
                </a:solidFill>
                <a:effectLst/>
                <a:latin typeface="+mn-lt"/>
                <a:ea typeface="+mn-ea"/>
                <a:cs typeface="+mn-cs"/>
              </a:rPr>
              <a:t> перед уважаемыми участниками 179й генеральной сессии ВП-29</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я хотел бы коротко их представить.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ru-RU" sz="1200" kern="1200" baseline="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1</a:t>
            </a:fld>
            <a:endParaRPr lang="en-US"/>
          </a:p>
        </p:txBody>
      </p:sp>
    </p:spTree>
    <p:extLst>
      <p:ext uri="{BB962C8B-B14F-4D97-AF65-F5344CB8AC3E}">
        <p14:creationId xmlns:p14="http://schemas.microsoft.com/office/powerpoint/2010/main" val="465225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И</a:t>
            </a:r>
            <a:r>
              <a:rPr lang="ru-RU" sz="1200" kern="1200" baseline="0" dirty="0">
                <a:solidFill>
                  <a:schemeClr val="tx1"/>
                </a:solidFill>
                <a:effectLst/>
                <a:latin typeface="+mn-lt"/>
                <a:ea typeface="+mn-ea"/>
                <a:cs typeface="+mn-cs"/>
              </a:rPr>
              <a:t> еще хотел бы добавить</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 с</a:t>
            </a:r>
            <a:r>
              <a:rPr lang="ru-RU" sz="1200" kern="1200" dirty="0">
                <a:solidFill>
                  <a:schemeClr val="tx1"/>
                </a:solidFill>
                <a:effectLst/>
                <a:latin typeface="+mn-lt"/>
                <a:ea typeface="+mn-ea"/>
                <a:cs typeface="+mn-cs"/>
              </a:rPr>
              <a:t>егодня</a:t>
            </a:r>
            <a:r>
              <a:rPr lang="ru-RU" sz="1200" kern="1200" baseline="0" dirty="0">
                <a:solidFill>
                  <a:schemeClr val="tx1"/>
                </a:solidFill>
                <a:effectLst/>
                <a:latin typeface="+mn-lt"/>
                <a:ea typeface="+mn-ea"/>
                <a:cs typeface="+mn-cs"/>
              </a:rPr>
              <a:t> празднуется Всемирный день качества. </a:t>
            </a:r>
            <a:endParaRPr lang="en-US" sz="1200" kern="1200" baseline="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Он отмечается во второй четверг ноября каждого года.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Всех присутствующих хотел бы поздравить с этим важным днем!</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Благодарю за внимание!</a:t>
            </a:r>
          </a:p>
          <a:p>
            <a:endParaRPr lang="ru-RU" dirty="0"/>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10</a:t>
            </a:fld>
            <a:endParaRPr lang="en-US"/>
          </a:p>
        </p:txBody>
      </p:sp>
    </p:spTree>
    <p:extLst>
      <p:ext uri="{BB962C8B-B14F-4D97-AF65-F5344CB8AC3E}">
        <p14:creationId xmlns:p14="http://schemas.microsoft.com/office/powerpoint/2010/main" val="2927918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Arial" panose="020B0604020202020204" pitchFamily="34" charset="0"/>
                <a:cs typeface="Arial" panose="020B0604020202020204" pitchFamily="34" charset="0"/>
              </a:rPr>
              <a:t>=</a:t>
            </a:r>
            <a:r>
              <a:rPr lang="ru-RU" sz="1200" b="0" dirty="0">
                <a:solidFill>
                  <a:srgbClr val="FF0000"/>
                </a:solidFill>
                <a:latin typeface="Arial" panose="020B0604020202020204" pitchFamily="34" charset="0"/>
                <a:cs typeface="Arial" panose="020B0604020202020204" pitchFamily="34" charset="0"/>
              </a:rPr>
              <a:t>Государственные контрольные мероприятия</a:t>
            </a:r>
            <a:r>
              <a:rPr lang="en-US" sz="1200" b="0" dirty="0">
                <a:solidFill>
                  <a:srgbClr val="FF0000"/>
                </a:solidFill>
                <a:latin typeface="Arial" panose="020B0604020202020204" pitchFamily="34" charset="0"/>
                <a:cs typeface="Arial" panose="020B0604020202020204" pitchFamily="34" charset="0"/>
              </a:rPr>
              <a:t>| </a:t>
            </a:r>
            <a:r>
              <a:rPr lang="ru-RU" sz="1200" b="0" dirty="0">
                <a:solidFill>
                  <a:srgbClr val="FF0000"/>
                </a:solidFill>
                <a:latin typeface="Arial" panose="020B0604020202020204" pitchFamily="34" charset="0"/>
                <a:cs typeface="Arial" panose="020B0604020202020204" pitchFamily="34" charset="0"/>
              </a:rPr>
              <a:t>проводятся в отношении техники</a:t>
            </a:r>
            <a:r>
              <a:rPr lang="ru-RU" sz="1200" b="0" baseline="0" dirty="0">
                <a:solidFill>
                  <a:srgbClr val="FF0000"/>
                </a:solidFill>
                <a:latin typeface="Arial" panose="020B0604020202020204" pitchFamily="34" charset="0"/>
                <a:cs typeface="Arial" panose="020B0604020202020204" pitchFamily="34" charset="0"/>
              </a:rPr>
              <a:t> уже п</a:t>
            </a:r>
            <a:r>
              <a:rPr lang="ru-RU" sz="1200" kern="1200" dirty="0">
                <a:solidFill>
                  <a:schemeClr val="tx1"/>
                </a:solidFill>
                <a:effectLst/>
                <a:latin typeface="+mn-lt"/>
                <a:ea typeface="+mn-ea"/>
                <a:cs typeface="+mn-cs"/>
              </a:rPr>
              <a:t>осле проведения</a:t>
            </a:r>
            <a:r>
              <a:rPr lang="ru-RU" sz="1200" kern="1200" baseline="0" dirty="0">
                <a:solidFill>
                  <a:schemeClr val="tx1"/>
                </a:solidFill>
                <a:effectLst/>
                <a:latin typeface="+mn-lt"/>
                <a:ea typeface="+mn-ea"/>
                <a:cs typeface="+mn-cs"/>
              </a:rPr>
              <a:t> сертификационных процедур</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и получения необходимых документов по утверждению типа.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Реально производимые образцы</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могут отличаться от ранее представленных на сертификацию.</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Это может быть связано с нарушениями в технологии производства,</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изменениями конструкции техники без сертификационных испытаний,</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поставкой на конвейер бракованных компонентов.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a:t>
            </a:r>
            <a:r>
              <a:rPr lang="ru-RU" sz="1200" b="0" kern="1200" baseline="0" dirty="0">
                <a:solidFill>
                  <a:schemeClr val="tx1"/>
                </a:solidFill>
                <a:effectLst/>
                <a:latin typeface="+mn-lt"/>
                <a:ea typeface="+mn-ea"/>
                <a:cs typeface="+mn-cs"/>
              </a:rPr>
              <a:t>Проверки проводятся с испытаниями</a:t>
            </a:r>
            <a:r>
              <a:rPr lang="en-US" sz="1200" b="0" kern="1200" baseline="0" dirty="0">
                <a:solidFill>
                  <a:schemeClr val="tx1"/>
                </a:solidFill>
                <a:effectLst/>
                <a:latin typeface="+mn-lt"/>
                <a:ea typeface="+mn-ea"/>
                <a:cs typeface="+mn-cs"/>
              </a:rPr>
              <a:t>|</a:t>
            </a:r>
            <a:r>
              <a:rPr lang="ru-RU" sz="1200" b="0" kern="1200" baseline="0" dirty="0">
                <a:solidFill>
                  <a:schemeClr val="tx1"/>
                </a:solidFill>
                <a:effectLst/>
                <a:latin typeface="+mn-lt"/>
                <a:ea typeface="+mn-ea"/>
                <a:cs typeface="+mn-cs"/>
              </a:rPr>
              <a:t> – как неразрушающими, так и разрушающими,</a:t>
            </a:r>
            <a:r>
              <a:rPr lang="en-US" sz="1200" b="0" kern="1200" baseline="0" dirty="0">
                <a:solidFill>
                  <a:schemeClr val="tx1"/>
                </a:solidFill>
                <a:effectLst/>
                <a:latin typeface="+mn-lt"/>
                <a:ea typeface="+mn-ea"/>
                <a:cs typeface="+mn-cs"/>
              </a:rPr>
              <a:t>| </a:t>
            </a:r>
            <a:r>
              <a:rPr lang="ru-RU" sz="1200" b="0" kern="1200" baseline="0" dirty="0">
                <a:solidFill>
                  <a:schemeClr val="tx1"/>
                </a:solidFill>
                <a:effectLst/>
                <a:latin typeface="+mn-lt"/>
                <a:ea typeface="+mn-ea"/>
                <a:cs typeface="+mn-cs"/>
              </a:rPr>
              <a:t>в соответствии с методиками Правил ООН</a:t>
            </a:r>
            <a:r>
              <a:rPr lang="en-US" sz="1200" b="0" kern="1200" baseline="0" dirty="0">
                <a:solidFill>
                  <a:schemeClr val="tx1"/>
                </a:solidFill>
                <a:effectLst/>
                <a:latin typeface="+mn-lt"/>
                <a:ea typeface="+mn-ea"/>
                <a:cs typeface="+mn-cs"/>
              </a:rPr>
              <a:t> </a:t>
            </a:r>
            <a:r>
              <a:rPr lang="ru-RU" sz="1200" b="0" kern="1200" baseline="0" dirty="0">
                <a:solidFill>
                  <a:schemeClr val="tx1"/>
                </a:solidFill>
                <a:effectLst/>
                <a:latin typeface="+mn-lt"/>
                <a:ea typeface="+mn-ea"/>
                <a:cs typeface="+mn-cs"/>
              </a:rPr>
              <a:t>и национальных требований</a:t>
            </a:r>
            <a:r>
              <a:rPr lang="en-US" sz="1200" b="0" kern="1200" baseline="0" dirty="0">
                <a:solidFill>
                  <a:schemeClr val="tx1"/>
                </a:solidFill>
                <a:effectLst/>
                <a:latin typeface="+mn-lt"/>
                <a:ea typeface="+mn-ea"/>
                <a:cs typeface="+mn-cs"/>
              </a:rPr>
              <a:t>|</a:t>
            </a:r>
            <a:r>
              <a:rPr lang="ru-RU" sz="1200" b="0" kern="1200" baseline="0" dirty="0">
                <a:solidFill>
                  <a:schemeClr val="tx1"/>
                </a:solidFill>
                <a:effectLst/>
                <a:latin typeface="+mn-lt"/>
                <a:ea typeface="+mn-ea"/>
                <a:cs typeface="+mn-cs"/>
              </a:rPr>
              <a:t> (перечень тестируемых параметров вы можете увидеть на слайде). </a:t>
            </a:r>
            <a:endParaRPr lang="ru-RU" sz="1200" b="0"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Arial" panose="020B0604020202020204" pitchFamily="34" charset="0"/>
                <a:cs typeface="Arial" panose="020B0604020202020204" pitchFamily="34" charset="0"/>
              </a:rPr>
              <a:t>=</a:t>
            </a:r>
            <a:r>
              <a:rPr lang="ru-RU" sz="1200" b="0" dirty="0">
                <a:solidFill>
                  <a:srgbClr val="FF0000"/>
                </a:solidFill>
                <a:latin typeface="Arial" panose="020B0604020202020204" pitchFamily="34" charset="0"/>
                <a:cs typeface="Arial" panose="020B0604020202020204" pitchFamily="34" charset="0"/>
              </a:rPr>
              <a:t>Из бюджета ежегодно на цели испытаний,</a:t>
            </a:r>
            <a:r>
              <a:rPr lang="ru-RU" sz="1200" b="0" baseline="0" dirty="0">
                <a:solidFill>
                  <a:srgbClr val="FF0000"/>
                </a:solidFill>
                <a:latin typeface="Arial" panose="020B0604020202020204" pitchFamily="34" charset="0"/>
                <a:cs typeface="Arial" panose="020B0604020202020204" pitchFamily="34" charset="0"/>
              </a:rPr>
              <a:t> проводимых с привлечением аккредитованных лабораторий,</a:t>
            </a:r>
            <a:r>
              <a:rPr lang="en-US" sz="1200" b="0" baseline="0" dirty="0">
                <a:solidFill>
                  <a:srgbClr val="FF0000"/>
                </a:solidFill>
                <a:latin typeface="Arial" panose="020B0604020202020204" pitchFamily="34" charset="0"/>
                <a:cs typeface="Arial" panose="020B0604020202020204" pitchFamily="34" charset="0"/>
              </a:rPr>
              <a:t>|</a:t>
            </a:r>
            <a:r>
              <a:rPr lang="ru-RU" sz="1200" b="0" baseline="0" dirty="0">
                <a:solidFill>
                  <a:srgbClr val="FF0000"/>
                </a:solidFill>
                <a:latin typeface="Arial" panose="020B0604020202020204" pitchFamily="34" charset="0"/>
                <a:cs typeface="Arial" panose="020B0604020202020204" pitchFamily="34" charset="0"/>
              </a:rPr>
              <a:t> выделяется соответствующее финансирование.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FF0000"/>
                </a:solidFill>
                <a:latin typeface="Arial" panose="020B0604020202020204" pitchFamily="34" charset="0"/>
                <a:cs typeface="Arial" panose="020B0604020202020204" pitchFamily="34" charset="0"/>
              </a:rPr>
              <a:t>=</a:t>
            </a:r>
            <a:r>
              <a:rPr lang="ru-RU" sz="1200" b="0" baseline="0" dirty="0">
                <a:solidFill>
                  <a:srgbClr val="FF0000"/>
                </a:solidFill>
                <a:latin typeface="Arial" panose="020B0604020202020204" pitchFamily="34" charset="0"/>
                <a:cs typeface="Arial" panose="020B0604020202020204" pitchFamily="34" charset="0"/>
              </a:rPr>
              <a:t>В текущем году мы уже провели 7 испытаний автобусов из 14 запланированных</a:t>
            </a:r>
            <a:r>
              <a:rPr lang="en-US" sz="1200" b="0" baseline="0" dirty="0">
                <a:solidFill>
                  <a:srgbClr val="FF0000"/>
                </a:solidFill>
                <a:latin typeface="Arial" panose="020B0604020202020204" pitchFamily="34" charset="0"/>
                <a:cs typeface="Arial" panose="020B0604020202020204" pitchFamily="34" charset="0"/>
              </a:rPr>
              <a:t>,|</a:t>
            </a:r>
            <a:r>
              <a:rPr lang="ru-RU" sz="1200" b="0" baseline="0" dirty="0">
                <a:solidFill>
                  <a:srgbClr val="FF0000"/>
                </a:solidFill>
                <a:latin typeface="Arial" panose="020B0604020202020204" pitchFamily="34" charset="0"/>
                <a:cs typeface="Arial" panose="020B0604020202020204" pitchFamily="34" charset="0"/>
              </a:rPr>
              <a:t> отобрано и ждут испытаний 3 единицы техники</a:t>
            </a:r>
            <a:r>
              <a:rPr lang="en-US" sz="1200" b="0" baseline="0" dirty="0">
                <a:solidFill>
                  <a:srgbClr val="FF0000"/>
                </a:solidFill>
                <a:latin typeface="Arial" panose="020B0604020202020204" pitchFamily="34" charset="0"/>
                <a:cs typeface="Arial" panose="020B0604020202020204" pitchFamily="34" charset="0"/>
              </a:rPr>
              <a:t>,|</a:t>
            </a:r>
            <a:r>
              <a:rPr lang="ru-RU" sz="1200" b="0" baseline="0" dirty="0">
                <a:solidFill>
                  <a:srgbClr val="FF0000"/>
                </a:solidFill>
                <a:latin typeface="Arial" panose="020B0604020202020204" pitchFamily="34" charset="0"/>
                <a:cs typeface="Arial" panose="020B0604020202020204" pitchFamily="34" charset="0"/>
              </a:rPr>
              <a:t> е</a:t>
            </a:r>
            <a:r>
              <a:rPr lang="ru-RU" sz="1200" b="0" baseline="0" dirty="0">
                <a:solidFill>
                  <a:schemeClr val="tx1"/>
                </a:solidFill>
                <a:latin typeface="+mn-lt"/>
                <a:cs typeface="+mn-cs"/>
              </a:rPr>
              <a:t>ще 4 нам предстоит отобрать. </a:t>
            </a:r>
            <a:endParaRPr lang="ru-RU" sz="1200" b="0" baseline="0" dirty="0">
              <a:solidFill>
                <a:srgbClr val="FF0000"/>
              </a:solidFill>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2</a:t>
            </a:fld>
            <a:endParaRPr lang="en-US"/>
          </a:p>
        </p:txBody>
      </p:sp>
    </p:spTree>
    <p:extLst>
      <p:ext uri="{BB962C8B-B14F-4D97-AF65-F5344CB8AC3E}">
        <p14:creationId xmlns:p14="http://schemas.microsoft.com/office/powerpoint/2010/main" val="90662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ru-RU" sz="1200" kern="1200" dirty="0">
                <a:solidFill>
                  <a:schemeClr val="tx1"/>
                </a:solidFill>
                <a:effectLst/>
                <a:latin typeface="+mn-lt"/>
                <a:ea typeface="+mn-ea"/>
                <a:cs typeface="+mn-cs"/>
              </a:rPr>
              <a:t>=В случае выявления по результатам контрольных мероприятий несоответствий продукции установленным требованиям,</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к изготовителям в соответствии с законодательством</a:t>
            </a:r>
            <a:r>
              <a:rPr lang="ru-RU" sz="1200" kern="1200" baseline="0" dirty="0">
                <a:solidFill>
                  <a:schemeClr val="tx1"/>
                </a:solidFill>
                <a:effectLst/>
                <a:latin typeface="+mn-lt"/>
                <a:ea typeface="+mn-ea"/>
                <a:cs typeface="+mn-cs"/>
              </a:rPr>
              <a:t> России </a:t>
            </a:r>
            <a:r>
              <a:rPr lang="ru-RU" sz="1200" kern="1200" dirty="0">
                <a:solidFill>
                  <a:schemeClr val="tx1"/>
                </a:solidFill>
                <a:effectLst/>
                <a:latin typeface="+mn-lt"/>
                <a:ea typeface="+mn-ea"/>
                <a:cs typeface="+mn-cs"/>
              </a:rPr>
              <a:t>применяются следующие санкции:</a:t>
            </a:r>
          </a:p>
          <a:p>
            <a:pPr marL="171450" marR="0" lvl="0" indent="-171450" algn="l" defTabSz="457200" rtl="0" eaLnBrk="1" fontAlgn="base" latinLnBrk="0" hangingPunct="1">
              <a:lnSpc>
                <a:spcPct val="100000"/>
              </a:lnSpc>
              <a:spcBef>
                <a:spcPct val="30000"/>
              </a:spcBef>
              <a:spcAft>
                <a:spcPct val="0"/>
              </a:spcAft>
              <a:buClrTx/>
              <a:buSzTx/>
              <a:buFontTx/>
              <a:buChar char="-"/>
              <a:tabLst/>
              <a:defRPr/>
            </a:pPr>
            <a:r>
              <a:rPr lang="ru-RU" sz="1200" kern="1200" dirty="0">
                <a:solidFill>
                  <a:schemeClr val="tx1"/>
                </a:solidFill>
                <a:effectLst/>
                <a:latin typeface="+mn-lt"/>
                <a:ea typeface="+mn-ea"/>
                <a:cs typeface="+mn-cs"/>
              </a:rPr>
              <a:t>Административный штраф;</a:t>
            </a:r>
          </a:p>
          <a:p>
            <a:pPr marL="171450" marR="0" lvl="0" indent="-171450" algn="l" defTabSz="457200" rtl="0" eaLnBrk="1" fontAlgn="base" latinLnBrk="0" hangingPunct="1">
              <a:lnSpc>
                <a:spcPct val="100000"/>
              </a:lnSpc>
              <a:spcBef>
                <a:spcPct val="30000"/>
              </a:spcBef>
              <a:spcAft>
                <a:spcPct val="0"/>
              </a:spcAft>
              <a:buClrTx/>
              <a:buSzTx/>
              <a:buFontTx/>
              <a:buChar char="-"/>
              <a:tabLst/>
              <a:defRPr/>
            </a:pPr>
            <a:r>
              <a:rPr lang="ru-RU" sz="1200" kern="1200" dirty="0">
                <a:solidFill>
                  <a:schemeClr val="tx1"/>
                </a:solidFill>
                <a:effectLst/>
                <a:latin typeface="+mn-lt"/>
                <a:ea typeface="+mn-ea"/>
                <a:cs typeface="+mn-cs"/>
              </a:rPr>
              <a:t>Предписание о временной приостановке выпуска в обращение продукции;</a:t>
            </a:r>
          </a:p>
          <a:p>
            <a:pPr marL="171450" marR="0" lvl="0" indent="-171450" algn="l" defTabSz="457200" rtl="0" eaLnBrk="1" fontAlgn="base" latinLnBrk="0" hangingPunct="1">
              <a:lnSpc>
                <a:spcPct val="100000"/>
              </a:lnSpc>
              <a:spcBef>
                <a:spcPct val="30000"/>
              </a:spcBef>
              <a:spcAft>
                <a:spcPct val="0"/>
              </a:spcAft>
              <a:buClrTx/>
              <a:buSzTx/>
              <a:buFontTx/>
              <a:buChar char="-"/>
              <a:tabLst/>
              <a:defRPr/>
            </a:pPr>
            <a:r>
              <a:rPr lang="ru-RU" sz="1200" kern="1200" dirty="0">
                <a:solidFill>
                  <a:schemeClr val="tx1"/>
                </a:solidFill>
                <a:effectLst/>
                <a:latin typeface="+mn-lt"/>
                <a:ea typeface="+mn-ea"/>
                <a:cs typeface="+mn-cs"/>
              </a:rPr>
              <a:t>Предписание об отзыве продукции;</a:t>
            </a:r>
          </a:p>
          <a:p>
            <a:pPr marL="171450" marR="0" lvl="0" indent="-171450" algn="l" defTabSz="457200" rtl="0" eaLnBrk="1" fontAlgn="base" latinLnBrk="0" hangingPunct="1">
              <a:lnSpc>
                <a:spcPct val="100000"/>
              </a:lnSpc>
              <a:spcBef>
                <a:spcPct val="30000"/>
              </a:spcBef>
              <a:spcAft>
                <a:spcPct val="0"/>
              </a:spcAft>
              <a:buClrTx/>
              <a:buSzTx/>
              <a:buFontTx/>
              <a:buChar char="-"/>
              <a:tabLst/>
              <a:defRPr/>
            </a:pPr>
            <a:r>
              <a:rPr lang="ru-RU" sz="1200" kern="1200" dirty="0">
                <a:solidFill>
                  <a:schemeClr val="tx1"/>
                </a:solidFill>
                <a:effectLst/>
                <a:latin typeface="+mn-lt"/>
                <a:ea typeface="+mn-ea"/>
                <a:cs typeface="+mn-cs"/>
              </a:rPr>
              <a:t>Отзыв официального утверждения типа и принудительный отзыв продукции (в крайнем случае, если компания не идет на диалог с административным органом)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Также законодательством</a:t>
            </a:r>
            <a:r>
              <a:rPr lang="ru-RU" sz="1200" kern="1200" baseline="0" dirty="0">
                <a:solidFill>
                  <a:schemeClr val="tx1"/>
                </a:solidFill>
                <a:effectLst/>
                <a:latin typeface="+mn-lt"/>
                <a:ea typeface="+mn-ea"/>
                <a:cs typeface="+mn-cs"/>
              </a:rPr>
              <a:t> предусмотрено</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информирование через СМИ о фактах наличия на рынке опасной продукции. </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3</a:t>
            </a:fld>
            <a:endParaRPr lang="en-US"/>
          </a:p>
        </p:txBody>
      </p:sp>
    </p:spTree>
    <p:extLst>
      <p:ext uri="{BB962C8B-B14F-4D97-AF65-F5344CB8AC3E}">
        <p14:creationId xmlns:p14="http://schemas.microsoft.com/office/powerpoint/2010/main" val="1253237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dirty="0">
                <a:solidFill>
                  <a:srgbClr val="FF0000"/>
                </a:solidFill>
                <a:latin typeface="Arial" panose="020B0604020202020204" pitchFamily="34" charset="0"/>
                <a:cs typeface="Arial" panose="020B0604020202020204" pitchFamily="34" charset="0"/>
              </a:rPr>
              <a:t>=</a:t>
            </a:r>
            <a:r>
              <a:rPr lang="ru-RU" sz="1200" b="0" dirty="0">
                <a:solidFill>
                  <a:srgbClr val="FF0000"/>
                </a:solidFill>
                <a:latin typeface="Arial" panose="020B0604020202020204" pitchFamily="34" charset="0"/>
                <a:cs typeface="Arial" panose="020B0604020202020204" pitchFamily="34" charset="0"/>
              </a:rPr>
              <a:t>Одним из проверяемых нами критериев</a:t>
            </a:r>
            <a:r>
              <a:rPr lang="en-US" sz="1200" b="0" dirty="0">
                <a:solidFill>
                  <a:srgbClr val="FF0000"/>
                </a:solidFill>
                <a:latin typeface="Arial" panose="020B0604020202020204" pitchFamily="34" charset="0"/>
                <a:cs typeface="Arial" panose="020B0604020202020204" pitchFamily="34" charset="0"/>
              </a:rPr>
              <a:t>|</a:t>
            </a:r>
            <a:r>
              <a:rPr lang="en-US" sz="1200" b="0" baseline="0" dirty="0">
                <a:solidFill>
                  <a:srgbClr val="FF0000"/>
                </a:solidFill>
                <a:latin typeface="Arial" panose="020B0604020202020204" pitchFamily="34" charset="0"/>
                <a:cs typeface="Arial" panose="020B0604020202020204" pitchFamily="34" charset="0"/>
              </a:rPr>
              <a:t> </a:t>
            </a:r>
            <a:r>
              <a:rPr lang="ru-RU" sz="1200" b="0" dirty="0">
                <a:solidFill>
                  <a:srgbClr val="FF0000"/>
                </a:solidFill>
                <a:latin typeface="Arial" panose="020B0604020202020204" pitchFamily="34" charset="0"/>
                <a:cs typeface="Arial" panose="020B0604020202020204" pitchFamily="34" charset="0"/>
              </a:rPr>
              <a:t>является подтверждение соответствия Правилам ООН № 66</a:t>
            </a:r>
            <a:r>
              <a:rPr lang="en-US" sz="1200" b="0" dirty="0">
                <a:solidFill>
                  <a:srgbClr val="FF0000"/>
                </a:solidFill>
                <a:latin typeface="Arial" panose="020B0604020202020204" pitchFamily="34" charset="0"/>
                <a:cs typeface="Arial" panose="020B0604020202020204" pitchFamily="34" charset="0"/>
              </a:rPr>
              <a:t>. </a:t>
            </a:r>
          </a:p>
          <a:p>
            <a:r>
              <a:rPr lang="en-US" sz="1200" b="0" dirty="0">
                <a:solidFill>
                  <a:srgbClr val="FF0000"/>
                </a:solidFill>
                <a:latin typeface="Arial" panose="020B0604020202020204" pitchFamily="34" charset="0"/>
                <a:cs typeface="Arial" panose="020B0604020202020204" pitchFamily="34" charset="0"/>
              </a:rPr>
              <a:t>=</a:t>
            </a:r>
            <a:r>
              <a:rPr lang="ru-RU" sz="1200" b="0" dirty="0">
                <a:solidFill>
                  <a:srgbClr val="FF0000"/>
                </a:solidFill>
                <a:latin typeface="Arial" panose="020B0604020202020204" pitchFamily="34" charset="0"/>
                <a:cs typeface="Arial" panose="020B0604020202020204" pitchFamily="34" charset="0"/>
              </a:rPr>
              <a:t>И результаты именно таких испытаний у нас вызывают наибольшую обеспокоенность</a:t>
            </a:r>
            <a:r>
              <a:rPr lang="ru-RU" sz="1200" b="0" baseline="0" dirty="0">
                <a:solidFill>
                  <a:srgbClr val="FF0000"/>
                </a:solidFill>
                <a:latin typeface="Arial" panose="020B0604020202020204" pitchFamily="34" charset="0"/>
                <a:cs typeface="Arial" panose="020B0604020202020204" pitchFamily="34" charset="0"/>
              </a:rPr>
              <a:t>. </a:t>
            </a:r>
            <a:endParaRPr lang="en-US" sz="1200" b="0" dirty="0">
              <a:solidFill>
                <a:srgbClr val="FF0000"/>
              </a:solidFill>
              <a:latin typeface="Arial" panose="020B0604020202020204" pitchFamily="34" charset="0"/>
              <a:cs typeface="Arial" panose="020B0604020202020204" pitchFamily="34" charset="0"/>
            </a:endParaRPr>
          </a:p>
          <a:p>
            <a:r>
              <a:rPr lang="en-US" sz="1200" b="0" dirty="0">
                <a:solidFill>
                  <a:srgbClr val="FF0000"/>
                </a:solidFill>
                <a:latin typeface="Arial" panose="020B0604020202020204" pitchFamily="34" charset="0"/>
                <a:cs typeface="Arial" panose="020B0604020202020204" pitchFamily="34" charset="0"/>
              </a:rPr>
              <a:t>=</a:t>
            </a:r>
            <a:r>
              <a:rPr lang="ru-RU" sz="1200" b="0" dirty="0">
                <a:solidFill>
                  <a:srgbClr val="FF0000"/>
                </a:solidFill>
                <a:latin typeface="Arial" panose="020B0604020202020204" pitchFamily="34" charset="0"/>
                <a:cs typeface="Arial" panose="020B0604020202020204" pitchFamily="34" charset="0"/>
              </a:rPr>
              <a:t>Результаты</a:t>
            </a:r>
            <a:r>
              <a:rPr lang="ru-RU" sz="1200" b="0" baseline="0" dirty="0">
                <a:solidFill>
                  <a:srgbClr val="FF0000"/>
                </a:solidFill>
                <a:latin typeface="Arial" panose="020B0604020202020204" pitchFamily="34" charset="0"/>
                <a:cs typeface="Arial" panose="020B0604020202020204" pitchFamily="34" charset="0"/>
              </a:rPr>
              <a:t> показали большое количество отклонений параметров техники,</a:t>
            </a:r>
            <a:r>
              <a:rPr lang="en-US" sz="1200" b="0" baseline="0" dirty="0">
                <a:solidFill>
                  <a:srgbClr val="FF0000"/>
                </a:solidFill>
                <a:latin typeface="Arial" panose="020B0604020202020204" pitchFamily="34" charset="0"/>
                <a:cs typeface="Arial" panose="020B0604020202020204" pitchFamily="34" charset="0"/>
              </a:rPr>
              <a:t>|</a:t>
            </a:r>
            <a:r>
              <a:rPr lang="ru-RU" sz="1200" b="0" baseline="0" dirty="0">
                <a:solidFill>
                  <a:srgbClr val="FF0000"/>
                </a:solidFill>
                <a:latin typeface="Arial" panose="020B0604020202020204" pitchFamily="34" charset="0"/>
                <a:cs typeface="Arial" panose="020B0604020202020204" pitchFamily="34" charset="0"/>
              </a:rPr>
              <a:t> а также необходимость внесения корректировок в сами Правила,</a:t>
            </a:r>
            <a:r>
              <a:rPr lang="en-US" sz="1200" b="0" baseline="0" dirty="0">
                <a:solidFill>
                  <a:srgbClr val="FF0000"/>
                </a:solidFill>
                <a:latin typeface="Arial" panose="020B0604020202020204" pitchFamily="34" charset="0"/>
                <a:cs typeface="Arial" panose="020B0604020202020204" pitchFamily="34" charset="0"/>
              </a:rPr>
              <a:t>|</a:t>
            </a:r>
            <a:r>
              <a:rPr lang="ru-RU" sz="1200" b="0" baseline="0" dirty="0">
                <a:solidFill>
                  <a:srgbClr val="FF0000"/>
                </a:solidFill>
                <a:latin typeface="Arial" panose="020B0604020202020204" pitchFamily="34" charset="0"/>
                <a:cs typeface="Arial" panose="020B0604020202020204" pitchFamily="34" charset="0"/>
              </a:rPr>
              <a:t> о которых я скажу чуть позже.    </a:t>
            </a:r>
          </a:p>
          <a:p>
            <a:r>
              <a:rPr lang="en-US" sz="1200" b="0" dirty="0">
                <a:solidFill>
                  <a:srgbClr val="FF0000"/>
                </a:solidFill>
                <a:latin typeface="Arial" panose="020B0604020202020204" pitchFamily="34" charset="0"/>
                <a:cs typeface="Arial" panose="020B0604020202020204" pitchFamily="34" charset="0"/>
              </a:rPr>
              <a:t>=</a:t>
            </a:r>
            <a:r>
              <a:rPr lang="ru-RU" sz="1200" b="0" dirty="0">
                <a:solidFill>
                  <a:srgbClr val="FF0000"/>
                </a:solidFill>
                <a:latin typeface="Arial" panose="020B0604020202020204" pitchFamily="34" charset="0"/>
                <a:cs typeface="Arial" panose="020B0604020202020204" pitchFamily="34" charset="0"/>
              </a:rPr>
              <a:t>Правила </a:t>
            </a:r>
            <a:r>
              <a:rPr lang="ru-RU" sz="1200" kern="1200" dirty="0">
                <a:solidFill>
                  <a:schemeClr val="tx1"/>
                </a:solidFill>
                <a:effectLst/>
                <a:latin typeface="+mn-lt"/>
                <a:ea typeface="+mn-ea"/>
                <a:cs typeface="+mn-cs"/>
              </a:rPr>
              <a:t>предусматривают в качестве базового метода для официального утверждения типа</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проведение натурных испытаний комплектных транспортных средств на опрокидывание.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Однако также допускают иные эквивалентные методы испытаний, такие как:</a:t>
            </a:r>
          </a:p>
          <a:p>
            <a:r>
              <a:rPr lang="ru-RU" sz="1200" kern="1200" dirty="0">
                <a:solidFill>
                  <a:schemeClr val="tx1"/>
                </a:solidFill>
                <a:effectLst/>
                <a:latin typeface="+mn-lt"/>
                <a:ea typeface="+mn-ea"/>
                <a:cs typeface="+mn-cs"/>
              </a:rPr>
              <a:t>- испытание на опрокидывание секций кузова;</a:t>
            </a:r>
          </a:p>
          <a:p>
            <a:r>
              <a:rPr lang="ru-RU" sz="1200" kern="1200" dirty="0">
                <a:solidFill>
                  <a:schemeClr val="tx1"/>
                </a:solidFill>
                <a:effectLst/>
                <a:latin typeface="+mn-lt"/>
                <a:ea typeface="+mn-ea"/>
                <a:cs typeface="+mn-cs"/>
              </a:rPr>
              <a:t>- квазистатические испытания секций кузова под нагрузкой;</a:t>
            </a:r>
          </a:p>
          <a:p>
            <a:r>
              <a:rPr lang="ru-RU" sz="1200" kern="1200" dirty="0">
                <a:solidFill>
                  <a:schemeClr val="tx1"/>
                </a:solidFill>
                <a:effectLst/>
                <a:latin typeface="+mn-lt"/>
                <a:ea typeface="+mn-ea"/>
                <a:cs typeface="+mn-cs"/>
              </a:rPr>
              <a:t>- квазистатические расчеты на основе результатов испытаний компонентов;</a:t>
            </a:r>
          </a:p>
          <a:p>
            <a:r>
              <a:rPr lang="ru-RU" sz="1200" kern="1200" dirty="0">
                <a:solidFill>
                  <a:schemeClr val="tx1"/>
                </a:solidFill>
                <a:effectLst/>
                <a:latin typeface="+mn-lt"/>
                <a:ea typeface="+mn-ea"/>
                <a:cs typeface="+mn-cs"/>
              </a:rPr>
              <a:t>- компьютерное моделирование базового испытания на опрокидывание комплектного транспортного средства</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на основе динамических расчетов.</a:t>
            </a:r>
          </a:p>
          <a:p>
            <a:endParaRPr lang="ru-RU" dirty="0"/>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4</a:t>
            </a:fld>
            <a:endParaRPr lang="en-US"/>
          </a:p>
        </p:txBody>
      </p:sp>
    </p:spTree>
    <p:extLst>
      <p:ext uri="{BB962C8B-B14F-4D97-AF65-F5344CB8AC3E}">
        <p14:creationId xmlns:p14="http://schemas.microsoft.com/office/powerpoint/2010/main" val="354755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Нами, в рамках государственного</a:t>
            </a:r>
            <a:r>
              <a:rPr lang="ru-RU" sz="1200" kern="1200" baseline="0" dirty="0">
                <a:solidFill>
                  <a:schemeClr val="tx1"/>
                </a:solidFill>
                <a:effectLst/>
                <a:latin typeface="+mn-lt"/>
                <a:ea typeface="+mn-ea"/>
                <a:cs typeface="+mn-cs"/>
              </a:rPr>
              <a:t> контроля,</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проводились</a:t>
            </a:r>
            <a:r>
              <a:rPr lang="en-US" sz="1200" kern="120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и</a:t>
            </a:r>
            <a:r>
              <a:rPr lang="ru-RU" sz="1200" kern="1200" dirty="0">
                <a:solidFill>
                  <a:schemeClr val="tx1"/>
                </a:solidFill>
                <a:effectLst/>
                <a:latin typeface="+mn-lt"/>
                <a:ea typeface="+mn-ea"/>
                <a:cs typeface="+mn-cs"/>
              </a:rPr>
              <a:t>спытания на опрокидывание комплектного транспортного средства</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 соответствии с положениями Приложения 5 к Правилам ООН № 66</a:t>
            </a:r>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Цель испытаний</a:t>
            </a:r>
            <a:r>
              <a:rPr lang="en-US" sz="1200" kern="1200" dirty="0">
                <a:solidFill>
                  <a:schemeClr val="tx1"/>
                </a:solidFill>
                <a:effectLst/>
                <a:latin typeface="+mn-lt"/>
                <a:ea typeface="+mn-ea"/>
                <a:cs typeface="+mn-cs"/>
              </a:rPr>
              <a:t>|</a:t>
            </a:r>
            <a:r>
              <a:rPr lang="ru-RU" sz="1200" b="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 оценка соответствия транспортного средства</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 части обеспечения целостности остаточного пространства</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к</a:t>
            </a:r>
            <a:r>
              <a:rPr lang="ru-RU" sz="1200" kern="1200" dirty="0">
                <a:solidFill>
                  <a:schemeClr val="tx1"/>
                </a:solidFill>
                <a:effectLst/>
                <a:latin typeface="+mn-lt"/>
                <a:ea typeface="+mn-ea"/>
                <a:cs typeface="+mn-cs"/>
              </a:rPr>
              <a:t>оторое должно сохраняться в пассажирском салоне</a:t>
            </a:r>
            <a:r>
              <a:rPr lang="en-US" sz="1200" kern="120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для обеспечения большей вероятности выживания пассажиров,</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водителя</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и экипажа</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 случае опрокидывания транспортного средства.</a:t>
            </a:r>
          </a:p>
          <a:p>
            <a:endParaRPr lang="ru-RU" dirty="0"/>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5</a:t>
            </a:fld>
            <a:endParaRPr lang="en-US"/>
          </a:p>
        </p:txBody>
      </p:sp>
    </p:spTree>
    <p:extLst>
      <p:ext uri="{BB962C8B-B14F-4D97-AF65-F5344CB8AC3E}">
        <p14:creationId xmlns:p14="http://schemas.microsoft.com/office/powerpoint/2010/main" val="13281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В ходе испытаний выявлено в том числе:</a:t>
            </a:r>
          </a:p>
          <a:p>
            <a:r>
              <a:rPr lang="ru-RU" sz="1200" kern="1200" dirty="0">
                <a:solidFill>
                  <a:schemeClr val="tx1"/>
                </a:solidFill>
                <a:effectLst/>
                <a:latin typeface="+mn-lt"/>
                <a:ea typeface="+mn-ea"/>
                <a:cs typeface="+mn-cs"/>
              </a:rPr>
              <a:t>- проникновение в остаточное пространство транспортных средств</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отдельных элементов конструкции</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(багажных полок,</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молотков для аварийного</a:t>
            </a:r>
            <a:r>
              <a:rPr lang="ru-RU" sz="1200" kern="1200" baseline="0" dirty="0">
                <a:solidFill>
                  <a:schemeClr val="tx1"/>
                </a:solidFill>
                <a:effectLst/>
                <a:latin typeface="+mn-lt"/>
                <a:ea typeface="+mn-ea"/>
                <a:cs typeface="+mn-cs"/>
              </a:rPr>
              <a:t> разбития стекол,</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а также огнетушителей);</a:t>
            </a:r>
          </a:p>
          <a:p>
            <a:r>
              <a:rPr lang="ru-RU" sz="1200" kern="1200" dirty="0">
                <a:solidFill>
                  <a:schemeClr val="tx1"/>
                </a:solidFill>
                <a:effectLst/>
                <a:latin typeface="+mn-lt"/>
                <a:ea typeface="+mn-ea"/>
                <a:cs typeface="+mn-cs"/>
              </a:rPr>
              <a:t>- отрыв пассажирских сидений</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 это отклонение, которое не предусмотрено предписаниями Правил ООН № 66.</a:t>
            </a:r>
          </a:p>
          <a:p>
            <a:endParaRPr lang="ru-RU" dirty="0"/>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6</a:t>
            </a:fld>
            <a:endParaRPr lang="en-US"/>
          </a:p>
        </p:txBody>
      </p:sp>
    </p:spTree>
    <p:extLst>
      <p:ext uri="{BB962C8B-B14F-4D97-AF65-F5344CB8AC3E}">
        <p14:creationId xmlns:p14="http://schemas.microsoft.com/office/powerpoint/2010/main" val="1638027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В ходе испытаний также было выявлено,</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что открытие аварийных выходов</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a:t>
            </a:r>
            <a:r>
              <a:rPr lang="ru-RU" sz="1200" kern="1200" baseline="0" dirty="0">
                <a:solidFill>
                  <a:schemeClr val="tx1"/>
                </a:solidFill>
                <a:effectLst/>
                <a:latin typeface="+mn-lt"/>
                <a:ea typeface="+mn-ea"/>
                <a:cs typeface="+mn-cs"/>
              </a:rPr>
              <a:t> частности располагаемых на крыше автобуса</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не всегда является возможным. </a:t>
            </a:r>
          </a:p>
          <a:p>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Оценка открытия и доступности аварийных выходов при опрокидывании</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также не предусмотрена предписаниями Правил ООН № 66.</a:t>
            </a:r>
          </a:p>
          <a:p>
            <a:endParaRPr lang="ru-RU" dirty="0"/>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7</a:t>
            </a:fld>
            <a:endParaRPr lang="en-US"/>
          </a:p>
        </p:txBody>
      </p:sp>
    </p:spTree>
    <p:extLst>
      <p:ext uri="{BB962C8B-B14F-4D97-AF65-F5344CB8AC3E}">
        <p14:creationId xmlns:p14="http://schemas.microsoft.com/office/powerpoint/2010/main" val="3827809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=Можно</a:t>
            </a:r>
            <a:r>
              <a:rPr lang="ru-RU" sz="1200" kern="1200" baseline="0" dirty="0">
                <a:solidFill>
                  <a:schemeClr val="tx1"/>
                </a:solidFill>
                <a:effectLst/>
                <a:latin typeface="+mn-lt"/>
                <a:ea typeface="+mn-ea"/>
                <a:cs typeface="+mn-cs"/>
              </a:rPr>
              <a:t> сделать следующие в</a:t>
            </a:r>
            <a:r>
              <a:rPr lang="ru-RU" sz="1200" kern="1200" dirty="0">
                <a:solidFill>
                  <a:schemeClr val="tx1"/>
                </a:solidFill>
                <a:effectLst/>
                <a:latin typeface="+mn-lt"/>
                <a:ea typeface="+mn-ea"/>
                <a:cs typeface="+mn-cs"/>
              </a:rPr>
              <a:t>ыводы по результатам испытаний:</a:t>
            </a:r>
          </a:p>
          <a:p>
            <a:r>
              <a:rPr lang="ru-RU" sz="1200" kern="1200" dirty="0">
                <a:solidFill>
                  <a:schemeClr val="tx1"/>
                </a:solidFill>
                <a:effectLst/>
                <a:latin typeface="+mn-lt"/>
                <a:ea typeface="+mn-ea"/>
                <a:cs typeface="+mn-cs"/>
              </a:rPr>
              <a:t>=</a:t>
            </a:r>
            <a:r>
              <a:rPr lang="ru-RU" sz="1200" b="1" kern="1200" dirty="0">
                <a:solidFill>
                  <a:schemeClr val="tx1"/>
                </a:solidFill>
                <a:effectLst/>
                <a:latin typeface="+mn-lt"/>
                <a:ea typeface="+mn-ea"/>
                <a:cs typeface="+mn-cs"/>
              </a:rPr>
              <a:t>Первое:</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методы испытаний секций кузова</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квазистатические расчеты</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или компьютерное моделирование,</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предусмотренные Правилами ООН № 66,</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не во всех случаях можно рассматривать как эквивалентные</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по отношению к методу натурных испытаний комплектного автобуса.</a:t>
            </a:r>
          </a:p>
          <a:p>
            <a:r>
              <a:rPr lang="en-US" sz="1200" kern="1200" dirty="0">
                <a:solidFill>
                  <a:schemeClr val="tx1"/>
                </a:solidFill>
                <a:effectLst/>
                <a:latin typeface="+mn-lt"/>
                <a:ea typeface="+mn-ea"/>
                <a:cs typeface="+mn-cs"/>
              </a:rPr>
              <a:t>=</a:t>
            </a:r>
            <a:r>
              <a:rPr lang="ru-RU" sz="1200" b="1" kern="1200" dirty="0">
                <a:solidFill>
                  <a:schemeClr val="tx1"/>
                </a:solidFill>
                <a:effectLst/>
                <a:latin typeface="+mn-lt"/>
                <a:ea typeface="+mn-ea"/>
                <a:cs typeface="+mn-cs"/>
              </a:rPr>
              <a:t>Второе:</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при нагрузке, возникающей в результате опрокидывания автобуса категории М3,</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возможен отрыв пассажирских сидений и других элементов интерьера кузова.</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При этом, действующие требования Правил ООН</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не предусматривают оценку сидений при таком виде перегрузок.</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Я говорю о </a:t>
            </a:r>
            <a:r>
              <a:rPr lang="ru-RU" sz="1200" kern="1200" dirty="0" err="1">
                <a:solidFill>
                  <a:schemeClr val="tx1"/>
                </a:solidFill>
                <a:effectLst/>
                <a:latin typeface="+mn-lt"/>
                <a:ea typeface="+mn-ea"/>
                <a:cs typeface="+mn-cs"/>
              </a:rPr>
              <a:t>несоотнесении</a:t>
            </a:r>
            <a:r>
              <a:rPr lang="ru-RU" sz="1200" kern="1200" dirty="0">
                <a:solidFill>
                  <a:schemeClr val="tx1"/>
                </a:solidFill>
                <a:effectLst/>
                <a:latin typeface="+mn-lt"/>
                <a:ea typeface="+mn-ea"/>
                <a:cs typeface="+mn-cs"/>
              </a:rPr>
              <a:t> положений Правил ООН № 66</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 отношении прочности каркаса кузова)</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и Правил № 80</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 отношении прочности сидений и их креплений в автобусах).</a:t>
            </a:r>
          </a:p>
          <a:p>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Между тем,</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при опрокидывании автобуса с пассажирами</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и отрыве сидений и других элементов интерьера кузова,</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значительно возрастает риск травмирования пассажиров.</a:t>
            </a:r>
          </a:p>
          <a:p>
            <a:r>
              <a:rPr lang="en-US" dirty="0"/>
              <a:t>=</a:t>
            </a:r>
            <a:r>
              <a:rPr lang="ru-RU" b="1" dirty="0"/>
              <a:t>И</a:t>
            </a:r>
            <a:r>
              <a:rPr lang="ru-RU" b="1" baseline="0" dirty="0"/>
              <a:t> третье:</a:t>
            </a:r>
            <a:r>
              <a:rPr lang="en-US" baseline="0" dirty="0"/>
              <a:t>| </a:t>
            </a:r>
            <a:r>
              <a:rPr lang="ru-RU" baseline="0" dirty="0"/>
              <a:t>Пр</a:t>
            </a:r>
            <a:r>
              <a:rPr lang="ru-RU" dirty="0"/>
              <a:t>авила</a:t>
            </a:r>
            <a:r>
              <a:rPr lang="ru-RU" baseline="0" dirty="0"/>
              <a:t> ООН № 66 не соотносятся с положениями Правил ООН № 107</a:t>
            </a:r>
            <a:r>
              <a:rPr lang="en-US" baseline="0" dirty="0"/>
              <a:t>|</a:t>
            </a:r>
            <a:r>
              <a:rPr lang="ru-RU" baseline="0" dirty="0"/>
              <a:t> в части работоспособности аварийных выходов. </a:t>
            </a:r>
          </a:p>
          <a:p>
            <a:r>
              <a:rPr lang="en-US" baseline="0" dirty="0"/>
              <a:t>=</a:t>
            </a:r>
            <a:r>
              <a:rPr lang="ru-RU" baseline="0" dirty="0"/>
              <a:t>При этом испытания автобусов в России продолжаются</a:t>
            </a:r>
            <a:r>
              <a:rPr lang="en-US" baseline="0" dirty="0"/>
              <a:t>,| </a:t>
            </a:r>
            <a:r>
              <a:rPr lang="ru-RU" baseline="0" dirty="0"/>
              <a:t>и возможно будут получены дополнительные выводы. </a:t>
            </a:r>
            <a:endParaRPr lang="ru-RU" dirty="0"/>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8</a:t>
            </a:fld>
            <a:endParaRPr lang="en-US"/>
          </a:p>
        </p:txBody>
      </p:sp>
    </p:spTree>
    <p:extLst>
      <p:ext uri="{BB962C8B-B14F-4D97-AF65-F5344CB8AC3E}">
        <p14:creationId xmlns:p14="http://schemas.microsoft.com/office/powerpoint/2010/main" val="2639091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Мы предлагаем следующие шаги: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Российская Федерация до конца февраля 2020 изучит,</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какие меры необходимо предпринять</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по результатам проведенных испытаний автобусов.</a:t>
            </a:r>
          </a:p>
          <a:p>
            <a:pPr marL="0" marR="0" lvl="0" indent="0" algn="l" defTabSz="457200" rtl="0" eaLnBrk="1" fontAlgn="base" latinLnBrk="0" hangingPunct="1">
              <a:lnSpc>
                <a:spcPct val="100000"/>
              </a:lnSpc>
              <a:spcBef>
                <a:spcPct val="30000"/>
              </a:spcBef>
              <a:spcAft>
                <a:spcPct val="0"/>
              </a:spcAft>
              <a:buClrTx/>
              <a:buSzTx/>
              <a:buFontTx/>
              <a:buNone/>
              <a:tabLst/>
              <a:defRPr/>
            </a:pPr>
            <a:r>
              <a:rPr lang="ru-RU" sz="1200" kern="1200" dirty="0">
                <a:solidFill>
                  <a:schemeClr val="tx1"/>
                </a:solidFill>
                <a:effectLst/>
                <a:latin typeface="+mn-lt"/>
                <a:ea typeface="+mn-ea"/>
                <a:cs typeface="+mn-cs"/>
              </a:rPr>
              <a:t>=Мы в указанный</a:t>
            </a:r>
            <a:r>
              <a:rPr lang="ru-RU" sz="1200" kern="1200" baseline="0" dirty="0">
                <a:solidFill>
                  <a:schemeClr val="tx1"/>
                </a:solidFill>
                <a:effectLst/>
                <a:latin typeface="+mn-lt"/>
                <a:ea typeface="+mn-ea"/>
                <a:cs typeface="+mn-cs"/>
              </a:rPr>
              <a:t> срок </a:t>
            </a:r>
            <a:r>
              <a:rPr lang="ru-RU" sz="1200" kern="1200" dirty="0">
                <a:solidFill>
                  <a:schemeClr val="tx1"/>
                </a:solidFill>
                <a:effectLst/>
                <a:latin typeface="+mn-lt"/>
                <a:ea typeface="+mn-ea"/>
                <a:cs typeface="+mn-cs"/>
              </a:rPr>
              <a:t>инициируем в установленном порядке</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в рабочих группах </a:t>
            </a:r>
            <a:r>
              <a:rPr lang="en-US" sz="1200" kern="1200" dirty="0">
                <a:solidFill>
                  <a:schemeClr val="tx1"/>
                </a:solidFill>
                <a:effectLst/>
                <a:latin typeface="+mn-lt"/>
                <a:ea typeface="+mn-ea"/>
                <a:cs typeface="+mn-cs"/>
              </a:rPr>
              <a:t>GRSG</a:t>
            </a:r>
            <a:r>
              <a:rPr lang="ru-RU" sz="1200" kern="1200" dirty="0">
                <a:solidFill>
                  <a:schemeClr val="tx1"/>
                </a:solidFill>
                <a:effectLst/>
                <a:latin typeface="+mn-lt"/>
                <a:ea typeface="+mn-ea"/>
                <a:cs typeface="+mn-cs"/>
              </a:rPr>
              <a:t> (</a:t>
            </a:r>
            <a:r>
              <a:rPr lang="ru-RU" sz="1200" b="0" i="1" kern="1200" dirty="0">
                <a:solidFill>
                  <a:schemeClr val="tx1"/>
                </a:solidFill>
                <a:effectLst/>
                <a:latin typeface="Calibri" panose="020F0502020204030204" pitchFamily="34" charset="0"/>
                <a:ea typeface="+mn-ea"/>
                <a:cs typeface="Calibri" panose="020F0502020204030204" pitchFamily="34" charset="0"/>
              </a:rPr>
              <a:t>Рабочая группа по общим предписаниям, касающимся безопасности</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и</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или </a:t>
            </a:r>
            <a:r>
              <a:rPr lang="en-US" sz="1200" kern="1200" dirty="0">
                <a:solidFill>
                  <a:schemeClr val="tx1"/>
                </a:solidFill>
                <a:effectLst/>
                <a:latin typeface="+mn-lt"/>
                <a:ea typeface="+mn-ea"/>
                <a:cs typeface="+mn-cs"/>
              </a:rPr>
              <a:t>GRSP</a:t>
            </a:r>
            <a:r>
              <a:rPr lang="ru-RU" sz="1200" kern="1200" dirty="0">
                <a:solidFill>
                  <a:schemeClr val="tx1"/>
                </a:solidFill>
                <a:effectLst/>
                <a:latin typeface="+mn-lt"/>
                <a:ea typeface="+mn-ea"/>
                <a:cs typeface="+mn-cs"/>
              </a:rPr>
              <a:t> (</a:t>
            </a:r>
            <a:r>
              <a:rPr lang="ru-RU" sz="1200" b="0" i="1" kern="1200" dirty="0">
                <a:solidFill>
                  <a:schemeClr val="tx1"/>
                </a:solidFill>
                <a:effectLst/>
                <a:latin typeface="+mn-lt"/>
                <a:ea typeface="+mn-ea"/>
                <a:cs typeface="+mn-cs"/>
              </a:rPr>
              <a:t>Рабочая группа по пассивной безопасности</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разработку поправок к соответствующим Правилам ООН.</a:t>
            </a:r>
            <a:r>
              <a:rPr lang="en-US" sz="1200" kern="1200" dirty="0">
                <a:solidFill>
                  <a:schemeClr val="tx1"/>
                </a:solidFill>
                <a:effectLst/>
                <a:latin typeface="+mn-lt"/>
                <a:ea typeface="+mn-ea"/>
                <a:cs typeface="+mn-cs"/>
              </a:rPr>
              <a: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Если для проработки наших предложений потребуется учреждение неофициальных рабочих групп,</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то мы будем готовы возглавить такие группы</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и предоставить результаты наших испытаний, как технические спонсоры.</a:t>
            </a:r>
            <a:r>
              <a:rPr lang="en-US" sz="1200" kern="1200" dirty="0">
                <a:solidFill>
                  <a:schemeClr val="tx1"/>
                </a:solidFill>
                <a:effectLst/>
                <a:latin typeface="+mn-lt"/>
                <a:ea typeface="+mn-ea"/>
                <a:cs typeface="+mn-cs"/>
              </a:rPr>
              <a: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(Об</a:t>
            </a:r>
            <a:r>
              <a:rPr lang="ru-RU" sz="1200" kern="1200" baseline="0" dirty="0">
                <a:solidFill>
                  <a:schemeClr val="tx1"/>
                </a:solidFill>
                <a:effectLst/>
                <a:latin typeface="+mn-lt"/>
                <a:ea typeface="+mn-ea"/>
                <a:cs typeface="+mn-cs"/>
              </a:rPr>
              <a:t> этом отдельным письмом я лично проинформирую Секретариат КВТ ЕЭК ООН).</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Надеюсь наши выводы и предложения</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в итоге будут документально оформлены в виде так необходимых поправок в Правила ООН</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на одной из ближайших сессий ВП-29.</a:t>
            </a:r>
            <a:endParaRPr lang="en-US" sz="1200" kern="1200" baseline="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Основываясь на результатах испытаний,</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также вызывает обеспокоенность неоднозначное положение </a:t>
            </a:r>
            <a:r>
              <a:rPr lang="en-US" sz="1200" kern="1200" baseline="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о добровольном применении (по желанию изготовителя) требований Правил ООН № 66 </a:t>
            </a:r>
            <a:r>
              <a:rPr lang="en-US" sz="1200" kern="1200" baseline="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в отношении автобусов классов А и первого.</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Уверен,</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что наша работа позволит сделать автомобильную технику более качественной и безопасной. </a:t>
            </a:r>
            <a:endParaRPr lang="en-US" sz="1200" kern="1200" baseline="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И повысить безопасность на дорогах!</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Уважаемый господин председатель,</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уважаемые коллеги! </a:t>
            </a:r>
            <a:endParaRPr lang="en-US" sz="1200" kern="1200" baseline="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Прошу поддержать наши предложения.</a:t>
            </a:r>
          </a:p>
          <a:p>
            <a:pPr marL="0" marR="0" lvl="0" indent="0" algn="l" defTabSz="457200" rtl="0" eaLnBrk="1" fontAlgn="base" latinLnBrk="0" hangingPunct="1">
              <a:lnSpc>
                <a:spcPct val="100000"/>
              </a:lnSpc>
              <a:spcBef>
                <a:spcPct val="30000"/>
              </a:spcBef>
              <a:spcAft>
                <a:spcPct val="0"/>
              </a:spcAft>
              <a:buClrTx/>
              <a:buSzTx/>
              <a:buFontTx/>
              <a:buNone/>
              <a:tabLst/>
              <a:defRPr/>
            </a:pPr>
            <a:r>
              <a:rPr lang="ru-RU" sz="1200" kern="1200" baseline="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pPr>
              <a:defRPr/>
            </a:pPr>
            <a:fld id="{BA3C47E3-BDEC-49A6-A9E8-4682D578DE60}" type="slidenum">
              <a:rPr lang="en-US" smtClean="0"/>
              <a:pPr>
                <a:defRPr/>
              </a:pPr>
              <a:t>9</a:t>
            </a:fld>
            <a:endParaRPr lang="en-US"/>
          </a:p>
        </p:txBody>
      </p:sp>
    </p:spTree>
    <p:extLst>
      <p:ext uri="{BB962C8B-B14F-4D97-AF65-F5344CB8AC3E}">
        <p14:creationId xmlns:p14="http://schemas.microsoft.com/office/powerpoint/2010/main" val="3897345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B708B06-95D0-4C2B-BC1F-D6A9EEE11436}" type="datetime1">
              <a:rPr lang="ru-RU"/>
              <a:pPr>
                <a:defRPr/>
              </a:pPr>
              <a:t>11.11.2019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A0164B-056A-40AD-9D84-4EAA6EAE5C2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D663F1-131C-4D8D-97D0-B12B07EB170B}" type="datetime1">
              <a:rPr lang="ru-RU"/>
              <a:pPr>
                <a:defRPr/>
              </a:pPr>
              <a:t>11.11.2019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B94414-D630-4ABE-96B0-568B0ED42BA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87497E0-83D7-4B07-83FF-E8252A760414}" type="datetime1">
              <a:rPr lang="ru-RU"/>
              <a:pPr>
                <a:defRPr/>
              </a:pPr>
              <a:t>11.11.2019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9B7EC5-0230-4678-ACB1-4049AEEB5C2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04BC82-A7E6-488A-ADDD-692665B91FF1}" type="datetime1">
              <a:rPr lang="ru-RU"/>
              <a:pPr>
                <a:defRPr/>
              </a:pPr>
              <a:t>11.11.2019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AFB2BC-2B2D-472D-8518-A6F488F370E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D38A33F-9770-4BD7-BA39-936B343F98CF}" type="datetime1">
              <a:rPr lang="ru-RU"/>
              <a:pPr>
                <a:defRPr/>
              </a:pPr>
              <a:t>11.11.2019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749527-8547-4960-8347-AE5B3F7747B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8EA86C6-C3CE-4DA7-B822-67CC5973EFA6}" type="datetime1">
              <a:rPr lang="ru-RU"/>
              <a:pPr>
                <a:defRPr/>
              </a:pPr>
              <a:t>11.11.2019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E2E6DF-4E98-403B-BCE1-17CFB7FD121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0DBA5D6-C954-4665-A9F2-F6B2A49984E9}" type="datetime1">
              <a:rPr lang="ru-RU"/>
              <a:pPr>
                <a:defRPr/>
              </a:pPr>
              <a:t>11.11.2019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7F0F64-06F4-4B00-A1E4-61C02481249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D7E9336-544C-40A8-8E55-8ED265A4A0E5}" type="datetime1">
              <a:rPr lang="ru-RU"/>
              <a:pPr>
                <a:defRPr/>
              </a:pPr>
              <a:t>11.11.2019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EAA722-47F9-4B4D-B3D8-D399D648B29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172CC7-4DB4-4636-B37D-C2C97AD2FD78}" type="datetime1">
              <a:rPr lang="ru-RU"/>
              <a:pPr>
                <a:defRPr/>
              </a:pPr>
              <a:t>11.11.2019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DCD9DCE-460C-42E9-87A5-784E4237B2D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416521-E869-4690-8C56-0A19857051C2}" type="datetime1">
              <a:rPr lang="ru-RU"/>
              <a:pPr>
                <a:defRPr/>
              </a:pPr>
              <a:t>11.11.2019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BBBE3A-1709-408D-9D66-68397112562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31F73B9-050A-4206-8FDA-17AECC626777}" type="datetime1">
              <a:rPr lang="ru-RU"/>
              <a:pPr>
                <a:defRPr/>
              </a:pPr>
              <a:t>11.11.2019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25D85C-F1FC-4E15-930A-ADDAD3E3716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A89C37B-044A-4DB5-8DC0-3F3D26D0BD7F}" type="datetime1">
              <a:rPr lang="ru-RU"/>
              <a:pPr>
                <a:defRPr/>
              </a:pPr>
              <a:t>11.11.2019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6991FCF-C4E6-47B0-A1CC-2354ED0605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p:cNvCxnSpPr>
          <p:nvPr/>
        </p:nvCxnSpPr>
        <p:spPr>
          <a:xfrm>
            <a:off x="1947683" y="1099254"/>
            <a:ext cx="664527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15365" name="Title 1"/>
          <p:cNvSpPr txBox="1">
            <a:spLocks/>
          </p:cNvSpPr>
          <p:nvPr/>
        </p:nvSpPr>
        <p:spPr bwMode="auto">
          <a:xfrm>
            <a:off x="595520" y="5112545"/>
            <a:ext cx="5376302" cy="1033463"/>
          </a:xfrm>
          <a:prstGeom prst="rect">
            <a:avLst/>
          </a:prstGeom>
          <a:noFill/>
          <a:ln w="9525">
            <a:noFill/>
            <a:miter lim="800000"/>
            <a:headEnd/>
            <a:tailEnd/>
          </a:ln>
        </p:spPr>
        <p:txBody>
          <a:bodyPr anchor="ctr"/>
          <a:lstStyle/>
          <a:p>
            <a:r>
              <a:rPr lang="en-US" b="1" dirty="0">
                <a:solidFill>
                  <a:schemeClr val="tx1">
                    <a:lumMod val="85000"/>
                    <a:lumOff val="15000"/>
                  </a:schemeClr>
                </a:solidFill>
                <a:latin typeface="+mj-lt"/>
              </a:rPr>
              <a:t>ALEXEY KULESHOV</a:t>
            </a:r>
            <a:endParaRPr lang="ru-RU" b="1" dirty="0">
              <a:solidFill>
                <a:schemeClr val="tx1">
                  <a:lumMod val="85000"/>
                  <a:lumOff val="15000"/>
                </a:schemeClr>
              </a:solidFill>
              <a:latin typeface="+mj-lt"/>
            </a:endParaRPr>
          </a:p>
          <a:p>
            <a:r>
              <a:rPr lang="en-US" b="1" dirty="0">
                <a:solidFill>
                  <a:schemeClr val="tx1">
                    <a:lumMod val="85000"/>
                    <a:lumOff val="15000"/>
                  </a:schemeClr>
                </a:solidFill>
                <a:latin typeface="+mj-lt"/>
              </a:rPr>
              <a:t>Deputy Head</a:t>
            </a:r>
            <a:endParaRPr lang="ru-RU" b="1" dirty="0">
              <a:solidFill>
                <a:schemeClr val="tx1">
                  <a:lumMod val="85000"/>
                  <a:lumOff val="15000"/>
                </a:schemeClr>
              </a:solidFill>
              <a:latin typeface="+mj-lt"/>
            </a:endParaRPr>
          </a:p>
          <a:p>
            <a:r>
              <a:rPr lang="en-US" b="1" dirty="0">
                <a:solidFill>
                  <a:schemeClr val="tx1">
                    <a:lumMod val="85000"/>
                    <a:lumOff val="15000"/>
                  </a:schemeClr>
                </a:solidFill>
                <a:latin typeface="+mj-lt"/>
              </a:rPr>
              <a:t>Federal Agency on Technical Regulating and Metrology</a:t>
            </a:r>
            <a:r>
              <a:rPr lang="ru-RU" b="1" dirty="0">
                <a:solidFill>
                  <a:schemeClr val="tx1">
                    <a:lumMod val="85000"/>
                    <a:lumOff val="15000"/>
                  </a:schemeClr>
                </a:solidFill>
                <a:latin typeface="+mj-lt"/>
              </a:rPr>
              <a:t> </a:t>
            </a:r>
          </a:p>
        </p:txBody>
      </p:sp>
      <p:sp>
        <p:nvSpPr>
          <p:cNvPr id="28" name="Rectangle 27"/>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AutoShape 2" descr="https://injector-spb.ru/images/sampledata/mondeorazbo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https://injector-spb.ru/images/sampledata/mondeorazbor.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8"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317500"/>
            <a:ext cx="1274970" cy="136048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https://reneweconomy.com.au/wp-content/uploads/2015/11/shutterstock_29367435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https://reneweconomy.com.au/wp-content/uploads/2015/11/shutterstock_293674352.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テキスト ボックス 6">
            <a:extLst>
              <a:ext uri="{FF2B5EF4-FFF2-40B4-BE49-F238E27FC236}">
                <a16:creationId xmlns:a16="http://schemas.microsoft.com/office/drawing/2014/main" id="{211030F9-DDE4-448C-A068-A0FC632D7057}"/>
              </a:ext>
            </a:extLst>
          </p:cNvPr>
          <p:cNvSpPr txBox="1">
            <a:spLocks noChangeArrowheads="1"/>
          </p:cNvSpPr>
          <p:nvPr/>
        </p:nvSpPr>
        <p:spPr bwMode="auto">
          <a:xfrm>
            <a:off x="3834922" y="6371130"/>
            <a:ext cx="2261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MS PGothic" pitchFamily="34" charset="-128"/>
              </a:defRPr>
            </a:lvl1pPr>
            <a:lvl2pPr>
              <a:defRPr kumimoji="1" sz="2800">
                <a:solidFill>
                  <a:schemeClr val="tx1"/>
                </a:solidFill>
                <a:latin typeface="Calibri" pitchFamily="34" charset="0"/>
                <a:ea typeface="MS PGothic" pitchFamily="34" charset="-128"/>
              </a:defRPr>
            </a:lvl2pPr>
            <a:lvl3pPr>
              <a:defRPr kumimoji="1" sz="2400">
                <a:solidFill>
                  <a:schemeClr val="tx1"/>
                </a:solidFill>
                <a:latin typeface="Calibri" pitchFamily="34" charset="0"/>
                <a:ea typeface="MS PGothic" pitchFamily="34" charset="-128"/>
              </a:defRPr>
            </a:lvl3pPr>
            <a:lvl4pPr>
              <a:defRPr kumimoji="1" sz="2000">
                <a:solidFill>
                  <a:schemeClr val="tx1"/>
                </a:solidFill>
                <a:latin typeface="Calibri" pitchFamily="34" charset="0"/>
                <a:ea typeface="MS PGothic" pitchFamily="34" charset="-128"/>
              </a:defRPr>
            </a:lvl4pPr>
            <a:lvl5pPr>
              <a:defRPr kumimoji="1" sz="2000">
                <a:solidFill>
                  <a:schemeClr val="tx1"/>
                </a:solidFill>
                <a:latin typeface="Calibri" pitchFamily="34" charset="0"/>
                <a:ea typeface="MS PGothic" pitchFamily="34" charset="-128"/>
              </a:defRPr>
            </a:lvl5pPr>
            <a:lvl6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6pPr>
            <a:lvl7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7pPr>
            <a:lvl8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8pPr>
            <a:lvl9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9pPr>
          </a:lstStyle>
          <a:p>
            <a:pPr algn="ctr"/>
            <a:r>
              <a:rPr kumimoji="0" lang="ru-RU" sz="1600" b="1" kern="0" dirty="0">
                <a:solidFill>
                  <a:schemeClr val="bg2">
                    <a:lumMod val="10000"/>
                  </a:schemeClr>
                </a:solidFill>
                <a:latin typeface="+mn-lt"/>
                <a:ea typeface="+mn-ea"/>
              </a:rPr>
              <a:t>2019</a:t>
            </a:r>
            <a:endParaRPr kumimoji="0" lang="ja-JP" altLang="en-US" sz="1400" b="1" kern="0" dirty="0">
              <a:solidFill>
                <a:schemeClr val="bg2">
                  <a:lumMod val="10000"/>
                </a:schemeClr>
              </a:solidFill>
              <a:latin typeface="+mn-lt"/>
              <a:ea typeface="+mn-ea"/>
            </a:endParaRPr>
          </a:p>
        </p:txBody>
      </p:sp>
      <p:sp>
        <p:nvSpPr>
          <p:cNvPr id="27" name="テキスト ボックス 3">
            <a:extLst>
              <a:ext uri="{FF2B5EF4-FFF2-40B4-BE49-F238E27FC236}">
                <a16:creationId xmlns:a16="http://schemas.microsoft.com/office/drawing/2014/main" id="{96860EF5-0C4B-43AB-8018-980C4158A15C}"/>
              </a:ext>
            </a:extLst>
          </p:cNvPr>
          <p:cNvSpPr txBox="1">
            <a:spLocks noChangeArrowheads="1"/>
          </p:cNvSpPr>
          <p:nvPr/>
        </p:nvSpPr>
        <p:spPr bwMode="auto">
          <a:xfrm>
            <a:off x="406780" y="2729099"/>
            <a:ext cx="8320913" cy="72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defTabSz="457200" rtl="0" fontAlgn="base">
              <a:spcBef>
                <a:spcPct val="20000"/>
              </a:spcBef>
              <a:spcAft>
                <a:spcPct val="0"/>
              </a:spcAft>
              <a:buFont typeface="Arial" charset="0"/>
              <a:buChar char="•"/>
              <a:defRPr kumimoji="1" sz="3200" kern="1200">
                <a:solidFill>
                  <a:schemeClr val="tx1"/>
                </a:solidFill>
                <a:latin typeface="Calibri" pitchFamily="34" charset="0"/>
                <a:ea typeface="MS PGothic" pitchFamily="34" charset="-128"/>
                <a:cs typeface="+mn-cs"/>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Calibri" pitchFamily="34" charset="0"/>
                <a:ea typeface="MS PGothic" pitchFamily="34" charset="-128"/>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Calibri" pitchFamily="34" charset="0"/>
                <a:ea typeface="MS PGothic" pitchFamily="34" charset="-128"/>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Calibri" pitchFamily="34" charset="0"/>
                <a:ea typeface="MS PGothic" pitchFamily="34" charset="-128"/>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kumimoji="1" sz="2000" kern="1200">
                <a:solidFill>
                  <a:schemeClr val="tx1"/>
                </a:solidFill>
                <a:latin typeface="Calibri" pitchFamily="34" charset="0"/>
                <a:ea typeface="MS PGothic" pitchFamily="34" charset="-128"/>
                <a:cs typeface="+mn-cs"/>
              </a:defRPr>
            </a:lvl9pPr>
          </a:lstStyle>
          <a:p>
            <a:pPr marL="0" indent="0" algn="ctr">
              <a:buNone/>
            </a:pPr>
            <a:r>
              <a:rPr lang="en-US" sz="2200" b="1" dirty="0">
                <a:solidFill>
                  <a:schemeClr val="bg2">
                    <a:lumMod val="10000"/>
                  </a:schemeClr>
                </a:solidFill>
                <a:latin typeface="Arial" panose="020B0604020202020204" pitchFamily="34" charset="0"/>
                <a:cs typeface="Arial" panose="020B0604020202020204" pitchFamily="34" charset="0"/>
              </a:rPr>
              <a:t>THE RESULTS OF THE STATE SURVEILLANCE OF BUSES</a:t>
            </a:r>
            <a:endParaRPr lang="ru-RU" sz="2200" b="1" dirty="0">
              <a:solidFill>
                <a:schemeClr val="bg2">
                  <a:lumMod val="10000"/>
                </a:schemeClr>
              </a:solidFill>
              <a:latin typeface="Arial" panose="020B0604020202020204" pitchFamily="34" charset="0"/>
              <a:cs typeface="Arial" panose="020B0604020202020204" pitchFamily="34" charset="0"/>
            </a:endParaRPr>
          </a:p>
          <a:p>
            <a:pPr marL="0" indent="0" algn="ctr">
              <a:buNone/>
            </a:pPr>
            <a:endParaRPr lang="ru-RU" sz="1600" b="1" dirty="0">
              <a:solidFill>
                <a:schemeClr val="bg2">
                  <a:lumMod val="10000"/>
                </a:schemeClr>
              </a:solidFill>
              <a:latin typeface="Arial" panose="020B0604020202020204" pitchFamily="34" charset="0"/>
              <a:cs typeface="Arial" panose="020B0604020202020204" pitchFamily="34" charset="0"/>
            </a:endParaRPr>
          </a:p>
        </p:txBody>
      </p:sp>
      <p:sp>
        <p:nvSpPr>
          <p:cNvPr id="29" name="Rectangle 33">
            <a:extLst>
              <a:ext uri="{FF2B5EF4-FFF2-40B4-BE49-F238E27FC236}">
                <a16:creationId xmlns:a16="http://schemas.microsoft.com/office/drawing/2014/main" id="{7041F134-3EA9-44A8-94DF-1E96CBF1B120}"/>
              </a:ext>
            </a:extLst>
          </p:cNvPr>
          <p:cNvSpPr>
            <a:spLocks noChangeArrowheads="1"/>
          </p:cNvSpPr>
          <p:nvPr/>
        </p:nvSpPr>
        <p:spPr bwMode="auto">
          <a:xfrm>
            <a:off x="1811545" y="294965"/>
            <a:ext cx="3677504" cy="421860"/>
          </a:xfrm>
          <a:prstGeom prst="rect">
            <a:avLst/>
          </a:prstGeom>
          <a:noFill/>
          <a:ln>
            <a:noFill/>
          </a:ln>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defRPr/>
            </a:pPr>
            <a:r>
              <a:rPr kumimoji="0" lang="en-US" sz="1400" b="1" kern="0" dirty="0">
                <a:solidFill>
                  <a:schemeClr val="bg2">
                    <a:lumMod val="10000"/>
                  </a:schemeClr>
                </a:solidFill>
              </a:rPr>
              <a:t>Transmitted by the Russian Federation</a:t>
            </a:r>
          </a:p>
        </p:txBody>
      </p:sp>
      <p:sp>
        <p:nvSpPr>
          <p:cNvPr id="42" name="Rectangle 41">
            <a:extLst>
              <a:ext uri="{FF2B5EF4-FFF2-40B4-BE49-F238E27FC236}">
                <a16:creationId xmlns:a16="http://schemas.microsoft.com/office/drawing/2014/main" id="{4EB1F27A-4A32-41F8-82B2-D7C1D6452AD5}"/>
              </a:ext>
            </a:extLst>
          </p:cNvPr>
          <p:cNvSpPr>
            <a:spLocks noChangeArrowheads="1"/>
          </p:cNvSpPr>
          <p:nvPr/>
        </p:nvSpPr>
        <p:spPr bwMode="auto">
          <a:xfrm>
            <a:off x="5489050" y="84347"/>
            <a:ext cx="3289618" cy="944375"/>
          </a:xfrm>
          <a:prstGeom prst="rect">
            <a:avLst/>
          </a:prstGeom>
          <a:noFill/>
          <a:ln>
            <a:noFill/>
          </a:ln>
        </p:spPr>
        <p:txBody>
          <a:bodyPr anchor="ct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r>
              <a:rPr kumimoji="0" lang="en-US" sz="1200" b="1" kern="0" dirty="0">
                <a:solidFill>
                  <a:schemeClr val="bg2">
                    <a:lumMod val="10000"/>
                  </a:schemeClr>
                </a:solidFill>
              </a:rPr>
              <a:t>Informal document WP.29-179-17/Rev.1</a:t>
            </a:r>
          </a:p>
          <a:p>
            <a:pPr fontAlgn="auto">
              <a:spcBef>
                <a:spcPts val="0"/>
              </a:spcBef>
              <a:spcAft>
                <a:spcPts val="0"/>
              </a:spcAft>
              <a:defRPr/>
            </a:pPr>
            <a:r>
              <a:rPr kumimoji="0" lang="en-US" sz="1200" b="1" kern="0" dirty="0">
                <a:solidFill>
                  <a:schemeClr val="bg2">
                    <a:lumMod val="10000"/>
                  </a:schemeClr>
                </a:solidFill>
              </a:rPr>
              <a:t>WP.29 179</a:t>
            </a:r>
            <a:r>
              <a:rPr kumimoji="0" lang="en-US" sz="1200" b="1" kern="0" baseline="30000" dirty="0">
                <a:solidFill>
                  <a:schemeClr val="bg2">
                    <a:lumMod val="10000"/>
                  </a:schemeClr>
                </a:solidFill>
              </a:rPr>
              <a:t>th</a:t>
            </a:r>
            <a:r>
              <a:rPr kumimoji="0" lang="en-US" sz="1200" b="1" kern="0" dirty="0">
                <a:solidFill>
                  <a:schemeClr val="bg2">
                    <a:lumMod val="10000"/>
                  </a:schemeClr>
                </a:solidFill>
              </a:rPr>
              <a:t> session</a:t>
            </a:r>
          </a:p>
          <a:p>
            <a:pPr fontAlgn="auto">
              <a:spcBef>
                <a:spcPts val="0"/>
              </a:spcBef>
              <a:spcAft>
                <a:spcPts val="0"/>
              </a:spcAft>
              <a:defRPr/>
            </a:pPr>
            <a:r>
              <a:rPr kumimoji="0" lang="en-US" sz="1200" b="1" kern="0" dirty="0">
                <a:solidFill>
                  <a:schemeClr val="bg2">
                    <a:lumMod val="10000"/>
                  </a:schemeClr>
                </a:solidFill>
              </a:rPr>
              <a:t>12-14 November 2019</a:t>
            </a:r>
          </a:p>
          <a:p>
            <a:pPr fontAlgn="auto">
              <a:spcBef>
                <a:spcPts val="0"/>
              </a:spcBef>
              <a:spcAft>
                <a:spcPts val="0"/>
              </a:spcAft>
              <a:defRPr/>
            </a:pPr>
            <a:r>
              <a:rPr kumimoji="0" lang="en-US" sz="1200" b="1" kern="0" dirty="0">
                <a:solidFill>
                  <a:schemeClr val="bg2">
                    <a:lumMod val="10000"/>
                  </a:schemeClr>
                </a:solidFill>
              </a:rPr>
              <a:t>Agenda item 8.1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1"/>
          <p:cNvSpPr>
            <a:spLocks noGrp="1"/>
          </p:cNvSpPr>
          <p:nvPr>
            <p:ph type="ctrTitle"/>
          </p:nvPr>
        </p:nvSpPr>
        <p:spPr>
          <a:xfrm>
            <a:off x="638175" y="307975"/>
            <a:ext cx="7772400" cy="1003300"/>
          </a:xfrm>
        </p:spPr>
        <p:txBody>
          <a:bodyPr/>
          <a:lstStyle/>
          <a:p>
            <a:pPr algn="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br>
              <a:rPr lang="ru-RU" sz="2400" b="1" dirty="0">
                <a:cs typeface="Arial" charset="0"/>
              </a:rPr>
            </a:br>
            <a:r>
              <a:rPr lang="ru-RU" sz="2400" b="1" dirty="0">
                <a:cs typeface="Arial" charset="0"/>
              </a:rPr>
              <a:t>                                                                                                                                                                                 </a:t>
            </a:r>
          </a:p>
        </p:txBody>
      </p:sp>
      <p:cxnSp>
        <p:nvCxnSpPr>
          <p:cNvPr id="12" name="Straight Connector 11"/>
          <p:cNvCxnSpPr/>
          <p:nvPr/>
        </p:nvCxnSpPr>
        <p:spPr>
          <a:xfrm>
            <a:off x="723900" y="1277938"/>
            <a:ext cx="7699375"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4" name="Rectangle 3"/>
          <p:cNvSpPr/>
          <p:nvPr/>
        </p:nvSpPr>
        <p:spPr>
          <a:xfrm>
            <a:off x="7623175" y="6292850"/>
            <a:ext cx="800100" cy="44450"/>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29" name="Таблица 28"/>
          <p:cNvGraphicFramePr>
            <a:graphicFrameLocks noGrp="1"/>
          </p:cNvGraphicFramePr>
          <p:nvPr>
            <p:extLst>
              <p:ext uri="{D42A27DB-BD31-4B8C-83A1-F6EECF244321}">
                <p14:modId xmlns:p14="http://schemas.microsoft.com/office/powerpoint/2010/main" val="2060070040"/>
              </p:ext>
            </p:extLst>
          </p:nvPr>
        </p:nvGraphicFramePr>
        <p:xfrm>
          <a:off x="638175" y="1362075"/>
          <a:ext cx="7385050" cy="442119"/>
        </p:xfrm>
        <a:graphic>
          <a:graphicData uri="http://schemas.openxmlformats.org/drawingml/2006/table">
            <a:tbl>
              <a:tblPr/>
              <a:tblGrid>
                <a:gridCol w="7385050">
                  <a:extLst>
                    <a:ext uri="{9D8B030D-6E8A-4147-A177-3AD203B41FA5}">
                      <a16:colId xmlns:a16="http://schemas.microsoft.com/office/drawing/2014/main" val="20000"/>
                    </a:ext>
                  </a:extLst>
                </a:gridCol>
              </a:tblGrid>
              <a:tr h="442119">
                <a:tc>
                  <a:txBody>
                    <a:bodyPr/>
                    <a:lstStyle/>
                    <a:p>
                      <a:pPr algn="ctr" fontAlgn="b"/>
                      <a:endParaRPr lang="ru-RU" sz="1400" b="1" i="0" u="none" strike="noStrike" dirty="0">
                        <a:solidFill>
                          <a:srgbClr val="000000"/>
                        </a:solidFill>
                        <a:effectLst/>
                        <a:latin typeface="Arial Narrow" panose="020B0606020202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 name="Прямоугольник 2"/>
          <p:cNvSpPr/>
          <p:nvPr/>
        </p:nvSpPr>
        <p:spPr>
          <a:xfrm>
            <a:off x="6645026" y="4167287"/>
            <a:ext cx="184731" cy="307777"/>
          </a:xfrm>
          <a:prstGeom prst="rect">
            <a:avLst/>
          </a:prstGeom>
        </p:spPr>
        <p:txBody>
          <a:bodyPr wrap="none">
            <a:spAutoFit/>
          </a:bodyPr>
          <a:lstStyle/>
          <a:p>
            <a:pPr algn="ctr" fontAlgn="b"/>
            <a:endParaRPr lang="ru-RU" sz="1400" b="1" dirty="0">
              <a:solidFill>
                <a:srgbClr val="000000"/>
              </a:solidFill>
              <a:latin typeface="Arial Narrow" panose="020B0606020202030204" pitchFamily="34" charset="0"/>
            </a:endParaRPr>
          </a:p>
        </p:txBody>
      </p:sp>
      <p:sp>
        <p:nvSpPr>
          <p:cNvPr id="5" name="Прямоугольник 4"/>
          <p:cNvSpPr/>
          <p:nvPr/>
        </p:nvSpPr>
        <p:spPr>
          <a:xfrm>
            <a:off x="809622" y="1369317"/>
            <a:ext cx="6813553" cy="307777"/>
          </a:xfrm>
          <a:prstGeom prst="rect">
            <a:avLst/>
          </a:prstGeom>
        </p:spPr>
        <p:txBody>
          <a:bodyPr wrap="square">
            <a:spAutoFit/>
          </a:bodyPr>
          <a:lstStyle/>
          <a:p>
            <a:pPr algn="ctr" fontAlgn="b"/>
            <a:endParaRPr lang="ru-RU" sz="1400" b="1" dirty="0">
              <a:solidFill>
                <a:srgbClr val="000000"/>
              </a:solidFill>
              <a:latin typeface="Arial Narrow" panose="020B0606020202030204" pitchFamily="34" charset="0"/>
            </a:endParaRPr>
          </a:p>
        </p:txBody>
      </p:sp>
      <p:pic>
        <p:nvPicPr>
          <p:cNvPr id="27"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181169"/>
            <a:ext cx="974725" cy="104010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https://allzap.ua/all/b9/wzij_316wzhf0vx.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TextBox 24">
            <a:extLst>
              <a:ext uri="{FF2B5EF4-FFF2-40B4-BE49-F238E27FC236}">
                <a16:creationId xmlns:a16="http://schemas.microsoft.com/office/drawing/2014/main" id="{BC4DF1E3-5999-4C64-AF3E-9E84CCB7C521}"/>
              </a:ext>
            </a:extLst>
          </p:cNvPr>
          <p:cNvSpPr txBox="1"/>
          <p:nvPr/>
        </p:nvSpPr>
        <p:spPr>
          <a:xfrm>
            <a:off x="1547446" y="2049463"/>
            <a:ext cx="6475779" cy="3046988"/>
          </a:xfrm>
          <a:prstGeom prst="rect">
            <a:avLst/>
          </a:prstGeom>
          <a:solidFill>
            <a:srgbClr val="FFFFFF"/>
          </a:solidFill>
        </p:spPr>
        <p:txBody>
          <a:bodyPr wrap="square" rtlCol="0">
            <a:spAutoFit/>
          </a:bodyPr>
          <a:lstStyle/>
          <a:p>
            <a:pPr algn="ctr"/>
            <a:r>
              <a:rPr lang="en-US" sz="2400" b="1" dirty="0">
                <a:solidFill>
                  <a:schemeClr val="bg2">
                    <a:lumMod val="10000"/>
                  </a:schemeClr>
                </a:solidFill>
                <a:latin typeface="Arial" panose="020B0604020202020204" pitchFamily="34" charset="0"/>
                <a:cs typeface="Arial" panose="020B0604020202020204" pitchFamily="34" charset="0"/>
              </a:rPr>
              <a:t>Congratulate with the world day of quality!</a:t>
            </a:r>
            <a:endParaRPr lang="ru-RU" sz="2400" b="1" dirty="0">
              <a:solidFill>
                <a:schemeClr val="bg2">
                  <a:lumMod val="10000"/>
                </a:schemeClr>
              </a:solidFill>
              <a:latin typeface="Arial" panose="020B0604020202020204" pitchFamily="34" charset="0"/>
              <a:cs typeface="Arial" panose="020B0604020202020204" pitchFamily="34" charset="0"/>
            </a:endParaRPr>
          </a:p>
          <a:p>
            <a:pPr algn="ctr"/>
            <a:endParaRPr lang="ru-RU" sz="2400" b="1" dirty="0">
              <a:solidFill>
                <a:schemeClr val="bg2">
                  <a:lumMod val="10000"/>
                </a:schemeClr>
              </a:solidFill>
              <a:latin typeface="Arial" panose="020B0604020202020204" pitchFamily="34" charset="0"/>
              <a:cs typeface="Arial" panose="020B0604020202020204" pitchFamily="34" charset="0"/>
            </a:endParaRPr>
          </a:p>
          <a:p>
            <a:pPr algn="ctr"/>
            <a:endParaRPr lang="ru-RU" sz="2400" b="1" dirty="0">
              <a:solidFill>
                <a:schemeClr val="bg2">
                  <a:lumMod val="10000"/>
                </a:schemeClr>
              </a:solidFill>
              <a:latin typeface="Arial" panose="020B0604020202020204" pitchFamily="34" charset="0"/>
              <a:cs typeface="Arial" panose="020B0604020202020204" pitchFamily="34" charset="0"/>
            </a:endParaRPr>
          </a:p>
          <a:p>
            <a:pPr algn="ctr"/>
            <a:endParaRPr lang="ru-RU" sz="2400" b="1" dirty="0">
              <a:solidFill>
                <a:schemeClr val="bg2">
                  <a:lumMod val="10000"/>
                </a:schemeClr>
              </a:solidFill>
              <a:latin typeface="Arial" panose="020B0604020202020204" pitchFamily="34" charset="0"/>
              <a:cs typeface="Arial" panose="020B0604020202020204" pitchFamily="34" charset="0"/>
            </a:endParaRPr>
          </a:p>
          <a:p>
            <a:pPr algn="ctr"/>
            <a:endParaRPr lang="ru-RU" sz="2400" b="1" dirty="0">
              <a:solidFill>
                <a:schemeClr val="bg2">
                  <a:lumMod val="10000"/>
                </a:schemeClr>
              </a:solidFill>
              <a:latin typeface="Arial" panose="020B0604020202020204" pitchFamily="34" charset="0"/>
              <a:cs typeface="Arial" panose="020B0604020202020204" pitchFamily="34" charset="0"/>
            </a:endParaRPr>
          </a:p>
          <a:p>
            <a:pPr algn="ctr"/>
            <a:endParaRPr lang="ru-RU" sz="2400" b="1" dirty="0">
              <a:solidFill>
                <a:schemeClr val="bg2">
                  <a:lumMod val="10000"/>
                </a:schemeClr>
              </a:solidFill>
              <a:latin typeface="Arial" panose="020B0604020202020204" pitchFamily="34" charset="0"/>
              <a:cs typeface="Arial" panose="020B0604020202020204" pitchFamily="34" charset="0"/>
            </a:endParaRPr>
          </a:p>
          <a:p>
            <a:pPr algn="ctr"/>
            <a:r>
              <a:rPr lang="en-US" sz="2400" b="1" dirty="0">
                <a:solidFill>
                  <a:schemeClr val="bg2">
                    <a:lumMod val="10000"/>
                  </a:schemeClr>
                </a:solidFill>
                <a:latin typeface="Arial" panose="020B0604020202020204" pitchFamily="34" charset="0"/>
                <a:cs typeface="Arial" panose="020B0604020202020204" pitchFamily="34" charset="0"/>
              </a:rPr>
              <a:t>Thank you for your attention</a:t>
            </a:r>
            <a:r>
              <a:rPr lang="ru-RU" sz="2400" b="1" dirty="0">
                <a:solidFill>
                  <a:schemeClr val="bg2">
                    <a:lumMod val="10000"/>
                  </a:schemeClr>
                </a:solidFill>
                <a:latin typeface="Arial" panose="020B0604020202020204" pitchFamily="34" charset="0"/>
                <a:cs typeface="Arial" panose="020B0604020202020204" pitchFamily="34" charset="0"/>
              </a:rPr>
              <a:t>!</a:t>
            </a:r>
          </a:p>
          <a:p>
            <a:pPr algn="ctr"/>
            <a:endParaRPr lang="en-US" sz="2400" b="1" dirty="0">
              <a:solidFill>
                <a:schemeClr val="bg2">
                  <a:lumMod val="10000"/>
                </a:schemeClr>
              </a:solidFill>
              <a:latin typeface="Arial" panose="020B0604020202020204" pitchFamily="34" charset="0"/>
              <a:cs typeface="Arial" panose="020B0604020202020204" pitchFamily="34" charset="0"/>
            </a:endParaRPr>
          </a:p>
        </p:txBody>
      </p:sp>
      <p:sp>
        <p:nvSpPr>
          <p:cNvPr id="2" name="AutoShape 2" descr="https://sstm.kai.ru/media/images/shutterstock_9047564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903" y="2507674"/>
            <a:ext cx="2639697" cy="1795812"/>
          </a:xfrm>
          <a:prstGeom prst="rect">
            <a:avLst/>
          </a:prstGeom>
        </p:spPr>
      </p:pic>
    </p:spTree>
    <p:extLst>
      <p:ext uri="{BB962C8B-B14F-4D97-AF65-F5344CB8AC3E}">
        <p14:creationId xmlns:p14="http://schemas.microsoft.com/office/powerpoint/2010/main" val="4187312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23900" y="1277938"/>
            <a:ext cx="7699375"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17414" name="Slide Number Placeholder 2"/>
          <p:cNvSpPr>
            <a:spLocks noGrp="1"/>
          </p:cNvSpPr>
          <p:nvPr>
            <p:ph type="sldNum" sz="quarter" idx="12"/>
          </p:nvPr>
        </p:nvSpPr>
        <p:spPr bwMode="auto">
          <a:xfrm>
            <a:off x="7645400" y="6356350"/>
            <a:ext cx="747713"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r>
              <a:rPr lang="ru-RU" sz="1400" dirty="0">
                <a:solidFill>
                  <a:schemeClr val="tx1"/>
                </a:solidFill>
                <a:latin typeface="Arial" charset="0"/>
                <a:cs typeface="Arial" charset="0"/>
              </a:rPr>
              <a:t>1</a:t>
            </a:r>
            <a:endParaRPr lang="en-US" sz="1400" dirty="0">
              <a:solidFill>
                <a:schemeClr val="tx1"/>
              </a:solidFill>
              <a:latin typeface="Arial" charset="0"/>
              <a:cs typeface="Arial" charset="0"/>
            </a:endParaRPr>
          </a:p>
        </p:txBody>
      </p:sp>
      <p:sp>
        <p:nvSpPr>
          <p:cNvPr id="4" name="Rectangle 3"/>
          <p:cNvSpPr/>
          <p:nvPr/>
        </p:nvSpPr>
        <p:spPr>
          <a:xfrm>
            <a:off x="7623175" y="6292850"/>
            <a:ext cx="800100" cy="44450"/>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Прямоугольник 2"/>
          <p:cNvSpPr/>
          <p:nvPr/>
        </p:nvSpPr>
        <p:spPr>
          <a:xfrm>
            <a:off x="6645026" y="4167287"/>
            <a:ext cx="184731" cy="307777"/>
          </a:xfrm>
          <a:prstGeom prst="rect">
            <a:avLst/>
          </a:prstGeom>
        </p:spPr>
        <p:txBody>
          <a:bodyPr wrap="none">
            <a:spAutoFit/>
          </a:bodyPr>
          <a:lstStyle/>
          <a:p>
            <a:pPr algn="ctr" fontAlgn="b"/>
            <a:endParaRPr lang="ru-RU" sz="1400" b="1" dirty="0">
              <a:solidFill>
                <a:srgbClr val="000000"/>
              </a:solidFill>
              <a:latin typeface="Arial Narrow" panose="020B0606020202030204" pitchFamily="34" charset="0"/>
            </a:endParaRPr>
          </a:p>
        </p:txBody>
      </p:sp>
      <p:pic>
        <p:nvPicPr>
          <p:cNvPr id="27"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181169"/>
            <a:ext cx="974725" cy="10401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https://png.icons8.com/color/1600/united-nation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4" descr="https://www.oblgazeta.ru/media/uploads2/2-04b4f7d889724f341b4a3c4b8f9bb623.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2" name="Прямоугольник 31">
            <a:extLst>
              <a:ext uri="{FF2B5EF4-FFF2-40B4-BE49-F238E27FC236}">
                <a16:creationId xmlns:a16="http://schemas.microsoft.com/office/drawing/2014/main" id="{58AECE19-197F-4BFD-A4D0-1C56609452B5}"/>
              </a:ext>
            </a:extLst>
          </p:cNvPr>
          <p:cNvSpPr/>
          <p:nvPr/>
        </p:nvSpPr>
        <p:spPr>
          <a:xfrm>
            <a:off x="869195" y="1451332"/>
            <a:ext cx="4961307" cy="4893647"/>
          </a:xfrm>
          <a:prstGeom prst="rect">
            <a:avLst/>
          </a:prstGeom>
        </p:spPr>
        <p:txBody>
          <a:bodyPr wrap="square">
            <a:spAutoFit/>
          </a:bodyPr>
          <a:lstStyle/>
          <a:p>
            <a:pPr algn="just"/>
            <a:r>
              <a:rPr lang="en-US" sz="1300" b="1" dirty="0">
                <a:solidFill>
                  <a:srgbClr val="FF0000"/>
                </a:solidFill>
                <a:latin typeface="Times New Roman" panose="02020603050405020304" pitchFamily="18" charset="0"/>
                <a:cs typeface="Times New Roman" panose="02020603050405020304" pitchFamily="18" charset="0"/>
              </a:rPr>
              <a:t>State surveillance </a:t>
            </a:r>
            <a:r>
              <a:rPr lang="en-US" sz="1300" b="1" dirty="0">
                <a:solidFill>
                  <a:schemeClr val="bg2">
                    <a:lumMod val="10000"/>
                  </a:schemeClr>
                </a:solidFill>
                <a:latin typeface="Times New Roman" panose="02020603050405020304" pitchFamily="18" charset="0"/>
                <a:cs typeface="Times New Roman" panose="02020603050405020304" pitchFamily="18" charset="0"/>
              </a:rPr>
              <a:t>is carried out to verify the compliance of mass-produced vehicles with the issued type approval documents. State </a:t>
            </a:r>
            <a:r>
              <a:rPr lang="en-US" sz="1300" b="1" dirty="0">
                <a:latin typeface="Times New Roman" panose="02020603050405020304" pitchFamily="18" charset="0"/>
                <a:cs typeface="Times New Roman" panose="02020603050405020304" pitchFamily="18" charset="0"/>
              </a:rPr>
              <a:t>surveillance involving destructive and non-destructive testing</a:t>
            </a:r>
            <a:r>
              <a:rPr lang="ru-RU" sz="1300" b="1"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is carried out since </a:t>
            </a:r>
            <a:r>
              <a:rPr lang="ru-RU" sz="1300" b="1" dirty="0">
                <a:latin typeface="Times New Roman" panose="02020603050405020304" pitchFamily="18" charset="0"/>
                <a:cs typeface="Times New Roman" panose="02020603050405020304" pitchFamily="18" charset="0"/>
              </a:rPr>
              <a:t>201</a:t>
            </a:r>
            <a:r>
              <a:rPr lang="en-US" sz="1300" b="1" dirty="0">
                <a:latin typeface="Times New Roman" panose="02020603050405020304" pitchFamily="18" charset="0"/>
                <a:cs typeface="Times New Roman" panose="02020603050405020304" pitchFamily="18" charset="0"/>
              </a:rPr>
              <a:t>7</a:t>
            </a:r>
          </a:p>
          <a:p>
            <a:endParaRPr lang="en-US" sz="1300" b="1" dirty="0">
              <a:latin typeface="Times New Roman" panose="02020603050405020304" pitchFamily="18" charset="0"/>
              <a:cs typeface="Times New Roman" panose="02020603050405020304" pitchFamily="18" charset="0"/>
            </a:endParaRPr>
          </a:p>
          <a:p>
            <a:r>
              <a:rPr lang="en-US" sz="1300" i="1" dirty="0">
                <a:latin typeface="Times New Roman" panose="02020603050405020304" pitchFamily="18" charset="0"/>
                <a:cs typeface="Times New Roman" panose="02020603050405020304" pitchFamily="18" charset="0"/>
              </a:rPr>
              <a:t>Year			</a:t>
            </a:r>
            <a:r>
              <a:rPr lang="ru-RU" sz="1300" i="1" dirty="0">
                <a:latin typeface="Times New Roman" panose="02020603050405020304" pitchFamily="18" charset="0"/>
                <a:cs typeface="Times New Roman" panose="02020603050405020304" pitchFamily="18" charset="0"/>
              </a:rPr>
              <a:t>	</a:t>
            </a:r>
            <a:r>
              <a:rPr lang="en-US" sz="1300" i="1" dirty="0">
                <a:latin typeface="Times New Roman" panose="02020603050405020304" pitchFamily="18" charset="0"/>
                <a:cs typeface="Times New Roman" panose="02020603050405020304" pitchFamily="18" charset="0"/>
              </a:rPr>
              <a:t>number of objects  		</a:t>
            </a:r>
            <a:r>
              <a:rPr lang="ru-RU" sz="1300" i="1" dirty="0">
                <a:latin typeface="Times New Roman" panose="02020603050405020304" pitchFamily="18" charset="0"/>
                <a:cs typeface="Times New Roman" panose="02020603050405020304" pitchFamily="18" charset="0"/>
              </a:rPr>
              <a:t>      </a:t>
            </a:r>
            <a:r>
              <a:rPr lang="en-US" sz="1300" i="1" dirty="0">
                <a:latin typeface="Times New Roman" panose="02020603050405020304" pitchFamily="18" charset="0"/>
                <a:cs typeface="Times New Roman" panose="02020603050405020304" pitchFamily="18" charset="0"/>
              </a:rPr>
              <a:t>budget</a:t>
            </a:r>
          </a:p>
          <a:p>
            <a:endParaRPr lang="en-US" sz="1300" i="1" dirty="0">
              <a:latin typeface="Times New Roman" panose="02020603050405020304" pitchFamily="18" charset="0"/>
              <a:cs typeface="Times New Roman" panose="02020603050405020304" pitchFamily="18" charset="0"/>
            </a:endParaRPr>
          </a:p>
          <a:p>
            <a:r>
              <a:rPr lang="ru-RU" sz="1300" b="1" dirty="0">
                <a:latin typeface="Times New Roman" panose="02020603050405020304" pitchFamily="18" charset="0"/>
                <a:cs typeface="Times New Roman" panose="02020603050405020304" pitchFamily="18" charset="0"/>
              </a:rPr>
              <a:t>2017: </a:t>
            </a:r>
            <a:r>
              <a:rPr lang="en-US" sz="1300" b="1" dirty="0">
                <a:latin typeface="Times New Roman" panose="02020603050405020304" pitchFamily="18" charset="0"/>
                <a:cs typeface="Times New Roman" panose="02020603050405020304" pitchFamily="18" charset="0"/>
              </a:rPr>
              <a:t>			</a:t>
            </a:r>
            <a:r>
              <a:rPr lang="ru-RU" sz="1300" b="1" dirty="0">
                <a:latin typeface="Times New Roman" panose="02020603050405020304" pitchFamily="18" charset="0"/>
                <a:cs typeface="Times New Roman" panose="02020603050405020304" pitchFamily="18" charset="0"/>
              </a:rPr>
              <a:t>	3 </a:t>
            </a:r>
            <a:r>
              <a:rPr lang="en-US" sz="1300" b="1" dirty="0">
                <a:latin typeface="Times New Roman" panose="02020603050405020304" pitchFamily="18" charset="0"/>
                <a:cs typeface="Times New Roman" panose="02020603050405020304" pitchFamily="18" charset="0"/>
              </a:rPr>
              <a:t>tests			</a:t>
            </a:r>
            <a:r>
              <a:rPr lang="ru-RU" sz="1300" b="1" dirty="0">
                <a:latin typeface="Times New Roman" panose="02020603050405020304" pitchFamily="18" charset="0"/>
                <a:cs typeface="Times New Roman" panose="02020603050405020304" pitchFamily="18" charset="0"/>
              </a:rPr>
              <a:t>	≈ 7</a:t>
            </a:r>
            <a:r>
              <a:rPr lang="en-US" sz="1300" b="1" dirty="0">
                <a:latin typeface="Times New Roman" panose="02020603050405020304" pitchFamily="18" charset="0"/>
                <a:cs typeface="Times New Roman" panose="02020603050405020304" pitchFamily="18" charset="0"/>
              </a:rPr>
              <a:t>0 000</a:t>
            </a:r>
            <a:r>
              <a:rPr lang="ru-RU" sz="1300" b="1"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 </a:t>
            </a:r>
          </a:p>
          <a:p>
            <a:r>
              <a:rPr lang="en-US" sz="1300" b="1" dirty="0">
                <a:latin typeface="Times New Roman" panose="02020603050405020304" pitchFamily="18" charset="0"/>
                <a:cs typeface="Times New Roman" panose="02020603050405020304" pitchFamily="18" charset="0"/>
              </a:rPr>
              <a:t>2018: 			</a:t>
            </a:r>
            <a:r>
              <a:rPr lang="ru-RU" sz="1300" b="1"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3 tests			</a:t>
            </a:r>
            <a:r>
              <a:rPr lang="ru-RU" sz="1300" b="1" dirty="0">
                <a:latin typeface="Times New Roman" panose="02020603050405020304" pitchFamily="18" charset="0"/>
                <a:cs typeface="Times New Roman" panose="02020603050405020304" pitchFamily="18" charset="0"/>
              </a:rPr>
              <a:t>	≈ 7</a:t>
            </a:r>
            <a:r>
              <a:rPr lang="en-US" sz="1300" b="1" dirty="0">
                <a:latin typeface="Times New Roman" panose="02020603050405020304" pitchFamily="18" charset="0"/>
                <a:cs typeface="Times New Roman" panose="02020603050405020304" pitchFamily="18" charset="0"/>
              </a:rPr>
              <a:t>0 000</a:t>
            </a:r>
            <a:r>
              <a:rPr lang="ru-RU" sz="1300" b="1"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t>
            </a:r>
          </a:p>
          <a:p>
            <a:r>
              <a:rPr lang="en-US" sz="1300" b="1" dirty="0">
                <a:latin typeface="Times New Roman" panose="02020603050405020304" pitchFamily="18" charset="0"/>
                <a:cs typeface="Times New Roman" panose="02020603050405020304" pitchFamily="18" charset="0"/>
              </a:rPr>
              <a:t>2019: 			</a:t>
            </a:r>
            <a:r>
              <a:rPr lang="ru-RU" sz="1300" b="1"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14 tests			</a:t>
            </a:r>
            <a:r>
              <a:rPr lang="ru-RU" sz="1300" b="1"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2</a:t>
            </a:r>
            <a:r>
              <a:rPr lang="ru-RU" sz="1300" b="1" dirty="0">
                <a:latin typeface="Times New Roman" panose="02020603050405020304" pitchFamily="18" charset="0"/>
                <a:cs typeface="Times New Roman" panose="02020603050405020304" pitchFamily="18" charset="0"/>
              </a:rPr>
              <a:t>1</a:t>
            </a:r>
            <a:r>
              <a:rPr lang="en-US" sz="1300" b="1" dirty="0">
                <a:latin typeface="Times New Roman" panose="02020603050405020304" pitchFamily="18" charset="0"/>
                <a:cs typeface="Times New Roman" panose="02020603050405020304" pitchFamily="18" charset="0"/>
              </a:rPr>
              <a:t>0 000 €</a:t>
            </a:r>
          </a:p>
          <a:p>
            <a:r>
              <a:rPr lang="en-US" sz="1300" b="1" dirty="0">
                <a:latin typeface="Times New Roman" panose="02020603050405020304" pitchFamily="18" charset="0"/>
                <a:cs typeface="Times New Roman" panose="02020603050405020304" pitchFamily="18" charset="0"/>
              </a:rPr>
              <a:t>2020 (plan): 		</a:t>
            </a:r>
            <a:r>
              <a:rPr lang="ru-RU" sz="1300" b="1"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18 tests			</a:t>
            </a:r>
            <a:r>
              <a:rPr lang="ru-RU" sz="1300" b="1"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2</a:t>
            </a:r>
            <a:r>
              <a:rPr lang="ru-RU" sz="1300" b="1" dirty="0">
                <a:latin typeface="Times New Roman" panose="02020603050405020304" pitchFamily="18" charset="0"/>
                <a:cs typeface="Times New Roman" panose="02020603050405020304" pitchFamily="18" charset="0"/>
              </a:rPr>
              <a:t>1</a:t>
            </a:r>
            <a:r>
              <a:rPr lang="en-US" sz="1300" b="1" dirty="0">
                <a:latin typeface="Times New Roman" panose="02020603050405020304" pitchFamily="18" charset="0"/>
                <a:cs typeface="Times New Roman" panose="02020603050405020304" pitchFamily="18" charset="0"/>
              </a:rPr>
              <a:t>0 000 €</a:t>
            </a:r>
          </a:p>
          <a:p>
            <a:endParaRPr lang="en-US" sz="1300" b="1" dirty="0">
              <a:latin typeface="Times New Roman" panose="02020603050405020304" pitchFamily="18" charset="0"/>
              <a:cs typeface="Times New Roman" panose="02020603050405020304" pitchFamily="18" charset="0"/>
            </a:endParaRPr>
          </a:p>
          <a:p>
            <a:pPr algn="ctr"/>
            <a:r>
              <a:rPr lang="en-US" sz="1300" b="1" dirty="0">
                <a:latin typeface="Times New Roman" panose="02020603050405020304" pitchFamily="18" charset="0"/>
                <a:cs typeface="Times New Roman" panose="02020603050405020304" pitchFamily="18" charset="0"/>
              </a:rPr>
              <a:t>Verifiable bus requirements for 2019</a:t>
            </a:r>
            <a:endParaRPr lang="ru-RU" sz="1300" b="1" dirty="0">
              <a:latin typeface="Times New Roman" panose="02020603050405020304" pitchFamily="18" charset="0"/>
              <a:cs typeface="Times New Roman" panose="02020603050405020304" pitchFamily="18" charset="0"/>
            </a:endParaRPr>
          </a:p>
          <a:p>
            <a:pPr algn="ctr"/>
            <a:endParaRPr lang="ru-RU" sz="1300" b="1" dirty="0">
              <a:latin typeface="Times New Roman" panose="02020603050405020304" pitchFamily="18" charset="0"/>
              <a:cs typeface="Times New Roman" panose="02020603050405020304" pitchFamily="18" charset="0"/>
            </a:endParaRPr>
          </a:p>
          <a:p>
            <a:r>
              <a:rPr lang="ru-RU" sz="1300" b="1" dirty="0">
                <a:latin typeface="Times New Roman" panose="02020603050405020304" pitchFamily="18" charset="0"/>
                <a:cs typeface="Times New Roman" panose="02020603050405020304" pitchFamily="18" charset="0"/>
              </a:rPr>
              <a:t>1. </a:t>
            </a:r>
            <a:r>
              <a:rPr lang="ru-RU" sz="1300" b="1" dirty="0" err="1">
                <a:latin typeface="Times New Roman" panose="02020603050405020304" pitchFamily="18" charset="0"/>
                <a:cs typeface="Times New Roman" panose="02020603050405020304" pitchFamily="18" charset="0"/>
              </a:rPr>
              <a:t>Brak</a:t>
            </a:r>
            <a:r>
              <a:rPr lang="en-US" sz="1300" b="1" dirty="0" err="1">
                <a:latin typeface="Times New Roman" panose="02020603050405020304" pitchFamily="18" charset="0"/>
                <a:cs typeface="Times New Roman" panose="02020603050405020304" pitchFamily="18" charset="0"/>
              </a:rPr>
              <a:t>ing</a:t>
            </a:r>
            <a:r>
              <a:rPr lang="ru-RU" sz="1300" b="1" dirty="0">
                <a:latin typeface="Times New Roman" panose="02020603050405020304" pitchFamily="18" charset="0"/>
                <a:cs typeface="Times New Roman" panose="02020603050405020304" pitchFamily="18" charset="0"/>
              </a:rPr>
              <a:t> </a:t>
            </a:r>
            <a:r>
              <a:rPr lang="ru-RU" sz="1300" b="1" dirty="0" err="1">
                <a:latin typeface="Times New Roman" panose="02020603050405020304" pitchFamily="18" charset="0"/>
                <a:cs typeface="Times New Roman" panose="02020603050405020304" pitchFamily="18" charset="0"/>
              </a:rPr>
              <a:t>syst</a:t>
            </a:r>
            <a:r>
              <a:rPr lang="en-US" sz="1300" b="1" dirty="0">
                <a:latin typeface="Times New Roman" panose="02020603050405020304" pitchFamily="18" charset="0"/>
                <a:cs typeface="Times New Roman" panose="02020603050405020304" pitchFamily="18" charset="0"/>
              </a:rPr>
              <a:t>e</a:t>
            </a:r>
            <a:r>
              <a:rPr lang="ru-RU" sz="1300" b="1" dirty="0">
                <a:latin typeface="Times New Roman" panose="02020603050405020304" pitchFamily="18" charset="0"/>
                <a:cs typeface="Times New Roman" panose="02020603050405020304" pitchFamily="18" charset="0"/>
              </a:rPr>
              <a:t>m </a:t>
            </a:r>
            <a:r>
              <a:rPr lang="ru-RU" sz="1300" b="1" dirty="0" err="1">
                <a:latin typeface="Times New Roman" panose="02020603050405020304" pitchFamily="18" charset="0"/>
                <a:cs typeface="Times New Roman" panose="02020603050405020304" pitchFamily="18" charset="0"/>
              </a:rPr>
              <a:t>efficiency</a:t>
            </a:r>
            <a:r>
              <a:rPr lang="ru-RU" sz="1300" b="1" dirty="0">
                <a:latin typeface="Times New Roman" panose="02020603050405020304" pitchFamily="18" charset="0"/>
                <a:cs typeface="Times New Roman" panose="02020603050405020304" pitchFamily="18" charset="0"/>
              </a:rPr>
              <a:t>;</a:t>
            </a:r>
            <a:endParaRPr lang="en-US" sz="1300" b="1" dirty="0">
              <a:latin typeface="Times New Roman" panose="02020603050405020304" pitchFamily="18" charset="0"/>
              <a:cs typeface="Times New Roman" panose="02020603050405020304" pitchFamily="18" charset="0"/>
            </a:endParaRPr>
          </a:p>
          <a:p>
            <a:r>
              <a:rPr lang="ru-RU" sz="1300" b="1" dirty="0">
                <a:latin typeface="Times New Roman" panose="02020603050405020304" pitchFamily="18" charset="0"/>
                <a:cs typeface="Times New Roman" panose="02020603050405020304" pitchFamily="18" charset="0"/>
              </a:rPr>
              <a:t>2. </a:t>
            </a:r>
            <a:r>
              <a:rPr lang="en-US" sz="1300" b="1" dirty="0">
                <a:latin typeface="Times New Roman" panose="02020603050405020304" pitchFamily="18" charset="0"/>
                <a:cs typeface="Times New Roman" panose="02020603050405020304" pitchFamily="18" charset="0"/>
              </a:rPr>
              <a:t>Safety-belt anchorages</a:t>
            </a:r>
            <a:r>
              <a:rPr lang="ru-RU" sz="1300" b="1" dirty="0">
                <a:latin typeface="Times New Roman" panose="02020603050405020304" pitchFamily="18" charset="0"/>
                <a:cs typeface="Times New Roman" panose="02020603050405020304" pitchFamily="18" charset="0"/>
              </a:rPr>
              <a:t>;</a:t>
            </a:r>
            <a:endParaRPr lang="en-US" sz="1300" b="1" dirty="0">
              <a:latin typeface="Times New Roman" panose="02020603050405020304" pitchFamily="18" charset="0"/>
              <a:cs typeface="Times New Roman" panose="02020603050405020304" pitchFamily="18" charset="0"/>
            </a:endParaRPr>
          </a:p>
          <a:p>
            <a:r>
              <a:rPr lang="ru-RU" sz="1300" b="1" dirty="0">
                <a:latin typeface="Times New Roman" panose="02020603050405020304" pitchFamily="18" charset="0"/>
                <a:cs typeface="Times New Roman" panose="02020603050405020304" pitchFamily="18" charset="0"/>
              </a:rPr>
              <a:t>3. </a:t>
            </a:r>
            <a:r>
              <a:rPr lang="en-US" sz="1300" b="1" dirty="0">
                <a:latin typeface="Times New Roman" panose="02020603050405020304" pitchFamily="18" charset="0"/>
                <a:cs typeface="Times New Roman" panose="02020603050405020304" pitchFamily="18" charset="0"/>
              </a:rPr>
              <a:t>Equipment of motor vehicles with restraint systems</a:t>
            </a:r>
            <a:r>
              <a:rPr lang="ru-RU" sz="1300" b="1" dirty="0">
                <a:latin typeface="Times New Roman" panose="02020603050405020304" pitchFamily="18" charset="0"/>
                <a:cs typeface="Times New Roman" panose="02020603050405020304" pitchFamily="18" charset="0"/>
              </a:rPr>
              <a:t>;</a:t>
            </a:r>
          </a:p>
          <a:p>
            <a:r>
              <a:rPr lang="ru-RU" sz="1300" b="1" dirty="0">
                <a:latin typeface="Times New Roman" panose="02020603050405020304" pitchFamily="18" charset="0"/>
                <a:cs typeface="Times New Roman" panose="02020603050405020304" pitchFamily="18" charset="0"/>
              </a:rPr>
              <a:t>4. </a:t>
            </a:r>
            <a:r>
              <a:rPr lang="en-US" sz="1300" b="1" dirty="0">
                <a:latin typeface="Times New Roman" panose="02020603050405020304" pitchFamily="18" charset="0"/>
                <a:cs typeface="Times New Roman" panose="02020603050405020304" pitchFamily="18" charset="0"/>
              </a:rPr>
              <a:t>Strength of the seats and their anchorages</a:t>
            </a:r>
            <a:r>
              <a:rPr lang="ru-RU" sz="1300" b="1" dirty="0">
                <a:latin typeface="Times New Roman" panose="02020603050405020304" pitchFamily="18" charset="0"/>
                <a:cs typeface="Times New Roman" panose="02020603050405020304" pitchFamily="18" charset="0"/>
              </a:rPr>
              <a:t>;</a:t>
            </a:r>
            <a:endParaRPr lang="ru-RU" sz="1300" b="1" dirty="0">
              <a:solidFill>
                <a:schemeClr val="bg2">
                  <a:lumMod val="10000"/>
                </a:schemeClr>
              </a:solidFill>
              <a:latin typeface="Times New Roman" panose="02020603050405020304" pitchFamily="18" charset="0"/>
              <a:cs typeface="Times New Roman" panose="02020603050405020304" pitchFamily="18" charset="0"/>
            </a:endParaRPr>
          </a:p>
          <a:p>
            <a:r>
              <a:rPr lang="ru-RU" sz="1300" b="1" dirty="0">
                <a:latin typeface="Times New Roman" panose="02020603050405020304" pitchFamily="18" charset="0"/>
                <a:cs typeface="Times New Roman" panose="02020603050405020304" pitchFamily="18" charset="0"/>
              </a:rPr>
              <a:t>5. </a:t>
            </a:r>
            <a:r>
              <a:rPr lang="en-US" sz="1300" b="1" dirty="0">
                <a:latin typeface="Times New Roman" panose="02020603050405020304" pitchFamily="18" charset="0"/>
                <a:cs typeface="Times New Roman" panose="02020603050405020304" pitchFamily="18" charset="0"/>
              </a:rPr>
              <a:t>Equipment with safety glazing</a:t>
            </a:r>
            <a:r>
              <a:rPr lang="ru-RU" sz="1300" b="1" dirty="0">
                <a:latin typeface="Times New Roman" panose="02020603050405020304" pitchFamily="18" charset="0"/>
                <a:cs typeface="Times New Roman" panose="02020603050405020304" pitchFamily="18" charset="0"/>
              </a:rPr>
              <a:t>;</a:t>
            </a:r>
          </a:p>
          <a:p>
            <a:r>
              <a:rPr lang="ru-RU" sz="1300" b="1" dirty="0">
                <a:latin typeface="Times New Roman" panose="02020603050405020304" pitchFamily="18" charset="0"/>
                <a:cs typeface="Times New Roman" panose="02020603050405020304" pitchFamily="18" charset="0"/>
              </a:rPr>
              <a:t>6. </a:t>
            </a:r>
            <a:r>
              <a:rPr lang="en-US" sz="1300" b="1" dirty="0">
                <a:latin typeface="Times New Roman" panose="02020603050405020304" pitchFamily="18" charset="0"/>
                <a:cs typeface="Times New Roman" panose="02020603050405020304" pitchFamily="18" charset="0"/>
              </a:rPr>
              <a:t>Equipment with devices for indirect vision</a:t>
            </a:r>
            <a:r>
              <a:rPr lang="ru-RU" sz="1300" b="1" dirty="0">
                <a:latin typeface="Times New Roman" panose="02020603050405020304" pitchFamily="18" charset="0"/>
                <a:cs typeface="Times New Roman" panose="02020603050405020304" pitchFamily="18" charset="0"/>
              </a:rPr>
              <a:t>;</a:t>
            </a:r>
          </a:p>
          <a:p>
            <a:r>
              <a:rPr lang="ru-RU" sz="1300" b="1" dirty="0">
                <a:latin typeface="Times New Roman" panose="02020603050405020304" pitchFamily="18" charset="0"/>
                <a:cs typeface="Times New Roman" panose="02020603050405020304" pitchFamily="18" charset="0"/>
              </a:rPr>
              <a:t>7. </a:t>
            </a:r>
            <a:r>
              <a:rPr lang="en-US" sz="1300" b="1" dirty="0">
                <a:latin typeface="Times New Roman" panose="02020603050405020304" pitchFamily="18" charset="0"/>
                <a:cs typeface="Times New Roman" panose="02020603050405020304" pitchFamily="18" charset="0"/>
              </a:rPr>
              <a:t>Equipment with lighting and light-</a:t>
            </a:r>
            <a:r>
              <a:rPr lang="en-US" sz="1300" b="1" dirty="0" err="1">
                <a:latin typeface="Times New Roman" panose="02020603050405020304" pitchFamily="18" charset="0"/>
                <a:cs typeface="Times New Roman" panose="02020603050405020304" pitchFamily="18" charset="0"/>
              </a:rPr>
              <a:t>signalling</a:t>
            </a:r>
            <a:r>
              <a:rPr lang="en-US" sz="1300" b="1" dirty="0">
                <a:latin typeface="Times New Roman" panose="02020603050405020304" pitchFamily="18" charset="0"/>
                <a:cs typeface="Times New Roman" panose="02020603050405020304" pitchFamily="18" charset="0"/>
              </a:rPr>
              <a:t> devices</a:t>
            </a:r>
            <a:r>
              <a:rPr lang="ru-RU" sz="1300" b="1" dirty="0">
                <a:latin typeface="Times New Roman" panose="02020603050405020304" pitchFamily="18" charset="0"/>
                <a:cs typeface="Times New Roman" panose="02020603050405020304" pitchFamily="18" charset="0"/>
              </a:rPr>
              <a:t>;</a:t>
            </a:r>
          </a:p>
          <a:p>
            <a:r>
              <a:rPr lang="ru-RU" sz="1300" b="1" dirty="0">
                <a:latin typeface="Times New Roman" panose="02020603050405020304" pitchFamily="18" charset="0"/>
                <a:cs typeface="Times New Roman" panose="02020603050405020304" pitchFamily="18" charset="0"/>
              </a:rPr>
              <a:t>8. </a:t>
            </a:r>
            <a:r>
              <a:rPr lang="ru-RU" sz="1300" b="1" dirty="0" err="1">
                <a:latin typeface="Times New Roman" panose="02020603050405020304" pitchFamily="18" charset="0"/>
                <a:cs typeface="Times New Roman" panose="02020603050405020304" pitchFamily="18" charset="0"/>
              </a:rPr>
              <a:t>Superstructure</a:t>
            </a:r>
            <a:r>
              <a:rPr lang="ru-RU" sz="1300" b="1" dirty="0">
                <a:latin typeface="Times New Roman" panose="02020603050405020304" pitchFamily="18" charset="0"/>
                <a:cs typeface="Times New Roman" panose="02020603050405020304" pitchFamily="18" charset="0"/>
              </a:rPr>
              <a:t> </a:t>
            </a:r>
            <a:r>
              <a:rPr lang="ru-RU" sz="1300" b="1" dirty="0" err="1">
                <a:latin typeface="Times New Roman" panose="02020603050405020304" pitchFamily="18" charset="0"/>
                <a:cs typeface="Times New Roman" panose="02020603050405020304" pitchFamily="18" charset="0"/>
              </a:rPr>
              <a:t>strength</a:t>
            </a:r>
            <a:r>
              <a:rPr lang="ru-RU" sz="1300" b="1" dirty="0">
                <a:latin typeface="Times New Roman" panose="02020603050405020304" pitchFamily="18" charset="0"/>
                <a:cs typeface="Times New Roman" panose="02020603050405020304" pitchFamily="18" charset="0"/>
              </a:rPr>
              <a:t>;</a:t>
            </a:r>
          </a:p>
          <a:p>
            <a:r>
              <a:rPr lang="ru-RU" sz="1300" b="1" dirty="0">
                <a:latin typeface="Times New Roman" panose="02020603050405020304" pitchFamily="18" charset="0"/>
                <a:cs typeface="Times New Roman" panose="02020603050405020304" pitchFamily="18" charset="0"/>
              </a:rPr>
              <a:t>9. </a:t>
            </a:r>
            <a:r>
              <a:rPr lang="en-US" sz="1300" b="1" dirty="0">
                <a:latin typeface="Times New Roman" panose="02020603050405020304" pitchFamily="18" charset="0"/>
                <a:cs typeface="Times New Roman" panose="02020603050405020304" pitchFamily="18" charset="0"/>
              </a:rPr>
              <a:t>General safety requirements for passenger transport vehicles</a:t>
            </a:r>
            <a:r>
              <a:rPr lang="ru-RU" sz="1300" b="1" dirty="0">
                <a:latin typeface="Times New Roman" panose="02020603050405020304" pitchFamily="18" charset="0"/>
                <a:cs typeface="Times New Roman" panose="02020603050405020304" pitchFamily="18" charset="0"/>
              </a:rPr>
              <a:t>;</a:t>
            </a:r>
          </a:p>
          <a:p>
            <a:r>
              <a:rPr lang="ru-RU" sz="1300" b="1" dirty="0">
                <a:latin typeface="Times New Roman" panose="02020603050405020304" pitchFamily="18" charset="0"/>
                <a:cs typeface="Times New Roman" panose="02020603050405020304" pitchFamily="18" charset="0"/>
              </a:rPr>
              <a:t>10. </a:t>
            </a:r>
            <a:r>
              <a:rPr lang="en-US" sz="1300" b="1" dirty="0">
                <a:latin typeface="Times New Roman" panose="02020603050405020304" pitchFamily="18" charset="0"/>
                <a:cs typeface="Times New Roman" panose="02020603050405020304" pitchFamily="18" charset="0"/>
              </a:rPr>
              <a:t>Equipment with e-call device</a:t>
            </a:r>
            <a:endParaRPr lang="en-US" sz="1300" b="1" dirty="0">
              <a:solidFill>
                <a:srgbClr val="FF0000"/>
              </a:solidFill>
              <a:latin typeface="Times New Roman" panose="02020603050405020304" pitchFamily="18" charset="0"/>
              <a:cs typeface="Times New Roman" panose="02020603050405020304" pitchFamily="18" charset="0"/>
            </a:endParaRPr>
          </a:p>
        </p:txBody>
      </p:sp>
      <p:pic>
        <p:nvPicPr>
          <p:cNvPr id="33" name="Picture 3">
            <a:extLst>
              <a:ext uri="{FF2B5EF4-FFF2-40B4-BE49-F238E27FC236}">
                <a16:creationId xmlns:a16="http://schemas.microsoft.com/office/drawing/2014/main" id="{30AF975C-DA1E-4772-9BC7-09EDC4FC9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583" y="1848567"/>
            <a:ext cx="2290542" cy="3111581"/>
          </a:xfrm>
          <a:prstGeom prst="rect">
            <a:avLst/>
          </a:prstGeom>
          <a:noFill/>
          <a:ln w="9525">
            <a:solidFill>
              <a:schemeClr val="bg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Прямоугольник 33">
            <a:extLst>
              <a:ext uri="{FF2B5EF4-FFF2-40B4-BE49-F238E27FC236}">
                <a16:creationId xmlns:a16="http://schemas.microsoft.com/office/drawing/2014/main" id="{01E85C2D-F9ED-4EB7-B01B-0DEE20B8E229}"/>
              </a:ext>
            </a:extLst>
          </p:cNvPr>
          <p:cNvSpPr/>
          <p:nvPr/>
        </p:nvSpPr>
        <p:spPr>
          <a:xfrm>
            <a:off x="653592" y="430511"/>
            <a:ext cx="2969976" cy="461665"/>
          </a:xfrm>
          <a:prstGeom prst="rect">
            <a:avLst/>
          </a:prstGeom>
        </p:spPr>
        <p:txBody>
          <a:bodyPr wrap="square">
            <a:spAutoFit/>
          </a:bodyPr>
          <a:lstStyle/>
          <a:p>
            <a:pPr>
              <a:spcAft>
                <a:spcPts val="400"/>
              </a:spcAft>
            </a:pPr>
            <a:r>
              <a:rPr lang="en-US" sz="2400" b="1" dirty="0">
                <a:solidFill>
                  <a:schemeClr val="bg2">
                    <a:lumMod val="10000"/>
                  </a:schemeClr>
                </a:solidFill>
                <a:latin typeface="Arial" panose="020B0604020202020204" pitchFamily="34" charset="0"/>
                <a:cs typeface="Arial" panose="020B0604020202020204" pitchFamily="34" charset="0"/>
              </a:rPr>
              <a:t>Objective</a:t>
            </a:r>
            <a:endParaRPr lang="ru-RU" sz="2400" b="1"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40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23900" y="1277938"/>
            <a:ext cx="7699375"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17414" name="Slide Number Placeholder 2"/>
          <p:cNvSpPr>
            <a:spLocks noGrp="1"/>
          </p:cNvSpPr>
          <p:nvPr>
            <p:ph type="sldNum" sz="quarter" idx="12"/>
          </p:nvPr>
        </p:nvSpPr>
        <p:spPr bwMode="auto">
          <a:xfrm>
            <a:off x="7645400" y="6356350"/>
            <a:ext cx="747713"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r>
              <a:rPr lang="ru-RU" sz="1400" dirty="0">
                <a:solidFill>
                  <a:schemeClr val="tx1"/>
                </a:solidFill>
                <a:latin typeface="Arial" charset="0"/>
                <a:cs typeface="Arial" charset="0"/>
              </a:rPr>
              <a:t>2</a:t>
            </a:r>
            <a:endParaRPr lang="en-US" sz="1400" dirty="0">
              <a:solidFill>
                <a:schemeClr val="tx1"/>
              </a:solidFill>
              <a:latin typeface="Arial" charset="0"/>
              <a:cs typeface="Arial" charset="0"/>
            </a:endParaRPr>
          </a:p>
        </p:txBody>
      </p:sp>
      <p:sp>
        <p:nvSpPr>
          <p:cNvPr id="4" name="Rectangle 3"/>
          <p:cNvSpPr/>
          <p:nvPr/>
        </p:nvSpPr>
        <p:spPr>
          <a:xfrm>
            <a:off x="7623175" y="6292850"/>
            <a:ext cx="800100" cy="44450"/>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Прямоугольник 2"/>
          <p:cNvSpPr/>
          <p:nvPr/>
        </p:nvSpPr>
        <p:spPr>
          <a:xfrm>
            <a:off x="6645026" y="4167287"/>
            <a:ext cx="184731" cy="307777"/>
          </a:xfrm>
          <a:prstGeom prst="rect">
            <a:avLst/>
          </a:prstGeom>
        </p:spPr>
        <p:txBody>
          <a:bodyPr wrap="none">
            <a:spAutoFit/>
          </a:bodyPr>
          <a:lstStyle/>
          <a:p>
            <a:pPr algn="ctr" fontAlgn="b"/>
            <a:endParaRPr lang="ru-RU" sz="1400" b="1" dirty="0">
              <a:solidFill>
                <a:srgbClr val="000000"/>
              </a:solidFill>
              <a:latin typeface="Arial Narrow" panose="020B0606020202030204" pitchFamily="34" charset="0"/>
            </a:endParaRPr>
          </a:p>
        </p:txBody>
      </p:sp>
      <p:sp>
        <p:nvSpPr>
          <p:cNvPr id="5" name="Прямоугольник 4"/>
          <p:cNvSpPr/>
          <p:nvPr/>
        </p:nvSpPr>
        <p:spPr>
          <a:xfrm>
            <a:off x="723900" y="1157386"/>
            <a:ext cx="6813553" cy="307777"/>
          </a:xfrm>
          <a:prstGeom prst="rect">
            <a:avLst/>
          </a:prstGeom>
        </p:spPr>
        <p:txBody>
          <a:bodyPr wrap="square">
            <a:spAutoFit/>
          </a:bodyPr>
          <a:lstStyle/>
          <a:p>
            <a:pPr algn="ctr" fontAlgn="b"/>
            <a:endParaRPr lang="ru-RU" sz="1400" b="1" dirty="0">
              <a:solidFill>
                <a:srgbClr val="000000"/>
              </a:solidFill>
              <a:latin typeface="Arial Narrow" panose="020B0606020202030204" pitchFamily="34" charset="0"/>
            </a:endParaRPr>
          </a:p>
        </p:txBody>
      </p:sp>
      <p:pic>
        <p:nvPicPr>
          <p:cNvPr id="27"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181169"/>
            <a:ext cx="974725" cy="10401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avatars.mds.yandex.net/get-marketpic/364755/market_cfJX22j_f2FX_D2gkrv7tQ/ori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0" descr="https://allzap.ua/all/b9/wzij_316wzhf0vx.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2" descr="https://allzap.ua/all/b9/wzij_316wzhf0vx.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Прямоугольник 24">
            <a:extLst>
              <a:ext uri="{FF2B5EF4-FFF2-40B4-BE49-F238E27FC236}">
                <a16:creationId xmlns:a16="http://schemas.microsoft.com/office/drawing/2014/main" id="{BF9804A7-36CF-4911-9CDA-B0FEEF5F29B4}"/>
              </a:ext>
            </a:extLst>
          </p:cNvPr>
          <p:cNvSpPr/>
          <p:nvPr/>
        </p:nvSpPr>
        <p:spPr>
          <a:xfrm>
            <a:off x="460375" y="2187258"/>
            <a:ext cx="8031030" cy="3785652"/>
          </a:xfrm>
          <a:prstGeom prst="rect">
            <a:avLst/>
          </a:prstGeom>
        </p:spPr>
        <p:txBody>
          <a:bodyPr wrap="square">
            <a:spAutoFit/>
          </a:bodyPr>
          <a:lstStyle/>
          <a:p>
            <a:pPr marL="285750"/>
            <a:r>
              <a:rPr lang="en-US" sz="1600" b="1" dirty="0">
                <a:solidFill>
                  <a:schemeClr val="bg2">
                    <a:lumMod val="10000"/>
                  </a:schemeClr>
                </a:solidFill>
                <a:latin typeface="Arial" panose="020B0604020202020204" pitchFamily="34" charset="0"/>
                <a:cs typeface="Arial" panose="020B0604020202020204" pitchFamily="34" charset="0"/>
              </a:rPr>
              <a:t>In case of uncover at the state surveillance, non-conformity of production to the prescribed requirements, the following sanctions can be applied to manufacturers:</a:t>
            </a:r>
          </a:p>
          <a:p>
            <a:pPr marL="285750"/>
            <a:endParaRPr lang="en-US" sz="1600" b="1" dirty="0">
              <a:solidFill>
                <a:schemeClr val="bg2">
                  <a:lumMod val="10000"/>
                </a:schemeClr>
              </a:solidFill>
              <a:latin typeface="Arial" panose="020B0604020202020204" pitchFamily="34" charset="0"/>
              <a:cs typeface="Arial" panose="020B0604020202020204" pitchFamily="34" charset="0"/>
            </a:endParaRPr>
          </a:p>
          <a:p>
            <a:pPr marL="571500" indent="-285750">
              <a:buFontTx/>
              <a:buChar char="-"/>
            </a:pPr>
            <a:r>
              <a:rPr lang="en-US" sz="1600" b="1" dirty="0">
                <a:solidFill>
                  <a:schemeClr val="bg2">
                    <a:lumMod val="10000"/>
                  </a:schemeClr>
                </a:solidFill>
                <a:latin typeface="Arial" panose="020B0604020202020204" pitchFamily="34" charset="0"/>
                <a:cs typeface="Arial" panose="020B0604020202020204" pitchFamily="34" charset="0"/>
              </a:rPr>
              <a:t>Administrative fine;</a:t>
            </a:r>
          </a:p>
          <a:p>
            <a:pPr marL="571500" indent="-285750">
              <a:buFontTx/>
              <a:buChar char="-"/>
            </a:pPr>
            <a:endParaRPr lang="en-US" sz="1600" b="1" dirty="0">
              <a:solidFill>
                <a:schemeClr val="bg2">
                  <a:lumMod val="10000"/>
                </a:schemeClr>
              </a:solidFill>
              <a:latin typeface="Arial" panose="020B0604020202020204" pitchFamily="34" charset="0"/>
              <a:cs typeface="Arial" panose="020B0604020202020204" pitchFamily="34" charset="0"/>
            </a:endParaRPr>
          </a:p>
          <a:p>
            <a:pPr marL="571500" indent="-285750">
              <a:buFontTx/>
              <a:buChar char="-"/>
            </a:pPr>
            <a:r>
              <a:rPr lang="en-US" sz="1600" b="1" dirty="0">
                <a:solidFill>
                  <a:schemeClr val="bg2">
                    <a:lumMod val="10000"/>
                  </a:schemeClr>
                </a:solidFill>
                <a:latin typeface="Arial" panose="020B0604020202020204" pitchFamily="34" charset="0"/>
                <a:cs typeface="Arial" panose="020B0604020202020204" pitchFamily="34" charset="0"/>
              </a:rPr>
              <a:t>The order on temporary suspension of product release into circulation;</a:t>
            </a:r>
          </a:p>
          <a:p>
            <a:pPr marL="571500" indent="-285750">
              <a:buFontTx/>
              <a:buChar char="-"/>
            </a:pPr>
            <a:endParaRPr lang="en-US" sz="1600" b="1" dirty="0">
              <a:solidFill>
                <a:schemeClr val="bg2">
                  <a:lumMod val="10000"/>
                </a:schemeClr>
              </a:solidFill>
              <a:latin typeface="Arial" panose="020B0604020202020204" pitchFamily="34" charset="0"/>
              <a:cs typeface="Arial" panose="020B0604020202020204" pitchFamily="34" charset="0"/>
            </a:endParaRPr>
          </a:p>
          <a:p>
            <a:pPr marL="571500" indent="-285750">
              <a:buFontTx/>
              <a:buChar char="-"/>
            </a:pPr>
            <a:r>
              <a:rPr lang="en-US" sz="1600" b="1" dirty="0">
                <a:solidFill>
                  <a:schemeClr val="bg2">
                    <a:lumMod val="10000"/>
                  </a:schemeClr>
                </a:solidFill>
                <a:latin typeface="Arial" panose="020B0604020202020204" pitchFamily="34" charset="0"/>
                <a:cs typeface="Arial" panose="020B0604020202020204" pitchFamily="34" charset="0"/>
              </a:rPr>
              <a:t>The order on product recall;</a:t>
            </a:r>
          </a:p>
          <a:p>
            <a:pPr marL="571500" indent="-285750">
              <a:buFontTx/>
              <a:buChar char="-"/>
            </a:pPr>
            <a:endParaRPr lang="en-US" sz="1600" b="1" dirty="0">
              <a:solidFill>
                <a:schemeClr val="bg2">
                  <a:lumMod val="10000"/>
                </a:schemeClr>
              </a:solidFill>
              <a:latin typeface="Arial" panose="020B0604020202020204" pitchFamily="34" charset="0"/>
              <a:cs typeface="Arial" panose="020B0604020202020204" pitchFamily="34" charset="0"/>
            </a:endParaRPr>
          </a:p>
          <a:p>
            <a:pPr marL="571500" indent="-285750">
              <a:buFontTx/>
              <a:buChar char="-"/>
            </a:pPr>
            <a:r>
              <a:rPr lang="en-US" sz="1600" b="1" dirty="0">
                <a:solidFill>
                  <a:schemeClr val="bg2">
                    <a:lumMod val="10000"/>
                  </a:schemeClr>
                </a:solidFill>
                <a:latin typeface="Arial" panose="020B0604020202020204" pitchFamily="34" charset="0"/>
                <a:cs typeface="Arial" panose="020B0604020202020204" pitchFamily="34" charset="0"/>
              </a:rPr>
              <a:t>Withdrawal of the type approval and forced product recall;</a:t>
            </a:r>
          </a:p>
          <a:p>
            <a:pPr marL="285750"/>
            <a:endParaRPr lang="en-US" sz="1600" b="1" dirty="0">
              <a:solidFill>
                <a:schemeClr val="bg2">
                  <a:lumMod val="10000"/>
                </a:schemeClr>
              </a:solidFill>
              <a:latin typeface="Arial" panose="020B0604020202020204" pitchFamily="34" charset="0"/>
              <a:cs typeface="Arial" panose="020B0604020202020204" pitchFamily="34" charset="0"/>
            </a:endParaRPr>
          </a:p>
          <a:p>
            <a:pPr marL="571500" indent="-285750">
              <a:buFontTx/>
              <a:buChar char="-"/>
            </a:pPr>
            <a:r>
              <a:rPr lang="en-US" sz="1600" b="1" dirty="0">
                <a:solidFill>
                  <a:schemeClr val="bg2">
                    <a:lumMod val="10000"/>
                  </a:schemeClr>
                </a:solidFill>
                <a:latin typeface="Arial" panose="020B0604020202020204" pitchFamily="34" charset="0"/>
                <a:cs typeface="Arial" panose="020B0604020202020204" pitchFamily="34" charset="0"/>
              </a:rPr>
              <a:t>Administrative body informs about dangerous products presence at the market by media</a:t>
            </a:r>
          </a:p>
          <a:p>
            <a:pPr marL="285750"/>
            <a:endParaRPr lang="en-US" sz="1600" b="1" dirty="0">
              <a:solidFill>
                <a:schemeClr val="bg2">
                  <a:lumMod val="10000"/>
                </a:schemeClr>
              </a:solidFill>
              <a:latin typeface="Arial" panose="020B0604020202020204" pitchFamily="34" charset="0"/>
              <a:cs typeface="Arial" panose="020B0604020202020204" pitchFamily="34" charset="0"/>
            </a:endParaRPr>
          </a:p>
        </p:txBody>
      </p:sp>
      <p:sp>
        <p:nvSpPr>
          <p:cNvPr id="26" name="TextBox 1">
            <a:extLst>
              <a:ext uri="{FF2B5EF4-FFF2-40B4-BE49-F238E27FC236}">
                <a16:creationId xmlns:a16="http://schemas.microsoft.com/office/drawing/2014/main" id="{B7EAB2BF-C5FC-44F4-9A76-35E9BDA22009}"/>
              </a:ext>
            </a:extLst>
          </p:cNvPr>
          <p:cNvSpPr txBox="1">
            <a:spLocks noChangeArrowheads="1"/>
          </p:cNvSpPr>
          <p:nvPr/>
        </p:nvSpPr>
        <p:spPr bwMode="auto">
          <a:xfrm>
            <a:off x="612775" y="520700"/>
            <a:ext cx="428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MS PGothic" pitchFamily="34" charset="-128"/>
              </a:defRPr>
            </a:lvl1pPr>
            <a:lvl2pPr>
              <a:defRPr kumimoji="1" sz="2800">
                <a:solidFill>
                  <a:schemeClr val="tx1"/>
                </a:solidFill>
                <a:latin typeface="Calibri" pitchFamily="34" charset="0"/>
                <a:ea typeface="MS PGothic" pitchFamily="34" charset="-128"/>
              </a:defRPr>
            </a:lvl2pPr>
            <a:lvl3pPr>
              <a:defRPr kumimoji="1" sz="2400">
                <a:solidFill>
                  <a:schemeClr val="tx1"/>
                </a:solidFill>
                <a:latin typeface="Calibri" pitchFamily="34" charset="0"/>
                <a:ea typeface="MS PGothic" pitchFamily="34" charset="-128"/>
              </a:defRPr>
            </a:lvl3pPr>
            <a:lvl4pPr>
              <a:defRPr kumimoji="1" sz="2000">
                <a:solidFill>
                  <a:schemeClr val="tx1"/>
                </a:solidFill>
                <a:latin typeface="Calibri" pitchFamily="34" charset="0"/>
                <a:ea typeface="MS PGothic" pitchFamily="34" charset="-128"/>
              </a:defRPr>
            </a:lvl4pPr>
            <a:lvl5pPr>
              <a:defRPr kumimoji="1" sz="2000">
                <a:solidFill>
                  <a:schemeClr val="tx1"/>
                </a:solidFill>
                <a:latin typeface="Calibri" pitchFamily="34" charset="0"/>
                <a:ea typeface="MS PGothic" pitchFamily="34" charset="-128"/>
              </a:defRPr>
            </a:lvl5pPr>
            <a:lvl6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6pPr>
            <a:lvl7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7pPr>
            <a:lvl8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8pPr>
            <a:lvl9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9pPr>
          </a:lstStyle>
          <a:p>
            <a:r>
              <a:rPr lang="en-US" sz="2400" b="1" dirty="0">
                <a:solidFill>
                  <a:schemeClr val="bg2">
                    <a:lumMod val="10000"/>
                  </a:schemeClr>
                </a:solidFill>
                <a:latin typeface="Arial" panose="020B0604020202020204" pitchFamily="34" charset="0"/>
                <a:cs typeface="Arial" panose="020B0604020202020204" pitchFamily="34" charset="0"/>
              </a:rPr>
              <a:t>Sanctions </a:t>
            </a:r>
            <a:endParaRPr lang="ru-RU" sz="2400" b="1"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740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17414" name="Slide Number Placeholder 2"/>
          <p:cNvSpPr>
            <a:spLocks noGrp="1"/>
          </p:cNvSpPr>
          <p:nvPr>
            <p:ph type="sldNum" sz="quarter" idx="12"/>
          </p:nvPr>
        </p:nvSpPr>
        <p:spPr bwMode="auto">
          <a:xfrm>
            <a:off x="7645400" y="6356350"/>
            <a:ext cx="747713"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r>
              <a:rPr lang="ru-RU" sz="1400" dirty="0">
                <a:solidFill>
                  <a:schemeClr val="tx1"/>
                </a:solidFill>
                <a:latin typeface="Arial" charset="0"/>
                <a:cs typeface="Arial" charset="0"/>
              </a:rPr>
              <a:t>3</a:t>
            </a:r>
            <a:endParaRPr lang="en-US" sz="1400" dirty="0">
              <a:solidFill>
                <a:schemeClr val="tx1"/>
              </a:solidFill>
              <a:latin typeface="Arial" charset="0"/>
              <a:cs typeface="Arial" charset="0"/>
            </a:endParaRPr>
          </a:p>
        </p:txBody>
      </p:sp>
      <p:sp>
        <p:nvSpPr>
          <p:cNvPr id="4" name="Rectangle 3"/>
          <p:cNvSpPr/>
          <p:nvPr/>
        </p:nvSpPr>
        <p:spPr>
          <a:xfrm>
            <a:off x="7623175" y="6292850"/>
            <a:ext cx="800100" cy="44450"/>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Прямоугольник 2"/>
          <p:cNvSpPr/>
          <p:nvPr/>
        </p:nvSpPr>
        <p:spPr>
          <a:xfrm>
            <a:off x="6645026" y="4167287"/>
            <a:ext cx="184731" cy="307777"/>
          </a:xfrm>
          <a:prstGeom prst="rect">
            <a:avLst/>
          </a:prstGeom>
        </p:spPr>
        <p:txBody>
          <a:bodyPr wrap="none">
            <a:spAutoFit/>
          </a:bodyPr>
          <a:lstStyle/>
          <a:p>
            <a:pPr algn="ctr" fontAlgn="b"/>
            <a:endParaRPr lang="ru-RU" sz="1400" b="1" dirty="0">
              <a:solidFill>
                <a:srgbClr val="000000"/>
              </a:solidFill>
              <a:latin typeface="Arial Narrow" panose="020B0606020202030204" pitchFamily="34" charset="0"/>
            </a:endParaRPr>
          </a:p>
        </p:txBody>
      </p:sp>
      <p:sp>
        <p:nvSpPr>
          <p:cNvPr id="5" name="Прямоугольник 4"/>
          <p:cNvSpPr/>
          <p:nvPr/>
        </p:nvSpPr>
        <p:spPr>
          <a:xfrm>
            <a:off x="809622" y="1369317"/>
            <a:ext cx="6813553" cy="307777"/>
          </a:xfrm>
          <a:prstGeom prst="rect">
            <a:avLst/>
          </a:prstGeom>
        </p:spPr>
        <p:txBody>
          <a:bodyPr wrap="square">
            <a:spAutoFit/>
          </a:bodyPr>
          <a:lstStyle/>
          <a:p>
            <a:pPr algn="ctr" fontAlgn="b"/>
            <a:endParaRPr lang="ru-RU" sz="1400" b="1" dirty="0">
              <a:solidFill>
                <a:srgbClr val="000000"/>
              </a:solidFill>
              <a:latin typeface="Arial Narrow" panose="020B0606020202030204" pitchFamily="34" charset="0"/>
            </a:endParaRPr>
          </a:p>
        </p:txBody>
      </p:sp>
      <p:pic>
        <p:nvPicPr>
          <p:cNvPr id="27"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181169"/>
            <a:ext cx="974725" cy="1040104"/>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a:extLst>
              <a:ext uri="{FF2B5EF4-FFF2-40B4-BE49-F238E27FC236}">
                <a16:creationId xmlns:a16="http://schemas.microsoft.com/office/drawing/2014/main" id="{ECB3BBC1-9D48-441D-8B0C-05AE08BA2073}"/>
              </a:ext>
            </a:extLst>
          </p:cNvPr>
          <p:cNvSpPr/>
          <p:nvPr/>
        </p:nvSpPr>
        <p:spPr>
          <a:xfrm>
            <a:off x="122723" y="442323"/>
            <a:ext cx="11309230" cy="461665"/>
          </a:xfrm>
          <a:prstGeom prst="rect">
            <a:avLst/>
          </a:prstGeom>
        </p:spPr>
        <p:txBody>
          <a:bodyPr wrap="square">
            <a:spAutoFit/>
          </a:bodyPr>
          <a:lstStyle/>
          <a:p>
            <a:pPr>
              <a:spcAft>
                <a:spcPts val="400"/>
              </a:spcAft>
            </a:pPr>
            <a:r>
              <a:rPr lang="en-US" sz="2400" b="1" dirty="0">
                <a:solidFill>
                  <a:schemeClr val="bg2">
                    <a:lumMod val="10000"/>
                  </a:schemeClr>
                </a:solidFill>
                <a:latin typeface="Arial" panose="020B0604020202020204" pitchFamily="34" charset="0"/>
                <a:cs typeface="Arial" panose="020B0604020202020204" pitchFamily="34" charset="0"/>
              </a:rPr>
              <a:t>Test methods stipulated in UN Regulation No. </a:t>
            </a:r>
            <a:r>
              <a:rPr lang="ru-RU" sz="2400" b="1" dirty="0">
                <a:solidFill>
                  <a:schemeClr val="bg2">
                    <a:lumMod val="10000"/>
                  </a:schemeClr>
                </a:solidFill>
                <a:latin typeface="Arial" panose="020B0604020202020204" pitchFamily="34" charset="0"/>
                <a:cs typeface="Arial" panose="020B0604020202020204" pitchFamily="34" charset="0"/>
              </a:rPr>
              <a:t>66-02</a:t>
            </a:r>
          </a:p>
        </p:txBody>
      </p:sp>
      <p:sp>
        <p:nvSpPr>
          <p:cNvPr id="28" name="Прямоугольник 27">
            <a:extLst>
              <a:ext uri="{FF2B5EF4-FFF2-40B4-BE49-F238E27FC236}">
                <a16:creationId xmlns:a16="http://schemas.microsoft.com/office/drawing/2014/main" id="{D1E30D78-CE94-4445-B423-375B74A7ED86}"/>
              </a:ext>
            </a:extLst>
          </p:cNvPr>
          <p:cNvSpPr/>
          <p:nvPr/>
        </p:nvSpPr>
        <p:spPr>
          <a:xfrm>
            <a:off x="314053" y="4555587"/>
            <a:ext cx="1948380" cy="923330"/>
          </a:xfrm>
          <a:prstGeom prst="rect">
            <a:avLst/>
          </a:prstGeom>
          <a:ln w="28575">
            <a:solidFill>
              <a:srgbClr val="0070C0"/>
            </a:solidFill>
          </a:ln>
        </p:spPr>
        <p:txBody>
          <a:bodyPr wrap="square">
            <a:spAutoFit/>
          </a:bodyPr>
          <a:lstStyle/>
          <a:p>
            <a:r>
              <a:rPr lang="fr-FR" b="1" dirty="0">
                <a:solidFill>
                  <a:schemeClr val="bg2">
                    <a:lumMod val="10000"/>
                  </a:schemeClr>
                </a:solidFill>
              </a:rPr>
              <a:t>Rollover test on representative body sections </a:t>
            </a:r>
            <a:endParaRPr lang="ru-RU" b="1" dirty="0">
              <a:solidFill>
                <a:schemeClr val="bg2">
                  <a:lumMod val="10000"/>
                </a:schemeClr>
              </a:solidFill>
            </a:endParaRPr>
          </a:p>
        </p:txBody>
      </p:sp>
      <p:sp>
        <p:nvSpPr>
          <p:cNvPr id="30" name="TextBox 29">
            <a:extLst>
              <a:ext uri="{FF2B5EF4-FFF2-40B4-BE49-F238E27FC236}">
                <a16:creationId xmlns:a16="http://schemas.microsoft.com/office/drawing/2014/main" id="{9CBC9982-951A-469E-B65E-FB69F35F758E}"/>
              </a:ext>
            </a:extLst>
          </p:cNvPr>
          <p:cNvSpPr txBox="1"/>
          <p:nvPr/>
        </p:nvSpPr>
        <p:spPr>
          <a:xfrm>
            <a:off x="2742545" y="4694086"/>
            <a:ext cx="2897085" cy="646331"/>
          </a:xfrm>
          <a:prstGeom prst="rect">
            <a:avLst/>
          </a:prstGeom>
          <a:noFill/>
          <a:ln w="28575">
            <a:solidFill>
              <a:srgbClr val="0070C0"/>
            </a:solidFill>
          </a:ln>
        </p:spPr>
        <p:txBody>
          <a:bodyPr wrap="square" rtlCol="0">
            <a:spAutoFit/>
          </a:bodyPr>
          <a:lstStyle/>
          <a:p>
            <a:r>
              <a:rPr lang="en-US" b="1" dirty="0">
                <a:solidFill>
                  <a:schemeClr val="bg2">
                    <a:lumMod val="10000"/>
                  </a:schemeClr>
                </a:solidFill>
              </a:rPr>
              <a:t>Quasi-static calculations </a:t>
            </a:r>
            <a:br>
              <a:rPr lang="en-US" b="1" dirty="0">
                <a:solidFill>
                  <a:schemeClr val="bg2">
                    <a:lumMod val="10000"/>
                  </a:schemeClr>
                </a:solidFill>
              </a:rPr>
            </a:br>
            <a:r>
              <a:rPr lang="en-US" b="1" dirty="0">
                <a:solidFill>
                  <a:schemeClr val="bg2">
                    <a:lumMod val="10000"/>
                  </a:schemeClr>
                </a:solidFill>
              </a:rPr>
              <a:t>or computer simulations</a:t>
            </a:r>
            <a:endParaRPr lang="ru-RU" b="1" dirty="0">
              <a:solidFill>
                <a:schemeClr val="bg2">
                  <a:lumMod val="10000"/>
                </a:schemeClr>
              </a:solidFill>
            </a:endParaRPr>
          </a:p>
        </p:txBody>
      </p:sp>
      <p:sp>
        <p:nvSpPr>
          <p:cNvPr id="31" name="TextBox 30">
            <a:extLst>
              <a:ext uri="{FF2B5EF4-FFF2-40B4-BE49-F238E27FC236}">
                <a16:creationId xmlns:a16="http://schemas.microsoft.com/office/drawing/2014/main" id="{79E562AF-D42D-4E20-89C6-A1B4802A69AE}"/>
              </a:ext>
            </a:extLst>
          </p:cNvPr>
          <p:cNvSpPr txBox="1"/>
          <p:nvPr/>
        </p:nvSpPr>
        <p:spPr>
          <a:xfrm>
            <a:off x="6265722" y="4666846"/>
            <a:ext cx="2325130" cy="646331"/>
          </a:xfrm>
          <a:prstGeom prst="rect">
            <a:avLst/>
          </a:prstGeom>
          <a:noFill/>
          <a:ln w="28575">
            <a:solidFill>
              <a:srgbClr val="0070C0"/>
            </a:solidFill>
          </a:ln>
        </p:spPr>
        <p:txBody>
          <a:bodyPr wrap="square" rtlCol="0">
            <a:spAutoFit/>
          </a:bodyPr>
          <a:lstStyle/>
          <a:p>
            <a:r>
              <a:rPr lang="fr-FR" b="1" dirty="0">
                <a:solidFill>
                  <a:schemeClr val="bg2">
                    <a:lumMod val="10000"/>
                  </a:schemeClr>
                </a:solidFill>
              </a:rPr>
              <a:t>Rollover test on a complete vehicle</a:t>
            </a:r>
            <a:endParaRPr lang="ru-RU" dirty="0">
              <a:solidFill>
                <a:schemeClr val="bg2">
                  <a:lumMod val="10000"/>
                </a:schemeClr>
              </a:solidFill>
            </a:endParaRPr>
          </a:p>
        </p:txBody>
      </p:sp>
      <p:sp>
        <p:nvSpPr>
          <p:cNvPr id="32" name="TextBox 31">
            <a:extLst>
              <a:ext uri="{FF2B5EF4-FFF2-40B4-BE49-F238E27FC236}">
                <a16:creationId xmlns:a16="http://schemas.microsoft.com/office/drawing/2014/main" id="{66931BA7-2DF8-46B6-BCDA-7C8ED61B7B87}"/>
              </a:ext>
            </a:extLst>
          </p:cNvPr>
          <p:cNvSpPr txBox="1"/>
          <p:nvPr/>
        </p:nvSpPr>
        <p:spPr>
          <a:xfrm>
            <a:off x="2262433" y="4685060"/>
            <a:ext cx="372425" cy="646331"/>
          </a:xfrm>
          <a:prstGeom prst="rect">
            <a:avLst/>
          </a:prstGeom>
          <a:noFill/>
        </p:spPr>
        <p:txBody>
          <a:bodyPr wrap="square" rtlCol="0">
            <a:spAutoFit/>
          </a:bodyPr>
          <a:lstStyle/>
          <a:p>
            <a:r>
              <a:rPr lang="ru-RU" sz="3600" dirty="0"/>
              <a:t>=</a:t>
            </a:r>
          </a:p>
        </p:txBody>
      </p:sp>
      <p:sp>
        <p:nvSpPr>
          <p:cNvPr id="33" name="TextBox 32">
            <a:extLst>
              <a:ext uri="{FF2B5EF4-FFF2-40B4-BE49-F238E27FC236}">
                <a16:creationId xmlns:a16="http://schemas.microsoft.com/office/drawing/2014/main" id="{9C141442-63CD-4596-9C1D-E1BA83C6FCDD}"/>
              </a:ext>
            </a:extLst>
          </p:cNvPr>
          <p:cNvSpPr txBox="1"/>
          <p:nvPr/>
        </p:nvSpPr>
        <p:spPr>
          <a:xfrm>
            <a:off x="5722323" y="4685059"/>
            <a:ext cx="500333" cy="646331"/>
          </a:xfrm>
          <a:prstGeom prst="rect">
            <a:avLst/>
          </a:prstGeom>
          <a:noFill/>
        </p:spPr>
        <p:txBody>
          <a:bodyPr wrap="square" rtlCol="0">
            <a:spAutoFit/>
          </a:bodyPr>
          <a:lstStyle/>
          <a:p>
            <a:r>
              <a:rPr lang="ru-RU" sz="3600" dirty="0"/>
              <a:t>=</a:t>
            </a:r>
          </a:p>
        </p:txBody>
      </p:sp>
      <p:pic>
        <p:nvPicPr>
          <p:cNvPr id="34" name="Picture 4" descr="https://i.ytimg.com/vi/-SMCl3SHE9Y/maxresdefault.jpg">
            <a:extLst>
              <a:ext uri="{FF2B5EF4-FFF2-40B4-BE49-F238E27FC236}">
                <a16:creationId xmlns:a16="http://schemas.microsoft.com/office/drawing/2014/main" id="{62CA396B-2BAC-4F46-95DE-6A05B9A73B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720960" y="1990358"/>
            <a:ext cx="2669488" cy="19782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5" name="Picture 6" descr="http://www.polinom08.ru/i/research/11_2b.jpg">
            <a:extLst>
              <a:ext uri="{FF2B5EF4-FFF2-40B4-BE49-F238E27FC236}">
                <a16:creationId xmlns:a16="http://schemas.microsoft.com/office/drawing/2014/main" id="{64610FAF-E9DF-40AC-8E3A-BFF601A87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10177" y="1922121"/>
            <a:ext cx="1730645" cy="21774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6" name="Прямоугольник 35">
            <a:extLst>
              <a:ext uri="{FF2B5EF4-FFF2-40B4-BE49-F238E27FC236}">
                <a16:creationId xmlns:a16="http://schemas.microsoft.com/office/drawing/2014/main" id="{F79691C3-8635-4172-900C-FC7224ECBF8F}"/>
              </a:ext>
            </a:extLst>
          </p:cNvPr>
          <p:cNvSpPr/>
          <p:nvPr/>
        </p:nvSpPr>
        <p:spPr>
          <a:xfrm>
            <a:off x="5932862" y="1641549"/>
            <a:ext cx="2897085" cy="4165367"/>
          </a:xfrm>
          <a:prstGeom prst="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a:extLst>
              <a:ext uri="{FF2B5EF4-FFF2-40B4-BE49-F238E27FC236}">
                <a16:creationId xmlns:a16="http://schemas.microsoft.com/office/drawing/2014/main" id="{4EB0472B-B4DA-4EE1-9A53-5B51F962D0F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89821" y="1948716"/>
            <a:ext cx="2425076" cy="2168409"/>
          </a:xfrm>
          <a:prstGeom prst="rect">
            <a:avLst/>
          </a:prstGeom>
          <a:ln>
            <a:noFill/>
          </a:ln>
          <a:effectLst>
            <a:outerShdw blurRad="190500" algn="tl" rotWithShape="0">
              <a:srgbClr val="000000">
                <a:alpha val="70000"/>
              </a:srgbClr>
            </a:outerShdw>
          </a:effectLst>
        </p:spPr>
      </p:pic>
      <p:sp>
        <p:nvSpPr>
          <p:cNvPr id="38" name="Прямоугольник 37">
            <a:extLst>
              <a:ext uri="{FF2B5EF4-FFF2-40B4-BE49-F238E27FC236}">
                <a16:creationId xmlns:a16="http://schemas.microsoft.com/office/drawing/2014/main" id="{1712DF18-7A11-4C0A-9411-01D8A8840175}"/>
              </a:ext>
            </a:extLst>
          </p:cNvPr>
          <p:cNvSpPr/>
          <p:nvPr/>
        </p:nvSpPr>
        <p:spPr>
          <a:xfrm>
            <a:off x="2615607" y="3782220"/>
            <a:ext cx="965312" cy="523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9" name="Straight Connector 11">
            <a:extLst>
              <a:ext uri="{FF2B5EF4-FFF2-40B4-BE49-F238E27FC236}">
                <a16:creationId xmlns:a16="http://schemas.microsoft.com/office/drawing/2014/main" id="{C00FA870-E54B-4937-8068-E2913E9CBF57}"/>
              </a:ext>
            </a:extLst>
          </p:cNvPr>
          <p:cNvCxnSpPr/>
          <p:nvPr/>
        </p:nvCxnSpPr>
        <p:spPr>
          <a:xfrm>
            <a:off x="723900" y="1277938"/>
            <a:ext cx="769937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55030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23900" y="1277938"/>
            <a:ext cx="7699375"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17414" name="Slide Number Placeholder 2"/>
          <p:cNvSpPr>
            <a:spLocks noGrp="1"/>
          </p:cNvSpPr>
          <p:nvPr>
            <p:ph type="sldNum" sz="quarter" idx="12"/>
          </p:nvPr>
        </p:nvSpPr>
        <p:spPr bwMode="auto">
          <a:xfrm>
            <a:off x="7645400" y="6356350"/>
            <a:ext cx="747713"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r>
              <a:rPr lang="ru-RU" sz="1400" dirty="0">
                <a:solidFill>
                  <a:schemeClr val="tx1"/>
                </a:solidFill>
                <a:latin typeface="Arial" charset="0"/>
                <a:cs typeface="Arial" charset="0"/>
              </a:rPr>
              <a:t>4</a:t>
            </a:r>
            <a:endParaRPr lang="en-US" sz="1400" dirty="0">
              <a:solidFill>
                <a:schemeClr val="tx1"/>
              </a:solidFill>
              <a:latin typeface="Arial" charset="0"/>
              <a:cs typeface="Arial" charset="0"/>
            </a:endParaRPr>
          </a:p>
        </p:txBody>
      </p:sp>
      <p:sp>
        <p:nvSpPr>
          <p:cNvPr id="4" name="Rectangle 3"/>
          <p:cNvSpPr/>
          <p:nvPr/>
        </p:nvSpPr>
        <p:spPr>
          <a:xfrm>
            <a:off x="7623175" y="6292850"/>
            <a:ext cx="800100" cy="44450"/>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Прямоугольник 2"/>
          <p:cNvSpPr/>
          <p:nvPr/>
        </p:nvSpPr>
        <p:spPr>
          <a:xfrm>
            <a:off x="6645026" y="4167287"/>
            <a:ext cx="184731" cy="307777"/>
          </a:xfrm>
          <a:prstGeom prst="rect">
            <a:avLst/>
          </a:prstGeom>
        </p:spPr>
        <p:txBody>
          <a:bodyPr wrap="none">
            <a:spAutoFit/>
          </a:bodyPr>
          <a:lstStyle/>
          <a:p>
            <a:pPr algn="ctr" fontAlgn="b"/>
            <a:endParaRPr lang="ru-RU" sz="1400" b="1" dirty="0">
              <a:solidFill>
                <a:srgbClr val="000000"/>
              </a:solidFill>
              <a:latin typeface="Arial Narrow" panose="020B0606020202030204" pitchFamily="34" charset="0"/>
            </a:endParaRPr>
          </a:p>
        </p:txBody>
      </p:sp>
      <p:sp>
        <p:nvSpPr>
          <p:cNvPr id="5" name="Прямоугольник 4"/>
          <p:cNvSpPr/>
          <p:nvPr/>
        </p:nvSpPr>
        <p:spPr>
          <a:xfrm>
            <a:off x="723900" y="1157386"/>
            <a:ext cx="6813553" cy="307777"/>
          </a:xfrm>
          <a:prstGeom prst="rect">
            <a:avLst/>
          </a:prstGeom>
        </p:spPr>
        <p:txBody>
          <a:bodyPr wrap="square">
            <a:spAutoFit/>
          </a:bodyPr>
          <a:lstStyle/>
          <a:p>
            <a:pPr algn="ctr" fontAlgn="b"/>
            <a:endParaRPr lang="ru-RU" sz="1400" b="1" dirty="0">
              <a:solidFill>
                <a:srgbClr val="000000"/>
              </a:solidFill>
              <a:latin typeface="Arial Narrow" panose="020B0606020202030204" pitchFamily="34" charset="0"/>
            </a:endParaRPr>
          </a:p>
        </p:txBody>
      </p:sp>
      <p:pic>
        <p:nvPicPr>
          <p:cNvPr id="27"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181169"/>
            <a:ext cx="974725" cy="10401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avatars.mds.yandex.net/get-marketpic/364755/market_cfJX22j_f2FX_D2gkrv7tQ/ori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0" descr="https://allzap.ua/all/b9/wzij_316wzhf0vx.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2" descr="https://allzap.ua/all/b9/wzij_316wzhf0vx.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 name="Прямоугольник 27">
            <a:extLst>
              <a:ext uri="{FF2B5EF4-FFF2-40B4-BE49-F238E27FC236}">
                <a16:creationId xmlns:a16="http://schemas.microsoft.com/office/drawing/2014/main" id="{C249FA4B-3188-4813-B90C-CBC6BE80DBBF}"/>
              </a:ext>
            </a:extLst>
          </p:cNvPr>
          <p:cNvSpPr/>
          <p:nvPr/>
        </p:nvSpPr>
        <p:spPr>
          <a:xfrm>
            <a:off x="468881" y="3561309"/>
            <a:ext cx="2463900" cy="584775"/>
          </a:xfrm>
          <a:prstGeom prst="rect">
            <a:avLst/>
          </a:prstGeom>
        </p:spPr>
        <p:txBody>
          <a:bodyPr wrap="square">
            <a:spAutoFit/>
          </a:bodyPr>
          <a:lstStyle/>
          <a:p>
            <a:r>
              <a:rPr lang="en-US" sz="1600" b="1" dirty="0">
                <a:solidFill>
                  <a:schemeClr val="bg2">
                    <a:lumMod val="10000"/>
                  </a:schemeClr>
                </a:solidFill>
                <a:latin typeface="Arial" panose="020B0604020202020204" pitchFamily="34" charset="0"/>
                <a:cs typeface="Arial" panose="020B0604020202020204" pitchFamily="34" charset="0"/>
              </a:rPr>
              <a:t>A bus of M3 category, class III</a:t>
            </a:r>
            <a:endParaRPr lang="ru-RU" sz="1600" b="1" dirty="0">
              <a:solidFill>
                <a:schemeClr val="bg2">
                  <a:lumMod val="10000"/>
                </a:schemeClr>
              </a:solidFill>
              <a:latin typeface="Arial" panose="020B0604020202020204" pitchFamily="34" charset="0"/>
              <a:cs typeface="Arial" panose="020B0604020202020204" pitchFamily="34" charset="0"/>
            </a:endParaRPr>
          </a:p>
        </p:txBody>
      </p:sp>
      <p:sp>
        <p:nvSpPr>
          <p:cNvPr id="30" name="Прямоугольник 29">
            <a:extLst>
              <a:ext uri="{FF2B5EF4-FFF2-40B4-BE49-F238E27FC236}">
                <a16:creationId xmlns:a16="http://schemas.microsoft.com/office/drawing/2014/main" id="{B6CC4148-F27C-48F1-A782-0617B5B6D1A8}"/>
              </a:ext>
            </a:extLst>
          </p:cNvPr>
          <p:cNvSpPr/>
          <p:nvPr/>
        </p:nvSpPr>
        <p:spPr>
          <a:xfrm>
            <a:off x="307909" y="461687"/>
            <a:ext cx="7826799" cy="461665"/>
          </a:xfrm>
          <a:prstGeom prst="rect">
            <a:avLst/>
          </a:prstGeom>
        </p:spPr>
        <p:txBody>
          <a:bodyPr wrap="square">
            <a:spAutoFit/>
          </a:bodyPr>
          <a:lstStyle/>
          <a:p>
            <a:pPr>
              <a:spcAft>
                <a:spcPts val="400"/>
              </a:spcAft>
            </a:pPr>
            <a:r>
              <a:rPr lang="en-US" sz="2400" b="1" dirty="0">
                <a:solidFill>
                  <a:schemeClr val="bg2">
                    <a:lumMod val="10000"/>
                  </a:schemeClr>
                </a:solidFill>
                <a:latin typeface="Arial" panose="020B0604020202020204" pitchFamily="34" charset="0"/>
                <a:cs typeface="Arial" panose="020B0604020202020204" pitchFamily="34" charset="0"/>
              </a:rPr>
              <a:t>Test vehicle</a:t>
            </a:r>
            <a:endParaRPr lang="ru-RU" sz="2400" b="1" dirty="0">
              <a:solidFill>
                <a:schemeClr val="bg2">
                  <a:lumMod val="10000"/>
                </a:schemeClr>
              </a:solidFill>
              <a:latin typeface="Arial" panose="020B0604020202020204" pitchFamily="34" charset="0"/>
              <a:cs typeface="Arial" panose="020B0604020202020204" pitchFamily="34" charset="0"/>
            </a:endParaRPr>
          </a:p>
        </p:txBody>
      </p:sp>
      <p:pic>
        <p:nvPicPr>
          <p:cNvPr id="31" name="Рисунок 30">
            <a:extLst>
              <a:ext uri="{FF2B5EF4-FFF2-40B4-BE49-F238E27FC236}">
                <a16:creationId xmlns:a16="http://schemas.microsoft.com/office/drawing/2014/main" id="{4FA78DCE-7366-4F29-99AA-FEA8E335548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0375" y="1611998"/>
            <a:ext cx="2463900" cy="1693422"/>
          </a:xfrm>
          <a:prstGeom prst="rect">
            <a:avLst/>
          </a:prstGeom>
          <a:ln>
            <a:noFill/>
          </a:ln>
          <a:effectLst>
            <a:outerShdw blurRad="190500" algn="tl" rotWithShape="0">
              <a:srgbClr val="000000">
                <a:alpha val="70000"/>
              </a:srgbClr>
            </a:outerShdw>
          </a:effectLst>
        </p:spPr>
      </p:pic>
      <p:pic>
        <p:nvPicPr>
          <p:cNvPr id="32" name="Рисунок 31">
            <a:extLst>
              <a:ext uri="{FF2B5EF4-FFF2-40B4-BE49-F238E27FC236}">
                <a16:creationId xmlns:a16="http://schemas.microsoft.com/office/drawing/2014/main" id="{72DAACEF-7D4F-47A1-88C0-006E2C9B337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290143" y="1556948"/>
            <a:ext cx="2071726" cy="1826082"/>
          </a:xfrm>
          <a:prstGeom prst="rect">
            <a:avLst/>
          </a:prstGeom>
          <a:ln>
            <a:noFill/>
          </a:ln>
          <a:effectLst>
            <a:outerShdw blurRad="190500" algn="tl" rotWithShape="0">
              <a:srgbClr val="000000">
                <a:alpha val="70000"/>
              </a:srgbClr>
            </a:outerShdw>
          </a:effectLst>
        </p:spPr>
      </p:pic>
      <p:sp>
        <p:nvSpPr>
          <p:cNvPr id="33" name="TextBox 32">
            <a:extLst>
              <a:ext uri="{FF2B5EF4-FFF2-40B4-BE49-F238E27FC236}">
                <a16:creationId xmlns:a16="http://schemas.microsoft.com/office/drawing/2014/main" id="{B9226CEC-032E-4217-994A-9E35366023EA}"/>
              </a:ext>
            </a:extLst>
          </p:cNvPr>
          <p:cNvSpPr txBox="1"/>
          <p:nvPr/>
        </p:nvSpPr>
        <p:spPr>
          <a:xfrm>
            <a:off x="3290143" y="3561309"/>
            <a:ext cx="5133132" cy="3046988"/>
          </a:xfrm>
          <a:prstGeom prst="rect">
            <a:avLst/>
          </a:prstGeom>
          <a:noFill/>
        </p:spPr>
        <p:txBody>
          <a:bodyPr wrap="square" rtlCol="0">
            <a:spAutoFit/>
          </a:bodyPr>
          <a:lstStyle/>
          <a:p>
            <a:r>
              <a:rPr lang="fr-FR" sz="1600" b="1" dirty="0">
                <a:solidFill>
                  <a:srgbClr val="FF0000"/>
                </a:solidFill>
              </a:rPr>
              <a:t>A rollover test on a complete vehicle </a:t>
            </a:r>
            <a:r>
              <a:rPr lang="fr-FR" sz="1600" b="1" dirty="0">
                <a:solidFill>
                  <a:schemeClr val="bg2">
                    <a:lumMod val="10000"/>
                  </a:schemeClr>
                </a:solidFill>
              </a:rPr>
              <a:t>was performed in accordance with the provisions of Annex 5 to UN Regulation No. 66-02</a:t>
            </a:r>
            <a:r>
              <a:rPr lang="en-US" sz="1600" b="1" dirty="0">
                <a:solidFill>
                  <a:schemeClr val="bg2">
                    <a:lumMod val="10000"/>
                  </a:schemeClr>
                </a:solidFill>
              </a:rPr>
              <a:t>.</a:t>
            </a:r>
            <a:endParaRPr lang="ru-RU" sz="1600" b="1" dirty="0">
              <a:solidFill>
                <a:schemeClr val="bg2">
                  <a:lumMod val="10000"/>
                </a:schemeClr>
              </a:solidFill>
            </a:endParaRPr>
          </a:p>
          <a:p>
            <a:endParaRPr lang="ru-RU" sz="1600" b="1" dirty="0">
              <a:solidFill>
                <a:schemeClr val="bg2">
                  <a:lumMod val="10000"/>
                </a:schemeClr>
              </a:solidFill>
            </a:endParaRPr>
          </a:p>
          <a:p>
            <a:r>
              <a:rPr lang="en-US" sz="1600" b="1" dirty="0">
                <a:latin typeface="Arial" panose="020B0604020202020204" pitchFamily="34" charset="0"/>
                <a:cs typeface="Arial" panose="020B0604020202020204" pitchFamily="34" charset="0"/>
              </a:rPr>
              <a:t>The objective of the test is </a:t>
            </a:r>
            <a:r>
              <a:rPr lang="en-US" sz="1600" b="1" dirty="0">
                <a:solidFill>
                  <a:schemeClr val="bg2">
                    <a:lumMod val="10000"/>
                  </a:schemeClr>
                </a:solidFill>
                <a:latin typeface="Arial" panose="020B0604020202020204" pitchFamily="34" charset="0"/>
                <a:cs typeface="Arial" panose="020B0604020202020204" pitchFamily="34" charset="0"/>
              </a:rPr>
              <a:t>to assess the compliance of the vehicle in terms of ensuring the integrity of the residual space that shall be kept in the passenger compartment, crew and driver compartment(s) </a:t>
            </a:r>
            <a:r>
              <a:rPr lang="en-US" sz="1600" b="1" dirty="0">
                <a:solidFill>
                  <a:srgbClr val="FF0000"/>
                </a:solidFill>
                <a:latin typeface="Arial" panose="020B0604020202020204" pitchFamily="34" charset="0"/>
                <a:cs typeface="Arial" panose="020B0604020202020204" pitchFamily="34" charset="0"/>
              </a:rPr>
              <a:t>to ensure a greater likelihood of survival of passengers, driver and crew in the event of a vehicle rollover</a:t>
            </a:r>
          </a:p>
          <a:p>
            <a:endParaRPr lang="ru-RU" sz="1600" dirty="0">
              <a:solidFill>
                <a:schemeClr val="bg2">
                  <a:lumMod val="10000"/>
                </a:schemeClr>
              </a:solidFill>
            </a:endParaRPr>
          </a:p>
        </p:txBody>
      </p:sp>
      <p:pic>
        <p:nvPicPr>
          <p:cNvPr id="34" name="Рисунок 33">
            <a:extLst>
              <a:ext uri="{FF2B5EF4-FFF2-40B4-BE49-F238E27FC236}">
                <a16:creationId xmlns:a16="http://schemas.microsoft.com/office/drawing/2014/main" id="{E476EA2F-9651-42AA-A4A6-83EEE1493FA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885026" y="1570689"/>
            <a:ext cx="2056574" cy="18123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0149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23900" y="1277938"/>
            <a:ext cx="7699375"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17414" name="Slide Number Placeholder 2"/>
          <p:cNvSpPr>
            <a:spLocks noGrp="1"/>
          </p:cNvSpPr>
          <p:nvPr>
            <p:ph type="sldNum" sz="quarter" idx="12"/>
          </p:nvPr>
        </p:nvSpPr>
        <p:spPr bwMode="auto">
          <a:xfrm>
            <a:off x="7645400" y="6356350"/>
            <a:ext cx="747713"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r>
              <a:rPr lang="ru-RU" sz="1400" dirty="0">
                <a:solidFill>
                  <a:schemeClr val="tx1"/>
                </a:solidFill>
                <a:latin typeface="Arial" charset="0"/>
                <a:cs typeface="Arial" charset="0"/>
              </a:rPr>
              <a:t>5</a:t>
            </a:r>
            <a:endParaRPr lang="en-US" sz="1400" dirty="0">
              <a:solidFill>
                <a:schemeClr val="tx1"/>
              </a:solidFill>
              <a:latin typeface="Arial" charset="0"/>
              <a:cs typeface="Arial" charset="0"/>
            </a:endParaRPr>
          </a:p>
        </p:txBody>
      </p:sp>
      <p:sp>
        <p:nvSpPr>
          <p:cNvPr id="4" name="Rectangle 3"/>
          <p:cNvSpPr/>
          <p:nvPr/>
        </p:nvSpPr>
        <p:spPr>
          <a:xfrm>
            <a:off x="7623175" y="6292850"/>
            <a:ext cx="800100" cy="44450"/>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Прямоугольник 2"/>
          <p:cNvSpPr/>
          <p:nvPr/>
        </p:nvSpPr>
        <p:spPr>
          <a:xfrm>
            <a:off x="6645026" y="4167287"/>
            <a:ext cx="184731" cy="307777"/>
          </a:xfrm>
          <a:prstGeom prst="rect">
            <a:avLst/>
          </a:prstGeom>
        </p:spPr>
        <p:txBody>
          <a:bodyPr wrap="none">
            <a:spAutoFit/>
          </a:bodyPr>
          <a:lstStyle/>
          <a:p>
            <a:pPr algn="ctr" fontAlgn="b"/>
            <a:endParaRPr lang="ru-RU" sz="1400" b="1" dirty="0">
              <a:solidFill>
                <a:srgbClr val="000000"/>
              </a:solidFill>
              <a:latin typeface="Arial Narrow" panose="020B0606020202030204" pitchFamily="34" charset="0"/>
            </a:endParaRPr>
          </a:p>
        </p:txBody>
      </p:sp>
      <p:sp>
        <p:nvSpPr>
          <p:cNvPr id="5" name="Прямоугольник 4"/>
          <p:cNvSpPr/>
          <p:nvPr/>
        </p:nvSpPr>
        <p:spPr>
          <a:xfrm>
            <a:off x="723900" y="1157386"/>
            <a:ext cx="6813553" cy="307777"/>
          </a:xfrm>
          <a:prstGeom prst="rect">
            <a:avLst/>
          </a:prstGeom>
        </p:spPr>
        <p:txBody>
          <a:bodyPr wrap="square">
            <a:spAutoFit/>
          </a:bodyPr>
          <a:lstStyle/>
          <a:p>
            <a:pPr algn="ctr" fontAlgn="b"/>
            <a:endParaRPr lang="ru-RU" sz="1400" b="1" dirty="0">
              <a:solidFill>
                <a:srgbClr val="000000"/>
              </a:solidFill>
              <a:latin typeface="Arial Narrow" panose="020B0606020202030204" pitchFamily="34" charset="0"/>
            </a:endParaRPr>
          </a:p>
        </p:txBody>
      </p:sp>
      <p:pic>
        <p:nvPicPr>
          <p:cNvPr id="27"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181169"/>
            <a:ext cx="974725" cy="10401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avatars.mds.yandex.net/get-marketpic/364755/market_cfJX22j_f2FX_D2gkrv7tQ/ori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0" descr="https://allzap.ua/all/b9/wzij_316wzhf0vx.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2" descr="https://allzap.ua/all/b9/wzij_316wzhf0vx.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5" name="Рисунок 24">
            <a:extLst>
              <a:ext uri="{FF2B5EF4-FFF2-40B4-BE49-F238E27FC236}">
                <a16:creationId xmlns:a16="http://schemas.microsoft.com/office/drawing/2014/main" id="{DA8BDC12-B1DF-4E5D-8BAD-D1D423BC613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5273" y="1792757"/>
            <a:ext cx="4776871" cy="3676181"/>
          </a:xfrm>
          <a:prstGeom prst="rect">
            <a:avLst/>
          </a:prstGeom>
          <a:ln>
            <a:noFill/>
          </a:ln>
          <a:effectLst>
            <a:outerShdw blurRad="190500" algn="tl" rotWithShape="0">
              <a:srgbClr val="000000">
                <a:alpha val="70000"/>
              </a:srgbClr>
            </a:outerShdw>
          </a:effectLst>
        </p:spPr>
      </p:pic>
      <p:sp>
        <p:nvSpPr>
          <p:cNvPr id="26" name="TextBox 1">
            <a:extLst>
              <a:ext uri="{FF2B5EF4-FFF2-40B4-BE49-F238E27FC236}">
                <a16:creationId xmlns:a16="http://schemas.microsoft.com/office/drawing/2014/main" id="{2AF1AA5B-6E12-4ED3-AEDF-5D74631D12E8}"/>
              </a:ext>
            </a:extLst>
          </p:cNvPr>
          <p:cNvSpPr txBox="1">
            <a:spLocks noChangeArrowheads="1"/>
          </p:cNvSpPr>
          <p:nvPr/>
        </p:nvSpPr>
        <p:spPr bwMode="auto">
          <a:xfrm>
            <a:off x="390172" y="425715"/>
            <a:ext cx="6813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MS PGothic" pitchFamily="34" charset="-128"/>
              </a:defRPr>
            </a:lvl1pPr>
            <a:lvl2pPr>
              <a:defRPr kumimoji="1" sz="2800">
                <a:solidFill>
                  <a:schemeClr val="tx1"/>
                </a:solidFill>
                <a:latin typeface="Calibri" pitchFamily="34" charset="0"/>
                <a:ea typeface="MS PGothic" pitchFamily="34" charset="-128"/>
              </a:defRPr>
            </a:lvl2pPr>
            <a:lvl3pPr>
              <a:defRPr kumimoji="1" sz="2400">
                <a:solidFill>
                  <a:schemeClr val="tx1"/>
                </a:solidFill>
                <a:latin typeface="Calibri" pitchFamily="34" charset="0"/>
                <a:ea typeface="MS PGothic" pitchFamily="34" charset="-128"/>
              </a:defRPr>
            </a:lvl3pPr>
            <a:lvl4pPr>
              <a:defRPr kumimoji="1" sz="2000">
                <a:solidFill>
                  <a:schemeClr val="tx1"/>
                </a:solidFill>
                <a:latin typeface="Calibri" pitchFamily="34" charset="0"/>
                <a:ea typeface="MS PGothic" pitchFamily="34" charset="-128"/>
              </a:defRPr>
            </a:lvl4pPr>
            <a:lvl5pPr>
              <a:defRPr kumimoji="1" sz="2000">
                <a:solidFill>
                  <a:schemeClr val="tx1"/>
                </a:solidFill>
                <a:latin typeface="Calibri" pitchFamily="34" charset="0"/>
                <a:ea typeface="MS PGothic" pitchFamily="34" charset="-128"/>
              </a:defRPr>
            </a:lvl5pPr>
            <a:lvl6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6pPr>
            <a:lvl7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7pPr>
            <a:lvl8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8pPr>
            <a:lvl9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9pPr>
          </a:lstStyle>
          <a:p>
            <a:r>
              <a:rPr lang="en-US" sz="2400" b="1" dirty="0">
                <a:solidFill>
                  <a:schemeClr val="bg2">
                    <a:lumMod val="10000"/>
                  </a:schemeClr>
                </a:solidFill>
                <a:latin typeface="Arial" panose="020B0604020202020204" pitchFamily="34" charset="0"/>
                <a:cs typeface="Arial" panose="020B0604020202020204" pitchFamily="34" charset="0"/>
              </a:rPr>
              <a:t>Identified damage</a:t>
            </a:r>
            <a:endParaRPr lang="ru-RU" sz="2400" b="1" dirty="0">
              <a:solidFill>
                <a:schemeClr val="bg2">
                  <a:lumMod val="10000"/>
                </a:schemeClr>
              </a:solidFill>
              <a:latin typeface="Arial" panose="020B0604020202020204" pitchFamily="34" charset="0"/>
              <a:cs typeface="Arial" panose="020B0604020202020204" pitchFamily="34" charset="0"/>
            </a:endParaRPr>
          </a:p>
        </p:txBody>
      </p:sp>
      <p:sp>
        <p:nvSpPr>
          <p:cNvPr id="28" name="Прямоугольник 27">
            <a:extLst>
              <a:ext uri="{FF2B5EF4-FFF2-40B4-BE49-F238E27FC236}">
                <a16:creationId xmlns:a16="http://schemas.microsoft.com/office/drawing/2014/main" id="{3D5D51F5-CF3B-461E-850B-2BA9881BC300}"/>
              </a:ext>
            </a:extLst>
          </p:cNvPr>
          <p:cNvSpPr/>
          <p:nvPr/>
        </p:nvSpPr>
        <p:spPr>
          <a:xfrm>
            <a:off x="5734671" y="3076112"/>
            <a:ext cx="3079391" cy="523220"/>
          </a:xfrm>
          <a:prstGeom prst="rect">
            <a:avLst/>
          </a:prstGeom>
          <a:ln w="28575">
            <a:solidFill>
              <a:srgbClr val="FF0000"/>
            </a:solidFill>
          </a:ln>
        </p:spPr>
        <p:txBody>
          <a:bodyPr wrap="square">
            <a:spAutoFit/>
          </a:bodyPr>
          <a:lstStyle/>
          <a:p>
            <a:r>
              <a:rPr lang="en-US" sz="1400" b="1" dirty="0">
                <a:solidFill>
                  <a:schemeClr val="bg2">
                    <a:lumMod val="10000"/>
                  </a:schemeClr>
                </a:solidFill>
                <a:latin typeface="Arial" panose="020B0604020202020204" pitchFamily="34" charset="0"/>
                <a:cs typeface="Arial" panose="020B0604020202020204" pitchFamily="34" charset="0"/>
              </a:rPr>
              <a:t>Detachment of passenger seats was identified *</a:t>
            </a:r>
            <a:endParaRPr lang="ru-RU" sz="1400" dirty="0">
              <a:solidFill>
                <a:schemeClr val="bg2">
                  <a:lumMod val="10000"/>
                </a:schemeClr>
              </a:solidFill>
            </a:endParaRPr>
          </a:p>
        </p:txBody>
      </p:sp>
      <p:sp>
        <p:nvSpPr>
          <p:cNvPr id="29" name="Прямоугольник 28">
            <a:extLst>
              <a:ext uri="{FF2B5EF4-FFF2-40B4-BE49-F238E27FC236}">
                <a16:creationId xmlns:a16="http://schemas.microsoft.com/office/drawing/2014/main" id="{35D56DFF-7ABD-4B69-9B4F-4AB987A52E18}"/>
              </a:ext>
            </a:extLst>
          </p:cNvPr>
          <p:cNvSpPr/>
          <p:nvPr/>
        </p:nvSpPr>
        <p:spPr>
          <a:xfrm>
            <a:off x="5734671" y="1777775"/>
            <a:ext cx="3079391" cy="738664"/>
          </a:xfrm>
          <a:prstGeom prst="rect">
            <a:avLst/>
          </a:prstGeom>
          <a:ln w="28575">
            <a:solidFill>
              <a:srgbClr val="00B050"/>
            </a:solidFill>
          </a:ln>
        </p:spPr>
        <p:txBody>
          <a:bodyPr wrap="square">
            <a:spAutoFit/>
          </a:bodyPr>
          <a:lstStyle/>
          <a:p>
            <a:r>
              <a:rPr lang="en-US" sz="1400" b="1" dirty="0">
                <a:solidFill>
                  <a:schemeClr val="bg2">
                    <a:lumMod val="10000"/>
                  </a:schemeClr>
                </a:solidFill>
                <a:latin typeface="Arial" panose="020B0604020202020204" pitchFamily="34" charset="0"/>
                <a:cs typeface="Arial" panose="020B0604020202020204" pitchFamily="34" charset="0"/>
              </a:rPr>
              <a:t>Intrusion of individual structural elements (luggage racks) into the residual space of the vehicle</a:t>
            </a:r>
          </a:p>
        </p:txBody>
      </p:sp>
      <p:sp>
        <p:nvSpPr>
          <p:cNvPr id="30" name="TextBox 29">
            <a:extLst>
              <a:ext uri="{FF2B5EF4-FFF2-40B4-BE49-F238E27FC236}">
                <a16:creationId xmlns:a16="http://schemas.microsoft.com/office/drawing/2014/main" id="{98251A25-3B00-42E7-8148-5AC36AA908C0}"/>
              </a:ext>
            </a:extLst>
          </p:cNvPr>
          <p:cNvSpPr txBox="1"/>
          <p:nvPr/>
        </p:nvSpPr>
        <p:spPr>
          <a:xfrm>
            <a:off x="5734671" y="4167287"/>
            <a:ext cx="3164232" cy="646331"/>
          </a:xfrm>
          <a:prstGeom prst="rect">
            <a:avLst/>
          </a:prstGeom>
          <a:noFill/>
        </p:spPr>
        <p:txBody>
          <a:bodyPr wrap="square" rtlCol="0">
            <a:spAutoFit/>
          </a:bodyPr>
          <a:lstStyle/>
          <a:p>
            <a:r>
              <a:rPr lang="ru-RU" sz="1200" b="1" dirty="0">
                <a:solidFill>
                  <a:srgbClr val="FF0000"/>
                </a:solidFill>
              </a:rPr>
              <a:t>* </a:t>
            </a:r>
            <a:r>
              <a:rPr lang="en-US" sz="1200" b="1" dirty="0">
                <a:solidFill>
                  <a:srgbClr val="FF0000"/>
                </a:solidFill>
              </a:rPr>
              <a:t>Not a subject to evaluation as part of the compliance assessment pursuant to UN Regulation No. 66-02</a:t>
            </a:r>
            <a:endParaRPr lang="ru-RU" sz="1200" b="1" dirty="0">
              <a:solidFill>
                <a:srgbClr val="FF0000"/>
              </a:solidFill>
            </a:endParaRPr>
          </a:p>
        </p:txBody>
      </p:sp>
      <p:sp>
        <p:nvSpPr>
          <p:cNvPr id="31" name="Стрелка вниз 4">
            <a:extLst>
              <a:ext uri="{FF2B5EF4-FFF2-40B4-BE49-F238E27FC236}">
                <a16:creationId xmlns:a16="http://schemas.microsoft.com/office/drawing/2014/main" id="{19AB23F6-88AE-44FD-A38F-DF4A89ABE782}"/>
              </a:ext>
            </a:extLst>
          </p:cNvPr>
          <p:cNvSpPr/>
          <p:nvPr/>
        </p:nvSpPr>
        <p:spPr>
          <a:xfrm rot="20261199">
            <a:off x="3017004" y="3042599"/>
            <a:ext cx="397932" cy="7904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трелка вниз 11">
            <a:extLst>
              <a:ext uri="{FF2B5EF4-FFF2-40B4-BE49-F238E27FC236}">
                <a16:creationId xmlns:a16="http://schemas.microsoft.com/office/drawing/2014/main" id="{615EE484-9870-48C2-B319-4C9B8819C216}"/>
              </a:ext>
            </a:extLst>
          </p:cNvPr>
          <p:cNvSpPr/>
          <p:nvPr/>
        </p:nvSpPr>
        <p:spPr>
          <a:xfrm rot="1651403">
            <a:off x="1342229" y="3765537"/>
            <a:ext cx="444989" cy="86968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65511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23900" y="1277938"/>
            <a:ext cx="7699375"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17414" name="Slide Number Placeholder 2"/>
          <p:cNvSpPr>
            <a:spLocks noGrp="1"/>
          </p:cNvSpPr>
          <p:nvPr>
            <p:ph type="sldNum" sz="quarter" idx="12"/>
          </p:nvPr>
        </p:nvSpPr>
        <p:spPr bwMode="auto">
          <a:xfrm>
            <a:off x="7645400" y="6356350"/>
            <a:ext cx="747713"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r>
              <a:rPr lang="ru-RU" sz="1400" dirty="0">
                <a:solidFill>
                  <a:schemeClr val="tx1"/>
                </a:solidFill>
                <a:latin typeface="Arial" charset="0"/>
                <a:cs typeface="Arial" charset="0"/>
              </a:rPr>
              <a:t>6</a:t>
            </a:r>
            <a:endParaRPr lang="en-US" sz="1400" dirty="0">
              <a:solidFill>
                <a:schemeClr val="tx1"/>
              </a:solidFill>
              <a:latin typeface="Arial" charset="0"/>
              <a:cs typeface="Arial" charset="0"/>
            </a:endParaRPr>
          </a:p>
        </p:txBody>
      </p:sp>
      <p:sp>
        <p:nvSpPr>
          <p:cNvPr id="4" name="Rectangle 3"/>
          <p:cNvSpPr/>
          <p:nvPr/>
        </p:nvSpPr>
        <p:spPr>
          <a:xfrm>
            <a:off x="7623175" y="6292850"/>
            <a:ext cx="800100" cy="44450"/>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Прямоугольник 2"/>
          <p:cNvSpPr/>
          <p:nvPr/>
        </p:nvSpPr>
        <p:spPr>
          <a:xfrm>
            <a:off x="6645026" y="4167287"/>
            <a:ext cx="184731" cy="307777"/>
          </a:xfrm>
          <a:prstGeom prst="rect">
            <a:avLst/>
          </a:prstGeom>
        </p:spPr>
        <p:txBody>
          <a:bodyPr wrap="none">
            <a:spAutoFit/>
          </a:bodyPr>
          <a:lstStyle/>
          <a:p>
            <a:pPr algn="ctr" fontAlgn="b"/>
            <a:endParaRPr lang="ru-RU" sz="1400" b="1" dirty="0">
              <a:solidFill>
                <a:srgbClr val="000000"/>
              </a:solidFill>
              <a:latin typeface="Arial Narrow" panose="020B0606020202030204" pitchFamily="34" charset="0"/>
            </a:endParaRPr>
          </a:p>
        </p:txBody>
      </p:sp>
      <p:sp>
        <p:nvSpPr>
          <p:cNvPr id="5" name="Прямоугольник 4"/>
          <p:cNvSpPr/>
          <p:nvPr/>
        </p:nvSpPr>
        <p:spPr>
          <a:xfrm>
            <a:off x="723900" y="1157386"/>
            <a:ext cx="6813553" cy="307777"/>
          </a:xfrm>
          <a:prstGeom prst="rect">
            <a:avLst/>
          </a:prstGeom>
        </p:spPr>
        <p:txBody>
          <a:bodyPr wrap="square">
            <a:spAutoFit/>
          </a:bodyPr>
          <a:lstStyle/>
          <a:p>
            <a:pPr algn="ctr" fontAlgn="b"/>
            <a:endParaRPr lang="ru-RU" sz="1400" b="1" dirty="0">
              <a:solidFill>
                <a:srgbClr val="000000"/>
              </a:solidFill>
              <a:latin typeface="Arial Narrow" panose="020B0606020202030204" pitchFamily="34" charset="0"/>
            </a:endParaRPr>
          </a:p>
        </p:txBody>
      </p:sp>
      <p:pic>
        <p:nvPicPr>
          <p:cNvPr id="27"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181169"/>
            <a:ext cx="974725" cy="10401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avatars.mds.yandex.net/get-marketpic/364755/market_cfJX22j_f2FX_D2gkrv7tQ/ori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0" descr="https://allzap.ua/all/b9/wzij_316wzhf0vx.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2" descr="https://allzap.ua/all/b9/wzij_316wzhf0vx.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 name="Рисунок 29">
            <a:extLst>
              <a:ext uri="{FF2B5EF4-FFF2-40B4-BE49-F238E27FC236}">
                <a16:creationId xmlns:a16="http://schemas.microsoft.com/office/drawing/2014/main" id="{E2CFC142-3351-4F84-853A-4153D879EBE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87612" y="1837520"/>
            <a:ext cx="4805477" cy="3302879"/>
          </a:xfrm>
          <a:prstGeom prst="rect">
            <a:avLst/>
          </a:prstGeom>
        </p:spPr>
      </p:pic>
      <p:sp>
        <p:nvSpPr>
          <p:cNvPr id="31" name="TextBox 1">
            <a:extLst>
              <a:ext uri="{FF2B5EF4-FFF2-40B4-BE49-F238E27FC236}">
                <a16:creationId xmlns:a16="http://schemas.microsoft.com/office/drawing/2014/main" id="{5E805BEA-72B2-40A0-8CEE-B7BD99AB201E}"/>
              </a:ext>
            </a:extLst>
          </p:cNvPr>
          <p:cNvSpPr txBox="1">
            <a:spLocks noChangeArrowheads="1"/>
          </p:cNvSpPr>
          <p:nvPr/>
        </p:nvSpPr>
        <p:spPr bwMode="auto">
          <a:xfrm>
            <a:off x="390172" y="335905"/>
            <a:ext cx="6813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MS PGothic" pitchFamily="34" charset="-128"/>
              </a:defRPr>
            </a:lvl1pPr>
            <a:lvl2pPr>
              <a:defRPr kumimoji="1" sz="2800">
                <a:solidFill>
                  <a:schemeClr val="tx1"/>
                </a:solidFill>
                <a:latin typeface="Calibri" pitchFamily="34" charset="0"/>
                <a:ea typeface="MS PGothic" pitchFamily="34" charset="-128"/>
              </a:defRPr>
            </a:lvl2pPr>
            <a:lvl3pPr>
              <a:defRPr kumimoji="1" sz="2400">
                <a:solidFill>
                  <a:schemeClr val="tx1"/>
                </a:solidFill>
                <a:latin typeface="Calibri" pitchFamily="34" charset="0"/>
                <a:ea typeface="MS PGothic" pitchFamily="34" charset="-128"/>
              </a:defRPr>
            </a:lvl3pPr>
            <a:lvl4pPr>
              <a:defRPr kumimoji="1" sz="2000">
                <a:solidFill>
                  <a:schemeClr val="tx1"/>
                </a:solidFill>
                <a:latin typeface="Calibri" pitchFamily="34" charset="0"/>
                <a:ea typeface="MS PGothic" pitchFamily="34" charset="-128"/>
              </a:defRPr>
            </a:lvl4pPr>
            <a:lvl5pPr>
              <a:defRPr kumimoji="1" sz="2000">
                <a:solidFill>
                  <a:schemeClr val="tx1"/>
                </a:solidFill>
                <a:latin typeface="Calibri" pitchFamily="34" charset="0"/>
                <a:ea typeface="MS PGothic" pitchFamily="34" charset="-128"/>
              </a:defRPr>
            </a:lvl5pPr>
            <a:lvl6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6pPr>
            <a:lvl7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7pPr>
            <a:lvl8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8pPr>
            <a:lvl9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9pPr>
          </a:lstStyle>
          <a:p>
            <a:r>
              <a:rPr lang="en-US" sz="2400" b="1" dirty="0">
                <a:solidFill>
                  <a:schemeClr val="bg2">
                    <a:lumMod val="10000"/>
                  </a:schemeClr>
                </a:solidFill>
                <a:latin typeface="Arial" panose="020B0604020202020204" pitchFamily="34" charset="0"/>
                <a:cs typeface="Arial" panose="020B0604020202020204" pitchFamily="34" charset="0"/>
              </a:rPr>
              <a:t>Identified damage</a:t>
            </a:r>
            <a:endParaRPr lang="ru-RU" sz="2400" b="1" dirty="0">
              <a:solidFill>
                <a:schemeClr val="bg2">
                  <a:lumMod val="10000"/>
                </a:schemeClr>
              </a:solidFill>
              <a:latin typeface="Arial" panose="020B0604020202020204" pitchFamily="34" charset="0"/>
              <a:cs typeface="Arial" panose="020B0604020202020204" pitchFamily="34" charset="0"/>
            </a:endParaRPr>
          </a:p>
        </p:txBody>
      </p:sp>
      <p:sp>
        <p:nvSpPr>
          <p:cNvPr id="32" name="Прямоугольник 31">
            <a:extLst>
              <a:ext uri="{FF2B5EF4-FFF2-40B4-BE49-F238E27FC236}">
                <a16:creationId xmlns:a16="http://schemas.microsoft.com/office/drawing/2014/main" id="{B9AA02D3-0DFE-4985-8FA5-56DC2C80AF0E}"/>
              </a:ext>
            </a:extLst>
          </p:cNvPr>
          <p:cNvSpPr/>
          <p:nvPr/>
        </p:nvSpPr>
        <p:spPr>
          <a:xfrm>
            <a:off x="5595418" y="1834623"/>
            <a:ext cx="2898133" cy="954107"/>
          </a:xfrm>
          <a:prstGeom prst="rect">
            <a:avLst/>
          </a:prstGeom>
          <a:ln w="28575">
            <a:solidFill>
              <a:srgbClr val="FF0000"/>
            </a:solidFill>
          </a:ln>
        </p:spPr>
        <p:txBody>
          <a:bodyPr wrap="square">
            <a:spAutoFit/>
          </a:bodyPr>
          <a:lstStyle/>
          <a:p>
            <a:r>
              <a:rPr lang="en-US" sz="1400" b="1" dirty="0">
                <a:solidFill>
                  <a:schemeClr val="bg2">
                    <a:lumMod val="10000"/>
                  </a:schemeClr>
                </a:solidFill>
                <a:latin typeface="Arial" panose="020B0604020202020204" pitchFamily="34" charset="0"/>
                <a:cs typeface="Arial" panose="020B0604020202020204" pitchFamily="34" charset="0"/>
              </a:rPr>
              <a:t>The emergency hatches were  failed to open in accordance with the instructions marked on them *</a:t>
            </a:r>
            <a:endParaRPr lang="ru-RU" sz="1400" dirty="0">
              <a:solidFill>
                <a:schemeClr val="bg2">
                  <a:lumMod val="10000"/>
                </a:schemeClr>
              </a:solidFill>
            </a:endParaRPr>
          </a:p>
        </p:txBody>
      </p:sp>
      <p:sp>
        <p:nvSpPr>
          <p:cNvPr id="33" name="TextBox 32">
            <a:extLst>
              <a:ext uri="{FF2B5EF4-FFF2-40B4-BE49-F238E27FC236}">
                <a16:creationId xmlns:a16="http://schemas.microsoft.com/office/drawing/2014/main" id="{3E182E12-75D3-4C16-82C9-878C91BE182E}"/>
              </a:ext>
            </a:extLst>
          </p:cNvPr>
          <p:cNvSpPr txBox="1"/>
          <p:nvPr/>
        </p:nvSpPr>
        <p:spPr>
          <a:xfrm>
            <a:off x="5595418" y="3365500"/>
            <a:ext cx="2898133" cy="646331"/>
          </a:xfrm>
          <a:prstGeom prst="rect">
            <a:avLst/>
          </a:prstGeom>
          <a:noFill/>
        </p:spPr>
        <p:txBody>
          <a:bodyPr wrap="square" rtlCol="0">
            <a:spAutoFit/>
          </a:bodyPr>
          <a:lstStyle/>
          <a:p>
            <a:r>
              <a:rPr lang="ru-RU" sz="1200" b="1" dirty="0">
                <a:solidFill>
                  <a:srgbClr val="FF0000"/>
                </a:solidFill>
              </a:rPr>
              <a:t>* </a:t>
            </a:r>
            <a:r>
              <a:rPr lang="en-US" sz="1200" b="1" dirty="0">
                <a:solidFill>
                  <a:srgbClr val="FF0000"/>
                </a:solidFill>
              </a:rPr>
              <a:t>Not a subject to evaluation as part of the compliance assessment pursuant to UN Regulation No. 66-02</a:t>
            </a:r>
            <a:endParaRPr lang="ru-RU" sz="1200" b="1" dirty="0">
              <a:solidFill>
                <a:srgbClr val="FF0000"/>
              </a:solidFill>
            </a:endParaRPr>
          </a:p>
        </p:txBody>
      </p:sp>
      <p:sp>
        <p:nvSpPr>
          <p:cNvPr id="34" name="Стрелка вниз 4">
            <a:extLst>
              <a:ext uri="{FF2B5EF4-FFF2-40B4-BE49-F238E27FC236}">
                <a16:creationId xmlns:a16="http://schemas.microsoft.com/office/drawing/2014/main" id="{9B6CCB03-3ED4-48F8-903B-AB9214A12FD9}"/>
              </a:ext>
            </a:extLst>
          </p:cNvPr>
          <p:cNvSpPr/>
          <p:nvPr/>
        </p:nvSpPr>
        <p:spPr>
          <a:xfrm rot="1863217">
            <a:off x="2327639" y="2550257"/>
            <a:ext cx="390587" cy="77586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трелка вниз 10">
            <a:extLst>
              <a:ext uri="{FF2B5EF4-FFF2-40B4-BE49-F238E27FC236}">
                <a16:creationId xmlns:a16="http://schemas.microsoft.com/office/drawing/2014/main" id="{1742C2AC-6407-48ED-9475-C8593C8F79EE}"/>
              </a:ext>
            </a:extLst>
          </p:cNvPr>
          <p:cNvSpPr/>
          <p:nvPr/>
        </p:nvSpPr>
        <p:spPr>
          <a:xfrm rot="1728346">
            <a:off x="1386367" y="2619346"/>
            <a:ext cx="369660" cy="7343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42519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723900" y="1277938"/>
            <a:ext cx="7699375"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17414" name="Slide Number Placeholder 2"/>
          <p:cNvSpPr>
            <a:spLocks noGrp="1"/>
          </p:cNvSpPr>
          <p:nvPr>
            <p:ph type="sldNum" sz="quarter" idx="12"/>
          </p:nvPr>
        </p:nvSpPr>
        <p:spPr bwMode="auto">
          <a:xfrm>
            <a:off x="7645400" y="6356350"/>
            <a:ext cx="747713"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r>
              <a:rPr lang="ru-RU" sz="1400" dirty="0">
                <a:solidFill>
                  <a:schemeClr val="tx1"/>
                </a:solidFill>
                <a:latin typeface="Arial" charset="0"/>
                <a:cs typeface="Arial" charset="0"/>
              </a:rPr>
              <a:t>7</a:t>
            </a:r>
            <a:endParaRPr lang="en-US" sz="1400" dirty="0">
              <a:solidFill>
                <a:schemeClr val="tx1"/>
              </a:solidFill>
              <a:latin typeface="Arial" charset="0"/>
              <a:cs typeface="Arial" charset="0"/>
            </a:endParaRPr>
          </a:p>
        </p:txBody>
      </p:sp>
      <p:sp>
        <p:nvSpPr>
          <p:cNvPr id="4" name="Rectangle 3"/>
          <p:cNvSpPr/>
          <p:nvPr/>
        </p:nvSpPr>
        <p:spPr>
          <a:xfrm>
            <a:off x="7623175" y="6292850"/>
            <a:ext cx="800100" cy="44450"/>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Прямоугольник 2"/>
          <p:cNvSpPr/>
          <p:nvPr/>
        </p:nvSpPr>
        <p:spPr>
          <a:xfrm>
            <a:off x="6645026" y="4347911"/>
            <a:ext cx="184731" cy="307777"/>
          </a:xfrm>
          <a:prstGeom prst="rect">
            <a:avLst/>
          </a:prstGeom>
        </p:spPr>
        <p:txBody>
          <a:bodyPr wrap="none">
            <a:spAutoFit/>
          </a:bodyPr>
          <a:lstStyle/>
          <a:p>
            <a:pPr algn="ctr" fontAlgn="b"/>
            <a:endParaRPr lang="ru-RU" sz="1400" b="1" dirty="0">
              <a:solidFill>
                <a:srgbClr val="000000"/>
              </a:solidFill>
              <a:latin typeface="Arial Narrow" panose="020B0606020202030204" pitchFamily="34" charset="0"/>
            </a:endParaRPr>
          </a:p>
        </p:txBody>
      </p:sp>
      <p:sp>
        <p:nvSpPr>
          <p:cNvPr id="5" name="Прямоугольник 4"/>
          <p:cNvSpPr/>
          <p:nvPr/>
        </p:nvSpPr>
        <p:spPr>
          <a:xfrm>
            <a:off x="723900" y="1157386"/>
            <a:ext cx="6813553" cy="307777"/>
          </a:xfrm>
          <a:prstGeom prst="rect">
            <a:avLst/>
          </a:prstGeom>
        </p:spPr>
        <p:txBody>
          <a:bodyPr wrap="square">
            <a:spAutoFit/>
          </a:bodyPr>
          <a:lstStyle/>
          <a:p>
            <a:pPr algn="ctr" fontAlgn="b"/>
            <a:endParaRPr lang="ru-RU" sz="1400" b="1" dirty="0">
              <a:solidFill>
                <a:srgbClr val="000000"/>
              </a:solidFill>
              <a:latin typeface="Arial Narrow" panose="020B0606020202030204" pitchFamily="34" charset="0"/>
            </a:endParaRPr>
          </a:p>
        </p:txBody>
      </p:sp>
      <p:pic>
        <p:nvPicPr>
          <p:cNvPr id="27"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181169"/>
            <a:ext cx="974725" cy="10401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avatars.mds.yandex.net/get-marketpic/364755/market_cfJX22j_f2FX_D2gkrv7tQ/ori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0" descr="https://allzap.ua/all/b9/wzij_316wzhf0vx.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2" descr="https://allzap.ua/all/b9/wzij_316wzhf0vx.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Прямоугольник 24">
            <a:extLst>
              <a:ext uri="{FF2B5EF4-FFF2-40B4-BE49-F238E27FC236}">
                <a16:creationId xmlns:a16="http://schemas.microsoft.com/office/drawing/2014/main" id="{1E6DCC82-9EC0-4673-80EB-798EF24C3241}"/>
              </a:ext>
            </a:extLst>
          </p:cNvPr>
          <p:cNvSpPr/>
          <p:nvPr/>
        </p:nvSpPr>
        <p:spPr>
          <a:xfrm>
            <a:off x="460375" y="2945173"/>
            <a:ext cx="2197295" cy="830997"/>
          </a:xfrm>
          <a:prstGeom prst="rect">
            <a:avLst/>
          </a:prstGeom>
          <a:ln w="28575">
            <a:solidFill>
              <a:srgbClr val="0070C0"/>
            </a:solidFill>
          </a:ln>
        </p:spPr>
        <p:txBody>
          <a:bodyPr wrap="square">
            <a:spAutoFit/>
          </a:bodyPr>
          <a:lstStyle/>
          <a:p>
            <a:r>
              <a:rPr lang="fr-FR" sz="1600" b="1" dirty="0">
                <a:solidFill>
                  <a:schemeClr val="bg2">
                    <a:lumMod val="10000"/>
                  </a:schemeClr>
                </a:solidFill>
              </a:rPr>
              <a:t>Rollover test on representative body sections </a:t>
            </a:r>
            <a:endParaRPr lang="ru-RU" sz="1600" b="1" dirty="0">
              <a:solidFill>
                <a:schemeClr val="bg2">
                  <a:lumMod val="10000"/>
                </a:schemeClr>
              </a:solidFill>
            </a:endParaRPr>
          </a:p>
        </p:txBody>
      </p:sp>
      <p:sp>
        <p:nvSpPr>
          <p:cNvPr id="26" name="TextBox 25">
            <a:extLst>
              <a:ext uri="{FF2B5EF4-FFF2-40B4-BE49-F238E27FC236}">
                <a16:creationId xmlns:a16="http://schemas.microsoft.com/office/drawing/2014/main" id="{A146774F-81E3-4536-82B1-5E63AD974E3B}"/>
              </a:ext>
            </a:extLst>
          </p:cNvPr>
          <p:cNvSpPr txBox="1"/>
          <p:nvPr/>
        </p:nvSpPr>
        <p:spPr>
          <a:xfrm>
            <a:off x="3252546" y="2945173"/>
            <a:ext cx="2568036" cy="830997"/>
          </a:xfrm>
          <a:prstGeom prst="rect">
            <a:avLst/>
          </a:prstGeom>
          <a:noFill/>
          <a:ln w="28575">
            <a:solidFill>
              <a:srgbClr val="0070C0"/>
            </a:solidFill>
          </a:ln>
        </p:spPr>
        <p:txBody>
          <a:bodyPr wrap="square" rtlCol="0">
            <a:spAutoFit/>
          </a:bodyPr>
          <a:lstStyle/>
          <a:p>
            <a:r>
              <a:rPr lang="en-US" sz="1600" b="1" dirty="0">
                <a:solidFill>
                  <a:schemeClr val="bg2">
                    <a:lumMod val="10000"/>
                  </a:schemeClr>
                </a:solidFill>
              </a:rPr>
              <a:t>Quasi-static calculations </a:t>
            </a:r>
            <a:br>
              <a:rPr lang="en-US" sz="1600" b="1" dirty="0">
                <a:solidFill>
                  <a:schemeClr val="bg2">
                    <a:lumMod val="10000"/>
                  </a:schemeClr>
                </a:solidFill>
              </a:rPr>
            </a:br>
            <a:r>
              <a:rPr lang="en-US" sz="1600" b="1" dirty="0">
                <a:solidFill>
                  <a:schemeClr val="bg2">
                    <a:lumMod val="10000"/>
                  </a:schemeClr>
                </a:solidFill>
              </a:rPr>
              <a:t>or computer simulations</a:t>
            </a:r>
            <a:endParaRPr lang="ru-RU" sz="1600" b="1" dirty="0">
              <a:solidFill>
                <a:schemeClr val="bg2">
                  <a:lumMod val="10000"/>
                </a:schemeClr>
              </a:solidFill>
            </a:endParaRPr>
          </a:p>
        </p:txBody>
      </p:sp>
      <p:sp>
        <p:nvSpPr>
          <p:cNvPr id="28" name="TextBox 27">
            <a:extLst>
              <a:ext uri="{FF2B5EF4-FFF2-40B4-BE49-F238E27FC236}">
                <a16:creationId xmlns:a16="http://schemas.microsoft.com/office/drawing/2014/main" id="{06AD697B-C196-470B-91DA-4BF0E2F9F222}"/>
              </a:ext>
            </a:extLst>
          </p:cNvPr>
          <p:cNvSpPr txBox="1"/>
          <p:nvPr/>
        </p:nvSpPr>
        <p:spPr>
          <a:xfrm>
            <a:off x="6415459" y="3068283"/>
            <a:ext cx="2115800" cy="584775"/>
          </a:xfrm>
          <a:prstGeom prst="rect">
            <a:avLst/>
          </a:prstGeom>
          <a:noFill/>
          <a:ln w="28575">
            <a:solidFill>
              <a:srgbClr val="0070C0"/>
            </a:solidFill>
          </a:ln>
        </p:spPr>
        <p:txBody>
          <a:bodyPr wrap="square" rtlCol="0">
            <a:spAutoFit/>
          </a:bodyPr>
          <a:lstStyle/>
          <a:p>
            <a:r>
              <a:rPr lang="fr-FR" sz="1600" b="1" dirty="0">
                <a:solidFill>
                  <a:schemeClr val="bg2">
                    <a:lumMod val="10000"/>
                  </a:schemeClr>
                </a:solidFill>
              </a:rPr>
              <a:t>Rollover test on a complete vehicle</a:t>
            </a:r>
            <a:endParaRPr lang="ru-RU" sz="1600" dirty="0">
              <a:solidFill>
                <a:schemeClr val="bg2">
                  <a:lumMod val="10000"/>
                </a:schemeClr>
              </a:solidFill>
            </a:endParaRPr>
          </a:p>
        </p:txBody>
      </p:sp>
      <p:sp>
        <p:nvSpPr>
          <p:cNvPr id="29" name="TextBox 1">
            <a:extLst>
              <a:ext uri="{FF2B5EF4-FFF2-40B4-BE49-F238E27FC236}">
                <a16:creationId xmlns:a16="http://schemas.microsoft.com/office/drawing/2014/main" id="{B81EE2CD-0438-48E0-A5C3-B58053996DBB}"/>
              </a:ext>
            </a:extLst>
          </p:cNvPr>
          <p:cNvSpPr txBox="1">
            <a:spLocks noChangeArrowheads="1"/>
          </p:cNvSpPr>
          <p:nvPr/>
        </p:nvSpPr>
        <p:spPr bwMode="auto">
          <a:xfrm>
            <a:off x="460375" y="475504"/>
            <a:ext cx="428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MS PGothic" pitchFamily="34" charset="-128"/>
              </a:defRPr>
            </a:lvl1pPr>
            <a:lvl2pPr>
              <a:defRPr kumimoji="1" sz="2800">
                <a:solidFill>
                  <a:schemeClr val="tx1"/>
                </a:solidFill>
                <a:latin typeface="Calibri" pitchFamily="34" charset="0"/>
                <a:ea typeface="MS PGothic" pitchFamily="34" charset="-128"/>
              </a:defRPr>
            </a:lvl2pPr>
            <a:lvl3pPr>
              <a:defRPr kumimoji="1" sz="2400">
                <a:solidFill>
                  <a:schemeClr val="tx1"/>
                </a:solidFill>
                <a:latin typeface="Calibri" pitchFamily="34" charset="0"/>
                <a:ea typeface="MS PGothic" pitchFamily="34" charset="-128"/>
              </a:defRPr>
            </a:lvl3pPr>
            <a:lvl4pPr>
              <a:defRPr kumimoji="1" sz="2000">
                <a:solidFill>
                  <a:schemeClr val="tx1"/>
                </a:solidFill>
                <a:latin typeface="Calibri" pitchFamily="34" charset="0"/>
                <a:ea typeface="MS PGothic" pitchFamily="34" charset="-128"/>
              </a:defRPr>
            </a:lvl4pPr>
            <a:lvl5pPr>
              <a:defRPr kumimoji="1" sz="2000">
                <a:solidFill>
                  <a:schemeClr val="tx1"/>
                </a:solidFill>
                <a:latin typeface="Calibri" pitchFamily="34" charset="0"/>
                <a:ea typeface="MS PGothic" pitchFamily="34" charset="-128"/>
              </a:defRPr>
            </a:lvl5pPr>
            <a:lvl6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6pPr>
            <a:lvl7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7pPr>
            <a:lvl8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8pPr>
            <a:lvl9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9pPr>
          </a:lstStyle>
          <a:p>
            <a:r>
              <a:rPr lang="en-US" sz="2400" b="1" dirty="0">
                <a:solidFill>
                  <a:schemeClr val="bg2">
                    <a:lumMod val="10000"/>
                  </a:schemeClr>
                </a:solidFill>
                <a:latin typeface="Arial" panose="020B0604020202020204" pitchFamily="34" charset="0"/>
                <a:cs typeface="Arial" panose="020B0604020202020204" pitchFamily="34" charset="0"/>
              </a:rPr>
              <a:t>Conclusions</a:t>
            </a:r>
            <a:endParaRPr lang="ru-RU" sz="2400" b="1" dirty="0">
              <a:solidFill>
                <a:schemeClr val="bg2">
                  <a:lumMod val="10000"/>
                </a:schemeClr>
              </a:solidFill>
              <a:latin typeface="Arial" panose="020B0604020202020204" pitchFamily="34" charset="0"/>
              <a:cs typeface="Arial" panose="020B0604020202020204" pitchFamily="34" charset="0"/>
            </a:endParaRPr>
          </a:p>
        </p:txBody>
      </p:sp>
      <p:sp>
        <p:nvSpPr>
          <p:cNvPr id="30" name="Прямоугольник 29">
            <a:extLst>
              <a:ext uri="{FF2B5EF4-FFF2-40B4-BE49-F238E27FC236}">
                <a16:creationId xmlns:a16="http://schemas.microsoft.com/office/drawing/2014/main" id="{0FD06D54-BB29-4C0C-A218-15F51FC2163F}"/>
              </a:ext>
            </a:extLst>
          </p:cNvPr>
          <p:cNvSpPr/>
          <p:nvPr/>
        </p:nvSpPr>
        <p:spPr>
          <a:xfrm>
            <a:off x="155575" y="1726302"/>
            <a:ext cx="8464550" cy="830997"/>
          </a:xfrm>
          <a:prstGeom prst="rect">
            <a:avLst/>
          </a:prstGeom>
        </p:spPr>
        <p:txBody>
          <a:bodyPr wrap="square">
            <a:spAutoFit/>
          </a:bodyPr>
          <a:lstStyle/>
          <a:p>
            <a:pPr marL="285750" algn="just"/>
            <a:r>
              <a:rPr lang="ru-RU" sz="1600" b="1" dirty="0">
                <a:solidFill>
                  <a:schemeClr val="bg2">
                    <a:lumMod val="10000"/>
                  </a:schemeClr>
                </a:solidFill>
                <a:latin typeface="Arial" panose="020B0604020202020204" pitchFamily="34" charset="0"/>
                <a:cs typeface="Arial" panose="020B0604020202020204" pitchFamily="34" charset="0"/>
              </a:rPr>
              <a:t>1) </a:t>
            </a:r>
            <a:r>
              <a:rPr lang="en-US" sz="1600" b="1" dirty="0">
                <a:solidFill>
                  <a:schemeClr val="bg2">
                    <a:lumMod val="10000"/>
                  </a:schemeClr>
                </a:solidFill>
                <a:latin typeface="Arial" panose="020B0604020202020204" pitchFamily="34" charset="0"/>
                <a:cs typeface="Arial" panose="020B0604020202020204" pitchFamily="34" charset="0"/>
              </a:rPr>
              <a:t>Rollover test on representative body sections and/or </a:t>
            </a:r>
            <a:r>
              <a:rPr lang="en-US" sz="1600" b="1" dirty="0">
                <a:solidFill>
                  <a:schemeClr val="bg2">
                    <a:lumMod val="10000"/>
                  </a:schemeClr>
                </a:solidFill>
              </a:rPr>
              <a:t>Quasi-static calculations or computer simulations stipulated in UN Regulation No. 66-02 </a:t>
            </a:r>
            <a:r>
              <a:rPr lang="en-US" sz="1600" b="1" dirty="0">
                <a:solidFill>
                  <a:srgbClr val="FF0000"/>
                </a:solidFill>
              </a:rPr>
              <a:t>not all cases can be considered as equivalent </a:t>
            </a:r>
            <a:r>
              <a:rPr lang="en-US" sz="1600" b="1" dirty="0">
                <a:solidFill>
                  <a:schemeClr val="bg2">
                    <a:lumMod val="10000"/>
                  </a:schemeClr>
                </a:solidFill>
              </a:rPr>
              <a:t>to the </a:t>
            </a:r>
            <a:r>
              <a:rPr lang="fr-FR" sz="1600" b="1" dirty="0">
                <a:solidFill>
                  <a:schemeClr val="bg2">
                    <a:lumMod val="10000"/>
                  </a:schemeClr>
                </a:solidFill>
              </a:rPr>
              <a:t>rollover test </a:t>
            </a:r>
            <a:r>
              <a:rPr lang="en-US" sz="1600" b="1" dirty="0">
                <a:solidFill>
                  <a:schemeClr val="bg2">
                    <a:lumMod val="10000"/>
                  </a:schemeClr>
                </a:solidFill>
              </a:rPr>
              <a:t>method </a:t>
            </a:r>
            <a:r>
              <a:rPr lang="fr-FR" sz="1600" b="1" dirty="0">
                <a:solidFill>
                  <a:schemeClr val="bg2">
                    <a:lumMod val="10000"/>
                  </a:schemeClr>
                </a:solidFill>
              </a:rPr>
              <a:t>on a complete vehicle</a:t>
            </a:r>
            <a:r>
              <a:rPr lang="en-US" sz="1600" b="1" dirty="0">
                <a:solidFill>
                  <a:schemeClr val="bg2">
                    <a:lumMod val="10000"/>
                  </a:schemeClr>
                </a:solidFill>
              </a:rPr>
              <a:t>:</a:t>
            </a:r>
            <a:endParaRPr lang="ru-RU" sz="1600" dirty="0">
              <a:solidFill>
                <a:schemeClr val="bg2">
                  <a:lumMod val="10000"/>
                </a:schemeClr>
              </a:solidFill>
            </a:endParaRPr>
          </a:p>
        </p:txBody>
      </p:sp>
      <p:sp>
        <p:nvSpPr>
          <p:cNvPr id="31" name="Прямоугольник 30">
            <a:extLst>
              <a:ext uri="{FF2B5EF4-FFF2-40B4-BE49-F238E27FC236}">
                <a16:creationId xmlns:a16="http://schemas.microsoft.com/office/drawing/2014/main" id="{73574DE9-ED5A-4947-AB7D-FFA971BB9463}"/>
              </a:ext>
            </a:extLst>
          </p:cNvPr>
          <p:cNvSpPr/>
          <p:nvPr/>
        </p:nvSpPr>
        <p:spPr>
          <a:xfrm>
            <a:off x="241818" y="4184834"/>
            <a:ext cx="8378307" cy="1815882"/>
          </a:xfrm>
          <a:prstGeom prst="rect">
            <a:avLst/>
          </a:prstGeom>
        </p:spPr>
        <p:txBody>
          <a:bodyPr wrap="square">
            <a:spAutoFit/>
          </a:bodyPr>
          <a:lstStyle/>
          <a:p>
            <a:pPr marL="285750" algn="just"/>
            <a:r>
              <a:rPr lang="ru-RU" sz="1600" b="1" dirty="0">
                <a:solidFill>
                  <a:schemeClr val="bg2">
                    <a:lumMod val="10000"/>
                  </a:schemeClr>
                </a:solidFill>
                <a:latin typeface="Arial" panose="020B0604020202020204" pitchFamily="34" charset="0"/>
                <a:cs typeface="Arial" panose="020B0604020202020204" pitchFamily="34" charset="0"/>
              </a:rPr>
              <a:t>2) </a:t>
            </a:r>
            <a:r>
              <a:rPr lang="en-US" sz="1600" b="1" dirty="0">
                <a:solidFill>
                  <a:schemeClr val="bg2">
                    <a:lumMod val="10000"/>
                  </a:schemeClr>
                </a:solidFill>
                <a:latin typeface="Arial" panose="020B0604020202020204" pitchFamily="34" charset="0"/>
                <a:cs typeface="Arial" panose="020B0604020202020204" pitchFamily="34" charset="0"/>
              </a:rPr>
              <a:t>At the load resulting from an M3 category vehicle overturning, detachment of passenger seats is possible. However, existing provisions of UN Regulations (not only No. 66) do not provide for the assessment of seat strength in this type of overloading. </a:t>
            </a:r>
            <a:endParaRPr lang="ru-RU" sz="1600" b="1" dirty="0">
              <a:solidFill>
                <a:schemeClr val="bg2">
                  <a:lumMod val="10000"/>
                </a:schemeClr>
              </a:solidFill>
              <a:latin typeface="Arial" panose="020B0604020202020204" pitchFamily="34" charset="0"/>
              <a:cs typeface="Arial" panose="020B0604020202020204" pitchFamily="34" charset="0"/>
            </a:endParaRPr>
          </a:p>
          <a:p>
            <a:pPr marL="285750" algn="just"/>
            <a:endParaRPr lang="ru-RU" sz="1600" b="1" dirty="0">
              <a:solidFill>
                <a:schemeClr val="bg2">
                  <a:lumMod val="10000"/>
                </a:schemeClr>
              </a:solidFill>
              <a:latin typeface="Arial" panose="020B0604020202020204" pitchFamily="34" charset="0"/>
              <a:cs typeface="Arial" panose="020B0604020202020204" pitchFamily="34" charset="0"/>
            </a:endParaRPr>
          </a:p>
          <a:p>
            <a:pPr marL="285750" algn="just"/>
            <a:r>
              <a:rPr lang="ru-RU" sz="1600" b="1" dirty="0">
                <a:solidFill>
                  <a:schemeClr val="bg2">
                    <a:lumMod val="10000"/>
                  </a:schemeClr>
                </a:solidFill>
                <a:latin typeface="Arial" panose="020B0604020202020204" pitchFamily="34" charset="0"/>
                <a:cs typeface="Arial" panose="020B0604020202020204" pitchFamily="34" charset="0"/>
              </a:rPr>
              <a:t>3) </a:t>
            </a:r>
            <a:r>
              <a:rPr lang="en-US" sz="1600" b="1" dirty="0">
                <a:solidFill>
                  <a:schemeClr val="bg2">
                    <a:lumMod val="10000"/>
                  </a:schemeClr>
                </a:solidFill>
                <a:latin typeface="Arial" panose="020B0604020202020204" pitchFamily="34" charset="0"/>
                <a:cs typeface="Arial" panose="020B0604020202020204" pitchFamily="34" charset="0"/>
              </a:rPr>
              <a:t>UN Regulation </a:t>
            </a:r>
            <a:r>
              <a:rPr lang="ru-RU" sz="1600" b="1" dirty="0">
                <a:solidFill>
                  <a:schemeClr val="bg2">
                    <a:lumMod val="10000"/>
                  </a:schemeClr>
                </a:solidFill>
                <a:latin typeface="Arial" panose="020B0604020202020204" pitchFamily="34" charset="0"/>
                <a:cs typeface="Arial" panose="020B0604020202020204" pitchFamily="34" charset="0"/>
              </a:rPr>
              <a:t>№ 66 </a:t>
            </a:r>
            <a:r>
              <a:rPr lang="en-US" sz="1600" b="1" dirty="0">
                <a:solidFill>
                  <a:schemeClr val="bg2">
                    <a:lumMod val="10000"/>
                  </a:schemeClr>
                </a:solidFill>
                <a:latin typeface="Arial" panose="020B0604020202020204" pitchFamily="34" charset="0"/>
                <a:cs typeface="Arial" panose="020B0604020202020204" pitchFamily="34" charset="0"/>
              </a:rPr>
              <a:t>does not correspond with UN Regulation </a:t>
            </a:r>
            <a:r>
              <a:rPr lang="ru-RU" sz="1600" b="1" dirty="0">
                <a:solidFill>
                  <a:schemeClr val="bg2">
                    <a:lumMod val="10000"/>
                  </a:schemeClr>
                </a:solidFill>
                <a:latin typeface="Arial" panose="020B0604020202020204" pitchFamily="34" charset="0"/>
                <a:cs typeface="Arial" panose="020B0604020202020204" pitchFamily="34" charset="0"/>
              </a:rPr>
              <a:t>№</a:t>
            </a:r>
            <a:r>
              <a:rPr lang="en-US" sz="1600" b="1" dirty="0">
                <a:solidFill>
                  <a:schemeClr val="bg2">
                    <a:lumMod val="10000"/>
                  </a:schemeClr>
                </a:solidFill>
                <a:latin typeface="Arial" panose="020B0604020202020204" pitchFamily="34" charset="0"/>
                <a:cs typeface="Arial" panose="020B0604020202020204" pitchFamily="34" charset="0"/>
              </a:rPr>
              <a:t> </a:t>
            </a:r>
            <a:r>
              <a:rPr lang="ru-RU" sz="1600" b="1" dirty="0">
                <a:solidFill>
                  <a:schemeClr val="bg2">
                    <a:lumMod val="10000"/>
                  </a:schemeClr>
                </a:solidFill>
                <a:latin typeface="Arial" panose="020B0604020202020204" pitchFamily="34" charset="0"/>
                <a:cs typeface="Arial" panose="020B0604020202020204" pitchFamily="34" charset="0"/>
              </a:rPr>
              <a:t>107</a:t>
            </a:r>
            <a:r>
              <a:rPr lang="en-US" sz="1600" b="1" dirty="0">
                <a:solidFill>
                  <a:schemeClr val="bg2">
                    <a:lumMod val="10000"/>
                  </a:schemeClr>
                </a:solidFill>
                <a:latin typeface="Arial" panose="020B0604020202020204" pitchFamily="34" charset="0"/>
                <a:cs typeface="Arial" panose="020B0604020202020204" pitchFamily="34" charset="0"/>
              </a:rPr>
              <a:t> in terms of emergency exits</a:t>
            </a:r>
          </a:p>
        </p:txBody>
      </p:sp>
      <p:cxnSp>
        <p:nvCxnSpPr>
          <p:cNvPr id="32" name="Прямая соединительная линия 31">
            <a:extLst>
              <a:ext uri="{FF2B5EF4-FFF2-40B4-BE49-F238E27FC236}">
                <a16:creationId xmlns:a16="http://schemas.microsoft.com/office/drawing/2014/main" id="{1E4A998A-EC1F-4E65-BA31-3752E1F1476A}"/>
              </a:ext>
            </a:extLst>
          </p:cNvPr>
          <p:cNvCxnSpPr/>
          <p:nvPr/>
        </p:nvCxnSpPr>
        <p:spPr>
          <a:xfrm flipH="1">
            <a:off x="2844807" y="3048456"/>
            <a:ext cx="266989" cy="664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F971B9A1-AFA2-4F2A-9E5D-F31E116E8D8C}"/>
              </a:ext>
            </a:extLst>
          </p:cNvPr>
          <p:cNvCxnSpPr/>
          <p:nvPr/>
        </p:nvCxnSpPr>
        <p:spPr>
          <a:xfrm flipH="1">
            <a:off x="6038760" y="3086019"/>
            <a:ext cx="253063" cy="664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2DE00E3-3C11-4DCA-8178-A350E049F9B7}"/>
              </a:ext>
            </a:extLst>
          </p:cNvPr>
          <p:cNvSpPr txBox="1"/>
          <p:nvPr/>
        </p:nvSpPr>
        <p:spPr>
          <a:xfrm>
            <a:off x="2751445" y="3068283"/>
            <a:ext cx="372425" cy="646331"/>
          </a:xfrm>
          <a:prstGeom prst="rect">
            <a:avLst/>
          </a:prstGeom>
          <a:noFill/>
        </p:spPr>
        <p:txBody>
          <a:bodyPr wrap="square" rtlCol="0">
            <a:spAutoFit/>
          </a:bodyPr>
          <a:lstStyle/>
          <a:p>
            <a:r>
              <a:rPr lang="ru-RU" sz="3600" dirty="0">
                <a:solidFill>
                  <a:srgbClr val="0070C0"/>
                </a:solidFill>
              </a:rPr>
              <a:t>=</a:t>
            </a:r>
            <a:r>
              <a:rPr lang="en-US" sz="3600" dirty="0">
                <a:solidFill>
                  <a:srgbClr val="0070C0"/>
                </a:solidFill>
              </a:rPr>
              <a:t>                    </a:t>
            </a:r>
            <a:endParaRPr lang="ru-RU" sz="3600" dirty="0">
              <a:solidFill>
                <a:srgbClr val="0070C0"/>
              </a:solidFill>
            </a:endParaRPr>
          </a:p>
        </p:txBody>
      </p:sp>
      <p:sp>
        <p:nvSpPr>
          <p:cNvPr id="35" name="TextBox 34">
            <a:extLst>
              <a:ext uri="{FF2B5EF4-FFF2-40B4-BE49-F238E27FC236}">
                <a16:creationId xmlns:a16="http://schemas.microsoft.com/office/drawing/2014/main" id="{0FF859AD-1282-4FBD-A221-26118FF996D6}"/>
              </a:ext>
            </a:extLst>
          </p:cNvPr>
          <p:cNvSpPr txBox="1"/>
          <p:nvPr/>
        </p:nvSpPr>
        <p:spPr>
          <a:xfrm>
            <a:off x="5915126" y="3095277"/>
            <a:ext cx="500333" cy="646331"/>
          </a:xfrm>
          <a:prstGeom prst="rect">
            <a:avLst/>
          </a:prstGeom>
          <a:noFill/>
        </p:spPr>
        <p:txBody>
          <a:bodyPr wrap="square" rtlCol="0">
            <a:spAutoFit/>
          </a:bodyPr>
          <a:lstStyle/>
          <a:p>
            <a:r>
              <a:rPr lang="ru-RU" sz="3600" b="1" dirty="0">
                <a:solidFill>
                  <a:srgbClr val="0070C0"/>
                </a:solidFill>
              </a:rPr>
              <a:t>=</a:t>
            </a:r>
          </a:p>
        </p:txBody>
      </p:sp>
    </p:spTree>
    <p:extLst>
      <p:ext uri="{BB962C8B-B14F-4D97-AF65-F5344CB8AC3E}">
        <p14:creationId xmlns:p14="http://schemas.microsoft.com/office/powerpoint/2010/main" val="4294680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693738" y="1130151"/>
            <a:ext cx="7699375"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23900" y="6292850"/>
            <a:ext cx="7699375" cy="0"/>
          </a:xfrm>
          <a:prstGeom prst="line">
            <a:avLst/>
          </a:prstGeom>
          <a:ln>
            <a:solidFill>
              <a:srgbClr val="0071BC"/>
            </a:solidFill>
          </a:ln>
        </p:spPr>
        <p:style>
          <a:lnRef idx="1">
            <a:schemeClr val="dk1"/>
          </a:lnRef>
          <a:fillRef idx="0">
            <a:schemeClr val="dk1"/>
          </a:fillRef>
          <a:effectRef idx="0">
            <a:schemeClr val="dk1"/>
          </a:effectRef>
          <a:fontRef idx="minor">
            <a:schemeClr val="tx1"/>
          </a:fontRef>
        </p:style>
      </p:cxnSp>
      <p:sp>
        <p:nvSpPr>
          <p:cNvPr id="17414" name="Slide Number Placeholder 2"/>
          <p:cNvSpPr>
            <a:spLocks noGrp="1"/>
          </p:cNvSpPr>
          <p:nvPr>
            <p:ph type="sldNum" sz="quarter" idx="12"/>
          </p:nvPr>
        </p:nvSpPr>
        <p:spPr bwMode="auto">
          <a:xfrm>
            <a:off x="7645400" y="6356350"/>
            <a:ext cx="747713" cy="365125"/>
          </a:xfrm>
          <a:noFill/>
          <a:ln>
            <a:miter lim="800000"/>
            <a:headEnd/>
            <a:tailEnd/>
          </a:ln>
        </p:spPr>
        <p:txBody>
          <a:bodyPr wrap="square" numCol="1" anchorCtr="0" compatLnSpc="1">
            <a:prstTxWarp prst="textNoShape">
              <a:avLst/>
            </a:prstTxWarp>
          </a:bodyPr>
          <a:lstStyle/>
          <a:p>
            <a:pPr algn="ctr" fontAlgn="base">
              <a:spcBef>
                <a:spcPct val="0"/>
              </a:spcBef>
              <a:spcAft>
                <a:spcPct val="0"/>
              </a:spcAft>
            </a:pPr>
            <a:r>
              <a:rPr lang="ru-RU" sz="1400" dirty="0">
                <a:solidFill>
                  <a:schemeClr val="tx1"/>
                </a:solidFill>
                <a:latin typeface="Arial" charset="0"/>
                <a:cs typeface="Arial" charset="0"/>
              </a:rPr>
              <a:t>8</a:t>
            </a:r>
            <a:endParaRPr lang="en-US" sz="1400" dirty="0">
              <a:solidFill>
                <a:schemeClr val="tx1"/>
              </a:solidFill>
              <a:latin typeface="Arial" charset="0"/>
              <a:cs typeface="Arial" charset="0"/>
            </a:endParaRPr>
          </a:p>
        </p:txBody>
      </p:sp>
      <p:sp>
        <p:nvSpPr>
          <p:cNvPr id="4" name="Rectangle 3"/>
          <p:cNvSpPr/>
          <p:nvPr/>
        </p:nvSpPr>
        <p:spPr>
          <a:xfrm>
            <a:off x="7623175" y="6292850"/>
            <a:ext cx="800100" cy="44450"/>
          </a:xfrm>
          <a:prstGeom prst="rect">
            <a:avLst/>
          </a:prstGeom>
          <a:solidFill>
            <a:srgbClr val="0071B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306513" y="207963"/>
            <a:ext cx="527050" cy="527050"/>
          </a:xfrm>
          <a:prstGeom prst="rect">
            <a:avLst/>
          </a:prstGeom>
          <a:solidFill>
            <a:srgbClr val="0071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1306513" y="735013"/>
            <a:ext cx="527050" cy="525462"/>
          </a:xfrm>
          <a:prstGeom prst="rect">
            <a:avLst/>
          </a:prstGeom>
          <a:solidFill>
            <a:srgbClr val="E61951"/>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306513" y="1260475"/>
            <a:ext cx="527050" cy="525463"/>
          </a:xfrm>
          <a:prstGeom prst="rect">
            <a:avLst/>
          </a:prstGeom>
          <a:solidFill>
            <a:srgbClr val="00A8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1306513" y="1785938"/>
            <a:ext cx="527050" cy="527050"/>
          </a:xfrm>
          <a:prstGeom prst="rect">
            <a:avLst/>
          </a:prstGeom>
          <a:solidFill>
            <a:srgbClr val="929B3D"/>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306513" y="2312988"/>
            <a:ext cx="527050" cy="525462"/>
          </a:xfrm>
          <a:prstGeom prst="rect">
            <a:avLst/>
          </a:prstGeom>
          <a:solidFill>
            <a:srgbClr val="F15A22"/>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1306513" y="2838450"/>
            <a:ext cx="527050" cy="527050"/>
          </a:xfrm>
          <a:prstGeom prst="rect">
            <a:avLst/>
          </a:prstGeom>
          <a:solidFill>
            <a:srgbClr val="A3238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306513" y="3365500"/>
            <a:ext cx="527050" cy="525463"/>
          </a:xfrm>
          <a:prstGeom prst="rect">
            <a:avLst/>
          </a:prstGeom>
          <a:solidFill>
            <a:srgbClr val="EC9123"/>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306513" y="3890963"/>
            <a:ext cx="527050" cy="527050"/>
          </a:xfrm>
          <a:prstGeom prst="rect">
            <a:avLst/>
          </a:prstGeom>
          <a:solidFill>
            <a:srgbClr val="00ACBC"/>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16038" y="4418013"/>
            <a:ext cx="527050" cy="525462"/>
          </a:xfrm>
          <a:prstGeom prst="rect">
            <a:avLst/>
          </a:prstGeom>
          <a:solidFill>
            <a:srgbClr val="808285"/>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316038" y="4943475"/>
            <a:ext cx="527050" cy="525463"/>
          </a:xfrm>
          <a:prstGeom prst="rect">
            <a:avLst/>
          </a:prstGeom>
          <a:solidFill>
            <a:srgbClr val="5A3318"/>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316038" y="5468938"/>
            <a:ext cx="527050" cy="527050"/>
          </a:xfrm>
          <a:prstGeom prst="rect">
            <a:avLst/>
          </a:prstGeom>
          <a:solidFill>
            <a:srgbClr val="F24A5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316038" y="5995988"/>
            <a:ext cx="527050" cy="525462"/>
          </a:xfrm>
          <a:prstGeom prst="rect">
            <a:avLst/>
          </a:prstGeom>
          <a:solidFill>
            <a:srgbClr val="00AEE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Прямоугольник 2"/>
          <p:cNvSpPr/>
          <p:nvPr/>
        </p:nvSpPr>
        <p:spPr>
          <a:xfrm>
            <a:off x="6645026" y="4167287"/>
            <a:ext cx="184731" cy="307777"/>
          </a:xfrm>
          <a:prstGeom prst="rect">
            <a:avLst/>
          </a:prstGeom>
        </p:spPr>
        <p:txBody>
          <a:bodyPr wrap="none">
            <a:spAutoFit/>
          </a:bodyPr>
          <a:lstStyle/>
          <a:p>
            <a:pPr algn="ctr" fontAlgn="b"/>
            <a:endParaRPr lang="ru-RU" sz="1400" b="1" dirty="0">
              <a:solidFill>
                <a:srgbClr val="000000"/>
              </a:solidFill>
              <a:latin typeface="Arial Narrow" panose="020B0606020202030204" pitchFamily="34" charset="0"/>
            </a:endParaRPr>
          </a:p>
        </p:txBody>
      </p:sp>
      <p:pic>
        <p:nvPicPr>
          <p:cNvPr id="27" name="Picture 4" descr="http://gost.ru/wps/PA_RSNews/get/attachment/?path=/files/2017/05/24/14/attachmentjpg_149562392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90047"/>
            <a:ext cx="974725" cy="10401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avatars.mds.yandex.net/get-marketpic/364755/market_cfJX22j_f2FX_D2gkrv7tQ/ori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10" descr="https://allzap.ua/all/b9/wzij_316wzhf0vx.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2" descr="https://allzap.ua/all/b9/wzij_316wzhf0vx.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Прямоугольник 24">
            <a:extLst>
              <a:ext uri="{FF2B5EF4-FFF2-40B4-BE49-F238E27FC236}">
                <a16:creationId xmlns:a16="http://schemas.microsoft.com/office/drawing/2014/main" id="{BF9804A7-36CF-4911-9CDA-B0FEEF5F29B4}"/>
              </a:ext>
            </a:extLst>
          </p:cNvPr>
          <p:cNvSpPr/>
          <p:nvPr/>
        </p:nvSpPr>
        <p:spPr>
          <a:xfrm>
            <a:off x="622543" y="1588710"/>
            <a:ext cx="7902087" cy="3354765"/>
          </a:xfrm>
          <a:prstGeom prst="rect">
            <a:avLst/>
          </a:prstGeom>
        </p:spPr>
        <p:txBody>
          <a:bodyPr wrap="square">
            <a:spAutoFit/>
          </a:bodyPr>
          <a:lstStyle/>
          <a:p>
            <a:pPr marL="628650" indent="-342900" algn="just">
              <a:buAutoNum type="arabicPeriod"/>
            </a:pPr>
            <a:endParaRPr lang="ru-RU" sz="1600" b="1" dirty="0">
              <a:solidFill>
                <a:schemeClr val="bg2">
                  <a:lumMod val="10000"/>
                </a:schemeClr>
              </a:solidFill>
              <a:latin typeface="Arial" panose="020B0604020202020204" pitchFamily="34" charset="0"/>
              <a:cs typeface="Arial" panose="020B0604020202020204" pitchFamily="34" charset="0"/>
            </a:endParaRPr>
          </a:p>
          <a:p>
            <a:pPr marL="628650" indent="-342900" algn="just">
              <a:buAutoNum type="arabicPeriod"/>
            </a:pPr>
            <a:endParaRPr lang="ru-RU" sz="1600" b="1" dirty="0">
              <a:solidFill>
                <a:schemeClr val="bg2">
                  <a:lumMod val="10000"/>
                </a:schemeClr>
              </a:solidFill>
              <a:latin typeface="Arial" panose="020B0604020202020204" pitchFamily="34" charset="0"/>
              <a:cs typeface="Arial" panose="020B0604020202020204" pitchFamily="34" charset="0"/>
            </a:endParaRPr>
          </a:p>
          <a:p>
            <a:pPr marL="628650" indent="-342900" algn="just">
              <a:buAutoNum type="arabicPeriod"/>
            </a:pPr>
            <a:r>
              <a:rPr lang="en-US" sz="1600" b="1" dirty="0">
                <a:solidFill>
                  <a:schemeClr val="bg2">
                    <a:lumMod val="10000"/>
                  </a:schemeClr>
                </a:solidFill>
                <a:latin typeface="Arial" panose="020B0604020202020204" pitchFamily="34" charset="0"/>
                <a:cs typeface="Arial" panose="020B0604020202020204" pitchFamily="34" charset="0"/>
              </a:rPr>
              <a:t>Investigate till the end of February 2020 what kind of measures would correspond to the conclusions made upon the results of bus safety tests</a:t>
            </a:r>
            <a:r>
              <a:rPr lang="ru-RU" sz="1600" b="1" dirty="0">
                <a:solidFill>
                  <a:schemeClr val="bg2">
                    <a:lumMod val="10000"/>
                  </a:schemeClr>
                </a:solidFill>
                <a:latin typeface="Arial" panose="020B0604020202020204" pitchFamily="34" charset="0"/>
                <a:cs typeface="Arial" panose="020B0604020202020204" pitchFamily="34" charset="0"/>
              </a:rPr>
              <a:t>.</a:t>
            </a:r>
          </a:p>
          <a:p>
            <a:pPr marL="628650" indent="-342900" algn="just">
              <a:buAutoNum type="arabicPeriod"/>
            </a:pPr>
            <a:endParaRPr lang="ru-RU" sz="1600" b="1" dirty="0">
              <a:solidFill>
                <a:schemeClr val="bg2">
                  <a:lumMod val="10000"/>
                </a:schemeClr>
              </a:solidFill>
              <a:latin typeface="Arial" panose="020B0604020202020204" pitchFamily="34" charset="0"/>
              <a:cs typeface="Arial" panose="020B0604020202020204" pitchFamily="34" charset="0"/>
            </a:endParaRPr>
          </a:p>
          <a:p>
            <a:pPr marL="628650" indent="-342900" algn="just">
              <a:buAutoNum type="arabicPeriod"/>
            </a:pPr>
            <a:endParaRPr lang="ru-RU" sz="1600" b="1" dirty="0">
              <a:solidFill>
                <a:schemeClr val="bg2">
                  <a:lumMod val="10000"/>
                </a:schemeClr>
              </a:solidFill>
              <a:latin typeface="Arial" panose="020B0604020202020204" pitchFamily="34" charset="0"/>
              <a:cs typeface="Arial" panose="020B0604020202020204" pitchFamily="34" charset="0"/>
            </a:endParaRPr>
          </a:p>
          <a:p>
            <a:pPr marL="628650" indent="-342900" algn="just">
              <a:buAutoNum type="arabicPeriod"/>
            </a:pPr>
            <a:r>
              <a:rPr lang="en-US" sz="1600" b="1" dirty="0">
                <a:solidFill>
                  <a:schemeClr val="bg2">
                    <a:lumMod val="10000"/>
                  </a:schemeClr>
                </a:solidFill>
                <a:latin typeface="Arial" panose="020B0604020202020204" pitchFamily="34" charset="0"/>
                <a:cs typeface="Arial" panose="020B0604020202020204" pitchFamily="34" charset="0"/>
              </a:rPr>
              <a:t>During the mentioned period we will initiate in a due course development of amendments to the relevant UN Regulations in </a:t>
            </a:r>
            <a:r>
              <a:rPr lang="en-US" sz="1600" b="1" dirty="0"/>
              <a:t>GRSG and GRSP Working groups</a:t>
            </a:r>
            <a:r>
              <a:rPr lang="ru-RU" sz="1600" b="1" dirty="0"/>
              <a:t>. </a:t>
            </a:r>
            <a:r>
              <a:rPr lang="en-US" sz="1600" b="1" dirty="0"/>
              <a:t>If our initiatives require the establish of informal working groups, we will be ready to lead such groups and provide our test results, as technical sponsor of the groups</a:t>
            </a:r>
            <a:r>
              <a:rPr lang="ru-RU" sz="1600" b="1" dirty="0"/>
              <a:t>.</a:t>
            </a:r>
            <a:endParaRPr lang="en-US" sz="1600" b="1" dirty="0"/>
          </a:p>
          <a:p>
            <a:pPr marL="285750" algn="just"/>
            <a:endParaRPr lang="ru-RU" sz="500" b="1" dirty="0">
              <a:solidFill>
                <a:schemeClr val="bg2">
                  <a:lumMod val="10000"/>
                </a:schemeClr>
              </a:solidFill>
              <a:latin typeface="Arial" panose="020B0604020202020204" pitchFamily="34" charset="0"/>
              <a:cs typeface="Arial" panose="020B0604020202020204" pitchFamily="34" charset="0"/>
            </a:endParaRPr>
          </a:p>
          <a:p>
            <a:pPr marL="285750" algn="just"/>
            <a:endParaRPr lang="ru-RU" sz="500" b="1" dirty="0">
              <a:solidFill>
                <a:schemeClr val="bg2">
                  <a:lumMod val="10000"/>
                </a:schemeClr>
              </a:solidFill>
              <a:latin typeface="Arial" panose="020B0604020202020204" pitchFamily="34" charset="0"/>
              <a:cs typeface="Arial" panose="020B0604020202020204" pitchFamily="34" charset="0"/>
            </a:endParaRPr>
          </a:p>
          <a:p>
            <a:pPr marL="285750" algn="just"/>
            <a:endParaRPr lang="ru-RU" sz="500" b="1" dirty="0">
              <a:solidFill>
                <a:schemeClr val="bg2">
                  <a:lumMod val="10000"/>
                </a:schemeClr>
              </a:solidFill>
              <a:latin typeface="Arial" panose="020B0604020202020204" pitchFamily="34" charset="0"/>
              <a:cs typeface="Arial" panose="020B0604020202020204" pitchFamily="34" charset="0"/>
            </a:endParaRPr>
          </a:p>
          <a:p>
            <a:pPr marL="285750" algn="just"/>
            <a:endParaRPr lang="ru-RU" sz="500" b="1" dirty="0">
              <a:solidFill>
                <a:schemeClr val="bg2">
                  <a:lumMod val="10000"/>
                </a:schemeClr>
              </a:solidFill>
              <a:latin typeface="Arial" panose="020B0604020202020204" pitchFamily="34" charset="0"/>
              <a:cs typeface="Arial" panose="020B0604020202020204" pitchFamily="34" charset="0"/>
            </a:endParaRPr>
          </a:p>
        </p:txBody>
      </p:sp>
      <p:sp>
        <p:nvSpPr>
          <p:cNvPr id="26" name="TextBox 1">
            <a:extLst>
              <a:ext uri="{FF2B5EF4-FFF2-40B4-BE49-F238E27FC236}">
                <a16:creationId xmlns:a16="http://schemas.microsoft.com/office/drawing/2014/main" id="{B7EAB2BF-C5FC-44F4-9A76-35E9BDA22009}"/>
              </a:ext>
            </a:extLst>
          </p:cNvPr>
          <p:cNvSpPr txBox="1">
            <a:spLocks noChangeArrowheads="1"/>
          </p:cNvSpPr>
          <p:nvPr/>
        </p:nvSpPr>
        <p:spPr bwMode="auto">
          <a:xfrm>
            <a:off x="612775" y="520700"/>
            <a:ext cx="428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Calibri" pitchFamily="34" charset="0"/>
                <a:ea typeface="MS PGothic" pitchFamily="34" charset="-128"/>
              </a:defRPr>
            </a:lvl1pPr>
            <a:lvl2pPr>
              <a:defRPr kumimoji="1" sz="2800">
                <a:solidFill>
                  <a:schemeClr val="tx1"/>
                </a:solidFill>
                <a:latin typeface="Calibri" pitchFamily="34" charset="0"/>
                <a:ea typeface="MS PGothic" pitchFamily="34" charset="-128"/>
              </a:defRPr>
            </a:lvl2pPr>
            <a:lvl3pPr>
              <a:defRPr kumimoji="1" sz="2400">
                <a:solidFill>
                  <a:schemeClr val="tx1"/>
                </a:solidFill>
                <a:latin typeface="Calibri" pitchFamily="34" charset="0"/>
                <a:ea typeface="MS PGothic" pitchFamily="34" charset="-128"/>
              </a:defRPr>
            </a:lvl3pPr>
            <a:lvl4pPr>
              <a:defRPr kumimoji="1" sz="2000">
                <a:solidFill>
                  <a:schemeClr val="tx1"/>
                </a:solidFill>
                <a:latin typeface="Calibri" pitchFamily="34" charset="0"/>
                <a:ea typeface="MS PGothic" pitchFamily="34" charset="-128"/>
              </a:defRPr>
            </a:lvl4pPr>
            <a:lvl5pPr>
              <a:defRPr kumimoji="1" sz="2000">
                <a:solidFill>
                  <a:schemeClr val="tx1"/>
                </a:solidFill>
                <a:latin typeface="Calibri" pitchFamily="34" charset="0"/>
                <a:ea typeface="MS PGothic" pitchFamily="34" charset="-128"/>
              </a:defRPr>
            </a:lvl5pPr>
            <a:lvl6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6pPr>
            <a:lvl7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7pPr>
            <a:lvl8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8pPr>
            <a:lvl9pPr eaLnBrk="0" fontAlgn="base" hangingPunct="0">
              <a:spcAft>
                <a:spcPct val="0"/>
              </a:spcAft>
              <a:buFont typeface="Arial" charset="0"/>
              <a:buChar char="»"/>
              <a:defRPr kumimoji="1" sz="2000">
                <a:solidFill>
                  <a:schemeClr val="tx1"/>
                </a:solidFill>
                <a:latin typeface="Calibri" pitchFamily="34" charset="0"/>
                <a:ea typeface="MS PGothic" pitchFamily="34" charset="-128"/>
              </a:defRPr>
            </a:lvl9pPr>
          </a:lstStyle>
          <a:p>
            <a:r>
              <a:rPr lang="en-US" sz="2400" b="1" dirty="0">
                <a:solidFill>
                  <a:schemeClr val="bg2">
                    <a:lumMod val="10000"/>
                  </a:schemeClr>
                </a:solidFill>
                <a:latin typeface="Arial" panose="020B0604020202020204" pitchFamily="34" charset="0"/>
                <a:cs typeface="Arial" panose="020B0604020202020204" pitchFamily="34" charset="0"/>
              </a:rPr>
              <a:t>Next steps</a:t>
            </a:r>
            <a:endParaRPr lang="ru-RU" sz="2400" b="1"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800012"/>
      </p:ext>
    </p:extLst>
  </p:cSld>
  <p:clrMapOvr>
    <a:masterClrMapping/>
  </p:clrMapOvr>
</p:sld>
</file>

<file path=ppt/theme/theme1.xml><?xml version="1.0" encoding="utf-8"?>
<a:theme xmlns:a="http://schemas.openxmlformats.org/drawingml/2006/main" name="RS_tamplate_presentation">
  <a:themeElements>
    <a:clrScheme name="Начальная">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2793</TotalTime>
  <Words>1365</Words>
  <Application>Microsoft Office PowerPoint</Application>
  <PresentationFormat>On-screen Show (4:3)</PresentationFormat>
  <Paragraphs>165</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Narrow</vt:lpstr>
      <vt:lpstr>Calibri</vt:lpstr>
      <vt:lpstr>Times New Roman</vt:lpstr>
      <vt:lpstr>RS_tamplate_presentation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dc:creator>
  <cp:lastModifiedBy>Heini Amanda SALONEN</cp:lastModifiedBy>
  <cp:revision>265</cp:revision>
  <cp:lastPrinted>2019-11-06T14:04:35Z</cp:lastPrinted>
  <dcterms:created xsi:type="dcterms:W3CDTF">2016-09-22T08:57:00Z</dcterms:created>
  <dcterms:modified xsi:type="dcterms:W3CDTF">2019-11-11T09:22:00Z</dcterms:modified>
</cp:coreProperties>
</file>