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80" r:id="rId5"/>
    <p:sldId id="257" r:id="rId6"/>
    <p:sldId id="299" r:id="rId7"/>
    <p:sldId id="300" r:id="rId8"/>
    <p:sldId id="288" r:id="rId9"/>
    <p:sldId id="289" r:id="rId10"/>
    <p:sldId id="296" r:id="rId11"/>
    <p:sldId id="298" r:id="rId12"/>
    <p:sldId id="301" r:id="rId13"/>
    <p:sldId id="302" r:id="rId14"/>
    <p:sldId id="303" r:id="rId15"/>
    <p:sldId id="304" r:id="rId16"/>
    <p:sldId id="286" r:id="rId17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EDACB3-9B57-4F21-B91F-7B680DEE557F}" v="8" dt="2022-04-26T08:18:52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4" autoAdjust="0"/>
    <p:restoredTop sz="96327"/>
  </p:normalViewPr>
  <p:slideViewPr>
    <p:cSldViewPr snapToGrid="0" snapToObjects="1">
      <p:cViewPr varScale="1">
        <p:scale>
          <a:sx n="72" d="100"/>
          <a:sy n="72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D2220-C755-C848-81CF-26F911828C4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A816E2-54BD-F049-ACED-03339839CC6D}">
      <dgm:prSet phldrT="[Text]"/>
      <dgm:spPr/>
      <dgm:t>
        <a:bodyPr/>
        <a:lstStyle/>
        <a:p>
          <a:r>
            <a:rPr lang="en-GB" dirty="0"/>
            <a:t>Planning</a:t>
          </a:r>
        </a:p>
      </dgm:t>
    </dgm:pt>
    <dgm:pt modelId="{A1C420E9-3F47-4441-BC26-282F4FF15A9F}" type="parTrans" cxnId="{D33D1835-F14D-5A46-A70A-205661F017BE}">
      <dgm:prSet/>
      <dgm:spPr/>
      <dgm:t>
        <a:bodyPr/>
        <a:lstStyle/>
        <a:p>
          <a:endParaRPr lang="en-GB"/>
        </a:p>
      </dgm:t>
    </dgm:pt>
    <dgm:pt modelId="{F144FFBD-B453-FE40-A502-266F5F9FC604}" type="sibTrans" cxnId="{D33D1835-F14D-5A46-A70A-205661F017BE}">
      <dgm:prSet/>
      <dgm:spPr/>
      <dgm:t>
        <a:bodyPr/>
        <a:lstStyle/>
        <a:p>
          <a:endParaRPr lang="en-GB"/>
        </a:p>
      </dgm:t>
    </dgm:pt>
    <dgm:pt modelId="{AEBBFFE4-0162-8843-813B-7A3E0FB500B7}">
      <dgm:prSet phldrT="[Text]" custT="1"/>
      <dgm:spPr/>
      <dgm:t>
        <a:bodyPr/>
        <a:lstStyle/>
        <a:p>
          <a:r>
            <a:rPr lang="en-GB" sz="1600" dirty="0"/>
            <a:t>Develop a regional master plan (Strategy 2)</a:t>
          </a:r>
        </a:p>
      </dgm:t>
    </dgm:pt>
    <dgm:pt modelId="{2F66A88F-9DF8-314F-84FF-40BA627BBF31}" type="parTrans" cxnId="{2D9C00C0-5983-CB48-AE64-B2BCEA7158CD}">
      <dgm:prSet/>
      <dgm:spPr/>
      <dgm:t>
        <a:bodyPr/>
        <a:lstStyle/>
        <a:p>
          <a:endParaRPr lang="en-GB"/>
        </a:p>
      </dgm:t>
    </dgm:pt>
    <dgm:pt modelId="{2A153545-D616-BF43-B388-9A5AD3CD6AA9}" type="sibTrans" cxnId="{2D9C00C0-5983-CB48-AE64-B2BCEA7158CD}">
      <dgm:prSet/>
      <dgm:spPr/>
      <dgm:t>
        <a:bodyPr/>
        <a:lstStyle/>
        <a:p>
          <a:endParaRPr lang="en-GB"/>
        </a:p>
      </dgm:t>
    </dgm:pt>
    <dgm:pt modelId="{8C03F4FD-3F66-EC43-BC8C-C6DB47E9C5E0}">
      <dgm:prSet phldrT="[Text]"/>
      <dgm:spPr/>
      <dgm:t>
        <a:bodyPr/>
        <a:lstStyle/>
        <a:p>
          <a:r>
            <a:rPr lang="en-GB" dirty="0"/>
            <a:t>Financing and development</a:t>
          </a:r>
        </a:p>
      </dgm:t>
    </dgm:pt>
    <dgm:pt modelId="{4CC4A11C-E352-6744-B52C-2EA3B4F23940}" type="parTrans" cxnId="{874C9F52-A596-E14D-B23C-372FBD8BA37E}">
      <dgm:prSet/>
      <dgm:spPr/>
      <dgm:t>
        <a:bodyPr/>
        <a:lstStyle/>
        <a:p>
          <a:endParaRPr lang="en-GB"/>
        </a:p>
      </dgm:t>
    </dgm:pt>
    <dgm:pt modelId="{540798FE-EAAA-204F-B151-DAC73D7C1010}" type="sibTrans" cxnId="{874C9F52-A596-E14D-B23C-372FBD8BA37E}">
      <dgm:prSet/>
      <dgm:spPr/>
      <dgm:t>
        <a:bodyPr/>
        <a:lstStyle/>
        <a:p>
          <a:endParaRPr lang="en-GB"/>
        </a:p>
      </dgm:t>
    </dgm:pt>
    <dgm:pt modelId="{E698A82F-22E3-AE45-B338-C3692F850B02}">
      <dgm:prSet phldrT="[Text]" custT="1"/>
      <dgm:spPr/>
      <dgm:t>
        <a:bodyPr/>
        <a:lstStyle/>
        <a:p>
          <a:r>
            <a:rPr lang="en-GB" sz="1600" dirty="0"/>
            <a:t>Mobilize investment in cross-border infrastructure (Strategy 7)</a:t>
          </a:r>
        </a:p>
      </dgm:t>
    </dgm:pt>
    <dgm:pt modelId="{545933EB-46E3-5D4E-A103-94DE5CBACD5F}" type="parTrans" cxnId="{C68B8254-A7E4-BC46-A80C-A79E58EF58D9}">
      <dgm:prSet/>
      <dgm:spPr/>
      <dgm:t>
        <a:bodyPr/>
        <a:lstStyle/>
        <a:p>
          <a:endParaRPr lang="en-GB"/>
        </a:p>
      </dgm:t>
    </dgm:pt>
    <dgm:pt modelId="{A1A00BD1-336E-854A-A320-65DAE597B0FB}" type="sibTrans" cxnId="{C68B8254-A7E4-BC46-A80C-A79E58EF58D9}">
      <dgm:prSet/>
      <dgm:spPr/>
      <dgm:t>
        <a:bodyPr/>
        <a:lstStyle/>
        <a:p>
          <a:endParaRPr lang="en-GB"/>
        </a:p>
      </dgm:t>
    </dgm:pt>
    <dgm:pt modelId="{8AC8192D-2690-FA42-BDF0-58234677DBFC}">
      <dgm:prSet phldrT="[Text]"/>
      <dgm:spPr/>
      <dgm:t>
        <a:bodyPr/>
        <a:lstStyle/>
        <a:p>
          <a:r>
            <a:rPr lang="en-GB" dirty="0"/>
            <a:t>Operations</a:t>
          </a:r>
        </a:p>
      </dgm:t>
    </dgm:pt>
    <dgm:pt modelId="{C119553D-51B9-8C48-B594-972479675739}" type="parTrans" cxnId="{B30D9C27-C7B1-4E49-B774-263F746B8166}">
      <dgm:prSet/>
      <dgm:spPr/>
      <dgm:t>
        <a:bodyPr/>
        <a:lstStyle/>
        <a:p>
          <a:endParaRPr lang="en-GB"/>
        </a:p>
      </dgm:t>
    </dgm:pt>
    <dgm:pt modelId="{0D53C520-B90D-B94E-94A9-4BC0C47BF5F2}" type="sibTrans" cxnId="{B30D9C27-C7B1-4E49-B774-263F746B8166}">
      <dgm:prSet/>
      <dgm:spPr/>
      <dgm:t>
        <a:bodyPr/>
        <a:lstStyle/>
        <a:p>
          <a:endParaRPr lang="en-GB"/>
        </a:p>
      </dgm:t>
    </dgm:pt>
    <dgm:pt modelId="{060A5922-496D-644E-A6EC-1B8D31B98C9F}">
      <dgm:prSet phldrT="[Text]" custT="1"/>
      <dgm:spPr/>
      <dgm:t>
        <a:bodyPr/>
        <a:lstStyle/>
        <a:p>
          <a:r>
            <a:rPr lang="en-GB" sz="1600" dirty="0"/>
            <a:t>Move toward multilateral trading and competitive markets (Strategy 5)</a:t>
          </a:r>
        </a:p>
      </dgm:t>
    </dgm:pt>
    <dgm:pt modelId="{CBC485A4-5CF0-E848-85FC-B939531CB137}" type="parTrans" cxnId="{DB1AD87C-7313-1F4D-BE0F-EE54296B3790}">
      <dgm:prSet/>
      <dgm:spPr/>
      <dgm:t>
        <a:bodyPr/>
        <a:lstStyle/>
        <a:p>
          <a:endParaRPr lang="en-GB"/>
        </a:p>
      </dgm:t>
    </dgm:pt>
    <dgm:pt modelId="{E818034A-EDFF-0241-97C4-C66B56FCEEFD}" type="sibTrans" cxnId="{DB1AD87C-7313-1F4D-BE0F-EE54296B3790}">
      <dgm:prSet/>
      <dgm:spPr/>
      <dgm:t>
        <a:bodyPr/>
        <a:lstStyle/>
        <a:p>
          <a:endParaRPr lang="en-GB"/>
        </a:p>
      </dgm:t>
    </dgm:pt>
    <dgm:pt modelId="{DB977DF7-3488-A343-B2DA-0F0F25651DE9}">
      <dgm:prSet phldrT="[Text]"/>
      <dgm:spPr/>
      <dgm:t>
        <a:bodyPr/>
        <a:lstStyle/>
        <a:p>
          <a:r>
            <a:rPr lang="en-GB" dirty="0"/>
            <a:t>Cross-cutting</a:t>
          </a:r>
        </a:p>
      </dgm:t>
    </dgm:pt>
    <dgm:pt modelId="{5162418E-40E0-0645-BF6C-4481252D514E}" type="parTrans" cxnId="{E612A43A-DB01-A044-ACD1-07B04B28C498}">
      <dgm:prSet/>
      <dgm:spPr/>
      <dgm:t>
        <a:bodyPr/>
        <a:lstStyle/>
        <a:p>
          <a:endParaRPr lang="en-GB"/>
        </a:p>
      </dgm:t>
    </dgm:pt>
    <dgm:pt modelId="{A1251514-E5DF-B048-B0A9-B7E7FC1FF7E0}" type="sibTrans" cxnId="{E612A43A-DB01-A044-ACD1-07B04B28C498}">
      <dgm:prSet/>
      <dgm:spPr/>
      <dgm:t>
        <a:bodyPr/>
        <a:lstStyle/>
        <a:p>
          <a:endParaRPr lang="en-GB"/>
        </a:p>
      </dgm:t>
    </dgm:pt>
    <dgm:pt modelId="{C824E03D-C36E-A546-BA4B-C5AEFA3E0B51}">
      <dgm:prSet phldrT="[Text]" custT="1"/>
      <dgm:spPr/>
      <dgm:t>
        <a:bodyPr/>
        <a:lstStyle/>
        <a:p>
          <a:r>
            <a:rPr lang="en-GB" sz="1600" dirty="0"/>
            <a:t>Co-ordinate cross-border system operations (Strategy 6)</a:t>
          </a:r>
        </a:p>
      </dgm:t>
    </dgm:pt>
    <dgm:pt modelId="{6261D04D-69EF-2E4F-923E-3411F24B9640}" type="parTrans" cxnId="{48E065DC-7721-FC4E-8365-58C31777AE15}">
      <dgm:prSet/>
      <dgm:spPr/>
      <dgm:t>
        <a:bodyPr/>
        <a:lstStyle/>
        <a:p>
          <a:endParaRPr lang="en-GB"/>
        </a:p>
      </dgm:t>
    </dgm:pt>
    <dgm:pt modelId="{D8F135A5-F6CF-E44C-828E-7ADB3EDBE9B3}" type="sibTrans" cxnId="{48E065DC-7721-FC4E-8365-58C31777AE15}">
      <dgm:prSet/>
      <dgm:spPr/>
      <dgm:t>
        <a:bodyPr/>
        <a:lstStyle/>
        <a:p>
          <a:endParaRPr lang="en-GB"/>
        </a:p>
      </dgm:t>
    </dgm:pt>
    <dgm:pt modelId="{636D56AD-1AF8-9543-9008-7F4FCFD26014}">
      <dgm:prSet phldrT="[Text]" custT="1"/>
      <dgm:spPr/>
      <dgm:t>
        <a:bodyPr/>
        <a:lstStyle/>
        <a:p>
          <a:r>
            <a:rPr lang="en-GB" sz="1600" dirty="0"/>
            <a:t>Build trust and political consensus (Strategy 1)</a:t>
          </a:r>
        </a:p>
      </dgm:t>
    </dgm:pt>
    <dgm:pt modelId="{22AEBC58-7CAE-F646-B62C-9AA274F61027}" type="parTrans" cxnId="{28BC3A0A-07D2-4E44-931D-B1B2F32B0AC1}">
      <dgm:prSet/>
      <dgm:spPr/>
      <dgm:t>
        <a:bodyPr/>
        <a:lstStyle/>
        <a:p>
          <a:endParaRPr lang="en-GB"/>
        </a:p>
      </dgm:t>
    </dgm:pt>
    <dgm:pt modelId="{FEFEEABB-316C-3441-896B-E25BB0077F59}" type="sibTrans" cxnId="{28BC3A0A-07D2-4E44-931D-B1B2F32B0AC1}">
      <dgm:prSet/>
      <dgm:spPr/>
      <dgm:t>
        <a:bodyPr/>
        <a:lstStyle/>
        <a:p>
          <a:endParaRPr lang="en-GB"/>
        </a:p>
      </dgm:t>
    </dgm:pt>
    <dgm:pt modelId="{A1E0B4A2-5455-A14E-9C5B-40B1790217A0}">
      <dgm:prSet phldrT="[Text]" custT="1"/>
      <dgm:spPr/>
      <dgm:t>
        <a:bodyPr/>
        <a:lstStyle/>
        <a:p>
          <a:r>
            <a:rPr lang="en-GB" sz="1600" dirty="0"/>
            <a:t>Develop intergovernmental agreements (Strategy 3)</a:t>
          </a:r>
        </a:p>
      </dgm:t>
    </dgm:pt>
    <dgm:pt modelId="{AC022E35-F5BF-F546-964A-1106A08961DE}" type="parTrans" cxnId="{C98E190C-61AF-BC47-8D21-CDE2F8196617}">
      <dgm:prSet/>
      <dgm:spPr/>
      <dgm:t>
        <a:bodyPr/>
        <a:lstStyle/>
        <a:p>
          <a:endParaRPr lang="en-GB"/>
        </a:p>
      </dgm:t>
    </dgm:pt>
    <dgm:pt modelId="{8863B15F-AA6B-A246-8101-AC8F7E8A46F8}" type="sibTrans" cxnId="{C98E190C-61AF-BC47-8D21-CDE2F8196617}">
      <dgm:prSet/>
      <dgm:spPr/>
      <dgm:t>
        <a:bodyPr/>
        <a:lstStyle/>
        <a:p>
          <a:endParaRPr lang="en-GB"/>
        </a:p>
      </dgm:t>
    </dgm:pt>
    <dgm:pt modelId="{EBBEA1DA-6BA2-F242-8C96-152AA3368174}">
      <dgm:prSet phldrT="[Text]" custT="1"/>
      <dgm:spPr/>
      <dgm:t>
        <a:bodyPr/>
        <a:lstStyle/>
        <a:p>
          <a:r>
            <a:rPr lang="en-GB" sz="1600" dirty="0"/>
            <a:t>Build capacity and share information, data, best practices (strategy 8)</a:t>
          </a:r>
        </a:p>
      </dgm:t>
    </dgm:pt>
    <dgm:pt modelId="{9CEE5FE1-E2CB-694B-81C0-1A53A8A3B988}" type="parTrans" cxnId="{5DE0AA0F-D784-AF4B-B5A3-FE57884AFDD6}">
      <dgm:prSet/>
      <dgm:spPr/>
      <dgm:t>
        <a:bodyPr/>
        <a:lstStyle/>
        <a:p>
          <a:endParaRPr lang="en-GB"/>
        </a:p>
      </dgm:t>
    </dgm:pt>
    <dgm:pt modelId="{F0788D7D-C1F5-F44B-8D9E-53DBAB0AB958}" type="sibTrans" cxnId="{5DE0AA0F-D784-AF4B-B5A3-FE57884AFDD6}">
      <dgm:prSet/>
      <dgm:spPr/>
      <dgm:t>
        <a:bodyPr/>
        <a:lstStyle/>
        <a:p>
          <a:endParaRPr lang="en-GB"/>
        </a:p>
      </dgm:t>
    </dgm:pt>
    <dgm:pt modelId="{DAA8A653-58E8-6642-A471-B1D40F0C1318}">
      <dgm:prSet custT="1"/>
      <dgm:spPr/>
      <dgm:t>
        <a:bodyPr/>
        <a:lstStyle/>
        <a:p>
          <a:r>
            <a:rPr lang="en-GB" sz="1600" dirty="0"/>
            <a:t>Ensure coherence of connectivity with the SDGs (Strategy 9)</a:t>
          </a:r>
        </a:p>
      </dgm:t>
    </dgm:pt>
    <dgm:pt modelId="{E155BE04-849C-6349-A6B8-B7516C9D07A1}" type="parTrans" cxnId="{2B8176D4-ADAB-4049-A70A-D8257E016872}">
      <dgm:prSet/>
      <dgm:spPr/>
      <dgm:t>
        <a:bodyPr/>
        <a:lstStyle/>
        <a:p>
          <a:endParaRPr lang="en-GB"/>
        </a:p>
      </dgm:t>
    </dgm:pt>
    <dgm:pt modelId="{7C617502-96C1-1948-B147-31D77EFAC813}" type="sibTrans" cxnId="{2B8176D4-ADAB-4049-A70A-D8257E016872}">
      <dgm:prSet/>
      <dgm:spPr/>
      <dgm:t>
        <a:bodyPr/>
        <a:lstStyle/>
        <a:p>
          <a:endParaRPr lang="en-GB"/>
        </a:p>
      </dgm:t>
    </dgm:pt>
    <dgm:pt modelId="{E1FF0866-9381-45CE-A52B-6318B8B6C466}">
      <dgm:prSet phldrT="[Text]" custT="1"/>
      <dgm:spPr/>
      <dgm:t>
        <a:bodyPr/>
        <a:lstStyle/>
        <a:p>
          <a:r>
            <a:rPr lang="en-GB" sz="1600" dirty="0"/>
            <a:t>Coordinate cross-border transmission planning (Strategy 6)</a:t>
          </a:r>
        </a:p>
      </dgm:t>
    </dgm:pt>
    <dgm:pt modelId="{F3D66A43-9809-4817-AD90-576EC465FEE5}" type="parTrans" cxnId="{FC23E506-41FD-4CFA-B448-6394F7A69616}">
      <dgm:prSet/>
      <dgm:spPr/>
      <dgm:t>
        <a:bodyPr/>
        <a:lstStyle/>
        <a:p>
          <a:endParaRPr lang="en-US"/>
        </a:p>
      </dgm:t>
    </dgm:pt>
    <dgm:pt modelId="{3932F1AE-7FC2-4005-A1EF-2DD29AD0225B}" type="sibTrans" cxnId="{FC23E506-41FD-4CFA-B448-6394F7A69616}">
      <dgm:prSet/>
      <dgm:spPr/>
      <dgm:t>
        <a:bodyPr/>
        <a:lstStyle/>
        <a:p>
          <a:endParaRPr lang="en-US"/>
        </a:p>
      </dgm:t>
    </dgm:pt>
    <dgm:pt modelId="{5D55E644-3D8C-4294-A837-4163CBA411A7}">
      <dgm:prSet phldrT="[Text]" custT="1"/>
      <dgm:spPr/>
      <dgm:t>
        <a:bodyPr/>
        <a:lstStyle/>
        <a:p>
          <a:r>
            <a:rPr lang="en-GB" sz="1600" dirty="0"/>
            <a:t>Coordinate, harmonize, and institutionalize policy and reg frameworks (Strategy 4)</a:t>
          </a:r>
        </a:p>
      </dgm:t>
    </dgm:pt>
    <dgm:pt modelId="{069DDCDB-61BC-49F4-AC7B-A797004C7B99}" type="parTrans" cxnId="{9E02A46E-0694-4918-9F46-547AAA9BD730}">
      <dgm:prSet/>
      <dgm:spPr/>
      <dgm:t>
        <a:bodyPr/>
        <a:lstStyle/>
        <a:p>
          <a:endParaRPr lang="en-US"/>
        </a:p>
      </dgm:t>
    </dgm:pt>
    <dgm:pt modelId="{4A7238E0-0FD9-486D-99D0-C3E98377560D}" type="sibTrans" cxnId="{9E02A46E-0694-4918-9F46-547AAA9BD730}">
      <dgm:prSet/>
      <dgm:spPr/>
      <dgm:t>
        <a:bodyPr/>
        <a:lstStyle/>
        <a:p>
          <a:endParaRPr lang="en-US"/>
        </a:p>
      </dgm:t>
    </dgm:pt>
    <dgm:pt modelId="{1CEBAFDA-C7BF-8A4E-930D-B9C1502A1617}" type="pres">
      <dgm:prSet presAssocID="{FF4D2220-C755-C848-81CF-26F911828C4E}" presName="Name0" presStyleCnt="0">
        <dgm:presLayoutVars>
          <dgm:dir/>
          <dgm:animLvl val="lvl"/>
          <dgm:resizeHandles val="exact"/>
        </dgm:presLayoutVars>
      </dgm:prSet>
      <dgm:spPr/>
    </dgm:pt>
    <dgm:pt modelId="{CCEBBB42-EF56-814B-89C6-3A2576E7351C}" type="pres">
      <dgm:prSet presAssocID="{84A816E2-54BD-F049-ACED-03339839CC6D}" presName="linNode" presStyleCnt="0"/>
      <dgm:spPr/>
    </dgm:pt>
    <dgm:pt modelId="{E7AFAD73-0317-7D48-892B-E88A37D68199}" type="pres">
      <dgm:prSet presAssocID="{84A816E2-54BD-F049-ACED-03339839CC6D}" presName="parentText" presStyleLbl="node1" presStyleIdx="0" presStyleCnt="4" custScaleY="52563">
        <dgm:presLayoutVars>
          <dgm:chMax val="1"/>
          <dgm:bulletEnabled val="1"/>
        </dgm:presLayoutVars>
      </dgm:prSet>
      <dgm:spPr/>
    </dgm:pt>
    <dgm:pt modelId="{FC95A893-D363-934D-BC80-76285FE0A27F}" type="pres">
      <dgm:prSet presAssocID="{84A816E2-54BD-F049-ACED-03339839CC6D}" presName="descendantText" presStyleLbl="alignAccFollowNode1" presStyleIdx="0" presStyleCnt="4" custScaleX="100296" custScaleY="64167">
        <dgm:presLayoutVars>
          <dgm:bulletEnabled val="1"/>
        </dgm:presLayoutVars>
      </dgm:prSet>
      <dgm:spPr/>
    </dgm:pt>
    <dgm:pt modelId="{C5EE5B18-40DB-E64D-99AC-D9E3A6083270}" type="pres">
      <dgm:prSet presAssocID="{F144FFBD-B453-FE40-A502-266F5F9FC604}" presName="sp" presStyleCnt="0"/>
      <dgm:spPr/>
    </dgm:pt>
    <dgm:pt modelId="{DF9C2634-9BD5-3242-B786-712626379053}" type="pres">
      <dgm:prSet presAssocID="{8C03F4FD-3F66-EC43-BC8C-C6DB47E9C5E0}" presName="linNode" presStyleCnt="0"/>
      <dgm:spPr/>
    </dgm:pt>
    <dgm:pt modelId="{91A0F606-4D63-354E-A3E6-9408756A9C77}" type="pres">
      <dgm:prSet presAssocID="{8C03F4FD-3F66-EC43-BC8C-C6DB47E9C5E0}" presName="parentText" presStyleLbl="node1" presStyleIdx="1" presStyleCnt="4" custScaleY="49059">
        <dgm:presLayoutVars>
          <dgm:chMax val="1"/>
          <dgm:bulletEnabled val="1"/>
        </dgm:presLayoutVars>
      </dgm:prSet>
      <dgm:spPr/>
    </dgm:pt>
    <dgm:pt modelId="{67625D27-CDFA-4A4B-B6C8-2B25F8A56106}" type="pres">
      <dgm:prSet presAssocID="{8C03F4FD-3F66-EC43-BC8C-C6DB47E9C5E0}" presName="descendantText" presStyleLbl="alignAccFollowNode1" presStyleIdx="1" presStyleCnt="4" custScaleY="61462">
        <dgm:presLayoutVars>
          <dgm:bulletEnabled val="1"/>
        </dgm:presLayoutVars>
      </dgm:prSet>
      <dgm:spPr/>
    </dgm:pt>
    <dgm:pt modelId="{2513E12B-4B30-4440-BC29-B12140A12840}" type="pres">
      <dgm:prSet presAssocID="{540798FE-EAAA-204F-B151-DAC73D7C1010}" presName="sp" presStyleCnt="0"/>
      <dgm:spPr/>
    </dgm:pt>
    <dgm:pt modelId="{A1D2D102-2748-9043-A8C5-56E6C96F226E}" type="pres">
      <dgm:prSet presAssocID="{8AC8192D-2690-FA42-BDF0-58234677DBFC}" presName="linNode" presStyleCnt="0"/>
      <dgm:spPr/>
    </dgm:pt>
    <dgm:pt modelId="{96D8D43A-ABC9-5B4D-A520-E2763A37EF30}" type="pres">
      <dgm:prSet presAssocID="{8AC8192D-2690-FA42-BDF0-58234677DBFC}" presName="parentText" presStyleLbl="node1" presStyleIdx="2" presStyleCnt="4" custScaleY="54778">
        <dgm:presLayoutVars>
          <dgm:chMax val="1"/>
          <dgm:bulletEnabled val="1"/>
        </dgm:presLayoutVars>
      </dgm:prSet>
      <dgm:spPr/>
    </dgm:pt>
    <dgm:pt modelId="{4A6F164B-0397-9440-AF6F-C6A603A1DE88}" type="pres">
      <dgm:prSet presAssocID="{8AC8192D-2690-FA42-BDF0-58234677DBFC}" presName="descendantText" presStyleLbl="alignAccFollowNode1" presStyleIdx="2" presStyleCnt="4" custScaleY="64300">
        <dgm:presLayoutVars>
          <dgm:bulletEnabled val="1"/>
        </dgm:presLayoutVars>
      </dgm:prSet>
      <dgm:spPr/>
    </dgm:pt>
    <dgm:pt modelId="{28AC25F2-B846-8F4B-B724-13E1844F19C1}" type="pres">
      <dgm:prSet presAssocID="{0D53C520-B90D-B94E-94A9-4BC0C47BF5F2}" presName="sp" presStyleCnt="0"/>
      <dgm:spPr/>
    </dgm:pt>
    <dgm:pt modelId="{38FA93A0-30FB-2B40-88B9-C0CD7F8B824C}" type="pres">
      <dgm:prSet presAssocID="{DB977DF7-3488-A343-B2DA-0F0F25651DE9}" presName="linNode" presStyleCnt="0"/>
      <dgm:spPr/>
    </dgm:pt>
    <dgm:pt modelId="{507132F3-23C6-F94A-8CF6-19BFAD261F64}" type="pres">
      <dgm:prSet presAssocID="{DB977DF7-3488-A343-B2DA-0F0F25651DE9}" presName="parentText" presStyleLbl="node1" presStyleIdx="3" presStyleCnt="4" custScaleX="101932" custScaleY="79118">
        <dgm:presLayoutVars>
          <dgm:chMax val="1"/>
          <dgm:bulletEnabled val="1"/>
        </dgm:presLayoutVars>
      </dgm:prSet>
      <dgm:spPr/>
    </dgm:pt>
    <dgm:pt modelId="{59121AEF-E24F-C042-8753-18F4750A7A0B}" type="pres">
      <dgm:prSet presAssocID="{DB977DF7-3488-A343-B2DA-0F0F25651DE9}" presName="descendantText" presStyleLbl="alignAccFollowNode1" presStyleIdx="3" presStyleCnt="4" custScaleX="101833">
        <dgm:presLayoutVars>
          <dgm:bulletEnabled val="1"/>
        </dgm:presLayoutVars>
      </dgm:prSet>
      <dgm:spPr/>
    </dgm:pt>
  </dgm:ptLst>
  <dgm:cxnLst>
    <dgm:cxn modelId="{366C5701-384C-FF4C-8198-925B0D04322C}" type="presOf" srcId="{DB977DF7-3488-A343-B2DA-0F0F25651DE9}" destId="{507132F3-23C6-F94A-8CF6-19BFAD261F64}" srcOrd="0" destOrd="0" presId="urn:microsoft.com/office/officeart/2005/8/layout/vList5"/>
    <dgm:cxn modelId="{FC23E506-41FD-4CFA-B448-6394F7A69616}" srcId="{84A816E2-54BD-F049-ACED-03339839CC6D}" destId="{E1FF0866-9381-45CE-A52B-6318B8B6C466}" srcOrd="1" destOrd="0" parTransId="{F3D66A43-9809-4817-AD90-576EC465FEE5}" sibTransId="{3932F1AE-7FC2-4005-A1EF-2DD29AD0225B}"/>
    <dgm:cxn modelId="{28BC3A0A-07D2-4E44-931D-B1B2F32B0AC1}" srcId="{DB977DF7-3488-A343-B2DA-0F0F25651DE9}" destId="{636D56AD-1AF8-9543-9008-7F4FCFD26014}" srcOrd="0" destOrd="0" parTransId="{22AEBC58-7CAE-F646-B62C-9AA274F61027}" sibTransId="{FEFEEABB-316C-3441-896B-E25BB0077F59}"/>
    <dgm:cxn modelId="{C98E190C-61AF-BC47-8D21-CDE2F8196617}" srcId="{DB977DF7-3488-A343-B2DA-0F0F25651DE9}" destId="{A1E0B4A2-5455-A14E-9C5B-40B1790217A0}" srcOrd="1" destOrd="0" parTransId="{AC022E35-F5BF-F546-964A-1106A08961DE}" sibTransId="{8863B15F-AA6B-A246-8101-AC8F7E8A46F8}"/>
    <dgm:cxn modelId="{9B4EA90E-211F-6549-86BC-B644A6672DFD}" type="presOf" srcId="{FF4D2220-C755-C848-81CF-26F911828C4E}" destId="{1CEBAFDA-C7BF-8A4E-930D-B9C1502A1617}" srcOrd="0" destOrd="0" presId="urn:microsoft.com/office/officeart/2005/8/layout/vList5"/>
    <dgm:cxn modelId="{5DE0AA0F-D784-AF4B-B5A3-FE57884AFDD6}" srcId="{DB977DF7-3488-A343-B2DA-0F0F25651DE9}" destId="{EBBEA1DA-6BA2-F242-8C96-152AA3368174}" srcOrd="3" destOrd="0" parTransId="{9CEE5FE1-E2CB-694B-81C0-1A53A8A3B988}" sibTransId="{F0788D7D-C1F5-F44B-8D9E-53DBAB0AB958}"/>
    <dgm:cxn modelId="{D815421D-6EE3-4750-B2AA-C493F60BE308}" type="presOf" srcId="{5D55E644-3D8C-4294-A837-4163CBA411A7}" destId="{59121AEF-E24F-C042-8753-18F4750A7A0B}" srcOrd="0" destOrd="2" presId="urn:microsoft.com/office/officeart/2005/8/layout/vList5"/>
    <dgm:cxn modelId="{123FBC1D-F86B-D846-83E0-82232D17BFC4}" type="presOf" srcId="{AEBBFFE4-0162-8843-813B-7A3E0FB500B7}" destId="{FC95A893-D363-934D-BC80-76285FE0A27F}" srcOrd="0" destOrd="0" presId="urn:microsoft.com/office/officeart/2005/8/layout/vList5"/>
    <dgm:cxn modelId="{24AE871F-4524-2F43-8117-B4DBD815E506}" type="presOf" srcId="{8AC8192D-2690-FA42-BDF0-58234677DBFC}" destId="{96D8D43A-ABC9-5B4D-A520-E2763A37EF30}" srcOrd="0" destOrd="0" presId="urn:microsoft.com/office/officeart/2005/8/layout/vList5"/>
    <dgm:cxn modelId="{B30D9C27-C7B1-4E49-B774-263F746B8166}" srcId="{FF4D2220-C755-C848-81CF-26F911828C4E}" destId="{8AC8192D-2690-FA42-BDF0-58234677DBFC}" srcOrd="2" destOrd="0" parTransId="{C119553D-51B9-8C48-B594-972479675739}" sibTransId="{0D53C520-B90D-B94E-94A9-4BC0C47BF5F2}"/>
    <dgm:cxn modelId="{D33D1835-F14D-5A46-A70A-205661F017BE}" srcId="{FF4D2220-C755-C848-81CF-26F911828C4E}" destId="{84A816E2-54BD-F049-ACED-03339839CC6D}" srcOrd="0" destOrd="0" parTransId="{A1C420E9-3F47-4441-BC26-282F4FF15A9F}" sibTransId="{F144FFBD-B453-FE40-A502-266F5F9FC604}"/>
    <dgm:cxn modelId="{BF697E37-EB5A-AF45-84C5-0C5B598931D3}" type="presOf" srcId="{A1E0B4A2-5455-A14E-9C5B-40B1790217A0}" destId="{59121AEF-E24F-C042-8753-18F4750A7A0B}" srcOrd="0" destOrd="1" presId="urn:microsoft.com/office/officeart/2005/8/layout/vList5"/>
    <dgm:cxn modelId="{E612A43A-DB01-A044-ACD1-07B04B28C498}" srcId="{FF4D2220-C755-C848-81CF-26F911828C4E}" destId="{DB977DF7-3488-A343-B2DA-0F0F25651DE9}" srcOrd="3" destOrd="0" parTransId="{5162418E-40E0-0645-BF6C-4481252D514E}" sibTransId="{A1251514-E5DF-B048-B0A9-B7E7FC1FF7E0}"/>
    <dgm:cxn modelId="{46788A47-13FD-0647-940C-FCAA616CCEE5}" type="presOf" srcId="{EBBEA1DA-6BA2-F242-8C96-152AA3368174}" destId="{59121AEF-E24F-C042-8753-18F4750A7A0B}" srcOrd="0" destOrd="3" presId="urn:microsoft.com/office/officeart/2005/8/layout/vList5"/>
    <dgm:cxn modelId="{00232C48-E6EC-DD41-8EC2-BCC38F00EE3C}" type="presOf" srcId="{060A5922-496D-644E-A6EC-1B8D31B98C9F}" destId="{4A6F164B-0397-9440-AF6F-C6A603A1DE88}" srcOrd="0" destOrd="0" presId="urn:microsoft.com/office/officeart/2005/8/layout/vList5"/>
    <dgm:cxn modelId="{9E02A46E-0694-4918-9F46-547AAA9BD730}" srcId="{DB977DF7-3488-A343-B2DA-0F0F25651DE9}" destId="{5D55E644-3D8C-4294-A837-4163CBA411A7}" srcOrd="2" destOrd="0" parTransId="{069DDCDB-61BC-49F4-AC7B-A797004C7B99}" sibTransId="{4A7238E0-0FD9-486D-99D0-C3E98377560D}"/>
    <dgm:cxn modelId="{F582D270-06F9-7845-A3A4-21A944EEAC2F}" type="presOf" srcId="{8C03F4FD-3F66-EC43-BC8C-C6DB47E9C5E0}" destId="{91A0F606-4D63-354E-A3E6-9408756A9C77}" srcOrd="0" destOrd="0" presId="urn:microsoft.com/office/officeart/2005/8/layout/vList5"/>
    <dgm:cxn modelId="{874C9F52-A596-E14D-B23C-372FBD8BA37E}" srcId="{FF4D2220-C755-C848-81CF-26F911828C4E}" destId="{8C03F4FD-3F66-EC43-BC8C-C6DB47E9C5E0}" srcOrd="1" destOrd="0" parTransId="{4CC4A11C-E352-6744-B52C-2EA3B4F23940}" sibTransId="{540798FE-EAAA-204F-B151-DAC73D7C1010}"/>
    <dgm:cxn modelId="{C68B8254-A7E4-BC46-A80C-A79E58EF58D9}" srcId="{8C03F4FD-3F66-EC43-BC8C-C6DB47E9C5E0}" destId="{E698A82F-22E3-AE45-B338-C3692F850B02}" srcOrd="0" destOrd="0" parTransId="{545933EB-46E3-5D4E-A103-94DE5CBACD5F}" sibTransId="{A1A00BD1-336E-854A-A320-65DAE597B0FB}"/>
    <dgm:cxn modelId="{DB1AD87C-7313-1F4D-BE0F-EE54296B3790}" srcId="{8AC8192D-2690-FA42-BDF0-58234677DBFC}" destId="{060A5922-496D-644E-A6EC-1B8D31B98C9F}" srcOrd="0" destOrd="0" parTransId="{CBC485A4-5CF0-E848-85FC-B939531CB137}" sibTransId="{E818034A-EDFF-0241-97C4-C66B56FCEEFD}"/>
    <dgm:cxn modelId="{CE043787-83E5-41BB-86C1-5761ACDED295}" type="presOf" srcId="{E1FF0866-9381-45CE-A52B-6318B8B6C466}" destId="{FC95A893-D363-934D-BC80-76285FE0A27F}" srcOrd="0" destOrd="1" presId="urn:microsoft.com/office/officeart/2005/8/layout/vList5"/>
    <dgm:cxn modelId="{6D22259A-999D-4149-93D2-456940226D4B}" type="presOf" srcId="{E698A82F-22E3-AE45-B338-C3692F850B02}" destId="{67625D27-CDFA-4A4B-B6C8-2B25F8A56106}" srcOrd="0" destOrd="0" presId="urn:microsoft.com/office/officeart/2005/8/layout/vList5"/>
    <dgm:cxn modelId="{D7AB3B9C-DED7-DC4B-8258-198A2BD738C7}" type="presOf" srcId="{636D56AD-1AF8-9543-9008-7F4FCFD26014}" destId="{59121AEF-E24F-C042-8753-18F4750A7A0B}" srcOrd="0" destOrd="0" presId="urn:microsoft.com/office/officeart/2005/8/layout/vList5"/>
    <dgm:cxn modelId="{2D3E48A9-F643-1B49-B9E1-5234CE05F02E}" type="presOf" srcId="{C824E03D-C36E-A546-BA4B-C5AEFA3E0B51}" destId="{4A6F164B-0397-9440-AF6F-C6A603A1DE88}" srcOrd="0" destOrd="1" presId="urn:microsoft.com/office/officeart/2005/8/layout/vList5"/>
    <dgm:cxn modelId="{2D9C00C0-5983-CB48-AE64-B2BCEA7158CD}" srcId="{84A816E2-54BD-F049-ACED-03339839CC6D}" destId="{AEBBFFE4-0162-8843-813B-7A3E0FB500B7}" srcOrd="0" destOrd="0" parTransId="{2F66A88F-9DF8-314F-84FF-40BA627BBF31}" sibTransId="{2A153545-D616-BF43-B388-9A5AD3CD6AA9}"/>
    <dgm:cxn modelId="{2B8176D4-ADAB-4049-A70A-D8257E016872}" srcId="{DB977DF7-3488-A343-B2DA-0F0F25651DE9}" destId="{DAA8A653-58E8-6642-A471-B1D40F0C1318}" srcOrd="4" destOrd="0" parTransId="{E155BE04-849C-6349-A6B8-B7516C9D07A1}" sibTransId="{7C617502-96C1-1948-B147-31D77EFAC813}"/>
    <dgm:cxn modelId="{6D6341D7-6A9B-944A-92D8-7E2353ED1E5B}" type="presOf" srcId="{84A816E2-54BD-F049-ACED-03339839CC6D}" destId="{E7AFAD73-0317-7D48-892B-E88A37D68199}" srcOrd="0" destOrd="0" presId="urn:microsoft.com/office/officeart/2005/8/layout/vList5"/>
    <dgm:cxn modelId="{48E065DC-7721-FC4E-8365-58C31777AE15}" srcId="{8AC8192D-2690-FA42-BDF0-58234677DBFC}" destId="{C824E03D-C36E-A546-BA4B-C5AEFA3E0B51}" srcOrd="1" destOrd="0" parTransId="{6261D04D-69EF-2E4F-923E-3411F24B9640}" sibTransId="{D8F135A5-F6CF-E44C-828E-7ADB3EDBE9B3}"/>
    <dgm:cxn modelId="{1EC79AE7-B90D-784D-9330-35369D9185DE}" type="presOf" srcId="{DAA8A653-58E8-6642-A471-B1D40F0C1318}" destId="{59121AEF-E24F-C042-8753-18F4750A7A0B}" srcOrd="0" destOrd="4" presId="urn:microsoft.com/office/officeart/2005/8/layout/vList5"/>
    <dgm:cxn modelId="{9A7FCED2-E050-A04E-9441-5AC82FABCE39}" type="presParOf" srcId="{1CEBAFDA-C7BF-8A4E-930D-B9C1502A1617}" destId="{CCEBBB42-EF56-814B-89C6-3A2576E7351C}" srcOrd="0" destOrd="0" presId="urn:microsoft.com/office/officeart/2005/8/layout/vList5"/>
    <dgm:cxn modelId="{F23D09E2-566E-7647-A145-CA7631583199}" type="presParOf" srcId="{CCEBBB42-EF56-814B-89C6-3A2576E7351C}" destId="{E7AFAD73-0317-7D48-892B-E88A37D68199}" srcOrd="0" destOrd="0" presId="urn:microsoft.com/office/officeart/2005/8/layout/vList5"/>
    <dgm:cxn modelId="{600D35EA-FF25-8A49-95DA-11626164D64C}" type="presParOf" srcId="{CCEBBB42-EF56-814B-89C6-3A2576E7351C}" destId="{FC95A893-D363-934D-BC80-76285FE0A27F}" srcOrd="1" destOrd="0" presId="urn:microsoft.com/office/officeart/2005/8/layout/vList5"/>
    <dgm:cxn modelId="{521599EE-0909-3444-A9EB-EAF68C9032A3}" type="presParOf" srcId="{1CEBAFDA-C7BF-8A4E-930D-B9C1502A1617}" destId="{C5EE5B18-40DB-E64D-99AC-D9E3A6083270}" srcOrd="1" destOrd="0" presId="urn:microsoft.com/office/officeart/2005/8/layout/vList5"/>
    <dgm:cxn modelId="{723396CB-9C3A-DE47-8BB5-FA71FE020CA4}" type="presParOf" srcId="{1CEBAFDA-C7BF-8A4E-930D-B9C1502A1617}" destId="{DF9C2634-9BD5-3242-B786-712626379053}" srcOrd="2" destOrd="0" presId="urn:microsoft.com/office/officeart/2005/8/layout/vList5"/>
    <dgm:cxn modelId="{8395050B-465E-9A44-9FDE-8974FA0EAB6D}" type="presParOf" srcId="{DF9C2634-9BD5-3242-B786-712626379053}" destId="{91A0F606-4D63-354E-A3E6-9408756A9C77}" srcOrd="0" destOrd="0" presId="urn:microsoft.com/office/officeart/2005/8/layout/vList5"/>
    <dgm:cxn modelId="{1EEEF396-75F8-2141-B46F-CEBB74A02381}" type="presParOf" srcId="{DF9C2634-9BD5-3242-B786-712626379053}" destId="{67625D27-CDFA-4A4B-B6C8-2B25F8A56106}" srcOrd="1" destOrd="0" presId="urn:microsoft.com/office/officeart/2005/8/layout/vList5"/>
    <dgm:cxn modelId="{7647230A-35F2-6B48-A824-00AAA5923A84}" type="presParOf" srcId="{1CEBAFDA-C7BF-8A4E-930D-B9C1502A1617}" destId="{2513E12B-4B30-4440-BC29-B12140A12840}" srcOrd="3" destOrd="0" presId="urn:microsoft.com/office/officeart/2005/8/layout/vList5"/>
    <dgm:cxn modelId="{C563271A-E81F-B047-B26E-CF69938F42EF}" type="presParOf" srcId="{1CEBAFDA-C7BF-8A4E-930D-B9C1502A1617}" destId="{A1D2D102-2748-9043-A8C5-56E6C96F226E}" srcOrd="4" destOrd="0" presId="urn:microsoft.com/office/officeart/2005/8/layout/vList5"/>
    <dgm:cxn modelId="{D90C6E4B-BEC1-3A4C-9A9C-C4B225A48A8C}" type="presParOf" srcId="{A1D2D102-2748-9043-A8C5-56E6C96F226E}" destId="{96D8D43A-ABC9-5B4D-A520-E2763A37EF30}" srcOrd="0" destOrd="0" presId="urn:microsoft.com/office/officeart/2005/8/layout/vList5"/>
    <dgm:cxn modelId="{7B87E151-056E-C147-A82D-531517E304E8}" type="presParOf" srcId="{A1D2D102-2748-9043-A8C5-56E6C96F226E}" destId="{4A6F164B-0397-9440-AF6F-C6A603A1DE88}" srcOrd="1" destOrd="0" presId="urn:microsoft.com/office/officeart/2005/8/layout/vList5"/>
    <dgm:cxn modelId="{6D8B8054-7A82-B541-A46A-540B2D5FDAEF}" type="presParOf" srcId="{1CEBAFDA-C7BF-8A4E-930D-B9C1502A1617}" destId="{28AC25F2-B846-8F4B-B724-13E1844F19C1}" srcOrd="5" destOrd="0" presId="urn:microsoft.com/office/officeart/2005/8/layout/vList5"/>
    <dgm:cxn modelId="{D6CD460B-139B-D149-9B62-3AE56674ABF9}" type="presParOf" srcId="{1CEBAFDA-C7BF-8A4E-930D-B9C1502A1617}" destId="{38FA93A0-30FB-2B40-88B9-C0CD7F8B824C}" srcOrd="6" destOrd="0" presId="urn:microsoft.com/office/officeart/2005/8/layout/vList5"/>
    <dgm:cxn modelId="{7A6BD57F-B08A-0C4B-A842-E5FE51DD9BDC}" type="presParOf" srcId="{38FA93A0-30FB-2B40-88B9-C0CD7F8B824C}" destId="{507132F3-23C6-F94A-8CF6-19BFAD261F64}" srcOrd="0" destOrd="0" presId="urn:microsoft.com/office/officeart/2005/8/layout/vList5"/>
    <dgm:cxn modelId="{C56493A7-F775-0E48-B441-04173174C9FD}" type="presParOf" srcId="{38FA93A0-30FB-2B40-88B9-C0CD7F8B824C}" destId="{59121AEF-E24F-C042-8753-18F4750A7A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5A893-D363-934D-BC80-76285FE0A27F}">
      <dsp:nvSpPr>
        <dsp:cNvPr id="0" name=""/>
        <dsp:cNvSpPr/>
      </dsp:nvSpPr>
      <dsp:spPr>
        <a:xfrm rot="5400000">
          <a:off x="7659188" y="-3392749"/>
          <a:ext cx="783734" cy="75893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Develop a regional master plan (Strategy 2)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Coordinate cross-border transmission planning (Strategy 6)</a:t>
          </a:r>
        </a:p>
      </dsp:txBody>
      <dsp:txXfrm rot="-5400000">
        <a:off x="4256395" y="48303"/>
        <a:ext cx="7551063" cy="707216"/>
      </dsp:txXfrm>
    </dsp:sp>
    <dsp:sp modelId="{E7AFAD73-0317-7D48-892B-E88A37D68199}">
      <dsp:nvSpPr>
        <dsp:cNvPr id="0" name=""/>
        <dsp:cNvSpPr/>
      </dsp:nvSpPr>
      <dsp:spPr>
        <a:xfrm>
          <a:off x="0" y="659"/>
          <a:ext cx="4256394" cy="802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Planning</a:t>
          </a:r>
        </a:p>
      </dsp:txBody>
      <dsp:txXfrm>
        <a:off x="39175" y="39834"/>
        <a:ext cx="4178044" cy="724154"/>
      </dsp:txXfrm>
    </dsp:sp>
    <dsp:sp modelId="{67625D27-CDFA-4A4B-B6C8-2B25F8A56106}">
      <dsp:nvSpPr>
        <dsp:cNvPr id="0" name=""/>
        <dsp:cNvSpPr/>
      </dsp:nvSpPr>
      <dsp:spPr>
        <a:xfrm rot="5400000">
          <a:off x="7680242" y="-2536016"/>
          <a:ext cx="750695" cy="75817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Mobilize investment in cross-border infrastructure (Strategy 7)</a:t>
          </a:r>
        </a:p>
      </dsp:txBody>
      <dsp:txXfrm rot="-5400000">
        <a:off x="4264724" y="916148"/>
        <a:ext cx="7545086" cy="677403"/>
      </dsp:txXfrm>
    </dsp:sp>
    <dsp:sp modelId="{91A0F606-4D63-354E-A3E6-9408756A9C77}">
      <dsp:nvSpPr>
        <dsp:cNvPr id="0" name=""/>
        <dsp:cNvSpPr/>
      </dsp:nvSpPr>
      <dsp:spPr>
        <a:xfrm>
          <a:off x="0" y="880346"/>
          <a:ext cx="4264724" cy="7490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Financing and development</a:t>
          </a:r>
        </a:p>
      </dsp:txBody>
      <dsp:txXfrm>
        <a:off x="36564" y="916910"/>
        <a:ext cx="4191596" cy="675879"/>
      </dsp:txXfrm>
    </dsp:sp>
    <dsp:sp modelId="{4A6F164B-0397-9440-AF6F-C6A603A1DE88}">
      <dsp:nvSpPr>
        <dsp:cNvPr id="0" name=""/>
        <dsp:cNvSpPr/>
      </dsp:nvSpPr>
      <dsp:spPr>
        <a:xfrm rot="5400000">
          <a:off x="7662911" y="-1666170"/>
          <a:ext cx="785359" cy="75817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Move toward multilateral trading and competitive markets (Strategy 5)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Co-ordinate cross-border system operations (Strategy 6)</a:t>
          </a:r>
        </a:p>
      </dsp:txBody>
      <dsp:txXfrm rot="-5400000">
        <a:off x="4264725" y="1770354"/>
        <a:ext cx="7543394" cy="708683"/>
      </dsp:txXfrm>
    </dsp:sp>
    <dsp:sp modelId="{96D8D43A-ABC9-5B4D-A520-E2763A37EF30}">
      <dsp:nvSpPr>
        <dsp:cNvPr id="0" name=""/>
        <dsp:cNvSpPr/>
      </dsp:nvSpPr>
      <dsp:spPr>
        <a:xfrm>
          <a:off x="0" y="1706535"/>
          <a:ext cx="4264724" cy="836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Operations</a:t>
          </a:r>
        </a:p>
      </dsp:txBody>
      <dsp:txXfrm>
        <a:off x="40826" y="1747361"/>
        <a:ext cx="4183072" cy="754670"/>
      </dsp:txXfrm>
    </dsp:sp>
    <dsp:sp modelId="{59121AEF-E24F-C042-8753-18F4750A7A0B}">
      <dsp:nvSpPr>
        <dsp:cNvPr id="0" name=""/>
        <dsp:cNvSpPr/>
      </dsp:nvSpPr>
      <dsp:spPr>
        <a:xfrm rot="5400000">
          <a:off x="7444485" y="-558831"/>
          <a:ext cx="1221398" cy="75774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Build trust and political consensus (Strategy 1)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Develop intergovernmental agreements (Strategy 3)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Coordinate, harmonize, and institutionalize policy and reg frameworks (Strategy 4)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Build capacity and share information, data, best practices (strategy 8)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Ensure coherence of connectivity with the SDGs (Strategy 9)</a:t>
          </a:r>
        </a:p>
      </dsp:txBody>
      <dsp:txXfrm rot="-5400000">
        <a:off x="4266459" y="2678819"/>
        <a:ext cx="7517826" cy="1102150"/>
      </dsp:txXfrm>
    </dsp:sp>
    <dsp:sp modelId="{507132F3-23C6-F94A-8CF6-19BFAD261F64}">
      <dsp:nvSpPr>
        <dsp:cNvPr id="0" name=""/>
        <dsp:cNvSpPr/>
      </dsp:nvSpPr>
      <dsp:spPr>
        <a:xfrm>
          <a:off x="0" y="2625927"/>
          <a:ext cx="4266459" cy="1207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Cross-cutting</a:t>
          </a:r>
        </a:p>
      </dsp:txBody>
      <dsp:txXfrm>
        <a:off x="58966" y="2684893"/>
        <a:ext cx="4148527" cy="109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D4E24-977F-AD4D-A32B-A578905A7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889C6-5681-494F-BED0-10C4D17EA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D0C494-43DD-704B-BBC3-89C6D7C4A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2365-F46A-B147-A3B1-8919EA36EE20}" type="datetimeFigureOut">
              <a:t>09/11/22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E9F806-FDDB-EF40-81F9-72783CA8C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7145E-0292-1A46-8111-6424F94718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8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F5CFE-7998-7447-95F4-73DC9CF8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B6445-2AF3-444F-8E44-3C669B4F7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3395F-69EE-6744-AE41-0BBC63E8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2365-F46A-B147-A3B1-8919EA36EE20}" type="datetimeFigureOut">
              <a:t>09/11/22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5A3C8-F6F3-EA48-B882-CE94B9D7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0C61E-B274-944E-8887-B8B3807C1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145E-0292-1A46-8111-6424F94718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5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877F9B-0812-654E-9E73-3BC568510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9ED53-C8DF-D945-B487-A85E7A9D1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CAE53-4C4D-B541-8B1E-61DF4B32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2365-F46A-B147-A3B1-8919EA36EE20}" type="datetimeFigureOut">
              <a:t>09/11/22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84E1D-2C20-A641-BCF1-38E7C113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35286-DB46-A84A-9A60-094651289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145E-0292-1A46-8111-6424F94718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8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D690AC-59E5-1241-BF9F-B4A6F916E058}"/>
              </a:ext>
            </a:extLst>
          </p:cNvPr>
          <p:cNvSpPr/>
          <p:nvPr userDrawn="1"/>
        </p:nvSpPr>
        <p:spPr>
          <a:xfrm>
            <a:off x="0" y="0"/>
            <a:ext cx="12192000" cy="181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F83B1AB-CC54-524E-AA71-7C35F46267D3}"/>
              </a:ext>
            </a:extLst>
          </p:cNvPr>
          <p:cNvSpPr/>
          <p:nvPr userDrawn="1"/>
        </p:nvSpPr>
        <p:spPr>
          <a:xfrm flipH="1" flipV="1">
            <a:off x="0" y="0"/>
            <a:ext cx="12192000" cy="75992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rgbClr val="0C70AC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FDD4E9-112A-F546-B1AD-BBD77DBDE51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99325" y="984366"/>
            <a:ext cx="9769770" cy="6399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384799-987C-8643-ABE2-613868345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9095" y="538412"/>
            <a:ext cx="1491662" cy="44302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071291-FD07-8143-9E37-23F387E86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325" y="1966567"/>
            <a:ext cx="10515600" cy="4351338"/>
          </a:xfrm>
        </p:spPr>
        <p:txBody>
          <a:bodyPr/>
          <a:lstStyle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DFF7604-0791-664B-A49B-998A3E5DBE7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72365-F46A-B147-A3B1-8919EA36EE20}" type="datetimeFigureOut">
              <a:t>09/11/22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D143F6F-D06C-254D-9836-28B6647C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145E-0292-1A46-8111-6424F94718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4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8DD0B-A0C0-444A-BE19-48DF9FA6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45D0A-EA95-184B-B32C-FE1397D26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61953-7144-3E4E-A5D9-FB7FFBC5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2365-F46A-B147-A3B1-8919EA36EE20}" type="datetimeFigureOut">
              <a:t>09/11/22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5772007-A8AB-0543-B2AA-E1E14538FA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7145E-0292-1A46-8111-6424F94718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6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0A91-2D7E-3643-A1CA-60EB4059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DFC54-0F21-F642-A06C-729F49FFC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086-7B8F-6D44-AB10-AD560E75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2365-F46A-B147-A3B1-8919EA36EE20}" type="datetimeFigureOut">
              <a:t>09/11/22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DF983A-7219-0C4A-ADE9-2DA8E89E6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7145E-0292-1A46-8111-6424F94718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AE9A4-4B2A-1445-A960-6ED5020F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DCEF6-96F0-874D-B510-B57E86DBC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58665-AB06-F842-B9A6-79D57703A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392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BCC2E-7898-2648-9F2D-238DC780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8D531-3E96-F64E-8540-95E1F9470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BFABA-F8B4-F946-994D-C7FB7CB77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DB424-DF21-114D-8B7D-DD5904748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935918-9DD0-A64D-A78C-F879EC2D3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98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1EF45-8CF7-634F-8161-4A31038C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2719752"/>
            <a:ext cx="9514840" cy="709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313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4DEB2-1F5D-964B-A53B-5A1B6A93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93EB5-5E8F-1C45-AE41-6E07989ED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DF447-36AD-5B4C-BAE6-D4FED195B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12720"/>
            <a:ext cx="3932237" cy="31562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60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78DDA-A3BD-C040-AAE8-6D28628A4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75116A-7086-D74A-925E-F88CD8A36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3E39E-1BEE-2243-9300-672667E49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5200"/>
            <a:ext cx="3932237" cy="3633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2478F-0EE3-D94B-B210-28D503C32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2365-F46A-B147-A3B1-8919EA36EE20}" type="datetimeFigureOut">
              <a:t>09/11/22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19DFF-4575-074D-AA23-92B0785E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C3169-8F0D-B44E-B3B7-953FF3C3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145E-0292-1A46-8111-6424F94718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9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EFA26CC-2CF0-5A44-A5E4-82A23F18B75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139434-DE9A-DF4C-B7D9-7AB466372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1440"/>
            <a:ext cx="9514840" cy="709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06B2C-CCF2-4C4E-B352-B164DF4C9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91A4B-C4E7-6A43-B74B-266C2DDF9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2365-F46A-B147-A3B1-8919EA36EE20}" type="datetimeFigureOut">
              <a:t>09/11/22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D175C-F3D2-7A41-9B61-44A8DDCB1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7145E-0292-1A46-8111-6424F94718A9}" type="slidenum"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9D4ABA-4BB9-A941-B55D-6635682A80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469095" y="538412"/>
            <a:ext cx="1491662" cy="4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3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9C62-25D3-DD41-A9DB-43410B52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56B9C-F891-B840-9F27-A0A203DA5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401E91-FCBA-2245-A895-A346795B69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041DB1-CCEA-F741-8EE4-F257804A83D4}"/>
              </a:ext>
            </a:extLst>
          </p:cNvPr>
          <p:cNvGrpSpPr/>
          <p:nvPr/>
        </p:nvGrpSpPr>
        <p:grpSpPr>
          <a:xfrm>
            <a:off x="6862878" y="2645137"/>
            <a:ext cx="4446902" cy="1322691"/>
            <a:chOff x="5485185" y="2657857"/>
            <a:chExt cx="5820307" cy="173119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7104A2A-FBC2-AE43-BACE-CE90AE877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5185" y="2923889"/>
              <a:ext cx="4256525" cy="119913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64E1C49-BD22-E947-9DF2-0766775B2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6937" y="2657857"/>
              <a:ext cx="2088555" cy="1731198"/>
            </a:xfrm>
            <a:prstGeom prst="rect">
              <a:avLst/>
            </a:prstGeom>
          </p:spPr>
        </p:pic>
      </p:grp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0023561-64EE-AE4A-9E9E-54BBFE0589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72" b="2574"/>
          <a:stretch/>
        </p:blipFill>
        <p:spPr>
          <a:xfrm>
            <a:off x="-21266" y="5337544"/>
            <a:ext cx="12213266" cy="1520456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73E4E16-06A3-494B-BA8D-265B2F864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20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9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6398-9DB7-1645-94ED-9E66ECB5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B1FBA-14D4-7042-9E70-16BF7ABC9D11}"/>
              </a:ext>
            </a:extLst>
          </p:cNvPr>
          <p:cNvSpPr/>
          <p:nvPr/>
        </p:nvSpPr>
        <p:spPr>
          <a:xfrm>
            <a:off x="0" y="0"/>
            <a:ext cx="12192000" cy="181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A5BD-D290-924D-8022-78CC88F50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095" y="538412"/>
            <a:ext cx="1491662" cy="443028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2E4D12E8-D7C4-D142-9E28-451C5C5A232F}"/>
              </a:ext>
            </a:extLst>
          </p:cNvPr>
          <p:cNvSpPr/>
          <p:nvPr/>
        </p:nvSpPr>
        <p:spPr>
          <a:xfrm flipH="1" flipV="1">
            <a:off x="0" y="0"/>
            <a:ext cx="12192000" cy="75992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4A0618-13C5-8642-8405-7FFFE46AE546}"/>
              </a:ext>
            </a:extLst>
          </p:cNvPr>
          <p:cNvSpPr/>
          <p:nvPr/>
        </p:nvSpPr>
        <p:spPr>
          <a:xfrm>
            <a:off x="775425" y="2299192"/>
            <a:ext cx="302079" cy="3020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53E1AE0-4801-294A-91B0-0CA9B5A6554D}"/>
              </a:ext>
            </a:extLst>
          </p:cNvPr>
          <p:cNvSpPr txBox="1">
            <a:spLocks/>
          </p:cNvSpPr>
          <p:nvPr/>
        </p:nvSpPr>
        <p:spPr>
          <a:xfrm>
            <a:off x="1077504" y="2666499"/>
            <a:ext cx="10429875" cy="7520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Is there enough finance available?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Most finance rely on governments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A5A51B-32DA-1E47-A3EB-8CD06A54279C}"/>
              </a:ext>
            </a:extLst>
          </p:cNvPr>
          <p:cNvSpPr txBox="1">
            <a:spLocks/>
          </p:cNvSpPr>
          <p:nvPr/>
        </p:nvSpPr>
        <p:spPr>
          <a:xfrm>
            <a:off x="1183064" y="2291388"/>
            <a:ext cx="9484936" cy="309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r" defTabSz="914400" rtl="0" eaLnBrk="1" latinLnBrk="0" hangingPunct="1"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Grids need to be strengthened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6BDBC1-EC07-8145-A516-F5026705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AF32977-DCEE-424A-93A9-A0F91B1F83B4}"/>
              </a:ext>
            </a:extLst>
          </p:cNvPr>
          <p:cNvSpPr txBox="1">
            <a:spLocks/>
          </p:cNvSpPr>
          <p:nvPr/>
        </p:nvSpPr>
        <p:spPr>
          <a:xfrm>
            <a:off x="2773017" y="890724"/>
            <a:ext cx="8952258" cy="709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Mobilizing finance </a:t>
            </a:r>
            <a:endParaRPr lang="en-US" sz="3200" b="0" dirty="0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EB7A1DC-72C1-384D-9597-8C6E3E0B03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63" y="0"/>
            <a:ext cx="2324804" cy="23248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EAE7C-F184-450E-8A2A-2694B98462E5}"/>
              </a:ext>
            </a:extLst>
          </p:cNvPr>
          <p:cNvSpPr/>
          <p:nvPr/>
        </p:nvSpPr>
        <p:spPr>
          <a:xfrm>
            <a:off x="775425" y="3590837"/>
            <a:ext cx="302079" cy="3020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76F9C04-C228-4DE3-9972-E089B010D128}"/>
              </a:ext>
            </a:extLst>
          </p:cNvPr>
          <p:cNvSpPr txBox="1">
            <a:spLocks/>
          </p:cNvSpPr>
          <p:nvPr/>
        </p:nvSpPr>
        <p:spPr>
          <a:xfrm>
            <a:off x="1077504" y="3958144"/>
            <a:ext cx="10429875" cy="7520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Paper launched at COP26 showed that only 20 % of grid development needs in emerging economies are relevant for climate finance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Understanding this issue and adapting policies is key to increased finance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14DB9BD-CE98-47DC-890F-706FE1948A05}"/>
              </a:ext>
            </a:extLst>
          </p:cNvPr>
          <p:cNvSpPr txBox="1">
            <a:spLocks/>
          </p:cNvSpPr>
          <p:nvPr/>
        </p:nvSpPr>
        <p:spPr>
          <a:xfrm>
            <a:off x="1183064" y="3583033"/>
            <a:ext cx="9484936" cy="309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r" defTabSz="914400" rtl="0" eaLnBrk="1" latinLnBrk="0" hangingPunct="1"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Climate finance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0DC34B-B358-4BE9-824D-07ECD7D651A6}"/>
              </a:ext>
            </a:extLst>
          </p:cNvPr>
          <p:cNvSpPr/>
          <p:nvPr/>
        </p:nvSpPr>
        <p:spPr>
          <a:xfrm>
            <a:off x="775425" y="5180869"/>
            <a:ext cx="302079" cy="3020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A52B2B8-0526-4DFA-AB1B-2C6ED864054F}"/>
              </a:ext>
            </a:extLst>
          </p:cNvPr>
          <p:cNvSpPr txBox="1">
            <a:spLocks/>
          </p:cNvSpPr>
          <p:nvPr/>
        </p:nvSpPr>
        <p:spPr>
          <a:xfrm>
            <a:off x="1077504" y="5548176"/>
            <a:ext cx="10429875" cy="7520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Private capital can be mobilized for grid investments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Will be context specific so ESCAP published a working paper with different models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704CDA7-C412-4E04-ACED-8165D8079489}"/>
              </a:ext>
            </a:extLst>
          </p:cNvPr>
          <p:cNvSpPr txBox="1">
            <a:spLocks/>
          </p:cNvSpPr>
          <p:nvPr/>
        </p:nvSpPr>
        <p:spPr>
          <a:xfrm>
            <a:off x="1183064" y="5173065"/>
            <a:ext cx="9484936" cy="309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r" defTabSz="914400" rtl="0" eaLnBrk="1" latinLnBrk="0" hangingPunct="1"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Private sources of finance</a:t>
            </a:r>
          </a:p>
        </p:txBody>
      </p:sp>
    </p:spTree>
    <p:extLst>
      <p:ext uri="{BB962C8B-B14F-4D97-AF65-F5344CB8AC3E}">
        <p14:creationId xmlns:p14="http://schemas.microsoft.com/office/powerpoint/2010/main" val="3013686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6398-9DB7-1645-94ED-9E66ECB5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B1FBA-14D4-7042-9E70-16BF7ABC9D11}"/>
              </a:ext>
            </a:extLst>
          </p:cNvPr>
          <p:cNvSpPr/>
          <p:nvPr/>
        </p:nvSpPr>
        <p:spPr>
          <a:xfrm>
            <a:off x="0" y="0"/>
            <a:ext cx="12192000" cy="181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A5BD-D290-924D-8022-78CC88F50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095" y="538412"/>
            <a:ext cx="1491662" cy="443028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2E4D12E8-D7C4-D142-9E28-451C5C5A232F}"/>
              </a:ext>
            </a:extLst>
          </p:cNvPr>
          <p:cNvSpPr/>
          <p:nvPr/>
        </p:nvSpPr>
        <p:spPr>
          <a:xfrm flipH="1" flipV="1">
            <a:off x="0" y="0"/>
            <a:ext cx="12192000" cy="75992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A5A51B-32DA-1E47-A3EB-8CD06A54279C}"/>
              </a:ext>
            </a:extLst>
          </p:cNvPr>
          <p:cNvSpPr txBox="1">
            <a:spLocks/>
          </p:cNvSpPr>
          <p:nvPr/>
        </p:nvSpPr>
        <p:spPr>
          <a:xfrm>
            <a:off x="1183064" y="2291388"/>
            <a:ext cx="9484936" cy="309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r" defTabSz="914400" rtl="0" eaLnBrk="1" latinLnBrk="0" hangingPunct="1"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6BDBC1-EC07-8145-A516-F5026705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AF32977-DCEE-424A-93A9-A0F91B1F83B4}"/>
              </a:ext>
            </a:extLst>
          </p:cNvPr>
          <p:cNvSpPr txBox="1">
            <a:spLocks/>
          </p:cNvSpPr>
          <p:nvPr/>
        </p:nvSpPr>
        <p:spPr>
          <a:xfrm>
            <a:off x="2773017" y="890724"/>
            <a:ext cx="8952258" cy="709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Overview of models</a:t>
            </a:r>
            <a:endParaRPr lang="en-US" sz="3200" b="0" dirty="0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EB7A1DC-72C1-384D-9597-8C6E3E0B03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63" y="0"/>
            <a:ext cx="2324804" cy="2324804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76F9C04-C228-4DE3-9972-E089B010D128}"/>
              </a:ext>
            </a:extLst>
          </p:cNvPr>
          <p:cNvSpPr txBox="1">
            <a:spLocks/>
          </p:cNvSpPr>
          <p:nvPr/>
        </p:nvSpPr>
        <p:spPr>
          <a:xfrm>
            <a:off x="1077504" y="3958144"/>
            <a:ext cx="10429875" cy="7520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A90598-1981-0D02-A715-553BE5D18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972" y="2065079"/>
            <a:ext cx="9484937" cy="40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16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6398-9DB7-1645-94ED-9E66ECB5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B1FBA-14D4-7042-9E70-16BF7ABC9D11}"/>
              </a:ext>
            </a:extLst>
          </p:cNvPr>
          <p:cNvSpPr/>
          <p:nvPr/>
        </p:nvSpPr>
        <p:spPr>
          <a:xfrm>
            <a:off x="0" y="0"/>
            <a:ext cx="12192000" cy="181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A5BD-D290-924D-8022-78CC88F50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095" y="538412"/>
            <a:ext cx="1491662" cy="443028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2E4D12E8-D7C4-D142-9E28-451C5C5A232F}"/>
              </a:ext>
            </a:extLst>
          </p:cNvPr>
          <p:cNvSpPr/>
          <p:nvPr/>
        </p:nvSpPr>
        <p:spPr>
          <a:xfrm flipH="1" flipV="1">
            <a:off x="0" y="0"/>
            <a:ext cx="12192000" cy="75992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4A0618-13C5-8642-8405-7FFFE46AE546}"/>
              </a:ext>
            </a:extLst>
          </p:cNvPr>
          <p:cNvSpPr/>
          <p:nvPr/>
        </p:nvSpPr>
        <p:spPr>
          <a:xfrm>
            <a:off x="775425" y="2299192"/>
            <a:ext cx="302079" cy="3020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53E1AE0-4801-294A-91B0-0CA9B5A6554D}"/>
              </a:ext>
            </a:extLst>
          </p:cNvPr>
          <p:cNvSpPr txBox="1">
            <a:spLocks/>
          </p:cNvSpPr>
          <p:nvPr/>
        </p:nvSpPr>
        <p:spPr>
          <a:xfrm>
            <a:off x="1077504" y="2666499"/>
            <a:ext cx="10429875" cy="7520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Legacy systems and assets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Political will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A5A51B-32DA-1E47-A3EB-8CD06A54279C}"/>
              </a:ext>
            </a:extLst>
          </p:cNvPr>
          <p:cNvSpPr txBox="1">
            <a:spLocks/>
          </p:cNvSpPr>
          <p:nvPr/>
        </p:nvSpPr>
        <p:spPr>
          <a:xfrm>
            <a:off x="1183064" y="2291388"/>
            <a:ext cx="9484936" cy="309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r" defTabSz="914400" rtl="0" eaLnBrk="1" latinLnBrk="0" hangingPunct="1"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Specific historical context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6BDBC1-EC07-8145-A516-F5026705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AF32977-DCEE-424A-93A9-A0F91B1F83B4}"/>
              </a:ext>
            </a:extLst>
          </p:cNvPr>
          <p:cNvSpPr txBox="1">
            <a:spLocks/>
          </p:cNvSpPr>
          <p:nvPr/>
        </p:nvSpPr>
        <p:spPr>
          <a:xfrm>
            <a:off x="2773017" y="890724"/>
            <a:ext cx="8952258" cy="709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Driving forward connectivity in Central Asia</a:t>
            </a:r>
            <a:endParaRPr lang="en-US" sz="3200" b="0" dirty="0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EB7A1DC-72C1-384D-9597-8C6E3E0B03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63" y="0"/>
            <a:ext cx="2324804" cy="23248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EAE7C-F184-450E-8A2A-2694B98462E5}"/>
              </a:ext>
            </a:extLst>
          </p:cNvPr>
          <p:cNvSpPr/>
          <p:nvPr/>
        </p:nvSpPr>
        <p:spPr>
          <a:xfrm>
            <a:off x="775425" y="3590837"/>
            <a:ext cx="302079" cy="3020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76F9C04-C228-4DE3-9972-E089B010D128}"/>
              </a:ext>
            </a:extLst>
          </p:cNvPr>
          <p:cNvSpPr txBox="1">
            <a:spLocks/>
          </p:cNvSpPr>
          <p:nvPr/>
        </p:nvSpPr>
        <p:spPr>
          <a:xfrm>
            <a:off x="1077504" y="3958144"/>
            <a:ext cx="10429875" cy="7520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ESCAP EWG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What is useful in this region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14DB9BD-CE98-47DC-890F-706FE1948A05}"/>
              </a:ext>
            </a:extLst>
          </p:cNvPr>
          <p:cNvSpPr txBox="1">
            <a:spLocks/>
          </p:cNvSpPr>
          <p:nvPr/>
        </p:nvSpPr>
        <p:spPr>
          <a:xfrm>
            <a:off x="1183064" y="3583033"/>
            <a:ext cx="9484936" cy="309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r" defTabSz="914400" rtl="0" eaLnBrk="1" latinLnBrk="0" hangingPunct="1"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Participation in wider efforts vs regional efforts</a:t>
            </a:r>
          </a:p>
        </p:txBody>
      </p:sp>
    </p:spTree>
    <p:extLst>
      <p:ext uri="{BB962C8B-B14F-4D97-AF65-F5344CB8AC3E}">
        <p14:creationId xmlns:p14="http://schemas.microsoft.com/office/powerpoint/2010/main" val="3020871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9878909-0BE5-8349-A5AE-7A4CE6153D90}"/>
              </a:ext>
            </a:extLst>
          </p:cNvPr>
          <p:cNvGrpSpPr/>
          <p:nvPr/>
        </p:nvGrpSpPr>
        <p:grpSpPr>
          <a:xfrm>
            <a:off x="0" y="-1187"/>
            <a:ext cx="12254144" cy="7915629"/>
            <a:chOff x="0" y="-1187"/>
            <a:chExt cx="12254144" cy="79156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C3831E3-1240-9D4D-901E-E3E8A5F89788}"/>
                </a:ext>
              </a:extLst>
            </p:cNvPr>
            <p:cNvSpPr/>
            <p:nvPr/>
          </p:nvSpPr>
          <p:spPr>
            <a:xfrm>
              <a:off x="62144" y="1056442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EA223A0E-C334-F046-B193-8DFD984DDFD8}"/>
                </a:ext>
              </a:extLst>
            </p:cNvPr>
            <p:cNvSpPr/>
            <p:nvPr/>
          </p:nvSpPr>
          <p:spPr>
            <a:xfrm>
              <a:off x="0" y="6010656"/>
              <a:ext cx="12192000" cy="847344"/>
            </a:xfrm>
            <a:custGeom>
              <a:avLst/>
              <a:gdLst>
                <a:gd name="connsiteX0" fmla="*/ 0 w 12192000"/>
                <a:gd name="connsiteY0" fmla="*/ 0 h 847344"/>
                <a:gd name="connsiteX1" fmla="*/ 12192000 w 12192000"/>
                <a:gd name="connsiteY1" fmla="*/ 0 h 847344"/>
                <a:gd name="connsiteX2" fmla="*/ 12192000 w 12192000"/>
                <a:gd name="connsiteY2" fmla="*/ 847344 h 847344"/>
                <a:gd name="connsiteX3" fmla="*/ 0 w 12192000"/>
                <a:gd name="connsiteY3" fmla="*/ 847344 h 847344"/>
                <a:gd name="connsiteX4" fmla="*/ 0 w 12192000"/>
                <a:gd name="connsiteY4" fmla="*/ 0 h 847344"/>
                <a:gd name="connsiteX0" fmla="*/ 0 w 12192000"/>
                <a:gd name="connsiteY0" fmla="*/ 546754 h 847344"/>
                <a:gd name="connsiteX1" fmla="*/ 12192000 w 12192000"/>
                <a:gd name="connsiteY1" fmla="*/ 0 h 847344"/>
                <a:gd name="connsiteX2" fmla="*/ 12192000 w 12192000"/>
                <a:gd name="connsiteY2" fmla="*/ 847344 h 847344"/>
                <a:gd name="connsiteX3" fmla="*/ 0 w 12192000"/>
                <a:gd name="connsiteY3" fmla="*/ 847344 h 847344"/>
                <a:gd name="connsiteX4" fmla="*/ 0 w 12192000"/>
                <a:gd name="connsiteY4" fmla="*/ 546754 h 84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847344">
                  <a:moveTo>
                    <a:pt x="0" y="546754"/>
                  </a:moveTo>
                  <a:lnTo>
                    <a:pt x="12192000" y="0"/>
                  </a:lnTo>
                  <a:lnTo>
                    <a:pt x="12192000" y="847344"/>
                  </a:lnTo>
                  <a:lnTo>
                    <a:pt x="0" y="847344"/>
                  </a:lnTo>
                  <a:lnTo>
                    <a:pt x="0" y="546754"/>
                  </a:lnTo>
                  <a:close/>
                </a:path>
              </a:pathLst>
            </a:custGeom>
            <a:solidFill>
              <a:srgbClr val="0C70AC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7D4513-665B-D044-83F9-93328731D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187"/>
              <a:ext cx="12192000" cy="197006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1054D6-E3B9-714B-81C0-05664264906E}"/>
                </a:ext>
              </a:extLst>
            </p:cNvPr>
            <p:cNvGrpSpPr/>
            <p:nvPr/>
          </p:nvGrpSpPr>
          <p:grpSpPr>
            <a:xfrm>
              <a:off x="2399186" y="2003653"/>
              <a:ext cx="7393627" cy="2199168"/>
              <a:chOff x="3471034" y="2052930"/>
              <a:chExt cx="5820307" cy="173119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3A1A71C-3DA0-114B-8101-DBAB149CA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1034" y="2318962"/>
                <a:ext cx="4256525" cy="119913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9A79690-3E0A-BB4E-B87F-1B04B7C9F7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2786" y="2052930"/>
                <a:ext cx="2088555" cy="173119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4625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AD2794-84D8-4949-A3C6-AEE284339ABB}"/>
              </a:ext>
            </a:extLst>
          </p:cNvPr>
          <p:cNvSpPr txBox="1">
            <a:spLocks/>
          </p:cNvSpPr>
          <p:nvPr/>
        </p:nvSpPr>
        <p:spPr>
          <a:xfrm>
            <a:off x="3009310" y="1469309"/>
            <a:ext cx="9087439" cy="1483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Roboto"/>
                <a:ea typeface="Roboto"/>
              </a:rPr>
              <a:t>Regional Road Map on Power System Connectivity: Relevant strategies and projects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69B363-CD34-A94E-9076-49C0B8B538BA}"/>
              </a:ext>
            </a:extLst>
          </p:cNvPr>
          <p:cNvSpPr txBox="1">
            <a:spLocks/>
          </p:cNvSpPr>
          <p:nvPr/>
        </p:nvSpPr>
        <p:spPr>
          <a:xfrm>
            <a:off x="3075299" y="3217035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Almaty Energy Forum, 16 November 2022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Randi Kristiansen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Economic Affairs Officer, Energy Connectivity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48E168D-6B5C-D24E-BA16-F1120836DB83}"/>
              </a:ext>
            </a:extLst>
          </p:cNvPr>
          <p:cNvSpPr/>
          <p:nvPr/>
        </p:nvSpPr>
        <p:spPr>
          <a:xfrm>
            <a:off x="3188420" y="2880567"/>
            <a:ext cx="5700209" cy="86402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rgbClr val="0C7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2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6398-9DB7-1645-94ED-9E66ECB5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B1FBA-14D4-7042-9E70-16BF7ABC9D11}"/>
              </a:ext>
            </a:extLst>
          </p:cNvPr>
          <p:cNvSpPr/>
          <p:nvPr/>
        </p:nvSpPr>
        <p:spPr>
          <a:xfrm>
            <a:off x="0" y="0"/>
            <a:ext cx="12192000" cy="181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A5BD-D290-924D-8022-78CC88F50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095" y="538412"/>
            <a:ext cx="1491662" cy="443028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2E4D12E8-D7C4-D142-9E28-451C5C5A232F}"/>
              </a:ext>
            </a:extLst>
          </p:cNvPr>
          <p:cNvSpPr/>
          <p:nvPr/>
        </p:nvSpPr>
        <p:spPr>
          <a:xfrm flipH="1" flipV="1">
            <a:off x="0" y="0"/>
            <a:ext cx="12192000" cy="75992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53E1AE0-4801-294A-91B0-0CA9B5A6554D}"/>
              </a:ext>
            </a:extLst>
          </p:cNvPr>
          <p:cNvSpPr txBox="1">
            <a:spLocks/>
          </p:cNvSpPr>
          <p:nvPr/>
        </p:nvSpPr>
        <p:spPr>
          <a:xfrm>
            <a:off x="1077504" y="2666499"/>
            <a:ext cx="10429875" cy="7520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A5A51B-32DA-1E47-A3EB-8CD06A54279C}"/>
              </a:ext>
            </a:extLst>
          </p:cNvPr>
          <p:cNvSpPr txBox="1">
            <a:spLocks/>
          </p:cNvSpPr>
          <p:nvPr/>
        </p:nvSpPr>
        <p:spPr>
          <a:xfrm>
            <a:off x="1183064" y="2291388"/>
            <a:ext cx="9484936" cy="309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r" defTabSz="914400" rtl="0" eaLnBrk="1" latinLnBrk="0" hangingPunct="1"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6BDBC1-EC07-8145-A516-F5026705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AF32977-DCEE-424A-93A9-A0F91B1F83B4}"/>
              </a:ext>
            </a:extLst>
          </p:cNvPr>
          <p:cNvSpPr txBox="1">
            <a:spLocks/>
          </p:cNvSpPr>
          <p:nvPr/>
        </p:nvSpPr>
        <p:spPr>
          <a:xfrm>
            <a:off x="2773017" y="890724"/>
            <a:ext cx="8952258" cy="709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Why talk about connectivity?</a:t>
            </a:r>
            <a:endParaRPr lang="en-US" sz="3200" b="0" dirty="0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EB7A1DC-72C1-384D-9597-8C6E3E0B03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63" y="0"/>
            <a:ext cx="2324804" cy="2324804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76F9C04-C228-4DE3-9972-E089B010D128}"/>
              </a:ext>
            </a:extLst>
          </p:cNvPr>
          <p:cNvSpPr txBox="1">
            <a:spLocks/>
          </p:cNvSpPr>
          <p:nvPr/>
        </p:nvSpPr>
        <p:spPr>
          <a:xfrm>
            <a:off x="1077504" y="3958144"/>
            <a:ext cx="10429875" cy="7520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Content Placeholder 3" descr="Chart, bar chart&#10;&#10;Description automatically generated">
            <a:extLst>
              <a:ext uri="{FF2B5EF4-FFF2-40B4-BE49-F238E27FC236}">
                <a16:creationId xmlns:a16="http://schemas.microsoft.com/office/drawing/2014/main" id="{6F214A77-4742-F5CE-3A43-3C2526E9A4F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366130" y="1799752"/>
            <a:ext cx="7572102" cy="3952375"/>
          </a:xfrm>
          <a:prstGeom prst="rect">
            <a:avLst/>
          </a:prstGeom>
          <a:noFill/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72FF42-A8AA-A037-615E-1A983AB7B580}"/>
              </a:ext>
            </a:extLst>
          </p:cNvPr>
          <p:cNvCxnSpPr>
            <a:cxnSpLocks/>
          </p:cNvCxnSpPr>
          <p:nvPr/>
        </p:nvCxnSpPr>
        <p:spPr>
          <a:xfrm flipV="1">
            <a:off x="6152181" y="2543139"/>
            <a:ext cx="1213908" cy="1831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1FC093-13D0-BABD-706F-CD75B07480B1}"/>
              </a:ext>
            </a:extLst>
          </p:cNvPr>
          <p:cNvCxnSpPr>
            <a:cxnSpLocks/>
          </p:cNvCxnSpPr>
          <p:nvPr/>
        </p:nvCxnSpPr>
        <p:spPr>
          <a:xfrm flipV="1">
            <a:off x="6172844" y="3367981"/>
            <a:ext cx="1213908" cy="1256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A52B2B8-0526-4DFA-AB1B-2C6ED864054F}"/>
              </a:ext>
            </a:extLst>
          </p:cNvPr>
          <p:cNvSpPr txBox="1">
            <a:spLocks/>
          </p:cNvSpPr>
          <p:nvPr/>
        </p:nvSpPr>
        <p:spPr>
          <a:xfrm>
            <a:off x="1077504" y="5548176"/>
            <a:ext cx="10429875" cy="7520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In order to reach sustainability targets and long-term Net Zero targets investments needs to be scaled up massively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3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6398-9DB7-1645-94ED-9E66ECB5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B1FBA-14D4-7042-9E70-16BF7ABC9D11}"/>
              </a:ext>
            </a:extLst>
          </p:cNvPr>
          <p:cNvSpPr/>
          <p:nvPr/>
        </p:nvSpPr>
        <p:spPr>
          <a:xfrm>
            <a:off x="0" y="0"/>
            <a:ext cx="12192000" cy="181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A5BD-D290-924D-8022-78CC88F50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095" y="538412"/>
            <a:ext cx="1491662" cy="443028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2E4D12E8-D7C4-D142-9E28-451C5C5A232F}"/>
              </a:ext>
            </a:extLst>
          </p:cNvPr>
          <p:cNvSpPr/>
          <p:nvPr/>
        </p:nvSpPr>
        <p:spPr>
          <a:xfrm flipH="1" flipV="1">
            <a:off x="0" y="0"/>
            <a:ext cx="12192000" cy="75992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53E1AE0-4801-294A-91B0-0CA9B5A6554D}"/>
              </a:ext>
            </a:extLst>
          </p:cNvPr>
          <p:cNvSpPr txBox="1">
            <a:spLocks/>
          </p:cNvSpPr>
          <p:nvPr/>
        </p:nvSpPr>
        <p:spPr>
          <a:xfrm>
            <a:off x="1077504" y="2666499"/>
            <a:ext cx="10429875" cy="7520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A5A51B-32DA-1E47-A3EB-8CD06A54279C}"/>
              </a:ext>
            </a:extLst>
          </p:cNvPr>
          <p:cNvSpPr txBox="1">
            <a:spLocks/>
          </p:cNvSpPr>
          <p:nvPr/>
        </p:nvSpPr>
        <p:spPr>
          <a:xfrm>
            <a:off x="1183064" y="2291388"/>
            <a:ext cx="9484936" cy="309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r" defTabSz="914400" rtl="0" eaLnBrk="1" latinLnBrk="0" hangingPunct="1"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6BDBC1-EC07-8145-A516-F5026705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AF32977-DCEE-424A-93A9-A0F91B1F83B4}"/>
              </a:ext>
            </a:extLst>
          </p:cNvPr>
          <p:cNvSpPr txBox="1">
            <a:spLocks/>
          </p:cNvSpPr>
          <p:nvPr/>
        </p:nvSpPr>
        <p:spPr>
          <a:xfrm>
            <a:off x="2773017" y="890724"/>
            <a:ext cx="8952258" cy="709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Why talk about connectivity?</a:t>
            </a:r>
            <a:endParaRPr lang="en-US" sz="3200" b="0" dirty="0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EB7A1DC-72C1-384D-9597-8C6E3E0B03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63" y="0"/>
            <a:ext cx="2324804" cy="2324804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76F9C04-C228-4DE3-9972-E089B010D128}"/>
              </a:ext>
            </a:extLst>
          </p:cNvPr>
          <p:cNvSpPr txBox="1">
            <a:spLocks/>
          </p:cNvSpPr>
          <p:nvPr/>
        </p:nvSpPr>
        <p:spPr>
          <a:xfrm>
            <a:off x="1077504" y="3958144"/>
            <a:ext cx="10429875" cy="7520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A52B2B8-0526-4DFA-AB1B-2C6ED864054F}"/>
              </a:ext>
            </a:extLst>
          </p:cNvPr>
          <p:cNvSpPr txBox="1">
            <a:spLocks/>
          </p:cNvSpPr>
          <p:nvPr/>
        </p:nvSpPr>
        <p:spPr>
          <a:xfrm>
            <a:off x="967410" y="2291388"/>
            <a:ext cx="4704520" cy="400881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</a:rPr>
              <a:t>In 2021 ESCAP member states endorsed the regional road map on power system connectivity 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Picture 8" descr="A group of people holding hands&#10;&#10;Description automatically generated with low confidence">
            <a:extLst>
              <a:ext uri="{FF2B5EF4-FFF2-40B4-BE49-F238E27FC236}">
                <a16:creationId xmlns:a16="http://schemas.microsoft.com/office/drawing/2014/main" id="{4A8D8CE1-B659-9D4B-CE65-0C6A937263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4481" y="2074985"/>
            <a:ext cx="5706275" cy="439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1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6398-9DB7-1645-94ED-9E66ECB5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B1FBA-14D4-7042-9E70-16BF7ABC9D11}"/>
              </a:ext>
            </a:extLst>
          </p:cNvPr>
          <p:cNvSpPr/>
          <p:nvPr/>
        </p:nvSpPr>
        <p:spPr>
          <a:xfrm>
            <a:off x="0" y="0"/>
            <a:ext cx="12192000" cy="181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A5BD-D290-924D-8022-78CC88F50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095" y="538412"/>
            <a:ext cx="1491662" cy="443028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2E4D12E8-D7C4-D142-9E28-451C5C5A232F}"/>
              </a:ext>
            </a:extLst>
          </p:cNvPr>
          <p:cNvSpPr/>
          <p:nvPr/>
        </p:nvSpPr>
        <p:spPr>
          <a:xfrm flipH="1" flipV="1">
            <a:off x="0" y="0"/>
            <a:ext cx="12192000" cy="75992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6BDBC1-EC07-8145-A516-F5026705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AF32977-DCEE-424A-93A9-A0F91B1F83B4}"/>
              </a:ext>
            </a:extLst>
          </p:cNvPr>
          <p:cNvSpPr txBox="1">
            <a:spLocks/>
          </p:cNvSpPr>
          <p:nvPr/>
        </p:nvSpPr>
        <p:spPr>
          <a:xfrm>
            <a:off x="2773017" y="890724"/>
            <a:ext cx="7696078" cy="709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Regional Roadmap on Power System Connectivity - Strategies</a:t>
            </a:r>
            <a:endParaRPr lang="en-US" sz="3200" b="0" dirty="0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EB7A1DC-72C1-384D-9597-8C6E3E0B03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63" y="0"/>
            <a:ext cx="2324804" cy="2324804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112B8ED-C5DD-4F8A-9BB9-0B9D359DE1D0}"/>
              </a:ext>
            </a:extLst>
          </p:cNvPr>
          <p:cNvSpPr txBox="1">
            <a:spLocks/>
          </p:cNvSpPr>
          <p:nvPr/>
        </p:nvSpPr>
        <p:spPr>
          <a:xfrm>
            <a:off x="360947" y="2203912"/>
            <a:ext cx="11599809" cy="4659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 u="none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Vision, principles and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nine strategies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to enable sustainable connectivity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2E3DE3FA-BF26-44A6-813C-A1C490436A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5686279"/>
              </p:ext>
            </p:extLst>
          </p:nvPr>
        </p:nvGraphicFramePr>
        <p:xfrm>
          <a:off x="190500" y="2701635"/>
          <a:ext cx="11846457" cy="3841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7854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6398-9DB7-1645-94ED-9E66ECB5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B1FBA-14D4-7042-9E70-16BF7ABC9D11}"/>
              </a:ext>
            </a:extLst>
          </p:cNvPr>
          <p:cNvSpPr/>
          <p:nvPr/>
        </p:nvSpPr>
        <p:spPr>
          <a:xfrm>
            <a:off x="0" y="0"/>
            <a:ext cx="12192000" cy="181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A5BD-D290-924D-8022-78CC88F50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095" y="538412"/>
            <a:ext cx="1491662" cy="443028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2E4D12E8-D7C4-D142-9E28-451C5C5A232F}"/>
              </a:ext>
            </a:extLst>
          </p:cNvPr>
          <p:cNvSpPr/>
          <p:nvPr/>
        </p:nvSpPr>
        <p:spPr>
          <a:xfrm flipH="1" flipV="1">
            <a:off x="0" y="0"/>
            <a:ext cx="12192000" cy="75992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6BDBC1-EC07-8145-A516-F5026705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AF32977-DCEE-424A-93A9-A0F91B1F83B4}"/>
              </a:ext>
            </a:extLst>
          </p:cNvPr>
          <p:cNvSpPr txBox="1">
            <a:spLocks/>
          </p:cNvSpPr>
          <p:nvPr/>
        </p:nvSpPr>
        <p:spPr>
          <a:xfrm>
            <a:off x="2773017" y="890724"/>
            <a:ext cx="7696078" cy="709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Regional Roadmap on Power System Connectivity - Milestones</a:t>
            </a:r>
            <a:endParaRPr lang="en-US" sz="3200" b="0" dirty="0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EB7A1DC-72C1-384D-9597-8C6E3E0B03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63" y="0"/>
            <a:ext cx="2324804" cy="2324804"/>
          </a:xfrm>
          <a:prstGeom prst="rect">
            <a:avLst/>
          </a:prstGeom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61872250-DFA5-41BC-9BD8-38DD96987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8607"/>
              </p:ext>
            </p:extLst>
          </p:nvPr>
        </p:nvGraphicFramePr>
        <p:xfrm>
          <a:off x="47624" y="2377939"/>
          <a:ext cx="12068175" cy="3825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8480">
                  <a:extLst>
                    <a:ext uri="{9D8B030D-6E8A-4147-A177-3AD203B41FA5}">
                      <a16:colId xmlns:a16="http://schemas.microsoft.com/office/drawing/2014/main" val="296076769"/>
                    </a:ext>
                  </a:extLst>
                </a:gridCol>
                <a:gridCol w="5625207">
                  <a:extLst>
                    <a:ext uri="{9D8B030D-6E8A-4147-A177-3AD203B41FA5}">
                      <a16:colId xmlns:a16="http://schemas.microsoft.com/office/drawing/2014/main" val="1954672703"/>
                    </a:ext>
                  </a:extLst>
                </a:gridCol>
                <a:gridCol w="460601">
                  <a:extLst>
                    <a:ext uri="{9D8B030D-6E8A-4147-A177-3AD203B41FA5}">
                      <a16:colId xmlns:a16="http://schemas.microsoft.com/office/drawing/2014/main" val="2096433615"/>
                    </a:ext>
                  </a:extLst>
                </a:gridCol>
                <a:gridCol w="5553887">
                  <a:extLst>
                    <a:ext uri="{9D8B030D-6E8A-4147-A177-3AD203B41FA5}">
                      <a16:colId xmlns:a16="http://schemas.microsoft.com/office/drawing/2014/main" val="800881594"/>
                    </a:ext>
                  </a:extLst>
                </a:gridCol>
              </a:tblGrid>
              <a:tr h="549588">
                <a:tc>
                  <a:txBody>
                    <a:bodyPr/>
                    <a:lstStyle/>
                    <a:p>
                      <a:r>
                        <a:rPr lang="en-US" sz="1700" b="0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u="none" strike="noStrike" kern="1200" baseline="0" dirty="0">
                          <a:solidFill>
                            <a:schemeClr val="dk1"/>
                          </a:solidFill>
                        </a:rPr>
                        <a:t>Regional meeting on grid integration convened regularly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/>
                        <a:t>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/>
                        <a:t>Coordinated mechanisms for system operation and transmission utility cooperation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59330"/>
                  </a:ext>
                </a:extLst>
              </a:tr>
              <a:tr h="549098">
                <a:tc>
                  <a:txBody>
                    <a:bodyPr/>
                    <a:lstStyle/>
                    <a:p>
                      <a:r>
                        <a:rPr lang="en-US" sz="1700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="0" u="none" strike="noStrike" kern="1200" baseline="0" dirty="0">
                          <a:solidFill>
                            <a:schemeClr val="dk1"/>
                          </a:solidFill>
                        </a:rPr>
                        <a:t>Map region’s existing high voltage transmission by 2022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="0" u="none" strike="noStrike" kern="1200" baseline="0" dirty="0">
                          <a:solidFill>
                            <a:schemeClr val="dk1"/>
                          </a:solidFill>
                        </a:rPr>
                        <a:t>Regional grid master plan might be agreed on by 2025. </a:t>
                      </a:r>
                      <a:endParaRPr lang="en-US" sz="17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Subregional platforms created to advance financing of power system connectivity 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022901"/>
                  </a:ext>
                </a:extLst>
              </a:tr>
              <a:tr h="791981">
                <a:tc>
                  <a:txBody>
                    <a:bodyPr/>
                    <a:lstStyle/>
                    <a:p>
                      <a:r>
                        <a:rPr lang="en-US" sz="1700" dirty="0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At least one intra-sub-regional high-level meeting by 2022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At least one additional grid interconnection agreement for all sub-regions by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S8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Capacity building, knowledge generation and data support plans developed and resources identified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781655"/>
                  </a:ext>
                </a:extLst>
              </a:tr>
              <a:tr h="1002191">
                <a:tc>
                  <a:txBody>
                    <a:bodyPr/>
                    <a:lstStyle/>
                    <a:p>
                      <a:r>
                        <a:rPr lang="en-US" sz="1700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Analysis of gaps in grid policies, regulations and standards in each sub-region by 2023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Sub-regional associations of national regulators by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S9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Set of principles to enable the assessment of interconnection projects against economic outcomes, efficiency and sustainability criteria and coherence with SDGs agreed by member States by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52082"/>
                  </a:ext>
                </a:extLst>
              </a:tr>
              <a:tr h="549588">
                <a:tc>
                  <a:txBody>
                    <a:bodyPr/>
                    <a:lstStyle/>
                    <a:p>
                      <a:r>
                        <a:rPr lang="en-US" sz="1700" dirty="0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Studies evaluating economic, energy security, social, and environmental aspects of MPT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530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11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6398-9DB7-1645-94ED-9E66ECB5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B1FBA-14D4-7042-9E70-16BF7ABC9D11}"/>
              </a:ext>
            </a:extLst>
          </p:cNvPr>
          <p:cNvSpPr/>
          <p:nvPr/>
        </p:nvSpPr>
        <p:spPr>
          <a:xfrm>
            <a:off x="0" y="0"/>
            <a:ext cx="12192000" cy="181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A5BD-D290-924D-8022-78CC88F50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095" y="538412"/>
            <a:ext cx="1491662" cy="443028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2E4D12E8-D7C4-D142-9E28-451C5C5A232F}"/>
              </a:ext>
            </a:extLst>
          </p:cNvPr>
          <p:cNvSpPr/>
          <p:nvPr/>
        </p:nvSpPr>
        <p:spPr>
          <a:xfrm flipH="1" flipV="1">
            <a:off x="0" y="0"/>
            <a:ext cx="12192000" cy="75992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4A0618-13C5-8642-8405-7FFFE46AE546}"/>
              </a:ext>
            </a:extLst>
          </p:cNvPr>
          <p:cNvSpPr/>
          <p:nvPr/>
        </p:nvSpPr>
        <p:spPr>
          <a:xfrm>
            <a:off x="775425" y="2299192"/>
            <a:ext cx="302079" cy="3020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53E1AE0-4801-294A-91B0-0CA9B5A6554D}"/>
              </a:ext>
            </a:extLst>
          </p:cNvPr>
          <p:cNvSpPr txBox="1">
            <a:spLocks/>
          </p:cNvSpPr>
          <p:nvPr/>
        </p:nvSpPr>
        <p:spPr>
          <a:xfrm>
            <a:off x="1077504" y="2666499"/>
            <a:ext cx="10429875" cy="7520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Trainings for regulators (South Asia and North-East Asia in 2022, third sub-region in 2023)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Regional regulator forum, 19-20 July 2022 (virtual)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A5A51B-32DA-1E47-A3EB-8CD06A54279C}"/>
              </a:ext>
            </a:extLst>
          </p:cNvPr>
          <p:cNvSpPr txBox="1">
            <a:spLocks/>
          </p:cNvSpPr>
          <p:nvPr/>
        </p:nvSpPr>
        <p:spPr>
          <a:xfrm>
            <a:off x="1183064" y="2291388"/>
            <a:ext cx="9484936" cy="309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r" defTabSz="914400" rtl="0" eaLnBrk="1" latinLnBrk="0" hangingPunct="1"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Regulatory harmonization and capacity building (with Florence School of Regulation)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6BDBC1-EC07-8145-A516-F5026705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AF32977-DCEE-424A-93A9-A0F91B1F83B4}"/>
              </a:ext>
            </a:extLst>
          </p:cNvPr>
          <p:cNvSpPr txBox="1">
            <a:spLocks/>
          </p:cNvSpPr>
          <p:nvPr/>
        </p:nvSpPr>
        <p:spPr>
          <a:xfrm>
            <a:off x="2773017" y="890724"/>
            <a:ext cx="8952258" cy="709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ENERGY CONNECTIVITY PROJECTS</a:t>
            </a:r>
            <a:endParaRPr lang="en-US" sz="3200" b="0" dirty="0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EB7A1DC-72C1-384D-9597-8C6E3E0B03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63" y="0"/>
            <a:ext cx="2324804" cy="23248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EAE7C-F184-450E-8A2A-2694B98462E5}"/>
              </a:ext>
            </a:extLst>
          </p:cNvPr>
          <p:cNvSpPr/>
          <p:nvPr/>
        </p:nvSpPr>
        <p:spPr>
          <a:xfrm>
            <a:off x="775425" y="3590837"/>
            <a:ext cx="302079" cy="3020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76F9C04-C228-4DE3-9972-E089B010D128}"/>
              </a:ext>
            </a:extLst>
          </p:cNvPr>
          <p:cNvSpPr txBox="1">
            <a:spLocks/>
          </p:cNvSpPr>
          <p:nvPr/>
        </p:nvSpPr>
        <p:spPr>
          <a:xfrm>
            <a:off x="1077504" y="3958144"/>
            <a:ext cx="10429875" cy="7520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Modelling of Green Power Corridor scenarios (Modelling workshop: 17 May 2022 – virtual)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Capacity building trainings on transmission planning, financing, and operations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Green Power Corridor Road Map publication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14DB9BD-CE98-47DC-890F-706FE1948A05}"/>
              </a:ext>
            </a:extLst>
          </p:cNvPr>
          <p:cNvSpPr txBox="1">
            <a:spLocks/>
          </p:cNvSpPr>
          <p:nvPr/>
        </p:nvSpPr>
        <p:spPr>
          <a:xfrm>
            <a:off x="1183064" y="3583033"/>
            <a:ext cx="9484936" cy="309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r" defTabSz="914400" rtl="0" eaLnBrk="1" latinLnBrk="0" hangingPunct="1"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North-East Asia Green Power Corridor Road Map (with Stockholm Environment Institute)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0DC34B-B358-4BE9-824D-07ECD7D651A6}"/>
              </a:ext>
            </a:extLst>
          </p:cNvPr>
          <p:cNvSpPr/>
          <p:nvPr/>
        </p:nvSpPr>
        <p:spPr>
          <a:xfrm>
            <a:off x="775425" y="5180869"/>
            <a:ext cx="302079" cy="3020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A52B2B8-0526-4DFA-AB1B-2C6ED864054F}"/>
              </a:ext>
            </a:extLst>
          </p:cNvPr>
          <p:cNvSpPr txBox="1">
            <a:spLocks/>
          </p:cNvSpPr>
          <p:nvPr/>
        </p:nvSpPr>
        <p:spPr>
          <a:xfrm>
            <a:off x="1077504" y="5548176"/>
            <a:ext cx="10429875" cy="7520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Set of principles and an actionable implementation plan to improve the sustainability of connectivity projects (Strategy 9)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704CDA7-C412-4E04-ACED-8165D8079489}"/>
              </a:ext>
            </a:extLst>
          </p:cNvPr>
          <p:cNvSpPr txBox="1">
            <a:spLocks/>
          </p:cNvSpPr>
          <p:nvPr/>
        </p:nvSpPr>
        <p:spPr>
          <a:xfrm>
            <a:off x="1183064" y="5173065"/>
            <a:ext cx="9484936" cy="309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r" defTabSz="914400" rtl="0" eaLnBrk="1" latinLnBrk="0" hangingPunct="1"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Green Power Corridor Framework</a:t>
            </a:r>
          </a:p>
        </p:txBody>
      </p:sp>
    </p:spTree>
    <p:extLst>
      <p:ext uri="{BB962C8B-B14F-4D97-AF65-F5344CB8AC3E}">
        <p14:creationId xmlns:p14="http://schemas.microsoft.com/office/powerpoint/2010/main" val="47199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6398-9DB7-1645-94ED-9E66ECB5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B1FBA-14D4-7042-9E70-16BF7ABC9D11}"/>
              </a:ext>
            </a:extLst>
          </p:cNvPr>
          <p:cNvSpPr/>
          <p:nvPr/>
        </p:nvSpPr>
        <p:spPr>
          <a:xfrm>
            <a:off x="0" y="0"/>
            <a:ext cx="12192000" cy="181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A5BD-D290-924D-8022-78CC88F50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095" y="538412"/>
            <a:ext cx="1491662" cy="443028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2E4D12E8-D7C4-D142-9E28-451C5C5A232F}"/>
              </a:ext>
            </a:extLst>
          </p:cNvPr>
          <p:cNvSpPr/>
          <p:nvPr/>
        </p:nvSpPr>
        <p:spPr>
          <a:xfrm flipH="1" flipV="1">
            <a:off x="0" y="0"/>
            <a:ext cx="12192000" cy="75992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4A0618-13C5-8642-8405-7FFFE46AE546}"/>
              </a:ext>
            </a:extLst>
          </p:cNvPr>
          <p:cNvSpPr/>
          <p:nvPr/>
        </p:nvSpPr>
        <p:spPr>
          <a:xfrm>
            <a:off x="775425" y="2299192"/>
            <a:ext cx="302079" cy="3020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53E1AE0-4801-294A-91B0-0CA9B5A6554D}"/>
              </a:ext>
            </a:extLst>
          </p:cNvPr>
          <p:cNvSpPr txBox="1">
            <a:spLocks/>
          </p:cNvSpPr>
          <p:nvPr/>
        </p:nvSpPr>
        <p:spPr>
          <a:xfrm>
            <a:off x="1077504" y="2666499"/>
            <a:ext cx="10429875" cy="7520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Grids help transport the resources deployed in the system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They are a tool to help integrate sustainable generation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A5A51B-32DA-1E47-A3EB-8CD06A54279C}"/>
              </a:ext>
            </a:extLst>
          </p:cNvPr>
          <p:cNvSpPr txBox="1">
            <a:spLocks/>
          </p:cNvSpPr>
          <p:nvPr/>
        </p:nvSpPr>
        <p:spPr>
          <a:xfrm>
            <a:off x="1183064" y="2291388"/>
            <a:ext cx="9484936" cy="309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r" defTabSz="914400" rtl="0" eaLnBrk="1" latinLnBrk="0" hangingPunct="1"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Connectivity is not a guarantee for sustainable development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6BDBC1-EC07-8145-A516-F5026705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AF32977-DCEE-424A-93A9-A0F91B1F83B4}"/>
              </a:ext>
            </a:extLst>
          </p:cNvPr>
          <p:cNvSpPr txBox="1">
            <a:spLocks/>
          </p:cNvSpPr>
          <p:nvPr/>
        </p:nvSpPr>
        <p:spPr>
          <a:xfrm>
            <a:off x="2773017" y="890724"/>
            <a:ext cx="8952258" cy="709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Green Power Corridor Framework</a:t>
            </a:r>
            <a:endParaRPr lang="en-US" sz="3200" b="0" dirty="0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EB7A1DC-72C1-384D-9597-8C6E3E0B03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63" y="0"/>
            <a:ext cx="2324804" cy="23248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EAE7C-F184-450E-8A2A-2694B98462E5}"/>
              </a:ext>
            </a:extLst>
          </p:cNvPr>
          <p:cNvSpPr/>
          <p:nvPr/>
        </p:nvSpPr>
        <p:spPr>
          <a:xfrm>
            <a:off x="775425" y="3590837"/>
            <a:ext cx="302079" cy="3020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76F9C04-C228-4DE3-9972-E089B010D128}"/>
              </a:ext>
            </a:extLst>
          </p:cNvPr>
          <p:cNvSpPr txBox="1">
            <a:spLocks/>
          </p:cNvSpPr>
          <p:nvPr/>
        </p:nvSpPr>
        <p:spPr>
          <a:xfrm>
            <a:off x="1077504" y="3958144"/>
            <a:ext cx="10429875" cy="7520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Important to note that for a country to export another needs to import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Even with strong export targets, imports can also help the local economy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14DB9BD-CE98-47DC-890F-706FE1948A05}"/>
              </a:ext>
            </a:extLst>
          </p:cNvPr>
          <p:cNvSpPr txBox="1">
            <a:spLocks/>
          </p:cNvSpPr>
          <p:nvPr/>
        </p:nvSpPr>
        <p:spPr>
          <a:xfrm>
            <a:off x="1183064" y="3583033"/>
            <a:ext cx="9484936" cy="309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r" defTabSz="914400" rtl="0" eaLnBrk="1" latinLnBrk="0" hangingPunct="1"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Connectivity needs to take into account national priorities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0DC34B-B358-4BE9-824D-07ECD7D651A6}"/>
              </a:ext>
            </a:extLst>
          </p:cNvPr>
          <p:cNvSpPr/>
          <p:nvPr/>
        </p:nvSpPr>
        <p:spPr>
          <a:xfrm>
            <a:off x="775425" y="5180869"/>
            <a:ext cx="302079" cy="3020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A52B2B8-0526-4DFA-AB1B-2C6ED864054F}"/>
              </a:ext>
            </a:extLst>
          </p:cNvPr>
          <p:cNvSpPr txBox="1">
            <a:spLocks/>
          </p:cNvSpPr>
          <p:nvPr/>
        </p:nvSpPr>
        <p:spPr>
          <a:xfrm>
            <a:off x="1077504" y="5548176"/>
            <a:ext cx="10429875" cy="7520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EWG is a place where ESCAP member states can provide feedback on ESCAP work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704CDA7-C412-4E04-ACED-8165D8079489}"/>
              </a:ext>
            </a:extLst>
          </p:cNvPr>
          <p:cNvSpPr txBox="1">
            <a:spLocks/>
          </p:cNvSpPr>
          <p:nvPr/>
        </p:nvSpPr>
        <p:spPr>
          <a:xfrm>
            <a:off x="1183064" y="5173065"/>
            <a:ext cx="9484936" cy="309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r" defTabSz="914400" rtl="0" eaLnBrk="1" latinLnBrk="0" hangingPunct="1"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Green Power Corridor Framework will be discussed at ESCAP exert working group meeting 6 and 7 of December in Bangkok</a:t>
            </a:r>
          </a:p>
        </p:txBody>
      </p:sp>
    </p:spTree>
    <p:extLst>
      <p:ext uri="{BB962C8B-B14F-4D97-AF65-F5344CB8AC3E}">
        <p14:creationId xmlns:p14="http://schemas.microsoft.com/office/powerpoint/2010/main" val="419704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6398-9DB7-1645-94ED-9E66ECB5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B1FBA-14D4-7042-9E70-16BF7ABC9D11}"/>
              </a:ext>
            </a:extLst>
          </p:cNvPr>
          <p:cNvSpPr/>
          <p:nvPr/>
        </p:nvSpPr>
        <p:spPr>
          <a:xfrm>
            <a:off x="0" y="0"/>
            <a:ext cx="12192000" cy="181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A5BD-D290-924D-8022-78CC88F50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095" y="538412"/>
            <a:ext cx="1491662" cy="443028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2E4D12E8-D7C4-D142-9E28-451C5C5A232F}"/>
              </a:ext>
            </a:extLst>
          </p:cNvPr>
          <p:cNvSpPr/>
          <p:nvPr/>
        </p:nvSpPr>
        <p:spPr>
          <a:xfrm flipH="1" flipV="1">
            <a:off x="0" y="0"/>
            <a:ext cx="12192000" cy="75992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4A0618-13C5-8642-8405-7FFFE46AE546}"/>
              </a:ext>
            </a:extLst>
          </p:cNvPr>
          <p:cNvSpPr/>
          <p:nvPr/>
        </p:nvSpPr>
        <p:spPr>
          <a:xfrm>
            <a:off x="775425" y="2299192"/>
            <a:ext cx="302079" cy="3020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53E1AE0-4801-294A-91B0-0CA9B5A6554D}"/>
              </a:ext>
            </a:extLst>
          </p:cNvPr>
          <p:cNvSpPr txBox="1">
            <a:spLocks/>
          </p:cNvSpPr>
          <p:nvPr/>
        </p:nvSpPr>
        <p:spPr>
          <a:xfrm>
            <a:off x="1077504" y="2666499"/>
            <a:ext cx="10429875" cy="7520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Northeast Asia focus on governance and RE integration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South Asia focus on regional governance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A5A51B-32DA-1E47-A3EB-8CD06A54279C}"/>
              </a:ext>
            </a:extLst>
          </p:cNvPr>
          <p:cNvSpPr txBox="1">
            <a:spLocks/>
          </p:cNvSpPr>
          <p:nvPr/>
        </p:nvSpPr>
        <p:spPr>
          <a:xfrm>
            <a:off x="1183064" y="2291388"/>
            <a:ext cx="9484936" cy="309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r" defTabSz="914400" rtl="0" eaLnBrk="1" latinLnBrk="0" hangingPunct="1"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Currently implementing regulatory capacity building project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6BDBC1-EC07-8145-A516-F5026705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AF32977-DCEE-424A-93A9-A0F91B1F83B4}"/>
              </a:ext>
            </a:extLst>
          </p:cNvPr>
          <p:cNvSpPr txBox="1">
            <a:spLocks/>
          </p:cNvSpPr>
          <p:nvPr/>
        </p:nvSpPr>
        <p:spPr>
          <a:xfrm>
            <a:off x="2773017" y="890724"/>
            <a:ext cx="8952258" cy="709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Regulatory Capacity Building</a:t>
            </a:r>
            <a:endParaRPr lang="en-US" sz="3200" b="0" dirty="0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EB7A1DC-72C1-384D-9597-8C6E3E0B03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63" y="0"/>
            <a:ext cx="2324804" cy="23248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EAE7C-F184-450E-8A2A-2694B98462E5}"/>
              </a:ext>
            </a:extLst>
          </p:cNvPr>
          <p:cNvSpPr/>
          <p:nvPr/>
        </p:nvSpPr>
        <p:spPr>
          <a:xfrm>
            <a:off x="775425" y="3590837"/>
            <a:ext cx="302079" cy="3020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76F9C04-C228-4DE3-9972-E089B010D128}"/>
              </a:ext>
            </a:extLst>
          </p:cNvPr>
          <p:cNvSpPr txBox="1">
            <a:spLocks/>
          </p:cNvSpPr>
          <p:nvPr/>
        </p:nvSpPr>
        <p:spPr>
          <a:xfrm>
            <a:off x="1077504" y="3958144"/>
            <a:ext cx="10429875" cy="7520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Forum for regulators of Asia-Pacific to discuss relevant issues – next forum in June 2023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Topics included: regional collaboration, storage, energy security and low carbon fuels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14DB9BD-CE98-47DC-890F-706FE1948A05}"/>
              </a:ext>
            </a:extLst>
          </p:cNvPr>
          <p:cNvSpPr txBox="1">
            <a:spLocks/>
          </p:cNvSpPr>
          <p:nvPr/>
        </p:nvSpPr>
        <p:spPr>
          <a:xfrm>
            <a:off x="1183064" y="3583033"/>
            <a:ext cx="9484936" cy="309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r" defTabSz="914400" rtl="0" eaLnBrk="1" latinLnBrk="0" hangingPunct="1"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Regional regulatory forum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0DC34B-B358-4BE9-824D-07ECD7D651A6}"/>
              </a:ext>
            </a:extLst>
          </p:cNvPr>
          <p:cNvSpPr/>
          <p:nvPr/>
        </p:nvSpPr>
        <p:spPr>
          <a:xfrm>
            <a:off x="775425" y="5180869"/>
            <a:ext cx="302079" cy="3020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A52B2B8-0526-4DFA-AB1B-2C6ED864054F}"/>
              </a:ext>
            </a:extLst>
          </p:cNvPr>
          <p:cNvSpPr txBox="1">
            <a:spLocks/>
          </p:cNvSpPr>
          <p:nvPr/>
        </p:nvSpPr>
        <p:spPr>
          <a:xfrm>
            <a:off x="1077504" y="5548176"/>
            <a:ext cx="10429875" cy="7520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Ensure connectivity is in the best interest of consumers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Set guidelines for utilities to develop market design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704CDA7-C412-4E04-ACED-8165D8079489}"/>
              </a:ext>
            </a:extLst>
          </p:cNvPr>
          <p:cNvSpPr txBox="1">
            <a:spLocks/>
          </p:cNvSpPr>
          <p:nvPr/>
        </p:nvSpPr>
        <p:spPr>
          <a:xfrm>
            <a:off x="1183064" y="5173065"/>
            <a:ext cx="9484936" cy="309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r" defTabSz="914400" rtl="0" eaLnBrk="1" latinLnBrk="0" hangingPunct="1"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Regulators are important to the connectivity discussion</a:t>
            </a:r>
          </a:p>
        </p:txBody>
      </p:sp>
    </p:spTree>
    <p:extLst>
      <p:ext uri="{BB962C8B-B14F-4D97-AF65-F5344CB8AC3E}">
        <p14:creationId xmlns:p14="http://schemas.microsoft.com/office/powerpoint/2010/main" val="1101669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ESCAP 75 ppt template 1.pptx" id="{5D0AD6E6-44C7-42C5-8ECE-1146F3296E90}" vid="{F60AEC8B-6A9B-4EC4-A94A-A7C87FF5CFB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7fe1d00-5f92-4dfb-a8df-252d5220b019">
      <UserInfo>
        <DisplayName>Amporn Jaturasatienchai</DisplayName>
        <AccountId>552</AccountId>
        <AccountType/>
      </UserInfo>
    </SharedWithUsers>
    <Modifieddate xmlns="b34dec5b-3463-4508-9704-598e9f46c08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FE283696B86942813C574BC076FB13" ma:contentTypeVersion="16" ma:contentTypeDescription="Create a new document." ma:contentTypeScope="" ma:versionID="46038e43d504bdd7006ded39fa8e2db9">
  <xsd:schema xmlns:xsd="http://www.w3.org/2001/XMLSchema" xmlns:xs="http://www.w3.org/2001/XMLSchema" xmlns:p="http://schemas.microsoft.com/office/2006/metadata/properties" xmlns:ns2="d7fe1d00-5f92-4dfb-a8df-252d5220b019" xmlns:ns3="b34dec5b-3463-4508-9704-598e9f46c086" targetNamespace="http://schemas.microsoft.com/office/2006/metadata/properties" ma:root="true" ma:fieldsID="4dabc3b928ca5df0d79beb7bb4b10df5" ns2:_="" ns3:_="">
    <xsd:import namespace="d7fe1d00-5f92-4dfb-a8df-252d5220b019"/>
    <xsd:import namespace="b34dec5b-3463-4508-9704-598e9f46c0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odifi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fe1d00-5f92-4dfb-a8df-252d5220b0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dec5b-3463-4508-9704-598e9f46c0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odifieddate" ma:index="21" nillable="true" ma:displayName="Modified date" ma:format="DateTime" ma:internalName="Modified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6D10B2-1EDE-414D-B6CC-2768813C4E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F62506-863E-4DD9-988D-2DA52D0653E6}">
  <ds:schemaRefs>
    <ds:schemaRef ds:uri="d7fe1d00-5f92-4dfb-a8df-252d5220b019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34dec5b-3463-4508-9704-598e9f46c08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E223211-FB2E-4A0A-887F-10764E3C7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fe1d00-5f92-4dfb-a8df-252d5220b019"/>
    <ds:schemaRef ds:uri="b34dec5b-3463-4508-9704-598e9f46c0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1-ESCAP 75 ppt template 1</Template>
  <TotalTime>443</TotalTime>
  <Words>751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David Wittenstein</dc:creator>
  <cp:lastModifiedBy>Randi Kristiansen</cp:lastModifiedBy>
  <cp:revision>10</cp:revision>
  <dcterms:created xsi:type="dcterms:W3CDTF">2022-03-29T08:56:25Z</dcterms:created>
  <dcterms:modified xsi:type="dcterms:W3CDTF">2022-11-09T04:24:27Z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0x01010088FE283696B86942813C574BC076FB13</vt:lpwstr>
  </property>
</Properties>
</file>