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handoutMasterIdLst>
    <p:handoutMasterId r:id="rId8"/>
  </p:handoutMasterIdLst>
  <p:sldIdLst>
    <p:sldId id="256" r:id="rId4"/>
    <p:sldId id="262" r:id="rId5"/>
    <p:sldId id="258" r:id="rId6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2F5597"/>
    <a:srgbClr val="0066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41" autoAdjust="0"/>
    <p:restoredTop sz="95418" autoAdjust="0"/>
  </p:normalViewPr>
  <p:slideViewPr>
    <p:cSldViewPr snapToGrid="0">
      <p:cViewPr varScale="1">
        <p:scale>
          <a:sx n="39" d="100"/>
          <a:sy n="39" d="100"/>
        </p:scale>
        <p:origin x="12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5DC11D-5762-4102-A088-3B15A4C59C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FC246-4C4E-4EB6-AFEA-8C2DA4F4FF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07AF7-D8C9-483B-BE98-565A7D862BDA}" type="datetimeFigureOut">
              <a:rPr lang="en-US" smtClean="0"/>
              <a:t>09-Feb-24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5D930-BB99-4828-9494-34A98A2270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CF785-F6BA-480A-A198-169D77D625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BBEBE-BECD-4634-A76D-F063B23DD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650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41AD2-D453-40F1-9247-A8DD61448133}" type="datetimeFigureOut">
              <a:rPr lang="en-US" smtClean="0"/>
              <a:t>09-Feb-24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2"/>
            <a:ext cx="5438140" cy="3887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3D99B-8DC3-4891-9707-3320E2A84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795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TRTO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8A4A44D-0673-41DF-9966-C187F6994304}"/>
              </a:ext>
            </a:extLst>
          </p:cNvPr>
          <p:cNvSpPr/>
          <p:nvPr userDrawn="1"/>
        </p:nvSpPr>
        <p:spPr>
          <a:xfrm>
            <a:off x="-1524" y="0"/>
            <a:ext cx="1219199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FA5212-AC13-46FC-8E04-5F42545822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731937"/>
            <a:ext cx="9144000" cy="177802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introduce the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42736-8A29-45B3-82E6-A52068F356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4422"/>
            <a:ext cx="9144000" cy="499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introduce the S/C, WG or TF related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E822D69-580D-4040-808C-CD609E39AE9B}"/>
              </a:ext>
            </a:extLst>
          </p:cNvPr>
          <p:cNvCxnSpPr>
            <a:cxnSpLocks/>
          </p:cNvCxnSpPr>
          <p:nvPr userDrawn="1"/>
        </p:nvCxnSpPr>
        <p:spPr>
          <a:xfrm>
            <a:off x="1" y="6203697"/>
            <a:ext cx="115442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E008C81-6841-4671-8074-1DD7F2F5CEE1}"/>
              </a:ext>
            </a:extLst>
          </p:cNvPr>
          <p:cNvCxnSpPr>
            <a:cxnSpLocks/>
          </p:cNvCxnSpPr>
          <p:nvPr userDrawn="1"/>
        </p:nvCxnSpPr>
        <p:spPr>
          <a:xfrm>
            <a:off x="11530711" y="2"/>
            <a:ext cx="0" cy="62198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2643AFC-712B-4143-8A50-2EAD9086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234177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8C297289-A4D4-4D89-9E30-BF45CC091E13}" type="datetime2">
              <a:rPr lang="en-GB" smtClean="0"/>
              <a:t>Friday, 09 February 2024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656DD63-4220-4DB3-9F16-2F5E3C67E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4599" y="6234177"/>
            <a:ext cx="411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European Tyre &amp; Rim Technical Organisation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C977606-7EF4-42CF-877F-085EFD49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234177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4F045D9-6A50-447E-9A04-3B3C9EFFC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BFC4B428-A592-43D9-9BE7-07BF777F4512}"/>
              </a:ext>
            </a:extLst>
          </p:cNvPr>
          <p:cNvSpPr txBox="1">
            <a:spLocks/>
          </p:cNvSpPr>
          <p:nvPr userDrawn="1"/>
        </p:nvSpPr>
        <p:spPr>
          <a:xfrm>
            <a:off x="914400" y="6591290"/>
            <a:ext cx="10363200" cy="159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>
                <a:effectLst/>
              </a:rPr>
              <a:t>May contain confidential and/or proprietary information. May not be copied or disseminated without the express written consent of ETRTO Secretary General</a:t>
            </a:r>
          </a:p>
        </p:txBody>
      </p:sp>
      <p:pic>
        <p:nvPicPr>
          <p:cNvPr id="7" name="Picture 6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374B9AB1-6E38-E3FA-8F27-896FDA09A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55" y="258700"/>
            <a:ext cx="2949492" cy="118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2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RTO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1CA3A41B-2351-42EB-B9E3-456F6C3C8C21}"/>
              </a:ext>
            </a:extLst>
          </p:cNvPr>
          <p:cNvSpPr/>
          <p:nvPr userDrawn="1"/>
        </p:nvSpPr>
        <p:spPr>
          <a:xfrm>
            <a:off x="0" y="6203697"/>
            <a:ext cx="12183229" cy="6543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F7E399-283F-4391-8129-349183F72073}"/>
              </a:ext>
            </a:extLst>
          </p:cNvPr>
          <p:cNvSpPr/>
          <p:nvPr userDrawn="1"/>
        </p:nvSpPr>
        <p:spPr>
          <a:xfrm rot="5400000">
            <a:off x="8427079" y="3101850"/>
            <a:ext cx="6858000" cy="6543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2377-5DEE-497F-9639-62A87421C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199" y="1733474"/>
            <a:ext cx="10515600" cy="40829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41D8B-6044-4E89-AA2F-39C11F6D0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199" y="352614"/>
            <a:ext cx="10515600" cy="8094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introduce slide title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B6189BA6-A78A-458D-A1BF-A748C6605E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234177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77E51C9-83DF-4946-864B-AD5BEA91C53A}" type="datetime2">
              <a:rPr lang="en-GB" smtClean="0"/>
              <a:t>Friday, 09 February 2024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FA1D1347-8516-4D37-A6CB-8952EDBF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4599" y="6234177"/>
            <a:ext cx="411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European Tyre &amp; Rim Technical Organisation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27B7DE60-A3A8-440C-8851-A7DE74D4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234177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4F045D9-6A50-447E-9A04-3B3C9EFFC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5B0E025-50FF-40F8-B9E2-5C12233B0807}"/>
              </a:ext>
            </a:extLst>
          </p:cNvPr>
          <p:cNvSpPr txBox="1">
            <a:spLocks/>
          </p:cNvSpPr>
          <p:nvPr userDrawn="1"/>
        </p:nvSpPr>
        <p:spPr>
          <a:xfrm>
            <a:off x="914400" y="6591290"/>
            <a:ext cx="10363200" cy="159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>
                <a:effectLst/>
              </a:rPr>
              <a:t>May contain confidential and/or proprietary information. May not be copied or disseminated without the express written consent of ETRTO Secretary General</a:t>
            </a:r>
          </a:p>
        </p:txBody>
      </p:sp>
      <p:pic>
        <p:nvPicPr>
          <p:cNvPr id="5" name="Picture 4" descr="A map of europe with black text&#10;&#10;Description automatically generated">
            <a:extLst>
              <a:ext uri="{FF2B5EF4-FFF2-40B4-BE49-F238E27FC236}">
                <a16:creationId xmlns:a16="http://schemas.microsoft.com/office/drawing/2014/main" id="{9E70B070-A103-561B-B905-710EECA1C1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1300" y="6161784"/>
            <a:ext cx="654304" cy="65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59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TRTO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0079891-027E-4253-9710-8CB8A22A8DF0}"/>
              </a:ext>
            </a:extLst>
          </p:cNvPr>
          <p:cNvSpPr/>
          <p:nvPr userDrawn="1"/>
        </p:nvSpPr>
        <p:spPr>
          <a:xfrm>
            <a:off x="2" y="-136526"/>
            <a:ext cx="12191999" cy="699452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6FA895-CD02-4899-9FDB-C7D9066F6A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15160" y="2447133"/>
            <a:ext cx="785876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introduce the thanks slide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48BCEC-456F-4A34-8CA5-3B8327A0F549}"/>
              </a:ext>
            </a:extLst>
          </p:cNvPr>
          <p:cNvCxnSpPr>
            <a:cxnSpLocks/>
          </p:cNvCxnSpPr>
          <p:nvPr userDrawn="1"/>
        </p:nvCxnSpPr>
        <p:spPr>
          <a:xfrm>
            <a:off x="11530711" y="-136526"/>
            <a:ext cx="0" cy="635635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0E6393-AB16-4152-98BD-FEA8EB740D96}"/>
              </a:ext>
            </a:extLst>
          </p:cNvPr>
          <p:cNvCxnSpPr>
            <a:cxnSpLocks/>
          </p:cNvCxnSpPr>
          <p:nvPr userDrawn="1"/>
        </p:nvCxnSpPr>
        <p:spPr>
          <a:xfrm>
            <a:off x="1" y="6203697"/>
            <a:ext cx="115442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788463E-D249-4DF9-BFCA-811B0DB980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199" y="6234177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280D1DDA-1E96-4F87-8E30-24597B775C25}" type="datetime2">
              <a:rPr lang="en-GB" smtClean="0"/>
              <a:t>Friday, 09 February 2024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B942C3F-78A5-4C01-BF16-57AFE328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4599" y="6234177"/>
            <a:ext cx="411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European Tyre &amp; Rim Technical Organisation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05C9697-1DE4-4BA2-A69B-EE6DE60F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599" y="6234177"/>
            <a:ext cx="27432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4F045D9-6A50-447E-9A04-3B3C9EFFC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5AF9B7BB-7A47-494F-A220-732BE5DBACA8}"/>
              </a:ext>
            </a:extLst>
          </p:cNvPr>
          <p:cNvSpPr txBox="1">
            <a:spLocks/>
          </p:cNvSpPr>
          <p:nvPr userDrawn="1"/>
        </p:nvSpPr>
        <p:spPr>
          <a:xfrm>
            <a:off x="914400" y="6591290"/>
            <a:ext cx="10363200" cy="159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>
                <a:effectLst/>
              </a:rPr>
              <a:t>May contain confidential and/or proprietary information. May not be copied or disseminated without the express written consent of ETRTO Secretary General</a:t>
            </a:r>
          </a:p>
        </p:txBody>
      </p:sp>
      <p:pic>
        <p:nvPicPr>
          <p:cNvPr id="9" name="Picture 8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0026DD0A-C1E7-99DC-8448-FBE5301440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55" y="258700"/>
            <a:ext cx="2949492" cy="118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4445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3541A0-6D1D-48E8-AAE7-7E4D17C6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BEA4E-B31A-4947-805D-96C6B60AA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44A93-C5F7-48FE-93AC-1DEF28232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B5653-871D-4268-8BAD-E6C492F5DD61}" type="datetime2">
              <a:rPr lang="en-GB" smtClean="0"/>
              <a:t>Friday, 09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03F57-D60F-41A8-9A52-CCD61D417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European Tyre &amp; Rim Technical Organisation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DC25-E271-4B58-9561-4E6E8E6F5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045D9-6A50-447E-9A04-3B3C9EFFC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D48780D4-D9D9-95B8-5A92-B8C64D740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7217" y="1731937"/>
            <a:ext cx="8897566" cy="1778027"/>
          </a:xfrm>
        </p:spPr>
        <p:txBody>
          <a:bodyPr/>
          <a:lstStyle/>
          <a:p>
            <a:r>
              <a:rPr lang="en-GB" dirty="0"/>
              <a:t>Overview of UN Regulation No.117 documents </a:t>
            </a:r>
            <a:r>
              <a:rPr lang="en-GB" dirty="0">
                <a:solidFill>
                  <a:srgbClr val="FF61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Rev.2</a:t>
            </a:r>
            <a:endParaRPr lang="en-US" dirty="0">
              <a:solidFill>
                <a:srgbClr val="FF616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Subtitle 23">
            <a:extLst>
              <a:ext uri="{FF2B5EF4-FFF2-40B4-BE49-F238E27FC236}">
                <a16:creationId xmlns:a16="http://schemas.microsoft.com/office/drawing/2014/main" id="{AE9B229A-CA90-1350-36B2-3BF1598F5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79</a:t>
            </a:r>
            <a:r>
              <a:rPr lang="en-GB" baseline="30000" dirty="0"/>
              <a:t>TH</a:t>
            </a:r>
            <a:r>
              <a:rPr lang="en-GB" dirty="0"/>
              <a:t> GRBP session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65715-0852-4EBC-99A8-542DE3FFF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4600" y="6234115"/>
            <a:ext cx="4114800" cy="365125"/>
          </a:xfrm>
        </p:spPr>
        <p:txBody>
          <a:bodyPr/>
          <a:lstStyle/>
          <a:p>
            <a:r>
              <a:rPr lang="en-001" dirty="0"/>
              <a:t>European Tyre &amp; Rim Technical Organisation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2D440-BEBF-4CA7-AD1F-F7C0A6F03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6600" y="6234115"/>
            <a:ext cx="2743200" cy="365125"/>
          </a:xfrm>
        </p:spPr>
        <p:txBody>
          <a:bodyPr/>
          <a:lstStyle/>
          <a:p>
            <a:fld id="{74F045D9-6A50-447E-9A04-3B3C9EFFC6F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86E751A9-B2F5-BEEB-43FB-411D43DBD1A2}"/>
              </a:ext>
            </a:extLst>
          </p:cNvPr>
          <p:cNvSpPr txBox="1">
            <a:spLocks/>
          </p:cNvSpPr>
          <p:nvPr/>
        </p:nvSpPr>
        <p:spPr>
          <a:xfrm>
            <a:off x="5527861" y="444094"/>
            <a:ext cx="5943660" cy="805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200"/>
              </a:lnSpc>
            </a:pPr>
            <a:r>
              <a:rPr lang="en-GB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Informal document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b="1">
                <a:latin typeface="Times New Roman" panose="02020603050405020304" pitchFamily="18" charset="0"/>
                <a:ea typeface="Times New Roman" panose="02020603050405020304" pitchFamily="18" charset="0"/>
              </a:rPr>
              <a:t>GRBP-79-35</a:t>
            </a:r>
            <a:r>
              <a:rPr lang="en-GB" sz="2000" b="1">
                <a:solidFill>
                  <a:srgbClr val="FF616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GB" sz="2000" b="1">
                <a:solidFill>
                  <a:srgbClr val="FF61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Rev.2</a:t>
            </a:r>
            <a:endParaRPr lang="en-GB" sz="2000" dirty="0">
              <a:solidFill>
                <a:srgbClr val="FF616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79th GRBP, 6-9 February 2024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agenda item 7 (d)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1102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51C4B-5A68-EEA7-E3F0-FE1CBA9E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European Tyre &amp; Rim Technical Organisation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337CF-C221-5EF7-91A5-4E0E981E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5D9-6A50-447E-9A04-3B3C9EFFC6F0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596FA6-EC4E-9DD4-CD53-D1C055F54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770396"/>
              </p:ext>
            </p:extLst>
          </p:nvPr>
        </p:nvGraphicFramePr>
        <p:xfrm>
          <a:off x="620872" y="819687"/>
          <a:ext cx="9659471" cy="5250607"/>
        </p:xfrm>
        <a:graphic>
          <a:graphicData uri="http://schemas.openxmlformats.org/drawingml/2006/table">
            <a:tbl>
              <a:tblPr firstRow="1" bandRow="1"/>
              <a:tblGrid>
                <a:gridCol w="1935972">
                  <a:extLst>
                    <a:ext uri="{9D8B030D-6E8A-4147-A177-3AD203B41FA5}">
                      <a16:colId xmlns:a16="http://schemas.microsoft.com/office/drawing/2014/main" val="3183845423"/>
                    </a:ext>
                  </a:extLst>
                </a:gridCol>
                <a:gridCol w="2920678">
                  <a:extLst>
                    <a:ext uri="{9D8B030D-6E8A-4147-A177-3AD203B41FA5}">
                      <a16:colId xmlns:a16="http://schemas.microsoft.com/office/drawing/2014/main" val="827101131"/>
                    </a:ext>
                  </a:extLst>
                </a:gridCol>
                <a:gridCol w="2387953">
                  <a:extLst>
                    <a:ext uri="{9D8B030D-6E8A-4147-A177-3AD203B41FA5}">
                      <a16:colId xmlns:a16="http://schemas.microsoft.com/office/drawing/2014/main" val="2675004291"/>
                    </a:ext>
                  </a:extLst>
                </a:gridCol>
                <a:gridCol w="2414868">
                  <a:extLst>
                    <a:ext uri="{9D8B030D-6E8A-4147-A177-3AD203B41FA5}">
                      <a16:colId xmlns:a16="http://schemas.microsoft.com/office/drawing/2014/main" val="3643159307"/>
                    </a:ext>
                  </a:extLst>
                </a:gridCol>
              </a:tblGrid>
              <a:tr h="20250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R117.04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R117.03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R117.02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F5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996242"/>
                  </a:ext>
                </a:extLst>
              </a:tr>
              <a:tr h="2077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Supp.2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Supp.2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Supp.16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076020"/>
                  </a:ext>
                </a:extLst>
              </a:tr>
              <a:tr h="20250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abrasion methods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GRBP/2024/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(TFTA)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77514"/>
                  </a:ext>
                </a:extLst>
              </a:tr>
              <a:tr h="202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</a:rPr>
                        <a:t>Proposal to replace with: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447752"/>
                  </a:ext>
                </a:extLst>
              </a:tr>
              <a:tr h="4358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F5597"/>
                          </a:highlight>
                          <a:latin typeface="+mn-lt"/>
                        </a:rPr>
                        <a:t> GRBP-79-12</a:t>
                      </a:r>
                      <a:r>
                        <a:rPr lang="en-GB" sz="1600" b="1" i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-Rev.2</a:t>
                      </a:r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0" i="0" u="none" strike="noStrike" dirty="0">
                          <a:solidFill>
                            <a:srgbClr val="2F5597"/>
                          </a:solidFill>
                          <a:effectLst/>
                          <a:latin typeface="+mn-lt"/>
                        </a:rPr>
                        <a:t>(TFTA)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9027"/>
                  </a:ext>
                </a:extLst>
              </a:tr>
              <a:tr h="405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 corrections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F5597"/>
                          </a:highlight>
                          <a:latin typeface="Calibri" panose="020F0502020204030204" pitchFamily="34" charset="0"/>
                        </a:rPr>
                        <a:t> GRBP/2024/4 </a:t>
                      </a:r>
                      <a:r>
                        <a:rPr lang="en-GB" sz="1600" b="0" i="0" u="none" strike="noStrike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</a:rPr>
                        <a:t>(ETRTO)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dirty="0">
                          <a:solidFill>
                            <a:srgbClr val="FFFFFF"/>
                          </a:solidFill>
                          <a:effectLst/>
                          <a:highlight>
                            <a:srgbClr val="8000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GRBP-79-50 </a:t>
                      </a:r>
                      <a:r>
                        <a:rPr lang="en-GB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(France)</a:t>
                      </a:r>
                      <a:endParaRPr lang="en-GB" sz="1600" b="0" i="0" u="none" strike="noStrike" dirty="0">
                        <a:solidFill>
                          <a:srgbClr val="2F559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F5597"/>
                          </a:highlight>
                          <a:latin typeface="Calibri" panose="020F0502020204030204" pitchFamily="34" charset="0"/>
                        </a:rPr>
                        <a:t> GRBP/2024/12 </a:t>
                      </a:r>
                      <a:r>
                        <a:rPr lang="en-GB" sz="1600" b="0" i="0" u="none" strike="noStrike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</a:rPr>
                        <a:t>(ETRTO)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dirty="0">
                          <a:solidFill>
                            <a:srgbClr val="FFFFFF"/>
                          </a:solidFill>
                          <a:effectLst/>
                          <a:highlight>
                            <a:srgbClr val="8000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GRBP-79-49 </a:t>
                      </a:r>
                      <a:r>
                        <a:rPr lang="en-GB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(France)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F5597"/>
                          </a:highlight>
                          <a:latin typeface="Calibri" panose="020F0502020204030204" pitchFamily="34" charset="0"/>
                        </a:rPr>
                        <a:t> GRBP/2024/5 </a:t>
                      </a:r>
                      <a:r>
                        <a:rPr lang="en-GB" sz="1600" b="0" i="0" u="none" strike="noStrike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</a:rPr>
                        <a:t>(ETRTO)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29648"/>
                  </a:ext>
                </a:extLst>
              </a:tr>
              <a:tr h="939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Measurement Uncertainties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600"/>
                        </a:spcAft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</a:rPr>
                        <a:t> GRBP-78-05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(IWG MU)</a:t>
                      </a:r>
                      <a:b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+mn-lt"/>
                        </a:rPr>
                      </a:b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(replacing GRBP/2023/19) already adopted in 78</a:t>
                      </a:r>
                      <a:r>
                        <a:rPr lang="en-GB" sz="1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GRBP session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FA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652168"/>
                  </a:ext>
                </a:extLst>
              </a:tr>
              <a:tr h="202509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C3 SRTT’s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GRBP/2024/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(ETRTO)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GRBP/2024/</a:t>
                      </a:r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(ETRTO)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GRBP/2024/</a:t>
                      </a:r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(ETRTO)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391627"/>
                  </a:ext>
                </a:extLst>
              </a:tr>
              <a:tr h="202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GRBP-79-07 (Japan)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GRBP-79-08 (Japan)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GRBP-79-09 (Japan)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810779"/>
                  </a:ext>
                </a:extLst>
              </a:tr>
              <a:tr h="202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</a:rPr>
                        <a:t>Proposal to replace with: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</a:rPr>
                        <a:t>Proposal to replace with: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0" u="none" strike="noStrike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</a:rPr>
                        <a:t>Proposal to replace with: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970706"/>
                  </a:ext>
                </a:extLst>
              </a:tr>
              <a:tr h="4323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F5597"/>
                          </a:highlight>
                          <a:latin typeface="Calibri" panose="020F0502020204030204" pitchFamily="34" charset="0"/>
                        </a:rPr>
                        <a:t> GRBP-79-21 </a:t>
                      </a:r>
                      <a:r>
                        <a:rPr lang="en-GB" sz="1600" b="0" i="0" u="none" strike="noStrike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</a:rPr>
                        <a:t>(ETRTO)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F5597"/>
                          </a:highlight>
                          <a:latin typeface="Calibri" panose="020F0502020204030204" pitchFamily="34" charset="0"/>
                        </a:rPr>
                        <a:t> GRBP-79-22 </a:t>
                      </a:r>
                      <a:r>
                        <a:rPr lang="en-GB" sz="1600" b="0" i="0" u="none" strike="noStrike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</a:rPr>
                        <a:t>(ETRTO)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F5597"/>
                          </a:highlight>
                          <a:latin typeface="Calibri" panose="020F0502020204030204" pitchFamily="34" charset="0"/>
                        </a:rPr>
                        <a:t> GRBP-79-23 </a:t>
                      </a:r>
                      <a:r>
                        <a:rPr lang="en-GB" sz="1600" b="0" i="0" u="none" strike="noStrike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</a:rPr>
                        <a:t>(ETRTO</a:t>
                      </a:r>
                      <a:r>
                        <a:rPr lang="en-GB" sz="1600" b="1" i="0" u="none" strike="noStrike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816968"/>
                  </a:ext>
                </a:extLst>
              </a:tr>
              <a:tr h="3790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GRBP-79-</a:t>
                      </a:r>
                      <a:r>
                        <a:rPr lang="en-GB" sz="1600" b="1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GB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- Supporting material to GRBP-79-07, GRBP-79-08 and GRBP-79-09 (JAPAN) 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439752"/>
                  </a:ext>
                </a:extLst>
              </a:tr>
              <a:tr h="3790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0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GRBP-79-36 </a:t>
                      </a:r>
                      <a:r>
                        <a:rPr lang="en-GB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Supporting material to GRBP-79-21, GRBP-79-22 and GRBP-79-23 (ETRTO)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16333"/>
                  </a:ext>
                </a:extLst>
              </a:tr>
              <a:tr h="4102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LT-marked tyres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spcAft>
                          <a:spcPts val="300"/>
                        </a:spcAft>
                      </a:pPr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2F5597"/>
                          </a:highlight>
                          <a:latin typeface="Calibri" panose="020F0502020204030204" pitchFamily="34" charset="0"/>
                        </a:rPr>
                        <a:t> GRBP/2024/17 </a:t>
                      </a:r>
                      <a:r>
                        <a:rPr lang="en-GB" sz="1600" b="0" i="0" u="none" strike="noStrike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</a:rPr>
                        <a:t>(AAPC)</a:t>
                      </a:r>
                    </a:p>
                  </a:txBody>
                  <a:tcPr marL="5193" marR="5193" marT="5193" marB="0" anchor="ctr">
                    <a:lnL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5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949357"/>
                  </a:ext>
                </a:extLst>
              </a:tr>
            </a:tbl>
          </a:graphicData>
        </a:graphic>
      </p:graphicFrame>
      <p:sp>
        <p:nvSpPr>
          <p:cNvPr id="8" name="Title 2">
            <a:extLst>
              <a:ext uri="{FF2B5EF4-FFF2-40B4-BE49-F238E27FC236}">
                <a16:creationId xmlns:a16="http://schemas.microsoft.com/office/drawing/2014/main" id="{78233399-E710-3188-53AD-84C89F275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172836"/>
            <a:ext cx="10515600" cy="809411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+mn-lt"/>
                <a:cs typeface="Times New Roman" panose="02020603050405020304" pitchFamily="18" charset="0"/>
              </a:rPr>
              <a:t>UN Reg. No. 117 amendment proposals </a:t>
            </a:r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Rev.2</a:t>
            </a:r>
            <a:endParaRPr lang="en-GB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1701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163F-548B-42DC-A8CE-5A9F28E6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22C9E-D264-4A72-8DBF-239414ACF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001" dirty="0"/>
              <a:t>European Tyre &amp; Rim Technical Organisation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2B258-391A-4D16-AEDA-38646B1E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45D9-6A50-447E-9A04-3B3C9EFFC6F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728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7EA882-C7C0-4C2B-9485-5929F52662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3B49A2-A6B6-4AB1-B565-431F2EEA4F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603</TotalTime>
  <Words>251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Overview of UN Regulation No.117 documents Rev.2</vt:lpstr>
      <vt:lpstr>UN Reg. No. 117 amendment proposals Rev.2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EXEC</dc:title>
  <dc:creator>Josep Guinjoan</dc:creator>
  <cp:lastModifiedBy>Secretariat editorial modifications</cp:lastModifiedBy>
  <cp:revision>50</cp:revision>
  <cp:lastPrinted>2024-01-31T12:13:07Z</cp:lastPrinted>
  <dcterms:created xsi:type="dcterms:W3CDTF">2021-11-17T09:31:58Z</dcterms:created>
  <dcterms:modified xsi:type="dcterms:W3CDTF">2024-02-09T10:12:17Z</dcterms:modified>
</cp:coreProperties>
</file>