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71" r:id="rId6"/>
    <p:sldId id="317" r:id="rId7"/>
    <p:sldId id="294" r:id="rId8"/>
    <p:sldId id="31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arz, Torsten (I/ET-B2)" initials="ST(B" lastIdx="6" clrIdx="0">
    <p:extLst>
      <p:ext uri="{19B8F6BF-5375-455C-9EA6-DF929625EA0E}">
        <p15:presenceInfo xmlns:p15="http://schemas.microsoft.com/office/powerpoint/2012/main" userId="S::torsten.schwarz@audi.de::70f7f55b-7391-448a-a3d4-66805c88f7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87A"/>
    <a:srgbClr val="818283"/>
    <a:srgbClr val="67686A"/>
    <a:srgbClr val="403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96E07A-1DB0-49A2-873F-30F21D09F342}" v="3" dt="2024-03-24T14:45:51.49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6761" autoAdjust="0"/>
  </p:normalViewPr>
  <p:slideViewPr>
    <p:cSldViewPr snapToGrid="0">
      <p:cViewPr varScale="1">
        <p:scale>
          <a:sx n="82" d="100"/>
          <a:sy n="82" d="100"/>
        </p:scale>
        <p:origin x="73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6696E07A-1DB0-49A2-873F-30F21D09F342}"/>
    <pc:docChg chg="modSld">
      <pc:chgData name="Konstantin Glukhenkiy" userId="24b49d37-c936-4e44-8fab-4bfac34f62f4" providerId="ADAL" clId="{6696E07A-1DB0-49A2-873F-30F21D09F342}" dt="2024-03-24T14:45:51.495" v="8" actId="478"/>
      <pc:docMkLst>
        <pc:docMk/>
      </pc:docMkLst>
      <pc:sldChg chg="delSp modSp mod">
        <pc:chgData name="Konstantin Glukhenkiy" userId="24b49d37-c936-4e44-8fab-4bfac34f62f4" providerId="ADAL" clId="{6696E07A-1DB0-49A2-873F-30F21D09F342}" dt="2024-03-24T14:45:51.495" v="8" actId="478"/>
        <pc:sldMkLst>
          <pc:docMk/>
          <pc:sldMk cId="1036707213" sldId="256"/>
        </pc:sldMkLst>
        <pc:graphicFrameChg chg="modGraphic">
          <ac:chgData name="Konstantin Glukhenkiy" userId="24b49d37-c936-4e44-8fab-4bfac34f62f4" providerId="ADAL" clId="{6696E07A-1DB0-49A2-873F-30F21D09F342}" dt="2024-03-24T14:42:41.923" v="7" actId="20577"/>
          <ac:graphicFrameMkLst>
            <pc:docMk/>
            <pc:sldMk cId="1036707213" sldId="256"/>
            <ac:graphicFrameMk id="6" creationId="{AAE62634-C55C-5F63-FBCD-7A90DC9CA499}"/>
          </ac:graphicFrameMkLst>
        </pc:graphicFrameChg>
        <pc:picChg chg="del">
          <ac:chgData name="Konstantin Glukhenkiy" userId="24b49d37-c936-4e44-8fab-4bfac34f62f4" providerId="ADAL" clId="{6696E07A-1DB0-49A2-873F-30F21D09F342}" dt="2024-03-24T14:45:51.495" v="8" actId="478"/>
          <ac:picMkLst>
            <pc:docMk/>
            <pc:sldMk cId="1036707213" sldId="256"/>
            <ac:picMk id="102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A6B3F-8A1F-428A-9ABA-F87A10A58389}" type="datetimeFigureOut">
              <a:rPr lang="it-IT" smtClean="0"/>
              <a:t>24/03/2024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0AEB5-7B7F-4628-AB39-24BD0FD240BE}" type="slidenum">
              <a:rPr lang="it-IT" smtClean="0"/>
              <a:t>‹#›</a:t>
            </a:fld>
            <a:endParaRPr lang="it-IT"/>
          </a:p>
        </p:txBody>
      </p:sp>
    </p:spTree>
    <p:extLst>
      <p:ext uri="{BB962C8B-B14F-4D97-AF65-F5344CB8AC3E}">
        <p14:creationId xmlns:p14="http://schemas.microsoft.com/office/powerpoint/2010/main" val="388277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2481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2A9DD-DCD2-4224-8D54-177EA3E9798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6641E07-57B0-4051-9609-E10F84C77F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407ED97-1DE1-49B5-A0C1-4C55CDA3967D}"/>
              </a:ext>
            </a:extLst>
          </p:cNvPr>
          <p:cNvSpPr>
            <a:spLocks noGrp="1"/>
          </p:cNvSpPr>
          <p:nvPr>
            <p:ph type="dt" sz="half" idx="10"/>
          </p:nvPr>
        </p:nvSpPr>
        <p:spPr/>
        <p:txBody>
          <a:bodyPr/>
          <a:lstStyle/>
          <a:p>
            <a:fld id="{ADEA4782-768A-4A26-9529-E254BB331CA5}" type="datetime1">
              <a:rPr lang="de-DE" smtClean="0"/>
              <a:t>24.03.2024</a:t>
            </a:fld>
            <a:endParaRPr lang="de-DE"/>
          </a:p>
        </p:txBody>
      </p:sp>
      <p:sp>
        <p:nvSpPr>
          <p:cNvPr id="5" name="Fußzeilenplatzhalter 4">
            <a:extLst>
              <a:ext uri="{FF2B5EF4-FFF2-40B4-BE49-F238E27FC236}">
                <a16:creationId xmlns:a16="http://schemas.microsoft.com/office/drawing/2014/main" id="{013C1724-C9D7-4AF8-AD5D-9D4786D5D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58749DF-A721-46B6-8DBF-5FEF9A90124E}"/>
              </a:ext>
            </a:extLst>
          </p:cNvPr>
          <p:cNvSpPr>
            <a:spLocks noGrp="1"/>
          </p:cNvSpPr>
          <p:nvPr>
            <p:ph type="sldNum" sz="quarter" idx="12"/>
          </p:nvPr>
        </p:nvSpPr>
        <p:spPr/>
        <p:txBody>
          <a:bodyPr/>
          <a:lstStyle/>
          <a:p>
            <a:fld id="{AAC85E57-7382-4485-9D14-0BD8FAB214FB}" type="slidenum">
              <a:rPr lang="de-DE" smtClean="0"/>
              <a:t>‹#›</a:t>
            </a:fld>
            <a:endParaRPr lang="de-DE"/>
          </a:p>
        </p:txBody>
      </p:sp>
    </p:spTree>
    <p:extLst>
      <p:ext uri="{BB962C8B-B14F-4D97-AF65-F5344CB8AC3E}">
        <p14:creationId xmlns:p14="http://schemas.microsoft.com/office/powerpoint/2010/main" val="464001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magine 9">
            <a:extLst>
              <a:ext uri="{FF2B5EF4-FFF2-40B4-BE49-F238E27FC236}">
                <a16:creationId xmlns:a16="http://schemas.microsoft.com/office/drawing/2014/main" id="{8EE125BF-D084-459F-806B-DFAA2DB46113}"/>
              </a:ext>
            </a:extLst>
          </p:cNvPr>
          <p:cNvPicPr>
            <a:picLocks noChangeAspect="1"/>
          </p:cNvPicPr>
          <p:nvPr userDrawn="1"/>
        </p:nvPicPr>
        <p:blipFill rotWithShape="1">
          <a:blip r:embed="rId4"/>
          <a:srcRect l="175" t="4754" r="527" b="10762"/>
          <a:stretch/>
        </p:blipFill>
        <p:spPr>
          <a:xfrm>
            <a:off x="0" y="6343650"/>
            <a:ext cx="12192000" cy="514350"/>
          </a:xfrm>
          <a:prstGeom prst="rect">
            <a:avLst/>
          </a:prstGeom>
        </p:spPr>
      </p:pic>
      <p:pic>
        <p:nvPicPr>
          <p:cNvPr id="21" name="Immagine 20">
            <a:extLst>
              <a:ext uri="{FF2B5EF4-FFF2-40B4-BE49-F238E27FC236}">
                <a16:creationId xmlns:a16="http://schemas.microsoft.com/office/drawing/2014/main" id="{3E61341F-C07C-4737-86E7-A2033E177F5E}"/>
              </a:ext>
            </a:extLst>
          </p:cNvPr>
          <p:cNvPicPr>
            <a:picLocks noChangeAspect="1"/>
          </p:cNvPicPr>
          <p:nvPr userDrawn="1"/>
        </p:nvPicPr>
        <p:blipFill>
          <a:blip r:embed="rId5" cstate="hqprint">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tretch>
            <a:fillRect/>
          </a:stretch>
        </p:blipFill>
        <p:spPr>
          <a:xfrm rot="5400000" flipH="1">
            <a:off x="324447" y="-324447"/>
            <a:ext cx="1437084" cy="2085977"/>
          </a:xfrm>
          <a:prstGeom prst="rect">
            <a:avLst/>
          </a:prstGeom>
        </p:spPr>
      </p:pic>
      <p:pic>
        <p:nvPicPr>
          <p:cNvPr id="3" name="Immagine 2">
            <a:extLst>
              <a:ext uri="{FF2B5EF4-FFF2-40B4-BE49-F238E27FC236}">
                <a16:creationId xmlns:a16="http://schemas.microsoft.com/office/drawing/2014/main" id="{3B478787-0D5C-4CA1-A746-EA7466FB9D01}"/>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883264" y="90452"/>
            <a:ext cx="2213485" cy="882137"/>
          </a:xfrm>
          <a:prstGeom prst="rect">
            <a:avLst/>
          </a:prstGeom>
        </p:spPr>
      </p:pic>
    </p:spTree>
    <p:extLst>
      <p:ext uri="{BB962C8B-B14F-4D97-AF65-F5344CB8AC3E}">
        <p14:creationId xmlns:p14="http://schemas.microsoft.com/office/powerpoint/2010/main" val="3650563672"/>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ctr" defTabSz="914400" rtl="0" eaLnBrk="1" latinLnBrk="0" hangingPunct="1">
        <a:lnSpc>
          <a:spcPct val="90000"/>
        </a:lnSpc>
        <a:spcBef>
          <a:spcPct val="0"/>
        </a:spcBef>
        <a:buNone/>
        <a:defRPr sz="4400" b="1" kern="1200">
          <a:solidFill>
            <a:srgbClr val="403F4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rgbClr val="67686A"/>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iki.unece.org/pages/viewpage.action?pageId=60364189"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3C86410-30F6-4618-A6D8-3596C63DDE97}"/>
              </a:ext>
            </a:extLst>
          </p:cNvPr>
          <p:cNvSpPr txBox="1"/>
          <p:nvPr/>
        </p:nvSpPr>
        <p:spPr>
          <a:xfrm>
            <a:off x="232756" y="1391395"/>
            <a:ext cx="11629506" cy="2554545"/>
          </a:xfrm>
          <a:prstGeom prst="rect">
            <a:avLst/>
          </a:prstGeom>
          <a:noFill/>
        </p:spPr>
        <p:txBody>
          <a:bodyPr wrap="square" rtlCol="0">
            <a:spAutoFit/>
          </a:bodyPr>
          <a:lstStyle/>
          <a:p>
            <a:pPr algn="ctr"/>
            <a:r>
              <a:rPr lang="en-GB" sz="4000" b="1" dirty="0"/>
              <a:t>Automated Driving Systems Marker Lamp</a:t>
            </a:r>
            <a:endParaRPr lang="en-GB" sz="2800" b="1" dirty="0"/>
          </a:p>
          <a:p>
            <a:pPr algn="ctr"/>
            <a:r>
              <a:rPr lang="en-GB" sz="4000" b="1" dirty="0"/>
              <a:t> (ADS ML) </a:t>
            </a:r>
          </a:p>
          <a:p>
            <a:pPr algn="ctr"/>
            <a:endParaRPr lang="en-GB" sz="4000" b="1" dirty="0"/>
          </a:p>
          <a:p>
            <a:pPr algn="ctr"/>
            <a:endParaRPr lang="en-GB" sz="4000" b="1" dirty="0"/>
          </a:p>
        </p:txBody>
      </p:sp>
      <p:sp>
        <p:nvSpPr>
          <p:cNvPr id="5" name="CasellaDiTesto 5">
            <a:extLst>
              <a:ext uri="{FF2B5EF4-FFF2-40B4-BE49-F238E27FC236}">
                <a16:creationId xmlns:a16="http://schemas.microsoft.com/office/drawing/2014/main" id="{3C683EFF-8DDA-47F0-9E93-D44881852D78}"/>
              </a:ext>
            </a:extLst>
          </p:cNvPr>
          <p:cNvSpPr txBox="1"/>
          <p:nvPr/>
        </p:nvSpPr>
        <p:spPr>
          <a:xfrm>
            <a:off x="4723100" y="6409509"/>
            <a:ext cx="2966173" cy="338554"/>
          </a:xfrm>
          <a:prstGeom prst="rect">
            <a:avLst/>
          </a:prstGeom>
          <a:noFill/>
        </p:spPr>
        <p:txBody>
          <a:bodyPr wrap="square" rtlCol="0">
            <a:spAutoFit/>
          </a:bodyPr>
          <a:lstStyle/>
          <a:p>
            <a:pPr algn="ctr"/>
            <a:r>
              <a:rPr lang="en-GB" sz="1600" i="1" dirty="0">
                <a:solidFill>
                  <a:schemeClr val="bg1"/>
                </a:solidFill>
              </a:rPr>
              <a:t>GTB WG Signal Lighting</a:t>
            </a:r>
          </a:p>
        </p:txBody>
      </p:sp>
      <p:sp>
        <p:nvSpPr>
          <p:cNvPr id="3" name="Textfeld 4">
            <a:extLst>
              <a:ext uri="{FF2B5EF4-FFF2-40B4-BE49-F238E27FC236}">
                <a16:creationId xmlns:a16="http://schemas.microsoft.com/office/drawing/2014/main" id="{D241774C-579F-3AE9-65F1-C581B439610F}"/>
              </a:ext>
            </a:extLst>
          </p:cNvPr>
          <p:cNvSpPr txBox="1"/>
          <p:nvPr/>
        </p:nvSpPr>
        <p:spPr>
          <a:xfrm>
            <a:off x="17702" y="15966"/>
            <a:ext cx="1223870" cy="523220"/>
          </a:xfrm>
          <a:prstGeom prst="rect">
            <a:avLst/>
          </a:prstGeom>
          <a:noFill/>
          <a:ln w="28575">
            <a:solidFill>
              <a:srgbClr val="00B0F0"/>
            </a:solidFill>
          </a:ln>
        </p:spPr>
        <p:txBody>
          <a:bodyPr wrap="square" rtlCol="0" anchor="ctr" anchorCtr="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AVSR-16-02</a:t>
            </a:r>
          </a:p>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GTBWGSL 622</a:t>
            </a:r>
            <a:endParaRPr lang="de-DE" sz="1200" dirty="0">
              <a:effectLst/>
              <a:latin typeface="Times New Roman" panose="02020603050405020304" pitchFamily="18" charset="0"/>
              <a:ea typeface="MS Mincho" panose="02020609040205080304" pitchFamily="49" charset="-128"/>
            </a:endParaRPr>
          </a:p>
        </p:txBody>
      </p:sp>
      <p:graphicFrame>
        <p:nvGraphicFramePr>
          <p:cNvPr id="6" name="Tabelle 5">
            <a:extLst>
              <a:ext uri="{FF2B5EF4-FFF2-40B4-BE49-F238E27FC236}">
                <a16:creationId xmlns:a16="http://schemas.microsoft.com/office/drawing/2014/main" id="{AAE62634-C55C-5F63-FBCD-7A90DC9CA499}"/>
              </a:ext>
            </a:extLst>
          </p:cNvPr>
          <p:cNvGraphicFramePr>
            <a:graphicFrameLocks noGrp="1"/>
          </p:cNvGraphicFramePr>
          <p:nvPr>
            <p:extLst>
              <p:ext uri="{D42A27DB-BD31-4B8C-83A1-F6EECF244321}">
                <p14:modId xmlns:p14="http://schemas.microsoft.com/office/powerpoint/2010/main" val="3220520085"/>
              </p:ext>
            </p:extLst>
          </p:nvPr>
        </p:nvGraphicFramePr>
        <p:xfrm>
          <a:off x="2124364" y="539186"/>
          <a:ext cx="7583054" cy="629285"/>
        </p:xfrm>
        <a:graphic>
          <a:graphicData uri="http://schemas.openxmlformats.org/drawingml/2006/table">
            <a:tbl>
              <a:tblPr>
                <a:tableStyleId>{5C22544A-7EE6-4342-B048-85BDC9FD1C3A}</a:tableStyleId>
              </a:tblPr>
              <a:tblGrid>
                <a:gridCol w="3674012">
                  <a:extLst>
                    <a:ext uri="{9D8B030D-6E8A-4147-A177-3AD203B41FA5}">
                      <a16:colId xmlns:a16="http://schemas.microsoft.com/office/drawing/2014/main" val="3453410984"/>
                    </a:ext>
                  </a:extLst>
                </a:gridCol>
                <a:gridCol w="3909042">
                  <a:extLst>
                    <a:ext uri="{9D8B030D-6E8A-4147-A177-3AD203B41FA5}">
                      <a16:colId xmlns:a16="http://schemas.microsoft.com/office/drawing/2014/main" val="3253658017"/>
                    </a:ext>
                  </a:extLst>
                </a:gridCol>
              </a:tblGrid>
              <a:tr h="629285">
                <a:tc>
                  <a:txBody>
                    <a:bodyPr/>
                    <a:lstStyle/>
                    <a:p>
                      <a:pPr>
                        <a:lnSpc>
                          <a:spcPts val="1200"/>
                        </a:lnSpc>
                      </a:pPr>
                      <a:r>
                        <a:rPr lang="en-GB" sz="1200" dirty="0">
                          <a:effectLst/>
                        </a:rPr>
                        <a:t>Informal document submitted by the TF AVSR </a:t>
                      </a:r>
                    </a:p>
                    <a:p>
                      <a:pPr>
                        <a:lnSpc>
                          <a:spcPts val="1200"/>
                        </a:lnSpc>
                      </a:pPr>
                      <a:r>
                        <a:rPr lang="en-GB" sz="1200" dirty="0">
                          <a:effectLst/>
                        </a:rPr>
                        <a:t>to support </a:t>
                      </a:r>
                      <a:r>
                        <a:rPr lang="de-DE" sz="1200" dirty="0" err="1">
                          <a:effectLst/>
                        </a:rPr>
                        <a:t>the</a:t>
                      </a:r>
                      <a:r>
                        <a:rPr lang="de-DE" sz="1200" dirty="0">
                          <a:effectLst/>
                        </a:rPr>
                        <a:t> </a:t>
                      </a:r>
                      <a:r>
                        <a:rPr lang="de-DE" sz="1200" dirty="0" err="1">
                          <a:effectLst/>
                        </a:rPr>
                        <a:t>discussion</a:t>
                      </a:r>
                      <a:r>
                        <a:rPr lang="de-DE" sz="1200" dirty="0">
                          <a:effectLst/>
                        </a:rPr>
                        <a:t> on ADS Marker </a:t>
                      </a:r>
                      <a:r>
                        <a:rPr lang="de-DE" sz="1200" dirty="0" err="1">
                          <a:effectLst/>
                        </a:rPr>
                        <a:t>Lamps</a:t>
                      </a:r>
                      <a:endParaRPr lang="de-DE" sz="1200" dirty="0">
                        <a:effectLst/>
                      </a:endParaRPr>
                    </a:p>
                    <a:p>
                      <a:pPr>
                        <a:lnSpc>
                          <a:spcPts val="1200"/>
                        </a:lnSpc>
                      </a:pPr>
                      <a:br>
                        <a:rPr lang="en-GB" sz="1200" dirty="0">
                          <a:effectLst/>
                        </a:rPr>
                      </a:br>
                      <a:endParaRPr lang="de-DE" sz="1200" dirty="0">
                        <a:effectLst/>
                      </a:endParaRPr>
                    </a:p>
                  </a:txBody>
                  <a:tcPr marL="0" marR="0" marT="0" marB="0"/>
                </a:tc>
                <a:tc>
                  <a:txBody>
                    <a:bodyPr/>
                    <a:lstStyle/>
                    <a:p>
                      <a:pPr marL="902335"/>
                      <a:r>
                        <a:rPr lang="en-GB" sz="1200" u="sng" dirty="0">
                          <a:effectLst/>
                        </a:rPr>
                        <a:t>Informal document</a:t>
                      </a:r>
                      <a:r>
                        <a:rPr lang="en-GB" sz="1200" dirty="0">
                          <a:effectLst/>
                        </a:rPr>
                        <a:t> GRE-90-06</a:t>
                      </a:r>
                      <a:endParaRPr lang="de-DE" sz="1200" dirty="0">
                        <a:effectLst/>
                      </a:endParaRPr>
                    </a:p>
                    <a:p>
                      <a:pPr indent="902335"/>
                      <a:r>
                        <a:rPr lang="en-GB" sz="1200" dirty="0">
                          <a:effectLst/>
                        </a:rPr>
                        <a:t>(90th GRE, 29 April – 3 May 2024, </a:t>
                      </a:r>
                      <a:endParaRPr lang="de-DE" sz="1200" dirty="0">
                        <a:effectLst/>
                      </a:endParaRPr>
                    </a:p>
                    <a:p>
                      <a:pPr marL="902335" marR="254000">
                        <a:lnSpc>
                          <a:spcPts val="1200"/>
                        </a:lnSpc>
                        <a:spcAft>
                          <a:spcPts val="0"/>
                        </a:spcAft>
                        <a:tabLst>
                          <a:tab pos="2969895" algn="ctr"/>
                          <a:tab pos="5940425" algn="r"/>
                        </a:tabLst>
                      </a:pPr>
                      <a:r>
                        <a:rPr lang="en-GB" sz="1200" dirty="0">
                          <a:effectLst/>
                        </a:rPr>
                        <a:t>agenda item 6 (a))</a:t>
                      </a:r>
                      <a:endParaRPr lang="de-DE" sz="12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88366369"/>
                  </a:ext>
                </a:extLst>
              </a:tr>
            </a:tbl>
          </a:graphicData>
        </a:graphic>
      </p:graphicFrame>
    </p:spTree>
    <p:extLst>
      <p:ext uri="{BB962C8B-B14F-4D97-AF65-F5344CB8AC3E}">
        <p14:creationId xmlns:p14="http://schemas.microsoft.com/office/powerpoint/2010/main" val="103670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78FABA1-06EA-4E7A-ACC0-9CA09B0D9EBB}"/>
              </a:ext>
            </a:extLst>
          </p:cNvPr>
          <p:cNvSpPr txBox="1"/>
          <p:nvPr/>
        </p:nvSpPr>
        <p:spPr>
          <a:xfrm>
            <a:off x="685801" y="646610"/>
            <a:ext cx="11365028" cy="830997"/>
          </a:xfrm>
          <a:prstGeom prst="rect">
            <a:avLst/>
          </a:prstGeom>
          <a:noFill/>
        </p:spPr>
        <p:txBody>
          <a:bodyPr wrap="square" rtlCol="0">
            <a:spAutoFit/>
          </a:bodyPr>
          <a:lstStyle/>
          <a:p>
            <a:r>
              <a:rPr lang="en-US" sz="2400" b="1" dirty="0"/>
              <a:t>ADS Marker Lamp </a:t>
            </a:r>
          </a:p>
          <a:p>
            <a:r>
              <a:rPr lang="en-US" sz="2400" b="1" dirty="0"/>
              <a:t>Definitions</a:t>
            </a:r>
          </a:p>
        </p:txBody>
      </p:sp>
      <p:sp>
        <p:nvSpPr>
          <p:cNvPr id="2" name="Foliennummernplatzhalter 1">
            <a:extLst>
              <a:ext uri="{FF2B5EF4-FFF2-40B4-BE49-F238E27FC236}">
                <a16:creationId xmlns:a16="http://schemas.microsoft.com/office/drawing/2014/main" id="{745ABBAE-E8EB-4145-93AE-D6369797A8CD}"/>
              </a:ext>
            </a:extLst>
          </p:cNvPr>
          <p:cNvSpPr>
            <a:spLocks noGrp="1"/>
          </p:cNvSpPr>
          <p:nvPr>
            <p:ph type="sldNum" sz="quarter" idx="12"/>
          </p:nvPr>
        </p:nvSpPr>
        <p:spPr>
          <a:xfrm>
            <a:off x="166022" y="6391379"/>
            <a:ext cx="404523" cy="365125"/>
          </a:xfrm>
        </p:spPr>
        <p:txBody>
          <a:bodyPr/>
          <a:lstStyle/>
          <a:p>
            <a:pPr algn="l"/>
            <a:fld id="{AAC85E57-7382-4485-9D14-0BD8FAB214FB}" type="slidenum">
              <a:rPr lang="de-DE" sz="1600" smtClean="0">
                <a:solidFill>
                  <a:schemeClr val="bg1"/>
                </a:solidFill>
              </a:rPr>
              <a:pPr algn="l"/>
              <a:t>2</a:t>
            </a:fld>
            <a:endParaRPr lang="de-DE" sz="1600" dirty="0">
              <a:solidFill>
                <a:schemeClr val="bg1"/>
              </a:solidFill>
            </a:endParaRPr>
          </a:p>
        </p:txBody>
      </p:sp>
      <p:sp>
        <p:nvSpPr>
          <p:cNvPr id="73" name="テキスト ボックス 5">
            <a:extLst>
              <a:ext uri="{FF2B5EF4-FFF2-40B4-BE49-F238E27FC236}">
                <a16:creationId xmlns:a16="http://schemas.microsoft.com/office/drawing/2014/main" id="{B49CF381-C0D1-4929-8977-7C42DFF615F3}"/>
              </a:ext>
            </a:extLst>
          </p:cNvPr>
          <p:cNvSpPr txBox="1"/>
          <p:nvPr/>
        </p:nvSpPr>
        <p:spPr>
          <a:xfrm>
            <a:off x="997150" y="1801386"/>
            <a:ext cx="9848301" cy="4247317"/>
          </a:xfrm>
          <a:prstGeom prst="rect">
            <a:avLst/>
          </a:prstGeom>
          <a:noFill/>
        </p:spPr>
        <p:txBody>
          <a:bodyPr wrap="square" rtlCol="0">
            <a:spAutoFit/>
          </a:bodyPr>
          <a:lstStyle>
            <a:defPPr>
              <a:defRPr lang="it-IT"/>
            </a:defPPr>
            <a:lvl1pPr>
              <a:defRPr kumimoji="1"/>
            </a:lvl1pPr>
            <a:lvl2pPr lvl="1">
              <a:defRPr sz="1600"/>
            </a:lvl2pPr>
          </a:lstStyle>
          <a:p>
            <a:r>
              <a:rPr lang="en-US" altLang="ja-JP" dirty="0"/>
              <a:t>Light signal (lamp) to inform the other road users about the autonomous driving system operational status of the vehicle</a:t>
            </a:r>
          </a:p>
          <a:p>
            <a:endParaRPr lang="en-US" altLang="ja-JP" dirty="0"/>
          </a:p>
          <a:p>
            <a:pPr lvl="1"/>
            <a:r>
              <a:rPr lang="en-GB" sz="1800" dirty="0"/>
              <a:t>“A device emitting light to indicate when a vehicle’s ADS is engaged in the operation of the vehicle.</a:t>
            </a:r>
          </a:p>
          <a:p>
            <a:pPr lvl="1"/>
            <a:r>
              <a:rPr lang="en-GB" sz="1800" dirty="0"/>
              <a:t>ADS lamps are intended to be visible to road users (i.e., nearby pedestrians, pedal cyclists, and motorists) in close proximity to the vehicle. These ADS lamps provide information to the road user, in the absence of a driver, as to the vehicles’ ADS status and intent, and may provide comfort and ease of acceptance as ADS-equipped vehicles are introduced into the market.” </a:t>
            </a:r>
          </a:p>
          <a:p>
            <a:pPr lvl="1"/>
            <a:r>
              <a:rPr lang="en-GB" sz="1800" dirty="0"/>
              <a:t>SAE J3134™(2019)</a:t>
            </a:r>
          </a:p>
          <a:p>
            <a:endParaRPr lang="en-US" altLang="ja-JP" dirty="0"/>
          </a:p>
          <a:p>
            <a:endParaRPr lang="en-US" altLang="ja-JP" dirty="0"/>
          </a:p>
          <a:p>
            <a:pPr marL="447675"/>
            <a:r>
              <a:rPr lang="en-GB" dirty="0"/>
              <a:t>“Automated Driving System Marker Lamp (ADSML)” means a lamp used to indicate that a vehicle is in autonomous mode level 3,  4 or 5 or when the vehicle is operated by a remote driver (as defined in SAE J3016)."</a:t>
            </a:r>
            <a:r>
              <a:rPr lang="de-DE" dirty="0"/>
              <a:t> </a:t>
            </a:r>
          </a:p>
          <a:p>
            <a:pPr marL="447675"/>
            <a:r>
              <a:rPr lang="de-DE" i="1" dirty="0"/>
              <a:t>GTB WG SL </a:t>
            </a:r>
            <a:r>
              <a:rPr lang="de-DE" i="1" dirty="0" err="1"/>
              <a:t>Draft</a:t>
            </a:r>
            <a:r>
              <a:rPr lang="de-DE" i="1" dirty="0"/>
              <a:t> (2019)</a:t>
            </a:r>
            <a:endParaRPr lang="en-US" altLang="ja-JP" dirty="0"/>
          </a:p>
        </p:txBody>
      </p:sp>
      <p:sp>
        <p:nvSpPr>
          <p:cNvPr id="5" name="CasellaDiTesto 5">
            <a:extLst>
              <a:ext uri="{FF2B5EF4-FFF2-40B4-BE49-F238E27FC236}">
                <a16:creationId xmlns:a16="http://schemas.microsoft.com/office/drawing/2014/main" id="{5E494473-F2CF-D42C-4585-3BA3C31D2581}"/>
              </a:ext>
            </a:extLst>
          </p:cNvPr>
          <p:cNvSpPr txBox="1"/>
          <p:nvPr/>
        </p:nvSpPr>
        <p:spPr>
          <a:xfrm>
            <a:off x="4723100" y="6409509"/>
            <a:ext cx="2966173" cy="338554"/>
          </a:xfrm>
          <a:prstGeom prst="rect">
            <a:avLst/>
          </a:prstGeom>
          <a:noFill/>
        </p:spPr>
        <p:txBody>
          <a:bodyPr wrap="square" rtlCol="0">
            <a:spAutoFit/>
          </a:bodyPr>
          <a:lstStyle/>
          <a:p>
            <a:pPr algn="ctr"/>
            <a:r>
              <a:rPr lang="en-GB" sz="1600" i="1" dirty="0">
                <a:solidFill>
                  <a:schemeClr val="bg1"/>
                </a:solidFill>
              </a:rPr>
              <a:t>GTB WG Signal Lighting</a:t>
            </a:r>
          </a:p>
        </p:txBody>
      </p:sp>
      <p:sp>
        <p:nvSpPr>
          <p:cNvPr id="7" name="Textfeld 4">
            <a:extLst>
              <a:ext uri="{FF2B5EF4-FFF2-40B4-BE49-F238E27FC236}">
                <a16:creationId xmlns:a16="http://schemas.microsoft.com/office/drawing/2014/main" id="{7F58E4A7-8C52-49CE-894A-772316AD3FED}"/>
              </a:ext>
            </a:extLst>
          </p:cNvPr>
          <p:cNvSpPr txBox="1"/>
          <p:nvPr/>
        </p:nvSpPr>
        <p:spPr>
          <a:xfrm>
            <a:off x="17702" y="15966"/>
            <a:ext cx="1223870" cy="523220"/>
          </a:xfrm>
          <a:prstGeom prst="rect">
            <a:avLst/>
          </a:prstGeom>
          <a:noFill/>
          <a:ln w="28575">
            <a:solidFill>
              <a:srgbClr val="00B0F0"/>
            </a:solidFill>
          </a:ln>
        </p:spPr>
        <p:txBody>
          <a:bodyPr wrap="square" rtlCol="0" anchor="ctr" anchorCtr="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AVSR-16-02</a:t>
            </a:r>
          </a:p>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GTBWGSL 622</a:t>
            </a:r>
            <a:endParaRPr lang="de-DE" sz="12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849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78FABA1-06EA-4E7A-ACC0-9CA09B0D9EBB}"/>
              </a:ext>
            </a:extLst>
          </p:cNvPr>
          <p:cNvSpPr txBox="1"/>
          <p:nvPr/>
        </p:nvSpPr>
        <p:spPr>
          <a:xfrm>
            <a:off x="685801" y="646610"/>
            <a:ext cx="11365028" cy="830997"/>
          </a:xfrm>
          <a:prstGeom prst="rect">
            <a:avLst/>
          </a:prstGeom>
          <a:noFill/>
        </p:spPr>
        <p:txBody>
          <a:bodyPr wrap="square" rtlCol="0">
            <a:spAutoFit/>
          </a:bodyPr>
          <a:lstStyle/>
          <a:p>
            <a:r>
              <a:rPr lang="en-US" sz="2400" b="1" dirty="0"/>
              <a:t>ADS Marker Lamp </a:t>
            </a:r>
          </a:p>
          <a:p>
            <a:r>
              <a:rPr lang="en-US" sz="2400" b="1" dirty="0"/>
              <a:t>Motivation and background</a:t>
            </a:r>
          </a:p>
        </p:txBody>
      </p:sp>
      <p:sp>
        <p:nvSpPr>
          <p:cNvPr id="2" name="Foliennummernplatzhalter 1">
            <a:extLst>
              <a:ext uri="{FF2B5EF4-FFF2-40B4-BE49-F238E27FC236}">
                <a16:creationId xmlns:a16="http://schemas.microsoft.com/office/drawing/2014/main" id="{745ABBAE-E8EB-4145-93AE-D6369797A8CD}"/>
              </a:ext>
            </a:extLst>
          </p:cNvPr>
          <p:cNvSpPr>
            <a:spLocks noGrp="1"/>
          </p:cNvSpPr>
          <p:nvPr>
            <p:ph type="sldNum" sz="quarter" idx="12"/>
          </p:nvPr>
        </p:nvSpPr>
        <p:spPr>
          <a:xfrm>
            <a:off x="166022" y="6391379"/>
            <a:ext cx="404523" cy="365125"/>
          </a:xfrm>
        </p:spPr>
        <p:txBody>
          <a:bodyPr/>
          <a:lstStyle/>
          <a:p>
            <a:pPr algn="l"/>
            <a:fld id="{AAC85E57-7382-4485-9D14-0BD8FAB214FB}" type="slidenum">
              <a:rPr lang="de-DE" sz="1600" smtClean="0">
                <a:solidFill>
                  <a:schemeClr val="bg1"/>
                </a:solidFill>
              </a:rPr>
              <a:pPr algn="l"/>
              <a:t>3</a:t>
            </a:fld>
            <a:endParaRPr lang="de-DE" sz="1600" dirty="0">
              <a:solidFill>
                <a:schemeClr val="bg1"/>
              </a:solidFill>
            </a:endParaRPr>
          </a:p>
        </p:txBody>
      </p:sp>
      <p:pic>
        <p:nvPicPr>
          <p:cNvPr id="11" name="Grafik 7"/>
          <p:cNvPicPr>
            <a:picLocks noChangeAspect="1"/>
          </p:cNvPicPr>
          <p:nvPr/>
        </p:nvPicPr>
        <p:blipFill rotWithShape="1">
          <a:blip r:embed="rId2" cstate="print">
            <a:extLst>
              <a:ext uri="{28A0092B-C50C-407E-A947-70E740481C1C}">
                <a14:useLocalDpi xmlns:a14="http://schemas.microsoft.com/office/drawing/2010/main" val="0"/>
              </a:ext>
            </a:extLst>
          </a:blip>
          <a:srcRect l="7468" t="12811" r="12224" b="14979"/>
          <a:stretch/>
        </p:blipFill>
        <p:spPr>
          <a:xfrm>
            <a:off x="664841" y="1672621"/>
            <a:ext cx="1728499" cy="823953"/>
          </a:xfrm>
          <a:prstGeom prst="rect">
            <a:avLst/>
          </a:prstGeom>
        </p:spPr>
      </p:pic>
      <p:sp>
        <p:nvSpPr>
          <p:cNvPr id="12" name="Text Placeholder 3"/>
          <p:cNvSpPr txBox="1">
            <a:spLocks/>
          </p:cNvSpPr>
          <p:nvPr/>
        </p:nvSpPr>
        <p:spPr>
          <a:xfrm>
            <a:off x="2471997" y="1672621"/>
            <a:ext cx="8149059" cy="2894463"/>
          </a:xfrm>
          <a:prstGeom prst="rect">
            <a:avLst/>
          </a:prstGeo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mn-lt"/>
                <a:ea typeface="+mn-ea"/>
                <a:cs typeface="+mn-cs"/>
              </a:rPr>
              <a:t>DE, Ethics commission Automated and connected driving (Report June 2017, Federal Ministry of Transport and Digital Infrastructure)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mn-lt"/>
                <a:ea typeface="+mn-ea"/>
                <a:cs typeface="+mn-cs"/>
              </a:rPr>
              <a:t>Paragraph No. 5 to read</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1" u="none" strike="noStrike" kern="1200" cap="none" spc="0" normalizeH="0" baseline="0" noProof="0" dirty="0">
                <a:ln>
                  <a:noFill/>
                </a:ln>
                <a:solidFill>
                  <a:schemeClr val="tx1"/>
                </a:solidFill>
                <a:effectLst/>
                <a:uLnTx/>
                <a:uFillTx/>
                <a:latin typeface="+mn-lt"/>
                <a:ea typeface="+mn-ea"/>
                <a:cs typeface="+mn-cs"/>
              </a:rPr>
              <a:t>„…the technology must be designed in such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1" u="none" strike="noStrike" kern="1200" cap="none" spc="0" normalizeH="0" baseline="0" noProof="0" dirty="0">
                <a:ln>
                  <a:noFill/>
                </a:ln>
                <a:solidFill>
                  <a:schemeClr val="tx1"/>
                </a:solidFill>
                <a:effectLst/>
                <a:uLnTx/>
                <a:uFillTx/>
                <a:latin typeface="+mn-lt"/>
                <a:ea typeface="+mn-ea"/>
                <a:cs typeface="+mn-cs"/>
              </a:rPr>
              <a:t>a way that </a:t>
            </a:r>
            <a:r>
              <a:rPr kumimoji="0" lang="en-GB" sz="1600" b="1" i="1" u="none" strike="noStrike" kern="1200" cap="none" spc="0" normalizeH="0" baseline="0" noProof="0" dirty="0">
                <a:ln>
                  <a:noFill/>
                </a:ln>
                <a:solidFill>
                  <a:schemeClr val="tx2"/>
                </a:solidFill>
                <a:effectLst/>
                <a:uLnTx/>
                <a:uFillTx/>
                <a:latin typeface="+mn-lt"/>
                <a:ea typeface="+mn-ea"/>
                <a:cs typeface="+mn-cs"/>
              </a:rPr>
              <a:t>critical situations do not arise in the first place</a:t>
            </a:r>
            <a:r>
              <a:rPr kumimoji="0" lang="en-GB" sz="1600" b="0" i="1" u="none" strike="noStrike" kern="1200" cap="none" spc="0" normalizeH="0" baseline="0" noProof="0" dirty="0">
                <a:ln>
                  <a:noFill/>
                </a:ln>
                <a:solidFill>
                  <a:schemeClr val="tx1"/>
                </a:solidFill>
                <a:effectLst/>
                <a:uLnTx/>
                <a:uFillTx/>
                <a:latin typeface="+mn-lt"/>
                <a:ea typeface="+mn-ea"/>
                <a:cs typeface="+mn-cs"/>
              </a:rPr>
              <a:t>… the entire spectrum of technological options – … </a:t>
            </a:r>
            <a:r>
              <a:rPr kumimoji="0" lang="en-GB" sz="1600" b="1" i="1" u="none" strike="noStrike" kern="1200" cap="none" spc="0" normalizeH="0" baseline="0" noProof="0" dirty="0">
                <a:ln>
                  <a:noFill/>
                </a:ln>
                <a:solidFill>
                  <a:schemeClr val="tx2"/>
                </a:solidFill>
                <a:effectLst/>
                <a:uLnTx/>
                <a:uFillTx/>
                <a:latin typeface="+mn-lt"/>
                <a:ea typeface="+mn-ea"/>
                <a:cs typeface="+mn-cs"/>
              </a:rPr>
              <a:t>signals for persons at risk</a:t>
            </a:r>
            <a:r>
              <a:rPr kumimoji="0" lang="en-GB" sz="1600" b="0" i="1" u="none" strike="noStrike" kern="1200" cap="none" spc="0" normalizeH="0" baseline="0" noProof="0" dirty="0">
                <a:ln>
                  <a:noFill/>
                </a:ln>
                <a:solidFill>
                  <a:schemeClr val="tx1"/>
                </a:solidFill>
                <a:effectLst/>
                <a:uLnTx/>
                <a:uFillTx/>
                <a:latin typeface="+mn-lt"/>
                <a:ea typeface="+mn-ea"/>
                <a:cs typeface="+mn-cs"/>
              </a:rPr>
              <a:t>, … – should be used and continuously evolved…”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mn-lt"/>
                <a:ea typeface="+mn-ea"/>
                <a:cs typeface="+mn-cs"/>
              </a:rPr>
              <a:t>Paragraph No. 16 to read</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1" u="none" strike="noStrike" kern="1200" cap="none" spc="0" normalizeH="0" baseline="0" noProof="0" dirty="0">
                <a:ln>
                  <a:noFill/>
                </a:ln>
                <a:solidFill>
                  <a:schemeClr val="tx1"/>
                </a:solidFill>
                <a:effectLst/>
                <a:uLnTx/>
                <a:uFillTx/>
                <a:latin typeface="+mn-lt"/>
                <a:ea typeface="+mn-ea"/>
                <a:cs typeface="+mn-cs"/>
              </a:rPr>
              <a:t>„…it must be possible </a:t>
            </a:r>
            <a:r>
              <a:rPr kumimoji="0" lang="en-GB" sz="1600" b="1" i="1" u="none" strike="noStrike" kern="1200" cap="none" spc="0" normalizeH="0" baseline="0" noProof="0" dirty="0">
                <a:ln>
                  <a:noFill/>
                </a:ln>
                <a:solidFill>
                  <a:schemeClr val="tx2"/>
                </a:solidFill>
                <a:effectLst/>
                <a:uLnTx/>
                <a:uFillTx/>
                <a:latin typeface="+mn-lt"/>
                <a:ea typeface="+mn-ea"/>
                <a:cs typeface="+mn-cs"/>
              </a:rPr>
              <a:t>to clearly distinguish whether a driverless system is being used or whether a driver retains accountability</a:t>
            </a:r>
            <a:r>
              <a:rPr kumimoji="0" lang="en-GB" sz="1600" b="0" i="1" u="none" strike="noStrike" kern="1200" cap="none" spc="0" normalizeH="0" baseline="0" noProof="0" dirty="0">
                <a:ln>
                  <a:noFill/>
                </a:ln>
                <a:solidFill>
                  <a:schemeClr val="tx2"/>
                </a:solidFill>
                <a:effectLst/>
                <a:uLnTx/>
                <a:uFillTx/>
                <a:latin typeface="+mn-lt"/>
                <a:ea typeface="+mn-ea"/>
                <a:cs typeface="+mn-cs"/>
              </a:rPr>
              <a:t> </a:t>
            </a:r>
            <a:r>
              <a:rPr kumimoji="0" lang="en-GB" sz="1600" b="0" i="1" u="none" strike="noStrike" kern="1200" cap="none" spc="0" normalizeH="0" baseline="0" noProof="0" dirty="0">
                <a:ln>
                  <a:noFill/>
                </a:ln>
                <a:solidFill>
                  <a:schemeClr val="tx1"/>
                </a:solidFill>
                <a:effectLst/>
                <a:uLnTx/>
                <a:uFillTx/>
                <a:latin typeface="+mn-lt"/>
                <a:ea typeface="+mn-ea"/>
                <a:cs typeface="+mn-cs"/>
              </a:rPr>
              <a:t>with the option of overruling the system…”</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ext Placeholder 3">
            <a:extLst>
              <a:ext uri="{FF2B5EF4-FFF2-40B4-BE49-F238E27FC236}">
                <a16:creationId xmlns:a16="http://schemas.microsoft.com/office/drawing/2014/main" id="{E8280F42-A88A-1D1C-12E8-81AC477859CB}"/>
              </a:ext>
            </a:extLst>
          </p:cNvPr>
          <p:cNvSpPr txBox="1">
            <a:spLocks/>
          </p:cNvSpPr>
          <p:nvPr/>
        </p:nvSpPr>
        <p:spPr>
          <a:xfrm>
            <a:off x="2471998" y="4634093"/>
            <a:ext cx="8019021" cy="1122261"/>
          </a:xfrm>
          <a:prstGeom prst="rect">
            <a:avLst/>
          </a:prstGeo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mn-lt"/>
                <a:ea typeface="+mn-ea"/>
                <a:cs typeface="+mn-cs"/>
              </a:rPr>
              <a:t>US National Highway Traffic Safety Administration, chapter 5 of  Federal Automated Vehicles Policy, September 2016</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1" u="none" strike="noStrike" kern="1200" cap="none" spc="0" normalizeH="0" baseline="0" noProof="0" dirty="0">
                <a:ln>
                  <a:noFill/>
                </a:ln>
                <a:solidFill>
                  <a:schemeClr val="tx1"/>
                </a:solidFill>
                <a:effectLst/>
                <a:uLnTx/>
                <a:uFillTx/>
                <a:latin typeface="+mn-lt"/>
                <a:ea typeface="+mn-ea"/>
                <a:cs typeface="+mn-cs"/>
              </a:rPr>
              <a:t>„…manufacturers and other entities should consider how HAVs will </a:t>
            </a:r>
            <a:r>
              <a:rPr kumimoji="0" lang="en-GB" sz="1600" b="1" i="1" u="none" strike="noStrike" kern="1200" cap="none" spc="0" normalizeH="0" baseline="0" noProof="0" dirty="0">
                <a:ln>
                  <a:noFill/>
                </a:ln>
                <a:solidFill>
                  <a:schemeClr val="tx2"/>
                </a:solidFill>
                <a:effectLst/>
                <a:uLnTx/>
                <a:uFillTx/>
                <a:latin typeface="+mn-lt"/>
                <a:ea typeface="+mn-ea"/>
                <a:cs typeface="+mn-cs"/>
              </a:rPr>
              <a:t>signal intentions to the environment around the vehicle, including pedestrians, bicyclists, and other vehicles</a:t>
            </a:r>
            <a:r>
              <a:rPr kumimoji="0" lang="en-GB" sz="1600" b="0" i="1" u="none" strike="noStrike" kern="1200" cap="none" spc="0" normalizeH="0" baseline="0" noProof="0" dirty="0">
                <a:ln>
                  <a:noFill/>
                </a:ln>
                <a:solidFill>
                  <a:schemeClr val="tx1"/>
                </a:solidFill>
                <a:effectLst/>
                <a:uLnTx/>
                <a:uFillTx/>
                <a:latin typeface="+mn-lt"/>
                <a:ea typeface="+mn-ea"/>
                <a:cs typeface="+mn-cs"/>
              </a:rPr>
              <a:t>…”</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Grafik 4">
            <a:extLst>
              <a:ext uri="{FF2B5EF4-FFF2-40B4-BE49-F238E27FC236}">
                <a16:creationId xmlns:a16="http://schemas.microsoft.com/office/drawing/2014/main" id="{7C7F9496-9978-0490-D381-7B21597C1C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841" y="4634093"/>
            <a:ext cx="1621159" cy="352887"/>
          </a:xfrm>
          <a:prstGeom prst="rect">
            <a:avLst/>
          </a:prstGeom>
        </p:spPr>
      </p:pic>
      <p:sp>
        <p:nvSpPr>
          <p:cNvPr id="8" name="CasellaDiTesto 5">
            <a:extLst>
              <a:ext uri="{FF2B5EF4-FFF2-40B4-BE49-F238E27FC236}">
                <a16:creationId xmlns:a16="http://schemas.microsoft.com/office/drawing/2014/main" id="{6E51686B-5EC0-ADE8-D30B-DB1065D8E081}"/>
              </a:ext>
            </a:extLst>
          </p:cNvPr>
          <p:cNvSpPr txBox="1"/>
          <p:nvPr/>
        </p:nvSpPr>
        <p:spPr>
          <a:xfrm>
            <a:off x="4723100" y="6409509"/>
            <a:ext cx="2966173" cy="338554"/>
          </a:xfrm>
          <a:prstGeom prst="rect">
            <a:avLst/>
          </a:prstGeom>
          <a:noFill/>
        </p:spPr>
        <p:txBody>
          <a:bodyPr wrap="square" rtlCol="0">
            <a:spAutoFit/>
          </a:bodyPr>
          <a:lstStyle/>
          <a:p>
            <a:pPr algn="ctr"/>
            <a:r>
              <a:rPr lang="en-GB" sz="1600" i="1" dirty="0">
                <a:solidFill>
                  <a:schemeClr val="bg1"/>
                </a:solidFill>
              </a:rPr>
              <a:t>GTB WG Signal Lighting</a:t>
            </a:r>
          </a:p>
        </p:txBody>
      </p:sp>
      <p:sp>
        <p:nvSpPr>
          <p:cNvPr id="10" name="Textfeld 4">
            <a:extLst>
              <a:ext uri="{FF2B5EF4-FFF2-40B4-BE49-F238E27FC236}">
                <a16:creationId xmlns:a16="http://schemas.microsoft.com/office/drawing/2014/main" id="{9B670029-A1E6-4768-BFCC-5951FC4CDEA9}"/>
              </a:ext>
            </a:extLst>
          </p:cNvPr>
          <p:cNvSpPr txBox="1"/>
          <p:nvPr/>
        </p:nvSpPr>
        <p:spPr>
          <a:xfrm>
            <a:off x="17702" y="15966"/>
            <a:ext cx="1223870" cy="523220"/>
          </a:xfrm>
          <a:prstGeom prst="rect">
            <a:avLst/>
          </a:prstGeom>
          <a:noFill/>
          <a:ln w="28575">
            <a:solidFill>
              <a:srgbClr val="00B0F0"/>
            </a:solidFill>
          </a:ln>
        </p:spPr>
        <p:txBody>
          <a:bodyPr wrap="square" rtlCol="0" anchor="ctr" anchorCtr="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AVSR-16-02</a:t>
            </a:r>
          </a:p>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GTBWGSL 622</a:t>
            </a:r>
            <a:endParaRPr lang="de-DE" sz="12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92293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78FABA1-06EA-4E7A-ACC0-9CA09B0D9EBB}"/>
              </a:ext>
            </a:extLst>
          </p:cNvPr>
          <p:cNvSpPr txBox="1"/>
          <p:nvPr/>
        </p:nvSpPr>
        <p:spPr>
          <a:xfrm>
            <a:off x="685801" y="646610"/>
            <a:ext cx="11365028" cy="830997"/>
          </a:xfrm>
          <a:prstGeom prst="rect">
            <a:avLst/>
          </a:prstGeom>
          <a:noFill/>
        </p:spPr>
        <p:txBody>
          <a:bodyPr wrap="square" rtlCol="0">
            <a:spAutoFit/>
          </a:bodyPr>
          <a:lstStyle/>
          <a:p>
            <a:r>
              <a:rPr lang="en-US" sz="2400" b="1" dirty="0"/>
              <a:t>ADS Marker Lamp</a:t>
            </a:r>
          </a:p>
          <a:p>
            <a:r>
              <a:rPr lang="en-US" sz="2400" b="1" dirty="0"/>
              <a:t>Worldwide Regulatory and Standardization Status</a:t>
            </a:r>
          </a:p>
        </p:txBody>
      </p:sp>
      <p:sp>
        <p:nvSpPr>
          <p:cNvPr id="2" name="Foliennummernplatzhalter 1">
            <a:extLst>
              <a:ext uri="{FF2B5EF4-FFF2-40B4-BE49-F238E27FC236}">
                <a16:creationId xmlns:a16="http://schemas.microsoft.com/office/drawing/2014/main" id="{745ABBAE-E8EB-4145-93AE-D6369797A8CD}"/>
              </a:ext>
            </a:extLst>
          </p:cNvPr>
          <p:cNvSpPr>
            <a:spLocks noGrp="1"/>
          </p:cNvSpPr>
          <p:nvPr>
            <p:ph type="sldNum" sz="quarter" idx="12"/>
          </p:nvPr>
        </p:nvSpPr>
        <p:spPr>
          <a:xfrm>
            <a:off x="166022" y="6391379"/>
            <a:ext cx="404523" cy="365125"/>
          </a:xfrm>
        </p:spPr>
        <p:txBody>
          <a:bodyPr/>
          <a:lstStyle/>
          <a:p>
            <a:pPr algn="l"/>
            <a:fld id="{AAC85E57-7382-4485-9D14-0BD8FAB214FB}" type="slidenum">
              <a:rPr lang="de-DE" sz="1600" smtClean="0">
                <a:solidFill>
                  <a:schemeClr val="bg1"/>
                </a:solidFill>
              </a:rPr>
              <a:pPr algn="l"/>
              <a:t>4</a:t>
            </a:fld>
            <a:endParaRPr lang="de-DE" sz="1600" dirty="0">
              <a:solidFill>
                <a:schemeClr val="bg1"/>
              </a:solidFill>
            </a:endParaRPr>
          </a:p>
        </p:txBody>
      </p:sp>
      <p:sp>
        <p:nvSpPr>
          <p:cNvPr id="7" name="テキスト ボックス 5">
            <a:extLst>
              <a:ext uri="{FF2B5EF4-FFF2-40B4-BE49-F238E27FC236}">
                <a16:creationId xmlns:a16="http://schemas.microsoft.com/office/drawing/2014/main" id="{B49CF381-C0D1-4929-8977-7C42DFF615F3}"/>
              </a:ext>
            </a:extLst>
          </p:cNvPr>
          <p:cNvSpPr txBox="1"/>
          <p:nvPr/>
        </p:nvSpPr>
        <p:spPr>
          <a:xfrm>
            <a:off x="1067824" y="1557794"/>
            <a:ext cx="10463436" cy="5016758"/>
          </a:xfrm>
          <a:prstGeom prst="rect">
            <a:avLst/>
          </a:prstGeom>
          <a:noFill/>
        </p:spPr>
        <p:txBody>
          <a:bodyPr wrap="square" rtlCol="0">
            <a:spAutoFit/>
          </a:bodyPr>
          <a:lstStyle/>
          <a:p>
            <a:pPr marL="800100" lvl="1" indent="-342900" algn="just">
              <a:buFont typeface="Arial" panose="020B0604020202020204" pitchFamily="34" charset="0"/>
              <a:buChar char="•"/>
            </a:pPr>
            <a:r>
              <a:rPr kumimoji="1" lang="en-US" altLang="ja-JP" sz="1600" dirty="0"/>
              <a:t>SAE recommended practice J3134 of 2019. Document revision starting in 2024. This document describes ADS signaling to the front only. Motivation to raise confidence of observers in automated vehicles.</a:t>
            </a:r>
          </a:p>
          <a:p>
            <a:pPr marL="800100" lvl="1" indent="-342900" algn="just">
              <a:buFont typeface="Arial" panose="020B0604020202020204" pitchFamily="34" charset="0"/>
              <a:buChar char="•"/>
            </a:pPr>
            <a:r>
              <a:rPr kumimoji="1" lang="en-US" altLang="ja-JP" sz="1600" dirty="0"/>
              <a:t>FMVSS 108 does not mention ADS marker lamp</a:t>
            </a:r>
          </a:p>
          <a:p>
            <a:pPr marL="800100" lvl="1" indent="-342900" algn="just">
              <a:buFont typeface="Arial" panose="020B0604020202020204" pitchFamily="34" charset="0"/>
              <a:buChar char="•"/>
            </a:pPr>
            <a:r>
              <a:rPr kumimoji="1" lang="en-US" altLang="ja-JP" sz="1600" dirty="0"/>
              <a:t>Limited approvals already released by the states of Nevada and California in Dec. 2023, based on the technical characteristics of SAE J3134-2019</a:t>
            </a:r>
          </a:p>
          <a:p>
            <a:pPr algn="just"/>
            <a:endParaRPr kumimoji="1" lang="en-US" altLang="ja-JP" sz="1600" b="1" dirty="0"/>
          </a:p>
          <a:p>
            <a:pPr marL="800100" lvl="1" indent="-342900" algn="just">
              <a:buFont typeface="Arial" panose="020B0604020202020204" pitchFamily="34" charset="0"/>
              <a:buChar char="•"/>
            </a:pPr>
            <a:r>
              <a:rPr lang="en-US" sz="1600" dirty="0"/>
              <a:t>China does allow such a signal; however, it is yet not required by GB-standards. No info on Motivation.</a:t>
            </a:r>
            <a:endParaRPr lang="en-US" altLang="ja-JP" sz="1600" dirty="0"/>
          </a:p>
          <a:p>
            <a:pPr marL="800100" lvl="1" indent="-342900" algn="just">
              <a:buFont typeface="Arial" panose="020B0604020202020204" pitchFamily="34" charset="0"/>
              <a:buChar char="•"/>
            </a:pPr>
            <a:r>
              <a:rPr kumimoji="1" lang="en-US" altLang="ja-JP" sz="1600" dirty="0"/>
              <a:t>ADS marker lamp technical characteristics defined during the simplification process, but removed in Q3/2023</a:t>
            </a:r>
          </a:p>
          <a:p>
            <a:pPr marL="800100" lvl="1" indent="-342900" algn="just">
              <a:buFont typeface="Arial" panose="020B0604020202020204" pitchFamily="34" charset="0"/>
              <a:buChar char="•"/>
            </a:pPr>
            <a:r>
              <a:rPr kumimoji="1" lang="en-US" altLang="ja-JP" sz="1600" dirty="0"/>
              <a:t>Maybe this function will be integrated in the revision of the vehicle installation standard, to start in 2024</a:t>
            </a:r>
          </a:p>
          <a:p>
            <a:pPr marL="800100" lvl="1" indent="-342900" algn="just">
              <a:buFont typeface="Arial" panose="020B0604020202020204" pitchFamily="34" charset="0"/>
              <a:buChar char="•"/>
            </a:pPr>
            <a:endParaRPr kumimoji="1" lang="en-US" altLang="ja-JP" sz="1600" dirty="0"/>
          </a:p>
          <a:p>
            <a:pPr marL="800100" lvl="1" indent="-342900" algn="just">
              <a:buFont typeface="Arial" panose="020B0604020202020204" pitchFamily="34" charset="0"/>
              <a:buChar char="•"/>
            </a:pPr>
            <a:r>
              <a:rPr kumimoji="1" lang="en-US" altLang="ja-JP" sz="1600" dirty="0"/>
              <a:t>ADS marker lamp is a topic under discussion today at the GRE TF AVSR. Different ideas on Motivation.</a:t>
            </a:r>
          </a:p>
          <a:p>
            <a:pPr marL="800100" lvl="1" indent="-342900" algn="just">
              <a:buFont typeface="Arial" panose="020B0604020202020204" pitchFamily="34" charset="0"/>
              <a:buChar char="•"/>
            </a:pPr>
            <a:r>
              <a:rPr kumimoji="1" lang="en-US" altLang="ja-JP" sz="1600" dirty="0"/>
              <a:t>In the past, GTB already worked on a regulatory scope of ADS ML </a:t>
            </a:r>
          </a:p>
          <a:p>
            <a:pPr lvl="1" algn="just"/>
            <a:r>
              <a:rPr kumimoji="1" lang="en-US" altLang="ja-JP" sz="1600" dirty="0"/>
              <a:t>	Document No. ITS/AD-15-05a-Rev1, June 21</a:t>
            </a:r>
            <a:r>
              <a:rPr kumimoji="1" lang="en-US" altLang="ja-JP" sz="1600" baseline="30000" dirty="0"/>
              <a:t>st</a:t>
            </a:r>
            <a:r>
              <a:rPr kumimoji="1" lang="en-US" altLang="ja-JP" sz="1600" dirty="0"/>
              <a:t> 2018  		</a:t>
            </a:r>
            <a:r>
              <a:rPr kumimoji="1" lang="en-US" altLang="ja-JP" sz="1600" dirty="0">
                <a:hlinkClick r:id="rId2"/>
              </a:rPr>
              <a:t>https://wiki.unece.org/pages/viewpage.action?pageId=60364189</a:t>
            </a:r>
            <a:endParaRPr kumimoji="1" lang="en-US" altLang="ja-JP" sz="1600" dirty="0"/>
          </a:p>
          <a:p>
            <a:pPr marL="800100" lvl="1" indent="-342900" algn="just">
              <a:buFont typeface="Arial" panose="020B0604020202020204" pitchFamily="34" charset="0"/>
              <a:buChar char="•"/>
            </a:pPr>
            <a:endParaRPr kumimoji="1" lang="en-US" altLang="ja-JP" sz="1600" dirty="0"/>
          </a:p>
          <a:p>
            <a:pPr marL="742950" lvl="1" indent="-285750">
              <a:buFont typeface="Arial" panose="020B0604020202020204" pitchFamily="34" charset="0"/>
              <a:buChar char="•"/>
            </a:pPr>
            <a:r>
              <a:rPr lang="en-GB" sz="1600" b="1" dirty="0"/>
              <a:t>ISO/TR 23049:2018 </a:t>
            </a:r>
            <a:r>
              <a:rPr lang="en-GB" sz="1600" dirty="0"/>
              <a:t>Road Vehicles — Ergonomic aspects of external visual communication from automated vehicles to other road users (published)</a:t>
            </a:r>
          </a:p>
          <a:p>
            <a:pPr marL="742950" lvl="1" indent="-285750">
              <a:buFont typeface="Arial" panose="020B0604020202020204" pitchFamily="34" charset="0"/>
              <a:buChar char="•"/>
            </a:pPr>
            <a:r>
              <a:rPr lang="en-GB" sz="1600" b="1" dirty="0"/>
              <a:t>ISO/CD PAS 23735 </a:t>
            </a:r>
            <a:r>
              <a:rPr lang="en-GB" sz="1600" dirty="0"/>
              <a:t>Road vehicles — Ergonomic design guidance for external visual communication from automated vehicles to other road users (in development)</a:t>
            </a:r>
          </a:p>
          <a:p>
            <a:pPr marL="800100" lvl="1" indent="-342900" algn="just">
              <a:buFont typeface="Arial" panose="020B0604020202020204" pitchFamily="34" charset="0"/>
              <a:buChar char="•"/>
            </a:pPr>
            <a:endParaRPr kumimoji="1" lang="en-US" altLang="ja-JP" sz="1600" dirty="0"/>
          </a:p>
        </p:txBody>
      </p:sp>
      <p:pic>
        <p:nvPicPr>
          <p:cNvPr id="1026" name="Picture 2" descr="USAGov Logo">
            <a:extLst>
              <a:ext uri="{FF2B5EF4-FFF2-40B4-BE49-F238E27FC236}">
                <a16:creationId xmlns:a16="http://schemas.microsoft.com/office/drawing/2014/main" id="{5F1E9BBB-F87D-8667-E136-300535CB93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27" y="1598663"/>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733D784-670E-C415-7A1A-6AB9327BAB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127" y="3098043"/>
            <a:ext cx="720000" cy="777600"/>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a:extLst>
              <a:ext uri="{FF2B5EF4-FFF2-40B4-BE49-F238E27FC236}">
                <a16:creationId xmlns:a16="http://schemas.microsoft.com/office/drawing/2014/main" id="{C776FCEA-69F6-4172-F53C-94DA8C14C818}"/>
              </a:ext>
            </a:extLst>
          </p:cNvPr>
          <p:cNvPicPr>
            <a:picLocks noChangeAspect="1"/>
          </p:cNvPicPr>
          <p:nvPr/>
        </p:nvPicPr>
        <p:blipFill rotWithShape="1">
          <a:blip r:embed="rId5"/>
          <a:srcRect r="59702"/>
          <a:stretch/>
        </p:blipFill>
        <p:spPr>
          <a:xfrm>
            <a:off x="704127" y="4233386"/>
            <a:ext cx="720000" cy="591080"/>
          </a:xfrm>
          <a:prstGeom prst="rect">
            <a:avLst/>
          </a:prstGeom>
        </p:spPr>
      </p:pic>
      <p:pic>
        <p:nvPicPr>
          <p:cNvPr id="8" name="Grafik 7">
            <a:extLst>
              <a:ext uri="{FF2B5EF4-FFF2-40B4-BE49-F238E27FC236}">
                <a16:creationId xmlns:a16="http://schemas.microsoft.com/office/drawing/2014/main" id="{04BCA19F-6897-2A6C-9BE7-4EBB167B750A}"/>
              </a:ext>
            </a:extLst>
          </p:cNvPr>
          <p:cNvPicPr>
            <a:picLocks noChangeAspect="1"/>
          </p:cNvPicPr>
          <p:nvPr/>
        </p:nvPicPr>
        <p:blipFill>
          <a:blip r:embed="rId6"/>
          <a:stretch>
            <a:fillRect/>
          </a:stretch>
        </p:blipFill>
        <p:spPr>
          <a:xfrm>
            <a:off x="704127" y="5341743"/>
            <a:ext cx="720000" cy="746660"/>
          </a:xfrm>
          <a:prstGeom prst="rect">
            <a:avLst/>
          </a:prstGeom>
        </p:spPr>
      </p:pic>
      <p:sp>
        <p:nvSpPr>
          <p:cNvPr id="6" name="CasellaDiTesto 5">
            <a:extLst>
              <a:ext uri="{FF2B5EF4-FFF2-40B4-BE49-F238E27FC236}">
                <a16:creationId xmlns:a16="http://schemas.microsoft.com/office/drawing/2014/main" id="{D85637AB-23A1-686E-1C77-672AA26013A4}"/>
              </a:ext>
            </a:extLst>
          </p:cNvPr>
          <p:cNvSpPr txBox="1"/>
          <p:nvPr/>
        </p:nvSpPr>
        <p:spPr>
          <a:xfrm>
            <a:off x="4723100" y="6409509"/>
            <a:ext cx="2966173" cy="338554"/>
          </a:xfrm>
          <a:prstGeom prst="rect">
            <a:avLst/>
          </a:prstGeom>
          <a:noFill/>
        </p:spPr>
        <p:txBody>
          <a:bodyPr wrap="square" rtlCol="0">
            <a:spAutoFit/>
          </a:bodyPr>
          <a:lstStyle/>
          <a:p>
            <a:pPr algn="ctr"/>
            <a:r>
              <a:rPr lang="en-GB" sz="1600" i="1" dirty="0">
                <a:solidFill>
                  <a:schemeClr val="bg1"/>
                </a:solidFill>
              </a:rPr>
              <a:t>GTB WG Signal Lighting</a:t>
            </a:r>
          </a:p>
        </p:txBody>
      </p:sp>
      <p:sp>
        <p:nvSpPr>
          <p:cNvPr id="11" name="Textfeld 4">
            <a:extLst>
              <a:ext uri="{FF2B5EF4-FFF2-40B4-BE49-F238E27FC236}">
                <a16:creationId xmlns:a16="http://schemas.microsoft.com/office/drawing/2014/main" id="{EE4842F8-0C75-4B48-9EA4-D3C6F5CD7DCE}"/>
              </a:ext>
            </a:extLst>
          </p:cNvPr>
          <p:cNvSpPr txBox="1"/>
          <p:nvPr/>
        </p:nvSpPr>
        <p:spPr>
          <a:xfrm>
            <a:off x="17702" y="15966"/>
            <a:ext cx="1223870" cy="523220"/>
          </a:xfrm>
          <a:prstGeom prst="rect">
            <a:avLst/>
          </a:prstGeom>
          <a:noFill/>
          <a:ln w="28575">
            <a:solidFill>
              <a:srgbClr val="00B0F0"/>
            </a:solidFill>
          </a:ln>
        </p:spPr>
        <p:txBody>
          <a:bodyPr wrap="square" rtlCol="0" anchor="ctr" anchorCtr="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AVSR-16-02</a:t>
            </a:r>
          </a:p>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GTBWGSL 622</a:t>
            </a:r>
            <a:endParaRPr lang="de-DE" sz="12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79443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78FABA1-06EA-4E7A-ACC0-9CA09B0D9EBB}"/>
              </a:ext>
            </a:extLst>
          </p:cNvPr>
          <p:cNvSpPr txBox="1"/>
          <p:nvPr/>
        </p:nvSpPr>
        <p:spPr>
          <a:xfrm>
            <a:off x="685801" y="646610"/>
            <a:ext cx="11365028" cy="830997"/>
          </a:xfrm>
          <a:prstGeom prst="rect">
            <a:avLst/>
          </a:prstGeom>
          <a:noFill/>
        </p:spPr>
        <p:txBody>
          <a:bodyPr wrap="square" rtlCol="0">
            <a:spAutoFit/>
          </a:bodyPr>
          <a:lstStyle/>
          <a:p>
            <a:r>
              <a:rPr lang="en-US" sz="2400" b="1" dirty="0"/>
              <a:t>ADS Marker Lamp</a:t>
            </a:r>
          </a:p>
          <a:p>
            <a:r>
              <a:rPr lang="en-US" sz="2400" b="1" dirty="0"/>
              <a:t>GTB proposal for a draft regulation: major aspects</a:t>
            </a:r>
          </a:p>
        </p:txBody>
      </p:sp>
      <p:sp>
        <p:nvSpPr>
          <p:cNvPr id="2" name="Foliennummernplatzhalter 1">
            <a:extLst>
              <a:ext uri="{FF2B5EF4-FFF2-40B4-BE49-F238E27FC236}">
                <a16:creationId xmlns:a16="http://schemas.microsoft.com/office/drawing/2014/main" id="{745ABBAE-E8EB-4145-93AE-D6369797A8CD}"/>
              </a:ext>
            </a:extLst>
          </p:cNvPr>
          <p:cNvSpPr>
            <a:spLocks noGrp="1"/>
          </p:cNvSpPr>
          <p:nvPr>
            <p:ph type="sldNum" sz="quarter" idx="12"/>
          </p:nvPr>
        </p:nvSpPr>
        <p:spPr>
          <a:xfrm>
            <a:off x="166022" y="6391379"/>
            <a:ext cx="404523" cy="365125"/>
          </a:xfrm>
        </p:spPr>
        <p:txBody>
          <a:bodyPr/>
          <a:lstStyle/>
          <a:p>
            <a:pPr algn="l"/>
            <a:fld id="{AAC85E57-7382-4485-9D14-0BD8FAB214FB}" type="slidenum">
              <a:rPr lang="de-DE" sz="1600" smtClean="0">
                <a:solidFill>
                  <a:schemeClr val="bg1"/>
                </a:solidFill>
              </a:rPr>
              <a:pPr algn="l"/>
              <a:t>5</a:t>
            </a:fld>
            <a:endParaRPr lang="de-DE" sz="1600" dirty="0">
              <a:solidFill>
                <a:schemeClr val="bg1"/>
              </a:solidFill>
            </a:endParaRPr>
          </a:p>
        </p:txBody>
      </p:sp>
      <p:sp>
        <p:nvSpPr>
          <p:cNvPr id="5" name="Textfeld 4"/>
          <p:cNvSpPr txBox="1"/>
          <p:nvPr/>
        </p:nvSpPr>
        <p:spPr>
          <a:xfrm>
            <a:off x="720879" y="1560338"/>
            <a:ext cx="10535478" cy="4632037"/>
          </a:xfrm>
          <a:prstGeom prst="rect">
            <a:avLst/>
          </a:prstGeom>
          <a:noFill/>
        </p:spPr>
        <p:txBody>
          <a:bodyPr wrap="square" rtlCol="0">
            <a:spAutoFit/>
          </a:bodyPr>
          <a:lstStyle/>
          <a:p>
            <a:pPr marL="457200" indent="-457200">
              <a:spcAft>
                <a:spcPts val="600"/>
              </a:spcAft>
              <a:buFont typeface="+mj-lt"/>
              <a:buAutoNum type="arabicPeriod"/>
            </a:pPr>
            <a:r>
              <a:rPr lang="de-DE" sz="2000" dirty="0"/>
              <a:t>General</a:t>
            </a:r>
          </a:p>
          <a:p>
            <a:pPr marL="914400" lvl="1" indent="-457200">
              <a:spcAft>
                <a:spcPts val="600"/>
              </a:spcAft>
              <a:buFont typeface="Arial" panose="020B0604020202020204" pitchFamily="34" charset="0"/>
              <a:buChar char="•"/>
            </a:pPr>
            <a:r>
              <a:rPr lang="de-DE" sz="2000" dirty="0"/>
              <a:t>Target </a:t>
            </a:r>
            <a:r>
              <a:rPr lang="de-DE" sz="2000" dirty="0" err="1"/>
              <a:t>groups</a:t>
            </a:r>
            <a:r>
              <a:rPr lang="de-DE" sz="2000" dirty="0"/>
              <a:t>: </a:t>
            </a:r>
            <a:r>
              <a:rPr lang="de-DE" sz="2000" dirty="0" err="1"/>
              <a:t>law</a:t>
            </a:r>
            <a:r>
              <a:rPr lang="de-DE" sz="2000" dirty="0"/>
              <a:t> </a:t>
            </a:r>
            <a:r>
              <a:rPr lang="de-DE" sz="2000" dirty="0" err="1"/>
              <a:t>enforcement</a:t>
            </a:r>
            <a:r>
              <a:rPr lang="de-DE" sz="2000" dirty="0"/>
              <a:t>, </a:t>
            </a:r>
            <a:r>
              <a:rPr lang="de-DE" sz="2000" dirty="0" err="1"/>
              <a:t>pedestrians</a:t>
            </a:r>
            <a:r>
              <a:rPr lang="de-DE" sz="2000" dirty="0"/>
              <a:t>, </a:t>
            </a:r>
            <a:r>
              <a:rPr lang="de-DE" sz="2000" dirty="0" err="1"/>
              <a:t>other</a:t>
            </a:r>
            <a:r>
              <a:rPr lang="de-DE" sz="2000" dirty="0"/>
              <a:t> </a:t>
            </a:r>
            <a:r>
              <a:rPr lang="de-DE" sz="2000" dirty="0" err="1"/>
              <a:t>road</a:t>
            </a:r>
            <a:r>
              <a:rPr lang="de-DE" sz="2000" dirty="0"/>
              <a:t> </a:t>
            </a:r>
            <a:r>
              <a:rPr lang="de-DE" sz="2000" dirty="0" err="1"/>
              <a:t>users</a:t>
            </a:r>
            <a:endParaRPr lang="de-DE" sz="2000" dirty="0"/>
          </a:p>
          <a:p>
            <a:pPr marL="914400" lvl="1" indent="-457200">
              <a:spcAft>
                <a:spcPts val="600"/>
              </a:spcAft>
              <a:buFont typeface="Arial" panose="020B0604020202020204" pitchFamily="34" charset="0"/>
              <a:buChar char="•"/>
            </a:pPr>
            <a:r>
              <a:rPr lang="de-DE" sz="2000" dirty="0"/>
              <a:t>Hybrid </a:t>
            </a:r>
            <a:r>
              <a:rPr lang="de-DE" sz="2000" dirty="0" err="1"/>
              <a:t>regulation</a:t>
            </a:r>
            <a:r>
              <a:rPr lang="de-DE" sz="2000" dirty="0"/>
              <a:t>: </a:t>
            </a:r>
            <a:r>
              <a:rPr lang="de-DE" sz="2000" dirty="0" err="1"/>
              <a:t>device</a:t>
            </a:r>
            <a:r>
              <a:rPr lang="de-DE" sz="2000" dirty="0"/>
              <a:t> </a:t>
            </a:r>
            <a:r>
              <a:rPr lang="de-DE" sz="2000" dirty="0" err="1"/>
              <a:t>requirements</a:t>
            </a:r>
            <a:r>
              <a:rPr lang="de-DE" sz="2000" dirty="0"/>
              <a:t> + </a:t>
            </a:r>
            <a:r>
              <a:rPr lang="de-DE" sz="2000" dirty="0" err="1"/>
              <a:t>installation</a:t>
            </a:r>
            <a:r>
              <a:rPr lang="de-DE" sz="2000" dirty="0"/>
              <a:t> </a:t>
            </a:r>
            <a:r>
              <a:rPr lang="de-DE" sz="2000"/>
              <a:t>guidelines</a:t>
            </a:r>
            <a:endParaRPr lang="de-DE" sz="2000" dirty="0"/>
          </a:p>
          <a:p>
            <a:pPr marL="457200" indent="-457200">
              <a:spcAft>
                <a:spcPts val="600"/>
              </a:spcAft>
              <a:buFont typeface="+mj-lt"/>
              <a:buAutoNum type="arabicPeriod"/>
            </a:pPr>
            <a:r>
              <a:rPr lang="de-DE" sz="2000" dirty="0"/>
              <a:t>Device</a:t>
            </a:r>
          </a:p>
          <a:p>
            <a:pPr marL="914400" lvl="1" indent="-457200">
              <a:spcAft>
                <a:spcPts val="600"/>
              </a:spcAft>
              <a:buFont typeface="Arial" panose="020B0604020202020204" pitchFamily="34" charset="0"/>
              <a:buChar char="•"/>
            </a:pPr>
            <a:r>
              <a:rPr lang="de-DE" sz="2000" dirty="0"/>
              <a:t>Color: </a:t>
            </a:r>
            <a:r>
              <a:rPr lang="de-DE" sz="2000" dirty="0" err="1"/>
              <a:t>cyan</a:t>
            </a:r>
            <a:r>
              <a:rPr lang="de-DE" sz="2000" dirty="0"/>
              <a:t> / </a:t>
            </a:r>
            <a:r>
              <a:rPr lang="de-DE" sz="2000" dirty="0" err="1"/>
              <a:t>turquoise</a:t>
            </a:r>
            <a:endParaRPr lang="de-DE" sz="2000" dirty="0"/>
          </a:p>
          <a:p>
            <a:pPr marL="914400" lvl="1" indent="-457200">
              <a:spcAft>
                <a:spcPts val="600"/>
              </a:spcAft>
              <a:buFont typeface="Arial" panose="020B0604020202020204" pitchFamily="34" charset="0"/>
              <a:buChar char="•"/>
            </a:pPr>
            <a:r>
              <a:rPr lang="de-DE" sz="2000" dirty="0"/>
              <a:t>2 </a:t>
            </a:r>
            <a:r>
              <a:rPr lang="de-DE" sz="2000" dirty="0" err="1"/>
              <a:t>intensity</a:t>
            </a:r>
            <a:r>
              <a:rPr lang="de-DE" sz="2000" dirty="0"/>
              <a:t> </a:t>
            </a:r>
            <a:r>
              <a:rPr lang="de-DE" sz="2000" dirty="0" err="1"/>
              <a:t>levels</a:t>
            </a:r>
            <a:r>
              <a:rPr lang="de-DE" sz="2000" dirty="0"/>
              <a:t>: </a:t>
            </a:r>
            <a:r>
              <a:rPr lang="de-DE" sz="2000" dirty="0" err="1"/>
              <a:t>day</a:t>
            </a:r>
            <a:r>
              <a:rPr lang="de-DE" sz="2000" dirty="0"/>
              <a:t> and </a:t>
            </a:r>
            <a:r>
              <a:rPr lang="de-DE" sz="2000" dirty="0" err="1"/>
              <a:t>night</a:t>
            </a:r>
            <a:endParaRPr lang="de-DE" sz="2000" dirty="0"/>
          </a:p>
          <a:p>
            <a:pPr marL="457200" indent="-457200">
              <a:spcAft>
                <a:spcPts val="600"/>
              </a:spcAft>
              <a:buFont typeface="+mj-lt"/>
              <a:buAutoNum type="arabicPeriod"/>
            </a:pPr>
            <a:r>
              <a:rPr lang="de-DE" sz="2000" dirty="0"/>
              <a:t>Installation</a:t>
            </a:r>
          </a:p>
          <a:p>
            <a:pPr marL="914400" lvl="1" indent="-457200">
              <a:spcAft>
                <a:spcPts val="600"/>
              </a:spcAft>
              <a:buFont typeface="Arial" panose="020B0604020202020204" pitchFamily="34" charset="0"/>
              <a:buChar char="•"/>
            </a:pPr>
            <a:r>
              <a:rPr lang="de-DE" sz="2000" dirty="0"/>
              <a:t>Vehicle </a:t>
            </a:r>
            <a:r>
              <a:rPr lang="de-DE" sz="2000" dirty="0" err="1"/>
              <a:t>categories</a:t>
            </a:r>
            <a:r>
              <a:rPr lang="de-DE" sz="2000" dirty="0"/>
              <a:t> M, N, T, (O, R, S)</a:t>
            </a:r>
          </a:p>
          <a:p>
            <a:pPr marL="914400" lvl="1" indent="-457200">
              <a:spcAft>
                <a:spcPts val="600"/>
              </a:spcAft>
              <a:buFont typeface="Arial" panose="020B0604020202020204" pitchFamily="34" charset="0"/>
              <a:buChar char="•"/>
            </a:pPr>
            <a:r>
              <a:rPr lang="de-DE" sz="2000" dirty="0"/>
              <a:t>Installation at </a:t>
            </a:r>
            <a:r>
              <a:rPr lang="de-DE" sz="2000" dirty="0" err="1"/>
              <a:t>the</a:t>
            </a:r>
            <a:r>
              <a:rPr lang="de-DE" sz="2000" dirty="0"/>
              <a:t> front, </a:t>
            </a:r>
            <a:r>
              <a:rPr lang="de-DE" sz="2000" dirty="0" err="1"/>
              <a:t>to</a:t>
            </a:r>
            <a:r>
              <a:rPr lang="de-DE" sz="2000" dirty="0"/>
              <a:t> </a:t>
            </a:r>
            <a:r>
              <a:rPr lang="de-DE" sz="2000" dirty="0" err="1"/>
              <a:t>the</a:t>
            </a:r>
            <a:r>
              <a:rPr lang="de-DE" sz="2000" dirty="0"/>
              <a:t> </a:t>
            </a:r>
            <a:r>
              <a:rPr lang="de-DE" sz="2000" dirty="0" err="1"/>
              <a:t>side</a:t>
            </a:r>
            <a:r>
              <a:rPr lang="de-DE" sz="2000" dirty="0"/>
              <a:t> and </a:t>
            </a:r>
            <a:r>
              <a:rPr lang="de-DE" sz="2000" dirty="0" err="1"/>
              <a:t>rear</a:t>
            </a:r>
            <a:endParaRPr lang="de-DE" sz="2000" dirty="0"/>
          </a:p>
          <a:p>
            <a:pPr marL="914400" lvl="1" indent="-457200">
              <a:spcAft>
                <a:spcPts val="600"/>
              </a:spcAft>
              <a:buFont typeface="Arial" panose="020B0604020202020204" pitchFamily="34" charset="0"/>
              <a:buChar char="•"/>
            </a:pPr>
            <a:r>
              <a:rPr lang="de-DE" sz="2000" dirty="0" err="1"/>
              <a:t>Reciprocal</a:t>
            </a:r>
            <a:r>
              <a:rPr lang="de-DE" sz="2000" dirty="0"/>
              <a:t> </a:t>
            </a:r>
            <a:r>
              <a:rPr lang="de-DE" sz="2000" dirty="0" err="1"/>
              <a:t>incorporation</a:t>
            </a:r>
            <a:r>
              <a:rPr lang="de-DE" sz="2000" dirty="0"/>
              <a:t> </a:t>
            </a:r>
            <a:r>
              <a:rPr lang="de-DE" sz="2000" dirty="0" err="1"/>
              <a:t>with</a:t>
            </a:r>
            <a:r>
              <a:rPr lang="de-DE" sz="2000" dirty="0"/>
              <a:t> </a:t>
            </a:r>
            <a:r>
              <a:rPr lang="de-DE" sz="2000" dirty="0" err="1"/>
              <a:t>other</a:t>
            </a:r>
            <a:r>
              <a:rPr lang="de-DE" sz="2000" dirty="0"/>
              <a:t> </a:t>
            </a:r>
            <a:r>
              <a:rPr lang="de-DE" sz="2000" dirty="0" err="1"/>
              <a:t>signaling</a:t>
            </a:r>
            <a:r>
              <a:rPr lang="de-DE" sz="2000" dirty="0"/>
              <a:t> </a:t>
            </a:r>
            <a:r>
              <a:rPr lang="de-DE" sz="2000" dirty="0" err="1"/>
              <a:t>functions</a:t>
            </a:r>
            <a:r>
              <a:rPr lang="de-DE" sz="2000" dirty="0"/>
              <a:t> </a:t>
            </a:r>
            <a:r>
              <a:rPr lang="de-DE" sz="2000" dirty="0" err="1"/>
              <a:t>allowed</a:t>
            </a:r>
            <a:endParaRPr lang="de-DE" sz="2000" dirty="0"/>
          </a:p>
          <a:p>
            <a:pPr marL="914400" lvl="1" indent="-457200">
              <a:spcAft>
                <a:spcPts val="600"/>
              </a:spcAft>
              <a:buFont typeface="Arial" panose="020B0604020202020204" pitchFamily="34" charset="0"/>
              <a:buChar char="•"/>
            </a:pPr>
            <a:r>
              <a:rPr lang="de-DE" sz="2000" dirty="0"/>
              <a:t>Substitution </a:t>
            </a:r>
            <a:r>
              <a:rPr lang="de-DE" sz="2000" dirty="0" err="1"/>
              <a:t>of</a:t>
            </a:r>
            <a:r>
              <a:rPr lang="de-DE" sz="2000" dirty="0"/>
              <a:t> </a:t>
            </a:r>
            <a:r>
              <a:rPr lang="de-DE" sz="2000" dirty="0" err="1"/>
              <a:t>existing</a:t>
            </a:r>
            <a:r>
              <a:rPr lang="de-DE" sz="2000" dirty="0"/>
              <a:t> </a:t>
            </a:r>
            <a:r>
              <a:rPr lang="de-DE" sz="2000" dirty="0" err="1"/>
              <a:t>functions</a:t>
            </a:r>
            <a:r>
              <a:rPr lang="de-DE" sz="2000" dirty="0"/>
              <a:t> (DRL, </a:t>
            </a:r>
            <a:r>
              <a:rPr lang="de-DE" sz="2000" dirty="0" err="1"/>
              <a:t>position</a:t>
            </a:r>
            <a:r>
              <a:rPr lang="de-DE" sz="2000" dirty="0"/>
              <a:t> </a:t>
            </a:r>
            <a:r>
              <a:rPr lang="de-DE" sz="2000" dirty="0" err="1"/>
              <a:t>lamp</a:t>
            </a:r>
            <a:r>
              <a:rPr lang="de-DE" sz="2000" dirty="0"/>
              <a:t>, </a:t>
            </a:r>
            <a:r>
              <a:rPr lang="de-DE" sz="2000" dirty="0" err="1"/>
              <a:t>side</a:t>
            </a:r>
            <a:r>
              <a:rPr lang="de-DE" sz="2000" dirty="0"/>
              <a:t>-marker </a:t>
            </a:r>
            <a:r>
              <a:rPr lang="de-DE" sz="2000" dirty="0" err="1"/>
              <a:t>lamp</a:t>
            </a:r>
            <a:r>
              <a:rPr lang="de-DE" sz="2000" dirty="0"/>
              <a:t>)</a:t>
            </a:r>
          </a:p>
          <a:p>
            <a:pPr marL="285750" indent="-285750">
              <a:spcAft>
                <a:spcPts val="600"/>
              </a:spcAft>
              <a:buFontTx/>
              <a:buChar char="-"/>
            </a:pPr>
            <a:endParaRPr lang="de-DE" sz="2000" dirty="0"/>
          </a:p>
        </p:txBody>
      </p:sp>
      <p:sp>
        <p:nvSpPr>
          <p:cNvPr id="6" name="CasellaDiTesto 5">
            <a:extLst>
              <a:ext uri="{FF2B5EF4-FFF2-40B4-BE49-F238E27FC236}">
                <a16:creationId xmlns:a16="http://schemas.microsoft.com/office/drawing/2014/main" id="{A95C6D18-616A-3A45-D903-8D319E54939D}"/>
              </a:ext>
            </a:extLst>
          </p:cNvPr>
          <p:cNvSpPr txBox="1"/>
          <p:nvPr/>
        </p:nvSpPr>
        <p:spPr>
          <a:xfrm>
            <a:off x="4723100" y="6409509"/>
            <a:ext cx="2966173" cy="338554"/>
          </a:xfrm>
          <a:prstGeom prst="rect">
            <a:avLst/>
          </a:prstGeom>
          <a:noFill/>
        </p:spPr>
        <p:txBody>
          <a:bodyPr wrap="square" rtlCol="0">
            <a:spAutoFit/>
          </a:bodyPr>
          <a:lstStyle/>
          <a:p>
            <a:pPr algn="ctr"/>
            <a:r>
              <a:rPr lang="en-GB" sz="1600" i="1" dirty="0">
                <a:solidFill>
                  <a:schemeClr val="bg1"/>
                </a:solidFill>
              </a:rPr>
              <a:t>GTB WG Signal Lighting</a:t>
            </a:r>
          </a:p>
        </p:txBody>
      </p:sp>
      <p:sp>
        <p:nvSpPr>
          <p:cNvPr id="7" name="Textfeld 4">
            <a:extLst>
              <a:ext uri="{FF2B5EF4-FFF2-40B4-BE49-F238E27FC236}">
                <a16:creationId xmlns:a16="http://schemas.microsoft.com/office/drawing/2014/main" id="{D1474DEE-07BC-44CF-B60F-5A7D96070275}"/>
              </a:ext>
            </a:extLst>
          </p:cNvPr>
          <p:cNvSpPr txBox="1"/>
          <p:nvPr/>
        </p:nvSpPr>
        <p:spPr>
          <a:xfrm>
            <a:off x="17702" y="15966"/>
            <a:ext cx="1223870" cy="523220"/>
          </a:xfrm>
          <a:prstGeom prst="rect">
            <a:avLst/>
          </a:prstGeom>
          <a:noFill/>
          <a:ln w="28575">
            <a:solidFill>
              <a:srgbClr val="00B0F0"/>
            </a:solidFill>
          </a:ln>
        </p:spPr>
        <p:txBody>
          <a:bodyPr wrap="square" rtlCol="0" anchor="ctr" anchorCtr="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AVSR-16-02</a:t>
            </a:r>
          </a:p>
          <a:p>
            <a:pPr algn="r"/>
            <a:r>
              <a:rPr lang="it-IT" sz="1400" b="1" kern="12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GTBWGSL 622</a:t>
            </a:r>
            <a:endParaRPr lang="de-DE" sz="12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0725525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B Presentation.potx" id="{41C6BDE2-2956-479F-9A3D-A8BA3D5C5A5E}" vid="{216C8B9B-96A5-4780-95F4-C21CE9216F4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D621CFCE-B1AF-458D-B51B-98A0A20BA3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CE0FEE-6D53-4650-B4CC-C61664B92E71}">
  <ds:schemaRefs>
    <ds:schemaRef ds:uri="http://schemas.microsoft.com/sharepoint/v3/contenttype/forms"/>
  </ds:schemaRefs>
</ds:datastoreItem>
</file>

<file path=customXml/itemProps3.xml><?xml version="1.0" encoding="utf-8"?>
<ds:datastoreItem xmlns:ds="http://schemas.openxmlformats.org/officeDocument/2006/customXml" ds:itemID="{69CADEAF-2418-4373-8B3C-825FBE6C0191}">
  <ds:schemaRefs>
    <ds:schemaRef ds:uri="http://purl.org/dc/dcmitype/"/>
    <ds:schemaRef ds:uri="a688bf42-176e-4575-814e-2ea30a02feb7"/>
    <ds:schemaRef ds:uri="http://schemas.microsoft.com/office/2006/documentManagement/types"/>
    <ds:schemaRef ds:uri="http://purl.org/dc/elements/1.1/"/>
    <ds:schemaRef ds:uri="http://schemas.microsoft.com/office/2006/metadata/properties"/>
    <ds:schemaRef ds:uri="2d3f8391-3ef5-4859-91f5-94f98ca1de6c"/>
    <ds:schemaRef ds:uri="http://purl.org/dc/terms/"/>
    <ds:schemaRef ds:uri="http://schemas.microsoft.com/office/infopath/2007/PartnerControls"/>
    <ds:schemaRef ds:uri="http://schemas.openxmlformats.org/package/2006/metadata/core-properties"/>
    <ds:schemaRef ds:uri="http://www.w3.org/XML/1998/namespace"/>
    <ds:schemaRef ds:uri="acccb6d4-dbe5-46d2-b4d3-5733603d8cc6"/>
    <ds:schemaRef ds:uri="985ec44e-1bab-4c0b-9df0-6ba128686fc9"/>
  </ds:schemaRefs>
</ds:datastoreItem>
</file>

<file path=docMetadata/LabelInfo.xml><?xml version="1.0" encoding="utf-8"?>
<clbl:labelList xmlns:clbl="http://schemas.microsoft.com/office/2020/mipLabelMetadata">
  <clbl:label id="{ecd8a103-d543-4248-b674-6a73234556fa}" enabled="1" method="Privileged" siteId="{5047bca2-da88-442e-a09a-d9b8af692adc}" removed="0"/>
</clbl:labelList>
</file>

<file path=docProps/app.xml><?xml version="1.0" encoding="utf-8"?>
<Properties xmlns="http://schemas.openxmlformats.org/officeDocument/2006/extended-properties" xmlns:vt="http://schemas.openxmlformats.org/officeDocument/2006/docPropsVTypes">
  <Template/>
  <TotalTime>2</TotalTime>
  <Words>753</Words>
  <Application>Microsoft Office PowerPoint</Application>
  <PresentationFormat>Widescreen</PresentationFormat>
  <Paragraphs>77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Tema di Office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GTB-input to GRE TF AVSR</dc:title>
  <dc:subject>ADS ML</dc:subject>
  <dc:creator>GTB WG SL</dc:creator>
  <cp:lastModifiedBy>Secretariat editorial modifications</cp:lastModifiedBy>
  <cp:revision>168</cp:revision>
  <dcterms:created xsi:type="dcterms:W3CDTF">2020-02-13T10:33:39Z</dcterms:created>
  <dcterms:modified xsi:type="dcterms:W3CDTF">2024-03-24T14:46:00Z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e6743f2-12c7-4edd-9d1f-c7648963e091_Enabled">
    <vt:lpwstr>true</vt:lpwstr>
  </property>
  <property fmtid="{D5CDD505-2E9C-101B-9397-08002B2CF9AE}" pid="3" name="MSIP_Label_1e6743f2-12c7-4edd-9d1f-c7648963e091_SetDate">
    <vt:lpwstr>2022-09-29T13:22:54Z</vt:lpwstr>
  </property>
  <property fmtid="{D5CDD505-2E9C-101B-9397-08002B2CF9AE}" pid="4" name="MSIP_Label_1e6743f2-12c7-4edd-9d1f-c7648963e091_Method">
    <vt:lpwstr>Privileged</vt:lpwstr>
  </property>
  <property fmtid="{D5CDD505-2E9C-101B-9397-08002B2CF9AE}" pid="5" name="MSIP_Label_1e6743f2-12c7-4edd-9d1f-c7648963e091_Name">
    <vt:lpwstr>Internal Usage (no visual markings)</vt:lpwstr>
  </property>
  <property fmtid="{D5CDD505-2E9C-101B-9397-08002B2CF9AE}" pid="6" name="MSIP_Label_1e6743f2-12c7-4edd-9d1f-c7648963e091_SiteId">
    <vt:lpwstr>2d5eb7e2-d3ee-4bf5-bc62-79d5ae9cd9e1</vt:lpwstr>
  </property>
  <property fmtid="{D5CDD505-2E9C-101B-9397-08002B2CF9AE}" pid="7" name="MSIP_Label_1e6743f2-12c7-4edd-9d1f-c7648963e091_ActionId">
    <vt:lpwstr>8005f573-ad37-4a92-b299-ac600b8f9ac9</vt:lpwstr>
  </property>
  <property fmtid="{D5CDD505-2E9C-101B-9397-08002B2CF9AE}" pid="8" name="MSIP_Label_1e6743f2-12c7-4edd-9d1f-c7648963e091_ContentBits">
    <vt:lpwstr>0</vt:lpwstr>
  </property>
  <property fmtid="{D5CDD505-2E9C-101B-9397-08002B2CF9AE}" pid="9" name="MediaServiceImageTags">
    <vt:lpwstr/>
  </property>
  <property fmtid="{D5CDD505-2E9C-101B-9397-08002B2CF9AE}" pid="10" name="ContentTypeId">
    <vt:lpwstr>0x010100A251C6467B19EC4B8511680A335C6C79</vt:lpwstr>
  </property>
  <property fmtid="{D5CDD505-2E9C-101B-9397-08002B2CF9AE}" pid="11" name="RevIMBCS">
    <vt:lpwstr>1;#0.1 Initial category|0239cc7a-0c96-48a8-9e0e-a383e362571c</vt:lpwstr>
  </property>
  <property fmtid="{D5CDD505-2E9C-101B-9397-08002B2CF9AE}" pid="12" name="LegalHoldTag">
    <vt:lpwstr/>
  </property>
  <property fmtid="{D5CDD505-2E9C-101B-9397-08002B2CF9AE}" pid="13" name="MSIP_Label_b1c9b508-7c6e-42bd-bedf-808292653d6c_Enabled">
    <vt:lpwstr>true</vt:lpwstr>
  </property>
  <property fmtid="{D5CDD505-2E9C-101B-9397-08002B2CF9AE}" pid="14" name="MSIP_Label_b1c9b508-7c6e-42bd-bedf-808292653d6c_SetDate">
    <vt:lpwstr>2024-01-19T09:50:10Z</vt:lpwstr>
  </property>
  <property fmtid="{D5CDD505-2E9C-101B-9397-08002B2CF9AE}" pid="15" name="MSIP_Label_b1c9b508-7c6e-42bd-bedf-808292653d6c_Method">
    <vt:lpwstr>Standard</vt:lpwstr>
  </property>
  <property fmtid="{D5CDD505-2E9C-101B-9397-08002B2CF9AE}" pid="16" name="MSIP_Label_b1c9b508-7c6e-42bd-bedf-808292653d6c_Name">
    <vt:lpwstr>b1c9b508-7c6e-42bd-bedf-808292653d6c</vt:lpwstr>
  </property>
  <property fmtid="{D5CDD505-2E9C-101B-9397-08002B2CF9AE}" pid="17" name="MSIP_Label_b1c9b508-7c6e-42bd-bedf-808292653d6c_SiteId">
    <vt:lpwstr>2882be50-2012-4d88-ac86-544124e120c8</vt:lpwstr>
  </property>
  <property fmtid="{D5CDD505-2E9C-101B-9397-08002B2CF9AE}" pid="18" name="MSIP_Label_b1c9b508-7c6e-42bd-bedf-808292653d6c_ActionId">
    <vt:lpwstr>56d6d82f-288c-4cf0-a09c-c490e24f5caa</vt:lpwstr>
  </property>
  <property fmtid="{D5CDD505-2E9C-101B-9397-08002B2CF9AE}" pid="19" name="MSIP_Label_b1c9b508-7c6e-42bd-bedf-808292653d6c_ContentBits">
    <vt:lpwstr>3</vt:lpwstr>
  </property>
  <property fmtid="{D5CDD505-2E9C-101B-9397-08002B2CF9AE}" pid="20" name="ClassificationContentMarkingFooterText">
    <vt:lpwstr>5acXjzUk</vt:lpwstr>
  </property>
  <property fmtid="{D5CDD505-2E9C-101B-9397-08002B2CF9AE}" pid="21" name="ClassificationContentMarkingHeaderLocations">
    <vt:lpwstr>Tema di Office:5</vt:lpwstr>
  </property>
  <property fmtid="{D5CDD505-2E9C-101B-9397-08002B2CF9AE}" pid="22" name="ClassificationContentMarkingHeaderText">
    <vt:lpwstr>INTERNAL &amp; PARTNERS</vt:lpwstr>
  </property>
  <property fmtid="{D5CDD505-2E9C-101B-9397-08002B2CF9AE}" pid="23" name="Office of Origin">
    <vt:lpwstr/>
  </property>
  <property fmtid="{D5CDD505-2E9C-101B-9397-08002B2CF9AE}" pid="24" name="gba66df640194346a5267c50f24d4797">
    <vt:lpwstr/>
  </property>
  <property fmtid="{D5CDD505-2E9C-101B-9397-08002B2CF9AE}" pid="25" name="Office_x0020_of_x0020_Origin">
    <vt:lpwstr/>
  </property>
</Properties>
</file>