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0" r:id="rId6"/>
    <p:sldId id="307" r:id="rId7"/>
    <p:sldId id="316" r:id="rId8"/>
    <p:sldId id="318" r:id="rId9"/>
    <p:sldId id="320" r:id="rId10"/>
    <p:sldId id="321" r:id="rId11"/>
    <p:sldId id="322" r:id="rId12"/>
    <p:sldId id="323" r:id="rId13"/>
    <p:sldId id="319" r:id="rId14"/>
    <p:sldId id="317" r:id="rId15"/>
    <p:sldId id="309" r:id="rId16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C49FD5A-F7A4-4482-8059-EE137B1DEFB7}">
          <p14:sldIdLst>
            <p14:sldId id="256"/>
            <p14:sldId id="270"/>
            <p14:sldId id="307"/>
            <p14:sldId id="316"/>
            <p14:sldId id="318"/>
            <p14:sldId id="320"/>
            <p14:sldId id="321"/>
            <p14:sldId id="322"/>
            <p14:sldId id="323"/>
            <p14:sldId id="319"/>
            <p14:sldId id="317"/>
          </p14:sldIdLst>
        </p14:section>
        <p14:section name="Naamloze sectie" id="{8820272E-7C72-46FC-916F-D65D907994F1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65" autoAdjust="0"/>
    <p:restoredTop sz="96130" autoAdjust="0"/>
  </p:normalViewPr>
  <p:slideViewPr>
    <p:cSldViewPr>
      <p:cViewPr varScale="1">
        <p:scale>
          <a:sx n="67" d="100"/>
          <a:sy n="67" d="100"/>
        </p:scale>
        <p:origin x="147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26B1654-7C7E-402A-BF59-943532405532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3B516FA-8A56-4E4B-B58B-1BD33AB322E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78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2650"/>
            <a:ext cx="5813425" cy="4360863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0227" y="5522892"/>
            <a:ext cx="6001443" cy="523200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6275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6275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0562" y="4723448"/>
            <a:ext cx="5444133" cy="4474453"/>
          </a:xfrm>
          <a:prstGeom prst="rect">
            <a:avLst/>
          </a:prstGeom>
        </p:spPr>
        <p:txBody>
          <a:bodyPr/>
          <a:lstStyle/>
          <a:p>
            <a:endParaRPr lang="en-US" sz="2000" spc="-1" dirty="0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5086" y="9445331"/>
            <a:ext cx="2948741" cy="496813"/>
          </a:xfrm>
          <a:prstGeom prst="rect">
            <a:avLst/>
          </a:prstGeom>
          <a:noFill/>
          <a:ln>
            <a:noFill/>
          </a:ln>
        </p:spPr>
        <p:txBody>
          <a:bodyPr lIns="92246" tIns="46123" rIns="92246" bIns="46123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10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5852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11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9401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52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nl-NL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77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897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096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4051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7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1218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8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53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9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536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4/15/2024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35372927/TF-R39MV-06-04%20%28OICA%29%20Odometer-Accuracy.pptx?api=v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03/GRSG-125-05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19867341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transport/documents/2024/04/informal-documents/tf-r39mv-amendment-un-regulation-no-39-uniform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 spc="-1" dirty="0">
                <a:solidFill>
                  <a:srgbClr val="000000"/>
                </a:solidFill>
                <a:latin typeface="Calibri"/>
              </a:rPr>
              <a:t>GRSG Task Force on UN Regulation </a:t>
            </a:r>
            <a:br>
              <a:rPr lang="en-US" sz="4000" b="1" spc="-1" dirty="0">
                <a:solidFill>
                  <a:srgbClr val="000000"/>
                </a:solidFill>
                <a:latin typeface="Calibri"/>
              </a:rPr>
            </a:br>
            <a:r>
              <a:rPr lang="en-US" sz="4000" b="1" spc="-1" dirty="0">
                <a:solidFill>
                  <a:srgbClr val="000000"/>
                </a:solidFill>
                <a:latin typeface="Calibri"/>
              </a:rPr>
              <a:t>No. R39 covering mileage values</a:t>
            </a:r>
          </a:p>
          <a:p>
            <a:pPr algn="ctr">
              <a:lnSpc>
                <a:spcPct val="100000"/>
              </a:lnSpc>
            </a:pPr>
            <a:r>
              <a:rPr lang="en-US" sz="4000" b="1" spc="-1" dirty="0">
                <a:solidFill>
                  <a:srgbClr val="000000"/>
                </a:solidFill>
                <a:latin typeface="Calibri"/>
              </a:rPr>
              <a:t>-</a:t>
            </a:r>
            <a:endParaRPr lang="nl-NL" sz="4000" b="1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April 2024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868144" y="181835"/>
            <a:ext cx="2880320" cy="65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GRSG-127-35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GRSG 127th session, 15-19 April 2024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Item 7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Transmitted by the Chair of the TF-R39MV</a:t>
            </a:r>
            <a:endParaRPr lang="en-US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457560" lvl="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Hybrid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meeting in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June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virtual meeting in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July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457560" lvl="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Complete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amendments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UN R39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improving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amending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complementing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informal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document 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GRSG-127-12r1e.</a:t>
            </a:r>
          </a:p>
          <a:p>
            <a:pPr marL="457560" lvl="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Transpose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this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into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official document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consideration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and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potentially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endorsement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GRSG-128 in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October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2024.</a:t>
            </a:r>
            <a:endParaRPr lang="nl-NL" altLang="ja-JP" sz="2600" b="1" spc="-1" dirty="0">
              <a:solidFill>
                <a:srgbClr val="00B050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Next steps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2468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is invited to consider informal document GRSG-127-12r1e, and to provide guidance on:</a:t>
            </a: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514710" lvl="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  <a:defRPr/>
            </a:pP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accuracy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nl-NL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nl-NL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5.0/4.0/2.5/</a:t>
            </a:r>
            <a:r>
              <a:rPr lang="nl-NL" altLang="ja-JP" sz="2600" b="1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nl-NL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%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Force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u="sng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 or 4.0%,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OICA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state-of-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-art </a:t>
            </a:r>
            <a:r>
              <a:rPr lang="nl-NL" altLang="ja-JP" sz="2600" u="sng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5.0% (document 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TF-R39MV-06-04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speedometer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tolerance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range.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Parties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substantiated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positions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514710" lvl="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  <a:defRPr/>
            </a:pP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accuracy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category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51471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appropriateness of requirements for mileage values transmitted off-board the vehicle.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delegations may wish to consider joining the upcoming Task Force sessions.</a:t>
            </a: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altLang="ja-JP" sz="3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Request to GRSG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61375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 for your attention!</a:t>
            </a:r>
            <a:endParaRPr lang="en-US" altLang="ja-JP" sz="3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468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55263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GRSG-125</a:t>
            </a:r>
            <a:r>
              <a:rPr lang="nl-NL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document 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GRSG-125-05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agreed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establishing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Task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Force 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exploring the development of uniform provisions on accuracy and anti-tampering of odometers and mileage values stored in vehicles.</a:t>
            </a: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GRSG-126</a:t>
            </a:r>
            <a:r>
              <a:rPr lang="nl-NL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endorsed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details of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Task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Force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by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its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proposed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Terms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Reference (Report 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ECE/TRANS/WP.29/ GRSG/105, paragraph 16 and Annex V).</a:t>
            </a: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Task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Force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trike="noStrike" spc="-1" dirty="0" err="1">
                <a:solidFill>
                  <a:srgbClr val="000000"/>
                </a:solidFill>
                <a:latin typeface="Calibri"/>
              </a:rPr>
              <a:t>Organisation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Task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Force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6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Chair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Netherlands, Mr. Tim Guiting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6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Secretariat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OICA, Mr. Olivier Fontaine</a:t>
            </a:r>
            <a:endParaRPr lang="nl-NL" altLang="ja-JP" sz="26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  <a:hlinkClick r:id="rId3"/>
              </a:rPr>
              <a:t>TF wiki page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available.</a:t>
            </a:r>
            <a:endParaRPr lang="nl-NL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600" b="1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Activities</a:t>
            </a:r>
            <a:r>
              <a:rPr lang="nl-NL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b="1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since</a:t>
            </a:r>
            <a:r>
              <a:rPr lang="nl-NL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GRSG-126</a:t>
            </a:r>
            <a:r>
              <a:rPr lang="nl-NL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3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hybrid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participated by representatives from Contracting Parties, OICA, CLEPA, IMMA, FIA and the IWG on PTI.</a:t>
            </a:r>
          </a:p>
        </p:txBody>
      </p:sp>
    </p:spTree>
    <p:extLst>
      <p:ext uri="{BB962C8B-B14F-4D97-AF65-F5344CB8AC3E}">
        <p14:creationId xmlns:p14="http://schemas.microsoft.com/office/powerpoint/2010/main" val="8932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457560" lvl="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information on relevant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technologies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mileage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fraud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and research, pre-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legislation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altLang="ja-JP" sz="26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560" lvl="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Drafting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a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working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document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with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potential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new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odometer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</a:t>
            </a:r>
            <a:r>
              <a:rPr lang="nl-NL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informal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document </a:t>
            </a:r>
            <a:b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6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  <a:hlinkClick r:id="rId3"/>
              </a:rPr>
              <a:t>GRSG-127-12r1e</a:t>
            </a:r>
            <a:r>
              <a:rPr lang="nl-NL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Task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Force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314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Accuracy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"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indicated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“: the distance as displayed by the odometer.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"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True distance travelled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“: the true distance driven by the vehicle for the purpose of the test under Annex 4.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"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value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“: any mileage value stored on-board the vehicle related to the total distance driven by the vehicle.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endParaRPr lang="en-US" altLang="ja-JP" sz="10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Requirements:</a:t>
            </a:r>
            <a:br>
              <a:rPr lang="en-US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indicated 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shall not deviate by more than </a:t>
            </a: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+</a:t>
            </a:r>
            <a:r>
              <a:rPr lang="en-US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[5.0/4.0/2.5]%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from the 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true distance travelled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endParaRPr lang="en-US" altLang="ja-JP" sz="1000" i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GB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values</a:t>
            </a:r>
            <a:r>
              <a:rPr lang="en-GB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(made available through the serial data port on the standardised data link connector) shall not deviate from the </a:t>
            </a:r>
            <a:r>
              <a:rPr lang="en-GB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indicated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informal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document GRSG-127-12r1e - 1/5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3076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87616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Accuracy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Annex 4: type-approval test for establishing odometer accuracy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1. The vehicle is driven until the odometer switches to the next 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   integer. At this point, the instrumentation is set to 0 m.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2. The vehicle is driven for 10 </a:t>
            </a:r>
            <a:r>
              <a:rPr lang="en-US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kilometres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and the true value is 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   read from the instrumentation at the point were the 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   odometer switches to the 10 km integer.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3. The accuracy is calculated as follows: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  Accuracy [%] =(10,000 m-</a:t>
            </a:r>
            <a:r>
              <a:rPr lang="en-US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Tdt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)/(</a:t>
            </a:r>
            <a:r>
              <a:rPr lang="en-US" altLang="ja-JP" sz="26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Tdt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) * 100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   </a:t>
            </a:r>
            <a: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With </a:t>
            </a:r>
            <a:r>
              <a:rPr lang="en-US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Tdt</a:t>
            </a:r>
            <a: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= True distance travelled (m)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2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Example</a:t>
            </a:r>
            <a: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</a:t>
            </a:r>
            <a:b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odometer switches from 3,529 to 3,530 km, instrumentation set to 0 m.</a:t>
            </a:r>
            <a:b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odometer switches from 3,539 to 3,540 km, instrumentation reads 10,260 m.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2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Accuracy [%] =(10,000-10,260)/(10,260) * 100 = -2.5 %</a:t>
            </a: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informal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document GRSG-127-12r1e - 2/5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61918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87616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Accuracy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Annex 4: type-approval test for establishing odometer accuracy</a:t>
            </a: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Simple and effective procedure which can be performed on a test track or roller dynamometer and can potentially be combined with the speedometer testing.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Allows alternative test procedures (in agreement with the Technical Service and Type Approval Authority), provided it ensures at least the same level of testing accuracy.</a:t>
            </a: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informal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document GRSG-127-12r1e - 3/5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17789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87616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Anti-tampering and security management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indicated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and </a:t>
            </a:r>
            <a:r>
              <a:rPr lang="en-US" altLang="ja-JP" sz="2600" i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total distance value</a:t>
            </a: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shall be protected against tampering which is deemed to be complied with when: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(a) the manufacturer’s cyber security management system complies with the relevant requirements of UN R155, and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(b) the vehicle type complies with the technical requirements of UN R155, and when: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tampering with total distance indicated and total distance 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values are identified as risks in the vehicle manufacturer’s risk 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assessment, and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[proportionate mitigations are implemented, including or </a:t>
            </a:r>
            <a:b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6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equivalent to, mitigation 7 of UN R155 Ann. 5, Part B, Table B5.]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informal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document GRSG-127-12r1e - 4/5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32050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696653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6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General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Several (editorial) amendments and new definitions introduced in line with the new provisions and for consistency reasons.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Introduction of an information document template applicable to speedometers and odometers.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Exemptions for vehicles fitted with ‘recording equipment’ (e.g. tachograph) or with a ‘purely mechanical odometer’.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Under consideration: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appropriateness of requirements for mileage values transmitted off-board the vehicle,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including requirements for a warning signal in case of internal malfunction, for e.g. PTI purposes,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20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proper wording on anti tampering requirement to be consistent with other UN regulations (IWG CS/OTA / GRVA).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  <a:defRPr/>
            </a:pP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ja-JP" sz="2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informal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document GRSG-127-12r1e - 5/5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49018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elements/1.1/"/>
    <ds:schemaRef ds:uri="acccb6d4-dbe5-46d2-b4d3-5733603d8cc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A41008-787F-4F3D-AC4D-47326E871A6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6191</TotalTime>
  <Words>965</Words>
  <Application>Microsoft Office PowerPoint</Application>
  <PresentationFormat>On-screen Show (4:3)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EG</cp:lastModifiedBy>
  <cp:revision>446</cp:revision>
  <cp:lastPrinted>2022-10-06T15:27:22Z</cp:lastPrinted>
  <dcterms:created xsi:type="dcterms:W3CDTF">2019-01-14T05:13:36Z</dcterms:created>
  <dcterms:modified xsi:type="dcterms:W3CDTF">2024-04-15T15:40:07Z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  <property fmtid="{D5CDD505-2E9C-101B-9397-08002B2CF9AE}" pid="14" name="Office_x0020_of_x0020_Origin">
    <vt:lpwstr/>
  </property>
  <property fmtid="{D5CDD505-2E9C-101B-9397-08002B2CF9AE}" pid="15" name="MediaServiceImageTags">
    <vt:lpwstr/>
  </property>
  <property fmtid="{D5CDD505-2E9C-101B-9397-08002B2CF9AE}" pid="16" name="gba66df640194346a5267c50f24d4797">
    <vt:lpwstr/>
  </property>
  <property fmtid="{D5CDD505-2E9C-101B-9397-08002B2CF9AE}" pid="17" name="Office of Origin">
    <vt:lpwstr/>
  </property>
</Properties>
</file>