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8" r:id="rId3"/>
  </p:sldMasterIdLst>
  <p:notesMasterIdLst>
    <p:notesMasterId r:id="rId32"/>
  </p:notesMasterIdLst>
  <p:sldIdLst>
    <p:sldId id="257" r:id="rId4"/>
    <p:sldId id="258" r:id="rId5"/>
    <p:sldId id="349" r:id="rId6"/>
    <p:sldId id="259" r:id="rId7"/>
    <p:sldId id="350" r:id="rId8"/>
    <p:sldId id="351" r:id="rId9"/>
    <p:sldId id="348" r:id="rId10"/>
    <p:sldId id="264" r:id="rId11"/>
    <p:sldId id="390" r:id="rId12"/>
    <p:sldId id="391" r:id="rId13"/>
    <p:sldId id="392" r:id="rId14"/>
    <p:sldId id="312" r:id="rId15"/>
    <p:sldId id="375" r:id="rId16"/>
    <p:sldId id="376" r:id="rId17"/>
    <p:sldId id="379" r:id="rId18"/>
    <p:sldId id="369" r:id="rId19"/>
    <p:sldId id="370" r:id="rId20"/>
    <p:sldId id="318" r:id="rId21"/>
    <p:sldId id="321" r:id="rId22"/>
    <p:sldId id="322" r:id="rId23"/>
    <p:sldId id="368" r:id="rId24"/>
    <p:sldId id="383" r:id="rId25"/>
    <p:sldId id="386" r:id="rId26"/>
    <p:sldId id="384" r:id="rId27"/>
    <p:sldId id="387" r:id="rId28"/>
    <p:sldId id="388" r:id="rId29"/>
    <p:sldId id="385" r:id="rId30"/>
    <p:sldId id="389" r:id="rId31"/>
  </p:sldIdLst>
  <p:sldSz cx="9144000" cy="6858000" type="screen4x3"/>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OHara" initials="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19" autoAdjust="0"/>
  </p:normalViewPr>
  <p:slideViewPr>
    <p:cSldViewPr>
      <p:cViewPr>
        <p:scale>
          <a:sx n="80" d="100"/>
          <a:sy n="80" d="100"/>
        </p:scale>
        <p:origin x="-2514" y="-8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E27DB-C33C-461D-97AF-AAA2E48295A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4C329C6D-ED45-4CAB-9E86-1DD1F3395688}">
      <dgm:prSet phldrT="[Text]" custT="1"/>
      <dgm:spPr/>
      <dgm:t>
        <a:bodyPr/>
        <a:lstStyle/>
        <a:p>
          <a:pPr algn="l"/>
          <a:r>
            <a:rPr lang="en-GB" sz="1800" b="1" dirty="0" smtClean="0">
              <a:solidFill>
                <a:srgbClr val="00B050"/>
              </a:solidFill>
            </a:rPr>
            <a:t>Green </a:t>
          </a:r>
        </a:p>
        <a:p>
          <a:pPr algn="l"/>
          <a:r>
            <a:rPr lang="en-GB" sz="1800" b="1" dirty="0" smtClean="0">
              <a:solidFill>
                <a:srgbClr val="00B050"/>
              </a:solidFill>
            </a:rPr>
            <a:t>economy/</a:t>
          </a:r>
        </a:p>
        <a:p>
          <a:pPr algn="l"/>
          <a:r>
            <a:rPr lang="en-GB" sz="1800" b="1" dirty="0" smtClean="0">
              <a:solidFill>
                <a:srgbClr val="00B050"/>
              </a:solidFill>
            </a:rPr>
            <a:t>Sustainable</a:t>
          </a:r>
        </a:p>
        <a:p>
          <a:pPr algn="l"/>
          <a:r>
            <a:rPr lang="en-GB" sz="1800" b="1" dirty="0" smtClean="0">
              <a:solidFill>
                <a:srgbClr val="00B050"/>
              </a:solidFill>
            </a:rPr>
            <a:t>development </a:t>
          </a:r>
        </a:p>
        <a:p>
          <a:pPr algn="l"/>
          <a:r>
            <a:rPr lang="en-GB" sz="1800" b="1" dirty="0" smtClean="0">
              <a:solidFill>
                <a:srgbClr val="00B050"/>
              </a:solidFill>
            </a:rPr>
            <a:t>strategies</a:t>
          </a:r>
          <a:endParaRPr lang="en-GB" sz="1800" b="1" dirty="0">
            <a:solidFill>
              <a:srgbClr val="00B050"/>
            </a:solidFill>
          </a:endParaRPr>
        </a:p>
      </dgm:t>
    </dgm:pt>
    <dgm:pt modelId="{C5B00599-F6FE-43E6-914E-683CC1BBE7D0}" type="parTrans" cxnId="{957EAD6F-4262-4190-9DB9-A32A5F567969}">
      <dgm:prSet/>
      <dgm:spPr/>
      <dgm:t>
        <a:bodyPr/>
        <a:lstStyle/>
        <a:p>
          <a:endParaRPr lang="en-GB"/>
        </a:p>
      </dgm:t>
    </dgm:pt>
    <dgm:pt modelId="{079EE083-9C74-40F0-8629-563798C53567}" type="sibTrans" cxnId="{957EAD6F-4262-4190-9DB9-A32A5F567969}">
      <dgm:prSet/>
      <dgm:spPr/>
      <dgm:t>
        <a:bodyPr/>
        <a:lstStyle/>
        <a:p>
          <a:endParaRPr lang="en-GB"/>
        </a:p>
      </dgm:t>
    </dgm:pt>
    <dgm:pt modelId="{BD7B97E7-2C7B-4237-A7A2-9C60A8BB13B6}">
      <dgm:prSet phldrT="[Text]" custT="1"/>
      <dgm:spPr/>
      <dgm:t>
        <a:bodyPr/>
        <a:lstStyle/>
        <a:p>
          <a:pPr algn="r"/>
          <a:r>
            <a:rPr lang="en-GB" sz="1800" dirty="0" smtClean="0"/>
            <a:t>                  </a:t>
          </a:r>
          <a:r>
            <a:rPr lang="en-GB" sz="1800" b="1" dirty="0" smtClean="0">
              <a:solidFill>
                <a:schemeClr val="accent2">
                  <a:lumMod val="60000"/>
                  <a:lumOff val="40000"/>
                </a:schemeClr>
              </a:solidFill>
            </a:rPr>
            <a:t>Sustainable</a:t>
          </a:r>
        </a:p>
        <a:p>
          <a:pPr algn="r"/>
          <a:r>
            <a:rPr lang="en-GB" sz="1800" b="1" dirty="0" smtClean="0">
              <a:solidFill>
                <a:schemeClr val="accent2">
                  <a:lumMod val="60000"/>
                  <a:lumOff val="40000"/>
                </a:schemeClr>
              </a:solidFill>
            </a:rPr>
            <a:t> forest </a:t>
          </a:r>
        </a:p>
        <a:p>
          <a:pPr algn="r"/>
          <a:r>
            <a:rPr lang="en-GB" sz="1800" b="1" dirty="0" smtClean="0">
              <a:solidFill>
                <a:schemeClr val="accent2">
                  <a:lumMod val="60000"/>
                  <a:lumOff val="40000"/>
                </a:schemeClr>
              </a:solidFill>
            </a:rPr>
            <a:t>management </a:t>
          </a:r>
        </a:p>
        <a:p>
          <a:pPr algn="r"/>
          <a:r>
            <a:rPr lang="en-GB" sz="1800" b="1" dirty="0" smtClean="0">
              <a:solidFill>
                <a:schemeClr val="accent2">
                  <a:lumMod val="60000"/>
                  <a:lumOff val="40000"/>
                </a:schemeClr>
              </a:solidFill>
            </a:rPr>
            <a:t>potential</a:t>
          </a:r>
          <a:endParaRPr lang="en-GB" sz="1800" b="1" dirty="0">
            <a:solidFill>
              <a:schemeClr val="accent2">
                <a:lumMod val="60000"/>
                <a:lumOff val="40000"/>
              </a:schemeClr>
            </a:solidFill>
          </a:endParaRPr>
        </a:p>
      </dgm:t>
    </dgm:pt>
    <dgm:pt modelId="{9ABB9C7C-BC77-4996-AD02-845A0AD5AC67}" type="parTrans" cxnId="{37369679-D36D-4244-9E6C-14A613DFE8A7}">
      <dgm:prSet/>
      <dgm:spPr/>
      <dgm:t>
        <a:bodyPr/>
        <a:lstStyle/>
        <a:p>
          <a:endParaRPr lang="en-GB"/>
        </a:p>
      </dgm:t>
    </dgm:pt>
    <dgm:pt modelId="{8A294C63-D62B-46F2-9E0E-0EF7A89D01B5}" type="sibTrans" cxnId="{37369679-D36D-4244-9E6C-14A613DFE8A7}">
      <dgm:prSet/>
      <dgm:spPr/>
      <dgm:t>
        <a:bodyPr/>
        <a:lstStyle/>
        <a:p>
          <a:endParaRPr lang="en-GB"/>
        </a:p>
      </dgm:t>
    </dgm:pt>
    <dgm:pt modelId="{5D7AC2FD-7608-4930-9179-5810E1A00625}" type="pres">
      <dgm:prSet presAssocID="{3A9E27DB-C33C-461D-97AF-AAA2E48295A2}" presName="Name0" presStyleCnt="0">
        <dgm:presLayoutVars>
          <dgm:chMax val="7"/>
          <dgm:dir/>
          <dgm:resizeHandles val="exact"/>
        </dgm:presLayoutVars>
      </dgm:prSet>
      <dgm:spPr/>
    </dgm:pt>
    <dgm:pt modelId="{0F0B8B38-8818-4852-B196-59A5C86918C5}" type="pres">
      <dgm:prSet presAssocID="{3A9E27DB-C33C-461D-97AF-AAA2E48295A2}" presName="ellipse1" presStyleLbl="vennNode1" presStyleIdx="0" presStyleCnt="2" custScaleX="178395" custScaleY="161209" custLinFactNeighborX="-19696" custLinFactNeighborY="31179">
        <dgm:presLayoutVars>
          <dgm:bulletEnabled val="1"/>
        </dgm:presLayoutVars>
      </dgm:prSet>
      <dgm:spPr/>
      <dgm:t>
        <a:bodyPr/>
        <a:lstStyle/>
        <a:p>
          <a:endParaRPr lang="en-GB"/>
        </a:p>
      </dgm:t>
    </dgm:pt>
    <dgm:pt modelId="{5EF10A7E-33D6-4E40-8E0B-569F0AC0BACA}" type="pres">
      <dgm:prSet presAssocID="{3A9E27DB-C33C-461D-97AF-AAA2E48295A2}" presName="ellipse2" presStyleLbl="vennNode1" presStyleIdx="1" presStyleCnt="2" custScaleX="173417" custScaleY="158162" custLinFactNeighborX="15088" custLinFactNeighborY="-35515">
        <dgm:presLayoutVars>
          <dgm:bulletEnabled val="1"/>
        </dgm:presLayoutVars>
      </dgm:prSet>
      <dgm:spPr/>
      <dgm:t>
        <a:bodyPr/>
        <a:lstStyle/>
        <a:p>
          <a:endParaRPr lang="en-GB"/>
        </a:p>
      </dgm:t>
    </dgm:pt>
  </dgm:ptLst>
  <dgm:cxnLst>
    <dgm:cxn modelId="{957EAD6F-4262-4190-9DB9-A32A5F567969}" srcId="{3A9E27DB-C33C-461D-97AF-AAA2E48295A2}" destId="{4C329C6D-ED45-4CAB-9E86-1DD1F3395688}" srcOrd="0" destOrd="0" parTransId="{C5B00599-F6FE-43E6-914E-683CC1BBE7D0}" sibTransId="{079EE083-9C74-40F0-8629-563798C53567}"/>
    <dgm:cxn modelId="{0DAD5C5D-8DA7-425D-A24F-978FE46C6DE2}" type="presOf" srcId="{4C329C6D-ED45-4CAB-9E86-1DD1F3395688}" destId="{0F0B8B38-8818-4852-B196-59A5C86918C5}" srcOrd="0" destOrd="0" presId="urn:microsoft.com/office/officeart/2005/8/layout/rings+Icon"/>
    <dgm:cxn modelId="{37369679-D36D-4244-9E6C-14A613DFE8A7}" srcId="{3A9E27DB-C33C-461D-97AF-AAA2E48295A2}" destId="{BD7B97E7-2C7B-4237-A7A2-9C60A8BB13B6}" srcOrd="1" destOrd="0" parTransId="{9ABB9C7C-BC77-4996-AD02-845A0AD5AC67}" sibTransId="{8A294C63-D62B-46F2-9E0E-0EF7A89D01B5}"/>
    <dgm:cxn modelId="{67DCFBDE-0D76-4868-8463-8FB657B280CF}" type="presOf" srcId="{3A9E27DB-C33C-461D-97AF-AAA2E48295A2}" destId="{5D7AC2FD-7608-4930-9179-5810E1A00625}" srcOrd="0" destOrd="0" presId="urn:microsoft.com/office/officeart/2005/8/layout/rings+Icon"/>
    <dgm:cxn modelId="{FA516E55-373C-46C6-B004-4AD3C36BB27E}" type="presOf" srcId="{BD7B97E7-2C7B-4237-A7A2-9C60A8BB13B6}" destId="{5EF10A7E-33D6-4E40-8E0B-569F0AC0BACA}" srcOrd="0" destOrd="0" presId="urn:microsoft.com/office/officeart/2005/8/layout/rings+Icon"/>
    <dgm:cxn modelId="{9295E0B9-BABF-47F5-9A01-4A16103F2DE8}" type="presParOf" srcId="{5D7AC2FD-7608-4930-9179-5810E1A00625}" destId="{0F0B8B38-8818-4852-B196-59A5C86918C5}" srcOrd="0" destOrd="0" presId="urn:microsoft.com/office/officeart/2005/8/layout/rings+Icon"/>
    <dgm:cxn modelId="{45CDF2CA-6F3F-4C75-9D32-A47D06993928}" type="presParOf" srcId="{5D7AC2FD-7608-4930-9179-5810E1A00625}" destId="{5EF10A7E-33D6-4E40-8E0B-569F0AC0BACA}"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1E2CE6-BEF2-4B77-A096-BEC8E9647ED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323B3F43-A1F3-4631-BA9B-2AF39B8E3943}">
      <dgm:prSet phldrT="[Text]" custT="1"/>
      <dgm:spPr/>
      <dgm:t>
        <a:bodyPr/>
        <a:lstStyle/>
        <a:p>
          <a:r>
            <a:rPr lang="en-GB" sz="1800" b="1" dirty="0" smtClean="0"/>
            <a:t>Goal: </a:t>
          </a:r>
          <a:r>
            <a:rPr lang="en-GB" sz="1800" b="1" u="sng" dirty="0" smtClean="0"/>
            <a:t>Sustainable Development</a:t>
          </a:r>
          <a:endParaRPr lang="en-GB" sz="1800" b="1" u="sng" dirty="0"/>
        </a:p>
      </dgm:t>
    </dgm:pt>
    <dgm:pt modelId="{AB9C76F7-0405-4A7D-A2C1-00AADC8A3AD6}" type="parTrans" cxnId="{FB66B0A3-508F-4FDE-9830-FAF503636EFD}">
      <dgm:prSet/>
      <dgm:spPr/>
      <dgm:t>
        <a:bodyPr/>
        <a:lstStyle/>
        <a:p>
          <a:endParaRPr lang="en-GB"/>
        </a:p>
      </dgm:t>
    </dgm:pt>
    <dgm:pt modelId="{BEC56531-C50F-4FA9-9BF5-18E911D071E7}" type="sibTrans" cxnId="{FB66B0A3-508F-4FDE-9830-FAF503636EFD}">
      <dgm:prSet/>
      <dgm:spPr/>
      <dgm:t>
        <a:bodyPr/>
        <a:lstStyle/>
        <a:p>
          <a:endParaRPr lang="en-GB"/>
        </a:p>
      </dgm:t>
    </dgm:pt>
    <dgm:pt modelId="{85237615-2B2F-4775-9BF1-E290A34E7B3E}" type="asst">
      <dgm:prSet phldrT="[Text]" custT="1"/>
      <dgm:spPr/>
      <dgm:t>
        <a:bodyPr/>
        <a:lstStyle/>
        <a:p>
          <a:r>
            <a:rPr lang="en-GB" sz="1800" b="1" dirty="0" smtClean="0"/>
            <a:t>Means: </a:t>
          </a:r>
          <a:r>
            <a:rPr lang="en-GB" sz="1800" b="1" u="sng" dirty="0" smtClean="0"/>
            <a:t>Green Economy</a:t>
          </a:r>
          <a:endParaRPr lang="en-GB" sz="1800" b="1" u="sng" dirty="0"/>
        </a:p>
      </dgm:t>
    </dgm:pt>
    <dgm:pt modelId="{81892C35-0B69-4C4F-AA69-36C1EA92D76F}" type="parTrans" cxnId="{538CD5C2-2F35-492E-B928-A534DC32AF04}">
      <dgm:prSet/>
      <dgm:spPr/>
      <dgm:t>
        <a:bodyPr/>
        <a:lstStyle/>
        <a:p>
          <a:endParaRPr lang="en-GB"/>
        </a:p>
      </dgm:t>
    </dgm:pt>
    <dgm:pt modelId="{A41FC00B-9FB1-4F2A-9762-52D2CA11F303}" type="sibTrans" cxnId="{538CD5C2-2F35-492E-B928-A534DC32AF04}">
      <dgm:prSet/>
      <dgm:spPr/>
      <dgm:t>
        <a:bodyPr/>
        <a:lstStyle/>
        <a:p>
          <a:endParaRPr lang="en-GB"/>
        </a:p>
      </dgm:t>
    </dgm:pt>
    <dgm:pt modelId="{86AE6B04-966A-4428-869A-83F7F81A3493}">
      <dgm:prSet phldrT="[Text]" custT="1"/>
      <dgm:spPr/>
      <dgm:t>
        <a:bodyPr/>
        <a:lstStyle/>
        <a:p>
          <a:r>
            <a:rPr lang="en-GB" sz="1800" b="1" dirty="0" smtClean="0"/>
            <a:t>Component: </a:t>
          </a:r>
        </a:p>
        <a:p>
          <a:r>
            <a:rPr lang="en-GB" sz="1800" dirty="0" smtClean="0"/>
            <a:t>E.g. </a:t>
          </a:r>
          <a:r>
            <a:rPr lang="en-GB" sz="1800" b="1" u="sng" dirty="0" smtClean="0"/>
            <a:t>Promoting Sustainable forest management</a:t>
          </a:r>
          <a:endParaRPr lang="en-GB" sz="1800" b="1" u="sng" dirty="0"/>
        </a:p>
      </dgm:t>
    </dgm:pt>
    <dgm:pt modelId="{18FA3D14-7C9A-4AF9-8A4A-920D896594DB}" type="parTrans" cxnId="{E47F6F9C-987E-429D-A96B-3A19BA91FFC5}">
      <dgm:prSet/>
      <dgm:spPr/>
      <dgm:t>
        <a:bodyPr/>
        <a:lstStyle/>
        <a:p>
          <a:endParaRPr lang="en-GB"/>
        </a:p>
      </dgm:t>
    </dgm:pt>
    <dgm:pt modelId="{DF77E814-7113-453C-8598-C944C5258961}" type="sibTrans" cxnId="{E47F6F9C-987E-429D-A96B-3A19BA91FFC5}">
      <dgm:prSet/>
      <dgm:spPr/>
      <dgm:t>
        <a:bodyPr/>
        <a:lstStyle/>
        <a:p>
          <a:endParaRPr lang="en-GB"/>
        </a:p>
      </dgm:t>
    </dgm:pt>
    <dgm:pt modelId="{FE03A48B-B5E2-428F-BA1D-7BA39CA27AD8}">
      <dgm:prSet phldrT="[Text]" custT="1"/>
      <dgm:spPr/>
      <dgm:t>
        <a:bodyPr/>
        <a:lstStyle/>
        <a:p>
          <a:r>
            <a:rPr lang="en-GB" sz="1800" dirty="0" smtClean="0"/>
            <a:t>Component: E.g. Promoting renewable technologies</a:t>
          </a:r>
          <a:endParaRPr lang="en-GB" sz="1800" dirty="0"/>
        </a:p>
      </dgm:t>
    </dgm:pt>
    <dgm:pt modelId="{365F5849-6E18-4108-80E1-17A246FEA24D}" type="parTrans" cxnId="{F04D06A7-F822-4B59-861C-EC3DD73626F3}">
      <dgm:prSet/>
      <dgm:spPr/>
      <dgm:t>
        <a:bodyPr/>
        <a:lstStyle/>
        <a:p>
          <a:endParaRPr lang="en-GB"/>
        </a:p>
      </dgm:t>
    </dgm:pt>
    <dgm:pt modelId="{782E7708-B412-43F3-BABA-F890E8665550}" type="sibTrans" cxnId="{F04D06A7-F822-4B59-861C-EC3DD73626F3}">
      <dgm:prSet/>
      <dgm:spPr/>
      <dgm:t>
        <a:bodyPr/>
        <a:lstStyle/>
        <a:p>
          <a:endParaRPr lang="en-GB"/>
        </a:p>
      </dgm:t>
    </dgm:pt>
    <dgm:pt modelId="{BCB47814-7D59-4194-B1DB-6C838FF322CB}">
      <dgm:prSet phldrT="[Text]" custT="1"/>
      <dgm:spPr/>
      <dgm:t>
        <a:bodyPr/>
        <a:lstStyle/>
        <a:p>
          <a:endParaRPr lang="en-GB" sz="1800" dirty="0" smtClean="0"/>
        </a:p>
        <a:p>
          <a:r>
            <a:rPr lang="en-GB" sz="1800" dirty="0" smtClean="0"/>
            <a:t>Component E.g. consumer/</a:t>
          </a:r>
        </a:p>
        <a:p>
          <a:r>
            <a:rPr lang="en-GB" sz="1800" dirty="0" smtClean="0"/>
            <a:t>citizen education on environment.</a:t>
          </a:r>
          <a:endParaRPr lang="en-GB" sz="1800" dirty="0"/>
        </a:p>
      </dgm:t>
    </dgm:pt>
    <dgm:pt modelId="{959EFD86-EE36-4211-AEA2-EEF482CA6437}" type="parTrans" cxnId="{F5CC4BEC-47E7-4316-A98E-DB33246EC785}">
      <dgm:prSet/>
      <dgm:spPr/>
      <dgm:t>
        <a:bodyPr/>
        <a:lstStyle/>
        <a:p>
          <a:endParaRPr lang="en-GB"/>
        </a:p>
      </dgm:t>
    </dgm:pt>
    <dgm:pt modelId="{B727B325-99EB-4CE5-9890-F4AE8753FEF0}" type="sibTrans" cxnId="{F5CC4BEC-47E7-4316-A98E-DB33246EC785}">
      <dgm:prSet/>
      <dgm:spPr/>
      <dgm:t>
        <a:bodyPr/>
        <a:lstStyle/>
        <a:p>
          <a:endParaRPr lang="en-GB"/>
        </a:p>
      </dgm:t>
    </dgm:pt>
    <dgm:pt modelId="{2179B5CB-FE29-4AB5-A20D-9D1ABAC81747}" type="pres">
      <dgm:prSet presAssocID="{B51E2CE6-BEF2-4B77-A096-BEC8E9647ED1}" presName="Name0" presStyleCnt="0">
        <dgm:presLayoutVars>
          <dgm:orgChart val="1"/>
          <dgm:chPref val="1"/>
          <dgm:dir/>
          <dgm:animOne val="branch"/>
          <dgm:animLvl val="lvl"/>
          <dgm:resizeHandles/>
        </dgm:presLayoutVars>
      </dgm:prSet>
      <dgm:spPr/>
      <dgm:t>
        <a:bodyPr/>
        <a:lstStyle/>
        <a:p>
          <a:endParaRPr lang="en-GB"/>
        </a:p>
      </dgm:t>
    </dgm:pt>
    <dgm:pt modelId="{8AB48172-CBCC-4312-A77C-FD4AE8FA089F}" type="pres">
      <dgm:prSet presAssocID="{323B3F43-A1F3-4631-BA9B-2AF39B8E3943}" presName="hierRoot1" presStyleCnt="0">
        <dgm:presLayoutVars>
          <dgm:hierBranch val="init"/>
        </dgm:presLayoutVars>
      </dgm:prSet>
      <dgm:spPr/>
    </dgm:pt>
    <dgm:pt modelId="{1026285D-089A-4ADC-8861-6958D02B1CCF}" type="pres">
      <dgm:prSet presAssocID="{323B3F43-A1F3-4631-BA9B-2AF39B8E3943}" presName="rootComposite1" presStyleCnt="0"/>
      <dgm:spPr/>
    </dgm:pt>
    <dgm:pt modelId="{E69A8DB2-269F-4ED3-897C-F8A6BBF83CE0}" type="pres">
      <dgm:prSet presAssocID="{323B3F43-A1F3-4631-BA9B-2AF39B8E3943}" presName="rootText1" presStyleLbl="alignAcc1" presStyleIdx="0" presStyleCnt="0" custScaleX="1184423" custScaleY="1127298">
        <dgm:presLayoutVars>
          <dgm:chPref val="3"/>
        </dgm:presLayoutVars>
      </dgm:prSet>
      <dgm:spPr/>
      <dgm:t>
        <a:bodyPr/>
        <a:lstStyle/>
        <a:p>
          <a:endParaRPr lang="en-GB"/>
        </a:p>
      </dgm:t>
    </dgm:pt>
    <dgm:pt modelId="{04D6003F-4194-4FE6-A6A5-59804B6D444A}" type="pres">
      <dgm:prSet presAssocID="{323B3F43-A1F3-4631-BA9B-2AF39B8E3943}" presName="topArc1" presStyleLbl="parChTrans1D1" presStyleIdx="0" presStyleCnt="10"/>
      <dgm:spPr/>
    </dgm:pt>
    <dgm:pt modelId="{B0B2E4DB-F673-4996-8AAF-C6C67ACBEA26}" type="pres">
      <dgm:prSet presAssocID="{323B3F43-A1F3-4631-BA9B-2AF39B8E3943}" presName="bottomArc1" presStyleLbl="parChTrans1D1" presStyleIdx="1" presStyleCnt="10"/>
      <dgm:spPr/>
    </dgm:pt>
    <dgm:pt modelId="{D025DDF6-505E-4DD5-97E2-AC2879777ABB}" type="pres">
      <dgm:prSet presAssocID="{323B3F43-A1F3-4631-BA9B-2AF39B8E3943}" presName="topConnNode1" presStyleLbl="node1" presStyleIdx="0" presStyleCnt="0"/>
      <dgm:spPr/>
      <dgm:t>
        <a:bodyPr/>
        <a:lstStyle/>
        <a:p>
          <a:endParaRPr lang="en-GB"/>
        </a:p>
      </dgm:t>
    </dgm:pt>
    <dgm:pt modelId="{DFEECB87-6641-4F20-8768-C11C4804B3E1}" type="pres">
      <dgm:prSet presAssocID="{323B3F43-A1F3-4631-BA9B-2AF39B8E3943}" presName="hierChild2" presStyleCnt="0"/>
      <dgm:spPr/>
    </dgm:pt>
    <dgm:pt modelId="{B3FDB8CD-415C-4378-9C6B-D47A981AD212}" type="pres">
      <dgm:prSet presAssocID="{18FA3D14-7C9A-4AF9-8A4A-920D896594DB}" presName="Name28" presStyleLbl="parChTrans1D2" presStyleIdx="0" presStyleCnt="4"/>
      <dgm:spPr/>
      <dgm:t>
        <a:bodyPr/>
        <a:lstStyle/>
        <a:p>
          <a:endParaRPr lang="en-GB"/>
        </a:p>
      </dgm:t>
    </dgm:pt>
    <dgm:pt modelId="{CAD7ED24-DCE3-4C0E-9C93-E39C8A856C73}" type="pres">
      <dgm:prSet presAssocID="{86AE6B04-966A-4428-869A-83F7F81A3493}" presName="hierRoot2" presStyleCnt="0">
        <dgm:presLayoutVars>
          <dgm:hierBranch val="init"/>
        </dgm:presLayoutVars>
      </dgm:prSet>
      <dgm:spPr/>
    </dgm:pt>
    <dgm:pt modelId="{BE692B85-B4C6-4781-B1EC-C6EBC0283826}" type="pres">
      <dgm:prSet presAssocID="{86AE6B04-966A-4428-869A-83F7F81A3493}" presName="rootComposite2" presStyleCnt="0"/>
      <dgm:spPr/>
    </dgm:pt>
    <dgm:pt modelId="{55A75B75-43C1-4C21-84C3-69527790DF94}" type="pres">
      <dgm:prSet presAssocID="{86AE6B04-966A-4428-869A-83F7F81A3493}" presName="rootText2" presStyleLbl="alignAcc1" presStyleIdx="0" presStyleCnt="0" custScaleX="533325" custScaleY="1125699">
        <dgm:presLayoutVars>
          <dgm:chPref val="3"/>
        </dgm:presLayoutVars>
      </dgm:prSet>
      <dgm:spPr/>
      <dgm:t>
        <a:bodyPr/>
        <a:lstStyle/>
        <a:p>
          <a:endParaRPr lang="en-GB"/>
        </a:p>
      </dgm:t>
    </dgm:pt>
    <dgm:pt modelId="{C26D1763-A6DA-4BB8-82AE-2FA434BEDB4A}" type="pres">
      <dgm:prSet presAssocID="{86AE6B04-966A-4428-869A-83F7F81A3493}" presName="topArc2" presStyleLbl="parChTrans1D1" presStyleIdx="2" presStyleCnt="10"/>
      <dgm:spPr/>
    </dgm:pt>
    <dgm:pt modelId="{AE42E529-1642-445B-94DF-29E5B5B8A9D4}" type="pres">
      <dgm:prSet presAssocID="{86AE6B04-966A-4428-869A-83F7F81A3493}" presName="bottomArc2" presStyleLbl="parChTrans1D1" presStyleIdx="3" presStyleCnt="10"/>
      <dgm:spPr/>
    </dgm:pt>
    <dgm:pt modelId="{C8C004D2-6A37-44C1-A276-906F8060E480}" type="pres">
      <dgm:prSet presAssocID="{86AE6B04-966A-4428-869A-83F7F81A3493}" presName="topConnNode2" presStyleLbl="node2" presStyleIdx="0" presStyleCnt="0"/>
      <dgm:spPr/>
      <dgm:t>
        <a:bodyPr/>
        <a:lstStyle/>
        <a:p>
          <a:endParaRPr lang="en-GB"/>
        </a:p>
      </dgm:t>
    </dgm:pt>
    <dgm:pt modelId="{2EBA6DA5-7BC2-4E8A-9797-DDA2BAEA9F25}" type="pres">
      <dgm:prSet presAssocID="{86AE6B04-966A-4428-869A-83F7F81A3493}" presName="hierChild4" presStyleCnt="0"/>
      <dgm:spPr/>
    </dgm:pt>
    <dgm:pt modelId="{58282937-2D19-46B9-AB0C-029215EEDDA8}" type="pres">
      <dgm:prSet presAssocID="{86AE6B04-966A-4428-869A-83F7F81A3493}" presName="hierChild5" presStyleCnt="0"/>
      <dgm:spPr/>
    </dgm:pt>
    <dgm:pt modelId="{2818004C-C8CE-4245-980B-630C772C663C}" type="pres">
      <dgm:prSet presAssocID="{365F5849-6E18-4108-80E1-17A246FEA24D}" presName="Name28" presStyleLbl="parChTrans1D2" presStyleIdx="1" presStyleCnt="4"/>
      <dgm:spPr/>
      <dgm:t>
        <a:bodyPr/>
        <a:lstStyle/>
        <a:p>
          <a:endParaRPr lang="en-GB"/>
        </a:p>
      </dgm:t>
    </dgm:pt>
    <dgm:pt modelId="{5529E5AE-8107-407F-8D24-114428CE2C66}" type="pres">
      <dgm:prSet presAssocID="{FE03A48B-B5E2-428F-BA1D-7BA39CA27AD8}" presName="hierRoot2" presStyleCnt="0">
        <dgm:presLayoutVars>
          <dgm:hierBranch val="init"/>
        </dgm:presLayoutVars>
      </dgm:prSet>
      <dgm:spPr/>
    </dgm:pt>
    <dgm:pt modelId="{C628F41B-93DA-4988-9523-2F0CF24752FA}" type="pres">
      <dgm:prSet presAssocID="{FE03A48B-B5E2-428F-BA1D-7BA39CA27AD8}" presName="rootComposite2" presStyleCnt="0"/>
      <dgm:spPr/>
    </dgm:pt>
    <dgm:pt modelId="{2F969B04-E4C2-471E-B5B3-93D0FABD9A71}" type="pres">
      <dgm:prSet presAssocID="{FE03A48B-B5E2-428F-BA1D-7BA39CA27AD8}" presName="rootText2" presStyleLbl="alignAcc1" presStyleIdx="0" presStyleCnt="0" custScaleX="451162" custScaleY="1197612">
        <dgm:presLayoutVars>
          <dgm:chPref val="3"/>
        </dgm:presLayoutVars>
      </dgm:prSet>
      <dgm:spPr/>
      <dgm:t>
        <a:bodyPr/>
        <a:lstStyle/>
        <a:p>
          <a:endParaRPr lang="en-GB"/>
        </a:p>
      </dgm:t>
    </dgm:pt>
    <dgm:pt modelId="{DFD6CE94-9779-4E63-B37D-D94789CFD612}" type="pres">
      <dgm:prSet presAssocID="{FE03A48B-B5E2-428F-BA1D-7BA39CA27AD8}" presName="topArc2" presStyleLbl="parChTrans1D1" presStyleIdx="4" presStyleCnt="10"/>
      <dgm:spPr/>
    </dgm:pt>
    <dgm:pt modelId="{FB64CCAC-6606-4126-9A73-443DD6D3A219}" type="pres">
      <dgm:prSet presAssocID="{FE03A48B-B5E2-428F-BA1D-7BA39CA27AD8}" presName="bottomArc2" presStyleLbl="parChTrans1D1" presStyleIdx="5" presStyleCnt="10"/>
      <dgm:spPr/>
    </dgm:pt>
    <dgm:pt modelId="{CC5DF9C3-4F1D-4618-AADD-F479CE7A78E4}" type="pres">
      <dgm:prSet presAssocID="{FE03A48B-B5E2-428F-BA1D-7BA39CA27AD8}" presName="topConnNode2" presStyleLbl="node2" presStyleIdx="0" presStyleCnt="0"/>
      <dgm:spPr/>
      <dgm:t>
        <a:bodyPr/>
        <a:lstStyle/>
        <a:p>
          <a:endParaRPr lang="en-GB"/>
        </a:p>
      </dgm:t>
    </dgm:pt>
    <dgm:pt modelId="{DC527841-7C9D-4A09-8103-983900397271}" type="pres">
      <dgm:prSet presAssocID="{FE03A48B-B5E2-428F-BA1D-7BA39CA27AD8}" presName="hierChild4" presStyleCnt="0"/>
      <dgm:spPr/>
    </dgm:pt>
    <dgm:pt modelId="{D4F28F0F-25DE-4CD5-A56C-7FBCE756DB92}" type="pres">
      <dgm:prSet presAssocID="{FE03A48B-B5E2-428F-BA1D-7BA39CA27AD8}" presName="hierChild5" presStyleCnt="0"/>
      <dgm:spPr/>
    </dgm:pt>
    <dgm:pt modelId="{086D8BC2-6081-43B3-92D7-2BBE5B2C664D}" type="pres">
      <dgm:prSet presAssocID="{959EFD86-EE36-4211-AEA2-EEF482CA6437}" presName="Name28" presStyleLbl="parChTrans1D2" presStyleIdx="2" presStyleCnt="4"/>
      <dgm:spPr/>
      <dgm:t>
        <a:bodyPr/>
        <a:lstStyle/>
        <a:p>
          <a:endParaRPr lang="en-GB"/>
        </a:p>
      </dgm:t>
    </dgm:pt>
    <dgm:pt modelId="{729608B6-A7BA-44CD-BCB1-20BE42757720}" type="pres">
      <dgm:prSet presAssocID="{BCB47814-7D59-4194-B1DB-6C838FF322CB}" presName="hierRoot2" presStyleCnt="0">
        <dgm:presLayoutVars>
          <dgm:hierBranch val="init"/>
        </dgm:presLayoutVars>
      </dgm:prSet>
      <dgm:spPr/>
    </dgm:pt>
    <dgm:pt modelId="{CC1DEEE6-59AE-4978-8D3F-876217A9B808}" type="pres">
      <dgm:prSet presAssocID="{BCB47814-7D59-4194-B1DB-6C838FF322CB}" presName="rootComposite2" presStyleCnt="0"/>
      <dgm:spPr/>
    </dgm:pt>
    <dgm:pt modelId="{5E686EA3-C562-4515-8948-FE0DDD2A69D1}" type="pres">
      <dgm:prSet presAssocID="{BCB47814-7D59-4194-B1DB-6C838FF322CB}" presName="rootText2" presStyleLbl="alignAcc1" presStyleIdx="0" presStyleCnt="0" custScaleX="459398" custScaleY="1057449">
        <dgm:presLayoutVars>
          <dgm:chPref val="3"/>
        </dgm:presLayoutVars>
      </dgm:prSet>
      <dgm:spPr/>
      <dgm:t>
        <a:bodyPr/>
        <a:lstStyle/>
        <a:p>
          <a:endParaRPr lang="en-GB"/>
        </a:p>
      </dgm:t>
    </dgm:pt>
    <dgm:pt modelId="{2110D373-C190-40E7-AA12-86E74160AA4B}" type="pres">
      <dgm:prSet presAssocID="{BCB47814-7D59-4194-B1DB-6C838FF322CB}" presName="topArc2" presStyleLbl="parChTrans1D1" presStyleIdx="6" presStyleCnt="10"/>
      <dgm:spPr/>
    </dgm:pt>
    <dgm:pt modelId="{9F22B430-B52E-426E-B0D3-A305B0D43BAF}" type="pres">
      <dgm:prSet presAssocID="{BCB47814-7D59-4194-B1DB-6C838FF322CB}" presName="bottomArc2" presStyleLbl="parChTrans1D1" presStyleIdx="7" presStyleCnt="10"/>
      <dgm:spPr/>
    </dgm:pt>
    <dgm:pt modelId="{659DA11C-41B1-4A25-BD93-86741A8398C0}" type="pres">
      <dgm:prSet presAssocID="{BCB47814-7D59-4194-B1DB-6C838FF322CB}" presName="topConnNode2" presStyleLbl="node2" presStyleIdx="0" presStyleCnt="0"/>
      <dgm:spPr/>
      <dgm:t>
        <a:bodyPr/>
        <a:lstStyle/>
        <a:p>
          <a:endParaRPr lang="en-GB"/>
        </a:p>
      </dgm:t>
    </dgm:pt>
    <dgm:pt modelId="{295BDEDD-0583-4AD4-B73A-7B08C79102A1}" type="pres">
      <dgm:prSet presAssocID="{BCB47814-7D59-4194-B1DB-6C838FF322CB}" presName="hierChild4" presStyleCnt="0"/>
      <dgm:spPr/>
    </dgm:pt>
    <dgm:pt modelId="{C8440E2A-3109-456C-A148-3BA69B3C12E6}" type="pres">
      <dgm:prSet presAssocID="{BCB47814-7D59-4194-B1DB-6C838FF322CB}" presName="hierChild5" presStyleCnt="0"/>
      <dgm:spPr/>
    </dgm:pt>
    <dgm:pt modelId="{D1BA6651-D019-41D7-B526-AA121E352E65}" type="pres">
      <dgm:prSet presAssocID="{323B3F43-A1F3-4631-BA9B-2AF39B8E3943}" presName="hierChild3" presStyleCnt="0"/>
      <dgm:spPr/>
    </dgm:pt>
    <dgm:pt modelId="{FFA4268B-037C-4426-8844-B5ED2AA10F38}" type="pres">
      <dgm:prSet presAssocID="{81892C35-0B69-4C4F-AA69-36C1EA92D76F}" presName="Name101" presStyleLbl="parChTrans1D2" presStyleIdx="3" presStyleCnt="4"/>
      <dgm:spPr/>
      <dgm:t>
        <a:bodyPr/>
        <a:lstStyle/>
        <a:p>
          <a:endParaRPr lang="en-GB"/>
        </a:p>
      </dgm:t>
    </dgm:pt>
    <dgm:pt modelId="{9E42DF7F-977B-4B22-8A05-92F0D0244946}" type="pres">
      <dgm:prSet presAssocID="{85237615-2B2F-4775-9BF1-E290A34E7B3E}" presName="hierRoot3" presStyleCnt="0">
        <dgm:presLayoutVars>
          <dgm:hierBranch val="init"/>
        </dgm:presLayoutVars>
      </dgm:prSet>
      <dgm:spPr/>
    </dgm:pt>
    <dgm:pt modelId="{C87F3BD2-A1CE-48BE-98E3-23D9EFAB4515}" type="pres">
      <dgm:prSet presAssocID="{85237615-2B2F-4775-9BF1-E290A34E7B3E}" presName="rootComposite3" presStyleCnt="0"/>
      <dgm:spPr/>
    </dgm:pt>
    <dgm:pt modelId="{964289D7-9232-49D7-9A0C-8F9530F90BA1}" type="pres">
      <dgm:prSet presAssocID="{85237615-2B2F-4775-9BF1-E290A34E7B3E}" presName="rootText3" presStyleLbl="alignAcc1" presStyleIdx="0" presStyleCnt="0" custScaleX="708660" custScaleY="1198684">
        <dgm:presLayoutVars>
          <dgm:chPref val="3"/>
        </dgm:presLayoutVars>
      </dgm:prSet>
      <dgm:spPr/>
      <dgm:t>
        <a:bodyPr/>
        <a:lstStyle/>
        <a:p>
          <a:endParaRPr lang="en-GB"/>
        </a:p>
      </dgm:t>
    </dgm:pt>
    <dgm:pt modelId="{479C4A8D-8533-4982-A850-C4AA50C23A5D}" type="pres">
      <dgm:prSet presAssocID="{85237615-2B2F-4775-9BF1-E290A34E7B3E}" presName="topArc3" presStyleLbl="parChTrans1D1" presStyleIdx="8" presStyleCnt="10"/>
      <dgm:spPr/>
    </dgm:pt>
    <dgm:pt modelId="{E6AFFA3C-30E8-473C-96B5-14AD04D8FA27}" type="pres">
      <dgm:prSet presAssocID="{85237615-2B2F-4775-9BF1-E290A34E7B3E}" presName="bottomArc3" presStyleLbl="parChTrans1D1" presStyleIdx="9" presStyleCnt="10"/>
      <dgm:spPr/>
    </dgm:pt>
    <dgm:pt modelId="{9FE92332-D8F7-4A67-8BDC-85D6C68382A5}" type="pres">
      <dgm:prSet presAssocID="{85237615-2B2F-4775-9BF1-E290A34E7B3E}" presName="topConnNode3" presStyleLbl="asst1" presStyleIdx="0" presStyleCnt="0"/>
      <dgm:spPr/>
      <dgm:t>
        <a:bodyPr/>
        <a:lstStyle/>
        <a:p>
          <a:endParaRPr lang="en-GB"/>
        </a:p>
      </dgm:t>
    </dgm:pt>
    <dgm:pt modelId="{797604D7-0F7F-4292-8B07-5F30ED15FC94}" type="pres">
      <dgm:prSet presAssocID="{85237615-2B2F-4775-9BF1-E290A34E7B3E}" presName="hierChild6" presStyleCnt="0"/>
      <dgm:spPr/>
    </dgm:pt>
    <dgm:pt modelId="{250A447C-9AA5-4430-8834-E6F552DBFF0D}" type="pres">
      <dgm:prSet presAssocID="{85237615-2B2F-4775-9BF1-E290A34E7B3E}" presName="hierChild7" presStyleCnt="0"/>
      <dgm:spPr/>
    </dgm:pt>
  </dgm:ptLst>
  <dgm:cxnLst>
    <dgm:cxn modelId="{69760CD5-8BFB-4B4A-8182-20180C1E6331}" type="presOf" srcId="{B51E2CE6-BEF2-4B77-A096-BEC8E9647ED1}" destId="{2179B5CB-FE29-4AB5-A20D-9D1ABAC81747}" srcOrd="0" destOrd="0" presId="urn:microsoft.com/office/officeart/2008/layout/HalfCircleOrganizationChart"/>
    <dgm:cxn modelId="{E47F6F9C-987E-429D-A96B-3A19BA91FFC5}" srcId="{323B3F43-A1F3-4631-BA9B-2AF39B8E3943}" destId="{86AE6B04-966A-4428-869A-83F7F81A3493}" srcOrd="1" destOrd="0" parTransId="{18FA3D14-7C9A-4AF9-8A4A-920D896594DB}" sibTransId="{DF77E814-7113-453C-8598-C944C5258961}"/>
    <dgm:cxn modelId="{06F5057E-BCC3-4474-8946-6F14A4212D29}" type="presOf" srcId="{BCB47814-7D59-4194-B1DB-6C838FF322CB}" destId="{659DA11C-41B1-4A25-BD93-86741A8398C0}" srcOrd="1" destOrd="0" presId="urn:microsoft.com/office/officeart/2008/layout/HalfCircleOrganizationChart"/>
    <dgm:cxn modelId="{050D15C7-CFA5-46C1-BF6D-04D950C194F7}" type="presOf" srcId="{FE03A48B-B5E2-428F-BA1D-7BA39CA27AD8}" destId="{CC5DF9C3-4F1D-4618-AADD-F479CE7A78E4}" srcOrd="1" destOrd="0" presId="urn:microsoft.com/office/officeart/2008/layout/HalfCircleOrganizationChart"/>
    <dgm:cxn modelId="{501B98BB-9653-4AF5-B1B6-67D92F89F989}" type="presOf" srcId="{86AE6B04-966A-4428-869A-83F7F81A3493}" destId="{55A75B75-43C1-4C21-84C3-69527790DF94}" srcOrd="0" destOrd="0" presId="urn:microsoft.com/office/officeart/2008/layout/HalfCircleOrganizationChart"/>
    <dgm:cxn modelId="{FB66B0A3-508F-4FDE-9830-FAF503636EFD}" srcId="{B51E2CE6-BEF2-4B77-A096-BEC8E9647ED1}" destId="{323B3F43-A1F3-4631-BA9B-2AF39B8E3943}" srcOrd="0" destOrd="0" parTransId="{AB9C76F7-0405-4A7D-A2C1-00AADC8A3AD6}" sibTransId="{BEC56531-C50F-4FA9-9BF5-18E911D071E7}"/>
    <dgm:cxn modelId="{F04D06A7-F822-4B59-861C-EC3DD73626F3}" srcId="{323B3F43-A1F3-4631-BA9B-2AF39B8E3943}" destId="{FE03A48B-B5E2-428F-BA1D-7BA39CA27AD8}" srcOrd="2" destOrd="0" parTransId="{365F5849-6E18-4108-80E1-17A246FEA24D}" sibTransId="{782E7708-B412-43F3-BABA-F890E8665550}"/>
    <dgm:cxn modelId="{603320AB-C8E8-43DE-B241-7D968BCDB8E0}" type="presOf" srcId="{86AE6B04-966A-4428-869A-83F7F81A3493}" destId="{C8C004D2-6A37-44C1-A276-906F8060E480}" srcOrd="1" destOrd="0" presId="urn:microsoft.com/office/officeart/2008/layout/HalfCircleOrganizationChart"/>
    <dgm:cxn modelId="{4A1FD71C-637B-4500-A133-D7509BC00C6B}" type="presOf" srcId="{323B3F43-A1F3-4631-BA9B-2AF39B8E3943}" destId="{E69A8DB2-269F-4ED3-897C-F8A6BBF83CE0}" srcOrd="0" destOrd="0" presId="urn:microsoft.com/office/officeart/2008/layout/HalfCircleOrganizationChart"/>
    <dgm:cxn modelId="{538CD5C2-2F35-492E-B928-A534DC32AF04}" srcId="{323B3F43-A1F3-4631-BA9B-2AF39B8E3943}" destId="{85237615-2B2F-4775-9BF1-E290A34E7B3E}" srcOrd="0" destOrd="0" parTransId="{81892C35-0B69-4C4F-AA69-36C1EA92D76F}" sibTransId="{A41FC00B-9FB1-4F2A-9762-52D2CA11F303}"/>
    <dgm:cxn modelId="{2FFBE69B-E6ED-4178-97CA-2482FA60011F}" type="presOf" srcId="{323B3F43-A1F3-4631-BA9B-2AF39B8E3943}" destId="{D025DDF6-505E-4DD5-97E2-AC2879777ABB}" srcOrd="1" destOrd="0" presId="urn:microsoft.com/office/officeart/2008/layout/HalfCircleOrganizationChart"/>
    <dgm:cxn modelId="{F5CC4BEC-47E7-4316-A98E-DB33246EC785}" srcId="{323B3F43-A1F3-4631-BA9B-2AF39B8E3943}" destId="{BCB47814-7D59-4194-B1DB-6C838FF322CB}" srcOrd="3" destOrd="0" parTransId="{959EFD86-EE36-4211-AEA2-EEF482CA6437}" sibTransId="{B727B325-99EB-4CE5-9890-F4AE8753FEF0}"/>
    <dgm:cxn modelId="{7027DFAA-B2A2-4FC2-8D3E-74D372CFE778}" type="presOf" srcId="{85237615-2B2F-4775-9BF1-E290A34E7B3E}" destId="{964289D7-9232-49D7-9A0C-8F9530F90BA1}" srcOrd="0" destOrd="0" presId="urn:microsoft.com/office/officeart/2008/layout/HalfCircleOrganizationChart"/>
    <dgm:cxn modelId="{A376CFA0-06DB-4D6C-8E7B-A12EAEDCDB69}" type="presOf" srcId="{BCB47814-7D59-4194-B1DB-6C838FF322CB}" destId="{5E686EA3-C562-4515-8948-FE0DDD2A69D1}" srcOrd="0" destOrd="0" presId="urn:microsoft.com/office/officeart/2008/layout/HalfCircleOrganizationChart"/>
    <dgm:cxn modelId="{C42429A4-DA04-4160-B3E6-A2D156C9A2E9}" type="presOf" srcId="{959EFD86-EE36-4211-AEA2-EEF482CA6437}" destId="{086D8BC2-6081-43B3-92D7-2BBE5B2C664D}" srcOrd="0" destOrd="0" presId="urn:microsoft.com/office/officeart/2008/layout/HalfCircleOrganizationChart"/>
    <dgm:cxn modelId="{7C1EF468-EDB0-4B29-93BD-C6A1D99BC237}" type="presOf" srcId="{85237615-2B2F-4775-9BF1-E290A34E7B3E}" destId="{9FE92332-D8F7-4A67-8BDC-85D6C68382A5}" srcOrd="1" destOrd="0" presId="urn:microsoft.com/office/officeart/2008/layout/HalfCircleOrganizationChart"/>
    <dgm:cxn modelId="{069F989E-0883-4769-B9AA-81EE93965A76}" type="presOf" srcId="{365F5849-6E18-4108-80E1-17A246FEA24D}" destId="{2818004C-C8CE-4245-980B-630C772C663C}" srcOrd="0" destOrd="0" presId="urn:microsoft.com/office/officeart/2008/layout/HalfCircleOrganizationChart"/>
    <dgm:cxn modelId="{EA105381-5773-45B0-A313-A672A087212E}" type="presOf" srcId="{81892C35-0B69-4C4F-AA69-36C1EA92D76F}" destId="{FFA4268B-037C-4426-8844-B5ED2AA10F38}" srcOrd="0" destOrd="0" presId="urn:microsoft.com/office/officeart/2008/layout/HalfCircleOrganizationChart"/>
    <dgm:cxn modelId="{8A8D3FDA-68DE-430E-9C47-DE589A108CEC}" type="presOf" srcId="{FE03A48B-B5E2-428F-BA1D-7BA39CA27AD8}" destId="{2F969B04-E4C2-471E-B5B3-93D0FABD9A71}" srcOrd="0" destOrd="0" presId="urn:microsoft.com/office/officeart/2008/layout/HalfCircleOrganizationChart"/>
    <dgm:cxn modelId="{A52A70FC-78E9-422B-B3F4-561043E9E932}" type="presOf" srcId="{18FA3D14-7C9A-4AF9-8A4A-920D896594DB}" destId="{B3FDB8CD-415C-4378-9C6B-D47A981AD212}" srcOrd="0" destOrd="0" presId="urn:microsoft.com/office/officeart/2008/layout/HalfCircleOrganizationChart"/>
    <dgm:cxn modelId="{6BD3A065-7D40-40F4-8FB3-0BBDA3479D4A}" type="presParOf" srcId="{2179B5CB-FE29-4AB5-A20D-9D1ABAC81747}" destId="{8AB48172-CBCC-4312-A77C-FD4AE8FA089F}" srcOrd="0" destOrd="0" presId="urn:microsoft.com/office/officeart/2008/layout/HalfCircleOrganizationChart"/>
    <dgm:cxn modelId="{C8E71E76-9B7A-42C0-A767-665C87EFD080}" type="presParOf" srcId="{8AB48172-CBCC-4312-A77C-FD4AE8FA089F}" destId="{1026285D-089A-4ADC-8861-6958D02B1CCF}" srcOrd="0" destOrd="0" presId="urn:microsoft.com/office/officeart/2008/layout/HalfCircleOrganizationChart"/>
    <dgm:cxn modelId="{E7199894-189C-4DFF-BF98-66880DA9607B}" type="presParOf" srcId="{1026285D-089A-4ADC-8861-6958D02B1CCF}" destId="{E69A8DB2-269F-4ED3-897C-F8A6BBF83CE0}" srcOrd="0" destOrd="0" presId="urn:microsoft.com/office/officeart/2008/layout/HalfCircleOrganizationChart"/>
    <dgm:cxn modelId="{B4C95748-F3ED-463F-9E67-F45DCDFECAB9}" type="presParOf" srcId="{1026285D-089A-4ADC-8861-6958D02B1CCF}" destId="{04D6003F-4194-4FE6-A6A5-59804B6D444A}" srcOrd="1" destOrd="0" presId="urn:microsoft.com/office/officeart/2008/layout/HalfCircleOrganizationChart"/>
    <dgm:cxn modelId="{3009EDAB-3A4B-4B50-BD6D-61907755B3F1}" type="presParOf" srcId="{1026285D-089A-4ADC-8861-6958D02B1CCF}" destId="{B0B2E4DB-F673-4996-8AAF-C6C67ACBEA26}" srcOrd="2" destOrd="0" presId="urn:microsoft.com/office/officeart/2008/layout/HalfCircleOrganizationChart"/>
    <dgm:cxn modelId="{366758B8-3F44-4555-A789-5021BC4F49AA}" type="presParOf" srcId="{1026285D-089A-4ADC-8861-6958D02B1CCF}" destId="{D025DDF6-505E-4DD5-97E2-AC2879777ABB}" srcOrd="3" destOrd="0" presId="urn:microsoft.com/office/officeart/2008/layout/HalfCircleOrganizationChart"/>
    <dgm:cxn modelId="{DB3AF528-6DE8-4C90-96E7-269BC00FC56E}" type="presParOf" srcId="{8AB48172-CBCC-4312-A77C-FD4AE8FA089F}" destId="{DFEECB87-6641-4F20-8768-C11C4804B3E1}" srcOrd="1" destOrd="0" presId="urn:microsoft.com/office/officeart/2008/layout/HalfCircleOrganizationChart"/>
    <dgm:cxn modelId="{0D528D8F-1E20-448D-A4FB-BD404CF183A5}" type="presParOf" srcId="{DFEECB87-6641-4F20-8768-C11C4804B3E1}" destId="{B3FDB8CD-415C-4378-9C6B-D47A981AD212}" srcOrd="0" destOrd="0" presId="urn:microsoft.com/office/officeart/2008/layout/HalfCircleOrganizationChart"/>
    <dgm:cxn modelId="{5C1C3F14-EF47-4041-86FC-56664C7F6A1F}" type="presParOf" srcId="{DFEECB87-6641-4F20-8768-C11C4804B3E1}" destId="{CAD7ED24-DCE3-4C0E-9C93-E39C8A856C73}" srcOrd="1" destOrd="0" presId="urn:microsoft.com/office/officeart/2008/layout/HalfCircleOrganizationChart"/>
    <dgm:cxn modelId="{FC22F369-37DE-4559-A0B1-ABC344B2966F}" type="presParOf" srcId="{CAD7ED24-DCE3-4C0E-9C93-E39C8A856C73}" destId="{BE692B85-B4C6-4781-B1EC-C6EBC0283826}" srcOrd="0" destOrd="0" presId="urn:microsoft.com/office/officeart/2008/layout/HalfCircleOrganizationChart"/>
    <dgm:cxn modelId="{F5129F62-C968-4EFF-A507-E5FEB6D9CFD1}" type="presParOf" srcId="{BE692B85-B4C6-4781-B1EC-C6EBC0283826}" destId="{55A75B75-43C1-4C21-84C3-69527790DF94}" srcOrd="0" destOrd="0" presId="urn:microsoft.com/office/officeart/2008/layout/HalfCircleOrganizationChart"/>
    <dgm:cxn modelId="{70920D9A-72D5-45B7-80FF-AF58E5B3D649}" type="presParOf" srcId="{BE692B85-B4C6-4781-B1EC-C6EBC0283826}" destId="{C26D1763-A6DA-4BB8-82AE-2FA434BEDB4A}" srcOrd="1" destOrd="0" presId="urn:microsoft.com/office/officeart/2008/layout/HalfCircleOrganizationChart"/>
    <dgm:cxn modelId="{C2EEFBC2-E5EA-46DE-A3A1-012BED66679E}" type="presParOf" srcId="{BE692B85-B4C6-4781-B1EC-C6EBC0283826}" destId="{AE42E529-1642-445B-94DF-29E5B5B8A9D4}" srcOrd="2" destOrd="0" presId="urn:microsoft.com/office/officeart/2008/layout/HalfCircleOrganizationChart"/>
    <dgm:cxn modelId="{53B75793-5327-43A7-98B0-19848CF18EA9}" type="presParOf" srcId="{BE692B85-B4C6-4781-B1EC-C6EBC0283826}" destId="{C8C004D2-6A37-44C1-A276-906F8060E480}" srcOrd="3" destOrd="0" presId="urn:microsoft.com/office/officeart/2008/layout/HalfCircleOrganizationChart"/>
    <dgm:cxn modelId="{EAE76C63-BA29-4F8C-8540-8AC4CC5E708D}" type="presParOf" srcId="{CAD7ED24-DCE3-4C0E-9C93-E39C8A856C73}" destId="{2EBA6DA5-7BC2-4E8A-9797-DDA2BAEA9F25}" srcOrd="1" destOrd="0" presId="urn:microsoft.com/office/officeart/2008/layout/HalfCircleOrganizationChart"/>
    <dgm:cxn modelId="{0BCA653F-92FC-447A-A34D-D77AD9BDDB82}" type="presParOf" srcId="{CAD7ED24-DCE3-4C0E-9C93-E39C8A856C73}" destId="{58282937-2D19-46B9-AB0C-029215EEDDA8}" srcOrd="2" destOrd="0" presId="urn:microsoft.com/office/officeart/2008/layout/HalfCircleOrganizationChart"/>
    <dgm:cxn modelId="{4B322383-65CB-4C35-AFEF-30DC27DF1A2B}" type="presParOf" srcId="{DFEECB87-6641-4F20-8768-C11C4804B3E1}" destId="{2818004C-C8CE-4245-980B-630C772C663C}" srcOrd="2" destOrd="0" presId="urn:microsoft.com/office/officeart/2008/layout/HalfCircleOrganizationChart"/>
    <dgm:cxn modelId="{BF5C045E-2D5E-4EF2-80F0-54B15BC5DDDA}" type="presParOf" srcId="{DFEECB87-6641-4F20-8768-C11C4804B3E1}" destId="{5529E5AE-8107-407F-8D24-114428CE2C66}" srcOrd="3" destOrd="0" presId="urn:microsoft.com/office/officeart/2008/layout/HalfCircleOrganizationChart"/>
    <dgm:cxn modelId="{A24DF48A-6BDC-4AA5-8CB3-DD3CA14C4DD1}" type="presParOf" srcId="{5529E5AE-8107-407F-8D24-114428CE2C66}" destId="{C628F41B-93DA-4988-9523-2F0CF24752FA}" srcOrd="0" destOrd="0" presId="urn:microsoft.com/office/officeart/2008/layout/HalfCircleOrganizationChart"/>
    <dgm:cxn modelId="{741A96B3-A5B2-457A-BD3A-75A4552580FC}" type="presParOf" srcId="{C628F41B-93DA-4988-9523-2F0CF24752FA}" destId="{2F969B04-E4C2-471E-B5B3-93D0FABD9A71}" srcOrd="0" destOrd="0" presId="urn:microsoft.com/office/officeart/2008/layout/HalfCircleOrganizationChart"/>
    <dgm:cxn modelId="{B7F46691-AC86-4104-862F-F1EB09FA8005}" type="presParOf" srcId="{C628F41B-93DA-4988-9523-2F0CF24752FA}" destId="{DFD6CE94-9779-4E63-B37D-D94789CFD612}" srcOrd="1" destOrd="0" presId="urn:microsoft.com/office/officeart/2008/layout/HalfCircleOrganizationChart"/>
    <dgm:cxn modelId="{E7D5E3B0-6BC6-4366-91A5-B5DC2738D2B2}" type="presParOf" srcId="{C628F41B-93DA-4988-9523-2F0CF24752FA}" destId="{FB64CCAC-6606-4126-9A73-443DD6D3A219}" srcOrd="2" destOrd="0" presId="urn:microsoft.com/office/officeart/2008/layout/HalfCircleOrganizationChart"/>
    <dgm:cxn modelId="{2207D4F8-CFA9-4F52-A841-4079D1EE210B}" type="presParOf" srcId="{C628F41B-93DA-4988-9523-2F0CF24752FA}" destId="{CC5DF9C3-4F1D-4618-AADD-F479CE7A78E4}" srcOrd="3" destOrd="0" presId="urn:microsoft.com/office/officeart/2008/layout/HalfCircleOrganizationChart"/>
    <dgm:cxn modelId="{23D94EDA-DCF8-46A7-AC10-A92FE465800B}" type="presParOf" srcId="{5529E5AE-8107-407F-8D24-114428CE2C66}" destId="{DC527841-7C9D-4A09-8103-983900397271}" srcOrd="1" destOrd="0" presId="urn:microsoft.com/office/officeart/2008/layout/HalfCircleOrganizationChart"/>
    <dgm:cxn modelId="{DDB999E5-5931-4FC7-9CD4-6748E203E6EB}" type="presParOf" srcId="{5529E5AE-8107-407F-8D24-114428CE2C66}" destId="{D4F28F0F-25DE-4CD5-A56C-7FBCE756DB92}" srcOrd="2" destOrd="0" presId="urn:microsoft.com/office/officeart/2008/layout/HalfCircleOrganizationChart"/>
    <dgm:cxn modelId="{117198BC-9B61-4EEC-B0BF-03A10FEAED2C}" type="presParOf" srcId="{DFEECB87-6641-4F20-8768-C11C4804B3E1}" destId="{086D8BC2-6081-43B3-92D7-2BBE5B2C664D}" srcOrd="4" destOrd="0" presId="urn:microsoft.com/office/officeart/2008/layout/HalfCircleOrganizationChart"/>
    <dgm:cxn modelId="{94FD2455-4702-4FE2-9C87-7CD807FBA3DC}" type="presParOf" srcId="{DFEECB87-6641-4F20-8768-C11C4804B3E1}" destId="{729608B6-A7BA-44CD-BCB1-20BE42757720}" srcOrd="5" destOrd="0" presId="urn:microsoft.com/office/officeart/2008/layout/HalfCircleOrganizationChart"/>
    <dgm:cxn modelId="{0C885085-D721-44B7-BEA6-67F8CD8D12E8}" type="presParOf" srcId="{729608B6-A7BA-44CD-BCB1-20BE42757720}" destId="{CC1DEEE6-59AE-4978-8D3F-876217A9B808}" srcOrd="0" destOrd="0" presId="urn:microsoft.com/office/officeart/2008/layout/HalfCircleOrganizationChart"/>
    <dgm:cxn modelId="{800A2F6A-FE28-471C-A588-C3A34D431FCE}" type="presParOf" srcId="{CC1DEEE6-59AE-4978-8D3F-876217A9B808}" destId="{5E686EA3-C562-4515-8948-FE0DDD2A69D1}" srcOrd="0" destOrd="0" presId="urn:microsoft.com/office/officeart/2008/layout/HalfCircleOrganizationChart"/>
    <dgm:cxn modelId="{F2DB0C98-643B-41DE-9527-C0C91040DF81}" type="presParOf" srcId="{CC1DEEE6-59AE-4978-8D3F-876217A9B808}" destId="{2110D373-C190-40E7-AA12-86E74160AA4B}" srcOrd="1" destOrd="0" presId="urn:microsoft.com/office/officeart/2008/layout/HalfCircleOrganizationChart"/>
    <dgm:cxn modelId="{A2801A88-3759-4371-B75A-7A055383B3CB}" type="presParOf" srcId="{CC1DEEE6-59AE-4978-8D3F-876217A9B808}" destId="{9F22B430-B52E-426E-B0D3-A305B0D43BAF}" srcOrd="2" destOrd="0" presId="urn:microsoft.com/office/officeart/2008/layout/HalfCircleOrganizationChart"/>
    <dgm:cxn modelId="{AFC2E6E3-4FF7-449F-8773-6D5E36C96BAB}" type="presParOf" srcId="{CC1DEEE6-59AE-4978-8D3F-876217A9B808}" destId="{659DA11C-41B1-4A25-BD93-86741A8398C0}" srcOrd="3" destOrd="0" presId="urn:microsoft.com/office/officeart/2008/layout/HalfCircleOrganizationChart"/>
    <dgm:cxn modelId="{E6316648-911B-4BF0-9AC8-661E5194B2D8}" type="presParOf" srcId="{729608B6-A7BA-44CD-BCB1-20BE42757720}" destId="{295BDEDD-0583-4AD4-B73A-7B08C79102A1}" srcOrd="1" destOrd="0" presId="urn:microsoft.com/office/officeart/2008/layout/HalfCircleOrganizationChart"/>
    <dgm:cxn modelId="{DDFF202C-A084-4BEC-9C41-3B656826A00D}" type="presParOf" srcId="{729608B6-A7BA-44CD-BCB1-20BE42757720}" destId="{C8440E2A-3109-456C-A148-3BA69B3C12E6}" srcOrd="2" destOrd="0" presId="urn:microsoft.com/office/officeart/2008/layout/HalfCircleOrganizationChart"/>
    <dgm:cxn modelId="{E489E369-BB96-45CA-BB4B-DF13F2CA25D3}" type="presParOf" srcId="{8AB48172-CBCC-4312-A77C-FD4AE8FA089F}" destId="{D1BA6651-D019-41D7-B526-AA121E352E65}" srcOrd="2" destOrd="0" presId="urn:microsoft.com/office/officeart/2008/layout/HalfCircleOrganizationChart"/>
    <dgm:cxn modelId="{62D93E08-FCA8-46C3-B7BA-A45113D855E6}" type="presParOf" srcId="{D1BA6651-D019-41D7-B526-AA121E352E65}" destId="{FFA4268B-037C-4426-8844-B5ED2AA10F38}" srcOrd="0" destOrd="0" presId="urn:microsoft.com/office/officeart/2008/layout/HalfCircleOrganizationChart"/>
    <dgm:cxn modelId="{4DF54658-A743-45C2-B276-0ED4AA2554B1}" type="presParOf" srcId="{D1BA6651-D019-41D7-B526-AA121E352E65}" destId="{9E42DF7F-977B-4B22-8A05-92F0D0244946}" srcOrd="1" destOrd="0" presId="urn:microsoft.com/office/officeart/2008/layout/HalfCircleOrganizationChart"/>
    <dgm:cxn modelId="{BB45EB08-09FD-4948-A94B-C2D0C2195EEC}" type="presParOf" srcId="{9E42DF7F-977B-4B22-8A05-92F0D0244946}" destId="{C87F3BD2-A1CE-48BE-98E3-23D9EFAB4515}" srcOrd="0" destOrd="0" presId="urn:microsoft.com/office/officeart/2008/layout/HalfCircleOrganizationChart"/>
    <dgm:cxn modelId="{75C1A529-690F-4DBB-92F4-90BE975EA1CD}" type="presParOf" srcId="{C87F3BD2-A1CE-48BE-98E3-23D9EFAB4515}" destId="{964289D7-9232-49D7-9A0C-8F9530F90BA1}" srcOrd="0" destOrd="0" presId="urn:microsoft.com/office/officeart/2008/layout/HalfCircleOrganizationChart"/>
    <dgm:cxn modelId="{355EBEAB-2052-41A3-BCDF-C4976B7816DC}" type="presParOf" srcId="{C87F3BD2-A1CE-48BE-98E3-23D9EFAB4515}" destId="{479C4A8D-8533-4982-A850-C4AA50C23A5D}" srcOrd="1" destOrd="0" presId="urn:microsoft.com/office/officeart/2008/layout/HalfCircleOrganizationChart"/>
    <dgm:cxn modelId="{A5B288F3-FC75-493C-9C9D-36693F601942}" type="presParOf" srcId="{C87F3BD2-A1CE-48BE-98E3-23D9EFAB4515}" destId="{E6AFFA3C-30E8-473C-96B5-14AD04D8FA27}" srcOrd="2" destOrd="0" presId="urn:microsoft.com/office/officeart/2008/layout/HalfCircleOrganizationChart"/>
    <dgm:cxn modelId="{F648263C-FF18-4205-87E5-8676AE1ED7DA}" type="presParOf" srcId="{C87F3BD2-A1CE-48BE-98E3-23D9EFAB4515}" destId="{9FE92332-D8F7-4A67-8BDC-85D6C68382A5}" srcOrd="3" destOrd="0" presId="urn:microsoft.com/office/officeart/2008/layout/HalfCircleOrganizationChart"/>
    <dgm:cxn modelId="{BF953C72-6FAA-493B-9B0D-E9344B547EFE}" type="presParOf" srcId="{9E42DF7F-977B-4B22-8A05-92F0D0244946}" destId="{797604D7-0F7F-4292-8B07-5F30ED15FC94}" srcOrd="1" destOrd="0" presId="urn:microsoft.com/office/officeart/2008/layout/HalfCircleOrganizationChart"/>
    <dgm:cxn modelId="{AFEC0666-5CFB-4BF7-8432-F85EF2740591}" type="presParOf" srcId="{9E42DF7F-977B-4B22-8A05-92F0D0244946}" destId="{250A447C-9AA5-4430-8834-E6F552DBFF0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0125EF-373C-400B-BC00-4F7D13916C70}" type="doc">
      <dgm:prSet loTypeId="urn:microsoft.com/office/officeart/2005/8/layout/venn1" loCatId="relationship" qsTypeId="urn:microsoft.com/office/officeart/2005/8/quickstyle/simple1" qsCatId="simple" csTypeId="urn:microsoft.com/office/officeart/2005/8/colors/colorful5" csCatId="colorful" phldr="1"/>
      <dgm:spPr/>
    </dgm:pt>
    <dgm:pt modelId="{6250A20F-7597-4B9B-BFD1-8AAAEDEFD12C}">
      <dgm:prSet phldrT="[Text]" custT="1"/>
      <dgm:spPr/>
      <dgm:t>
        <a:bodyPr/>
        <a:lstStyle/>
        <a:p>
          <a:r>
            <a:rPr lang="en-GB" sz="2800" b="1" dirty="0" smtClean="0">
              <a:solidFill>
                <a:schemeClr val="accent2">
                  <a:lumMod val="75000"/>
                </a:schemeClr>
              </a:solidFill>
            </a:rPr>
            <a:t>Social</a:t>
          </a:r>
        </a:p>
        <a:p>
          <a:r>
            <a:rPr lang="en-GB" sz="1800" b="1" dirty="0" smtClean="0"/>
            <a:t>Participation </a:t>
          </a:r>
          <a:r>
            <a:rPr lang="en-GB" sz="1800" b="1" u="none" dirty="0" smtClean="0">
              <a:solidFill>
                <a:schemeClr val="tx1"/>
              </a:solidFill>
            </a:rPr>
            <a:t>and social justice</a:t>
          </a:r>
        </a:p>
        <a:p>
          <a:r>
            <a:rPr lang="en-GB" sz="1800" b="1" dirty="0" smtClean="0"/>
            <a:t>Tenure and use right security </a:t>
          </a:r>
        </a:p>
        <a:p>
          <a:r>
            <a:rPr lang="en-GB" sz="1800" b="1" dirty="0" smtClean="0"/>
            <a:t>Good governance</a:t>
          </a:r>
        </a:p>
        <a:p>
          <a:endParaRPr lang="en-GB" sz="1800" b="1" dirty="0" smtClean="0"/>
        </a:p>
        <a:p>
          <a:endParaRPr lang="en-GB" sz="1800" b="1" dirty="0" smtClean="0"/>
        </a:p>
        <a:p>
          <a:endParaRPr lang="en-GB" sz="1800" dirty="0" smtClean="0"/>
        </a:p>
        <a:p>
          <a:endParaRPr lang="en-GB" sz="1800" dirty="0"/>
        </a:p>
      </dgm:t>
    </dgm:pt>
    <dgm:pt modelId="{9715C071-CAF3-4A5A-A12C-5D60A3260C3F}" type="parTrans" cxnId="{CF9B169B-1C53-4235-A722-5E7015201E17}">
      <dgm:prSet/>
      <dgm:spPr/>
      <dgm:t>
        <a:bodyPr/>
        <a:lstStyle/>
        <a:p>
          <a:endParaRPr lang="en-GB"/>
        </a:p>
      </dgm:t>
    </dgm:pt>
    <dgm:pt modelId="{CDA04063-AD9B-4A83-828F-C8F36FDA18D3}" type="sibTrans" cxnId="{CF9B169B-1C53-4235-A722-5E7015201E17}">
      <dgm:prSet/>
      <dgm:spPr/>
      <dgm:t>
        <a:bodyPr/>
        <a:lstStyle/>
        <a:p>
          <a:endParaRPr lang="en-GB"/>
        </a:p>
      </dgm:t>
    </dgm:pt>
    <dgm:pt modelId="{90770911-04DF-4EFF-A078-A993BFCCBC65}">
      <dgm:prSet phldrT="[Text]" custT="1"/>
      <dgm:spPr/>
      <dgm:t>
        <a:bodyPr/>
        <a:lstStyle/>
        <a:p>
          <a:pPr algn="r"/>
          <a:r>
            <a:rPr lang="en-GB" sz="2800" b="1" dirty="0" smtClean="0">
              <a:solidFill>
                <a:schemeClr val="accent2">
                  <a:lumMod val="75000"/>
                </a:schemeClr>
              </a:solidFill>
            </a:rPr>
            <a:t>Economic </a:t>
          </a:r>
        </a:p>
        <a:p>
          <a:pPr algn="r"/>
          <a:r>
            <a:rPr lang="en-GB" sz="1900" b="1" u="none" dirty="0" smtClean="0">
              <a:solidFill>
                <a:schemeClr val="tx1"/>
              </a:solidFill>
            </a:rPr>
            <a:t>Efficient  and productive forest sector promoting and optimising production of renewable materials and wood energy</a:t>
          </a:r>
        </a:p>
        <a:p>
          <a:pPr algn="r"/>
          <a:r>
            <a:rPr lang="en-GB" sz="1900" b="1" u="none" dirty="0" smtClean="0">
              <a:solidFill>
                <a:schemeClr val="tx1"/>
              </a:solidFill>
            </a:rPr>
            <a:t>Forests ‘paying their way’ through multi-functional use and services</a:t>
          </a:r>
          <a:r>
            <a:rPr lang="en-GB" sz="1900" b="1" dirty="0" smtClean="0"/>
            <a:t>.</a:t>
          </a:r>
        </a:p>
        <a:p>
          <a:pPr algn="r"/>
          <a:r>
            <a:rPr lang="en-GB" sz="1900" b="1" dirty="0" smtClean="0"/>
            <a:t>Decent livelihoods and income for forestry employees and forest dependent people</a:t>
          </a:r>
          <a:endParaRPr lang="en-GB" sz="1900" b="1" dirty="0"/>
        </a:p>
      </dgm:t>
    </dgm:pt>
    <dgm:pt modelId="{05331471-E336-41A8-B578-11FAA9CDF69D}" type="parTrans" cxnId="{FC970AD3-2D34-4ACC-BF1D-6F39C00BF99E}">
      <dgm:prSet/>
      <dgm:spPr/>
      <dgm:t>
        <a:bodyPr/>
        <a:lstStyle/>
        <a:p>
          <a:endParaRPr lang="en-GB"/>
        </a:p>
      </dgm:t>
    </dgm:pt>
    <dgm:pt modelId="{5BCFC683-5C37-4AD7-8686-D67FB89129DF}" type="sibTrans" cxnId="{FC970AD3-2D34-4ACC-BF1D-6F39C00BF99E}">
      <dgm:prSet/>
      <dgm:spPr/>
      <dgm:t>
        <a:bodyPr/>
        <a:lstStyle/>
        <a:p>
          <a:endParaRPr lang="en-GB"/>
        </a:p>
      </dgm:t>
    </dgm:pt>
    <dgm:pt modelId="{C2DF2F19-9EBA-493F-9C4B-65BE19B96E6F}">
      <dgm:prSet phldrT="[Text]" custT="1"/>
      <dgm:spPr/>
      <dgm:t>
        <a:bodyPr/>
        <a:lstStyle/>
        <a:p>
          <a:pPr algn="ctr"/>
          <a:r>
            <a:rPr lang="en-GB" sz="2700" b="1" dirty="0" smtClean="0">
              <a:solidFill>
                <a:schemeClr val="accent2">
                  <a:lumMod val="75000"/>
                </a:schemeClr>
              </a:solidFill>
            </a:rPr>
            <a:t>Ecological</a:t>
          </a:r>
        </a:p>
        <a:p>
          <a:pPr algn="l"/>
          <a:r>
            <a:rPr lang="en-GB" sz="1800" b="1" dirty="0" smtClean="0"/>
            <a:t>Health and resilience of forest ecosystem maintained in the long term.</a:t>
          </a:r>
        </a:p>
        <a:p>
          <a:pPr algn="l"/>
          <a:r>
            <a:rPr lang="en-GB" sz="1800" b="1" u="none" dirty="0" smtClean="0">
              <a:solidFill>
                <a:schemeClr val="tx1"/>
              </a:solidFill>
            </a:rPr>
            <a:t>Climate mitigation and adaptation roles optimized.</a:t>
          </a:r>
          <a:endParaRPr lang="en-GB" sz="1800" b="1" u="none" dirty="0">
            <a:solidFill>
              <a:schemeClr val="tx1"/>
            </a:solidFill>
          </a:endParaRPr>
        </a:p>
      </dgm:t>
    </dgm:pt>
    <dgm:pt modelId="{C4D9568C-56CF-4496-9AFA-BC17A625C7CD}" type="parTrans" cxnId="{DE34A0AD-6B43-48EA-B636-32CE6923C2A1}">
      <dgm:prSet/>
      <dgm:spPr/>
      <dgm:t>
        <a:bodyPr/>
        <a:lstStyle/>
        <a:p>
          <a:endParaRPr lang="en-GB"/>
        </a:p>
      </dgm:t>
    </dgm:pt>
    <dgm:pt modelId="{A0DBB28A-3549-4A4C-B016-2E4A68DDCD5A}" type="sibTrans" cxnId="{DE34A0AD-6B43-48EA-B636-32CE6923C2A1}">
      <dgm:prSet/>
      <dgm:spPr/>
      <dgm:t>
        <a:bodyPr/>
        <a:lstStyle/>
        <a:p>
          <a:endParaRPr lang="en-GB"/>
        </a:p>
      </dgm:t>
    </dgm:pt>
    <dgm:pt modelId="{DD6C9F12-8099-4490-8C7F-8920DC427491}" type="pres">
      <dgm:prSet presAssocID="{5B0125EF-373C-400B-BC00-4F7D13916C70}" presName="compositeShape" presStyleCnt="0">
        <dgm:presLayoutVars>
          <dgm:chMax val="7"/>
          <dgm:dir/>
          <dgm:resizeHandles val="exact"/>
        </dgm:presLayoutVars>
      </dgm:prSet>
      <dgm:spPr/>
    </dgm:pt>
    <dgm:pt modelId="{5FB4574B-D0ED-42B8-A3A6-4DF6F3EB6110}" type="pres">
      <dgm:prSet presAssocID="{6250A20F-7597-4B9B-BFD1-8AAAEDEFD12C}" presName="circ1" presStyleLbl="vennNode1" presStyleIdx="0" presStyleCnt="3" custScaleX="123193" custScaleY="120378" custLinFactNeighborX="4455" custLinFactNeighborY="10590"/>
      <dgm:spPr/>
      <dgm:t>
        <a:bodyPr/>
        <a:lstStyle/>
        <a:p>
          <a:endParaRPr lang="en-GB"/>
        </a:p>
      </dgm:t>
    </dgm:pt>
    <dgm:pt modelId="{DF354FB4-4F60-4D21-8D3B-8DDBB410DD42}" type="pres">
      <dgm:prSet presAssocID="{6250A20F-7597-4B9B-BFD1-8AAAEDEFD12C}" presName="circ1Tx" presStyleLbl="revTx" presStyleIdx="0" presStyleCnt="0">
        <dgm:presLayoutVars>
          <dgm:chMax val="0"/>
          <dgm:chPref val="0"/>
          <dgm:bulletEnabled val="1"/>
        </dgm:presLayoutVars>
      </dgm:prSet>
      <dgm:spPr/>
      <dgm:t>
        <a:bodyPr/>
        <a:lstStyle/>
        <a:p>
          <a:endParaRPr lang="en-GB"/>
        </a:p>
      </dgm:t>
    </dgm:pt>
    <dgm:pt modelId="{C3C5B136-BAD3-4FE9-8770-CC224B56D048}" type="pres">
      <dgm:prSet presAssocID="{90770911-04DF-4EFF-A078-A993BFCCBC65}" presName="circ2" presStyleLbl="vennNode1" presStyleIdx="1" presStyleCnt="3" custScaleX="135953" custScaleY="115762" custLinFactNeighborX="13064" custLinFactNeighborY="-12128"/>
      <dgm:spPr/>
      <dgm:t>
        <a:bodyPr/>
        <a:lstStyle/>
        <a:p>
          <a:endParaRPr lang="en-GB"/>
        </a:p>
      </dgm:t>
    </dgm:pt>
    <dgm:pt modelId="{978CC8F6-EC90-4B4C-80DE-50E9B4E4C15D}" type="pres">
      <dgm:prSet presAssocID="{90770911-04DF-4EFF-A078-A993BFCCBC65}" presName="circ2Tx" presStyleLbl="revTx" presStyleIdx="0" presStyleCnt="0">
        <dgm:presLayoutVars>
          <dgm:chMax val="0"/>
          <dgm:chPref val="0"/>
          <dgm:bulletEnabled val="1"/>
        </dgm:presLayoutVars>
      </dgm:prSet>
      <dgm:spPr/>
      <dgm:t>
        <a:bodyPr/>
        <a:lstStyle/>
        <a:p>
          <a:endParaRPr lang="en-GB"/>
        </a:p>
      </dgm:t>
    </dgm:pt>
    <dgm:pt modelId="{0FAEB293-FFED-4F7F-B208-35C64CE87B23}" type="pres">
      <dgm:prSet presAssocID="{C2DF2F19-9EBA-493F-9C4B-65BE19B96E6F}" presName="circ3" presStyleLbl="vennNode1" presStyleIdx="2" presStyleCnt="3" custScaleX="132984" custScaleY="120264" custLinFactNeighborX="-10868" custLinFactNeighborY="-13793"/>
      <dgm:spPr/>
      <dgm:t>
        <a:bodyPr/>
        <a:lstStyle/>
        <a:p>
          <a:endParaRPr lang="en-GB"/>
        </a:p>
      </dgm:t>
    </dgm:pt>
    <dgm:pt modelId="{F919BE84-CCC6-463C-9FD4-C0402A91E8B0}" type="pres">
      <dgm:prSet presAssocID="{C2DF2F19-9EBA-493F-9C4B-65BE19B96E6F}" presName="circ3Tx" presStyleLbl="revTx" presStyleIdx="0" presStyleCnt="0">
        <dgm:presLayoutVars>
          <dgm:chMax val="0"/>
          <dgm:chPref val="0"/>
          <dgm:bulletEnabled val="1"/>
        </dgm:presLayoutVars>
      </dgm:prSet>
      <dgm:spPr/>
      <dgm:t>
        <a:bodyPr/>
        <a:lstStyle/>
        <a:p>
          <a:endParaRPr lang="en-GB"/>
        </a:p>
      </dgm:t>
    </dgm:pt>
  </dgm:ptLst>
  <dgm:cxnLst>
    <dgm:cxn modelId="{D497DEE7-C60E-41EF-BC76-B77FDFD9FC6B}" type="presOf" srcId="{6250A20F-7597-4B9B-BFD1-8AAAEDEFD12C}" destId="{DF354FB4-4F60-4D21-8D3B-8DDBB410DD42}" srcOrd="1" destOrd="0" presId="urn:microsoft.com/office/officeart/2005/8/layout/venn1"/>
    <dgm:cxn modelId="{3A1693A4-F3F4-4416-84A3-266ABCD5DB8E}" type="presOf" srcId="{6250A20F-7597-4B9B-BFD1-8AAAEDEFD12C}" destId="{5FB4574B-D0ED-42B8-A3A6-4DF6F3EB6110}" srcOrd="0" destOrd="0" presId="urn:microsoft.com/office/officeart/2005/8/layout/venn1"/>
    <dgm:cxn modelId="{A0757080-F735-4FF4-99E4-6BAB084FEDC4}" type="presOf" srcId="{5B0125EF-373C-400B-BC00-4F7D13916C70}" destId="{DD6C9F12-8099-4490-8C7F-8920DC427491}" srcOrd="0" destOrd="0" presId="urn:microsoft.com/office/officeart/2005/8/layout/venn1"/>
    <dgm:cxn modelId="{DE34A0AD-6B43-48EA-B636-32CE6923C2A1}" srcId="{5B0125EF-373C-400B-BC00-4F7D13916C70}" destId="{C2DF2F19-9EBA-493F-9C4B-65BE19B96E6F}" srcOrd="2" destOrd="0" parTransId="{C4D9568C-56CF-4496-9AFA-BC17A625C7CD}" sibTransId="{A0DBB28A-3549-4A4C-B016-2E4A68DDCD5A}"/>
    <dgm:cxn modelId="{FC970AD3-2D34-4ACC-BF1D-6F39C00BF99E}" srcId="{5B0125EF-373C-400B-BC00-4F7D13916C70}" destId="{90770911-04DF-4EFF-A078-A993BFCCBC65}" srcOrd="1" destOrd="0" parTransId="{05331471-E336-41A8-B578-11FAA9CDF69D}" sibTransId="{5BCFC683-5C37-4AD7-8686-D67FB89129DF}"/>
    <dgm:cxn modelId="{5C3A1BA7-D439-4A29-A2BD-DB6585E3522B}" type="presOf" srcId="{C2DF2F19-9EBA-493F-9C4B-65BE19B96E6F}" destId="{0FAEB293-FFED-4F7F-B208-35C64CE87B23}" srcOrd="0" destOrd="0" presId="urn:microsoft.com/office/officeart/2005/8/layout/venn1"/>
    <dgm:cxn modelId="{B0B04AD4-D59D-43DC-8547-108DD1EFB64D}" type="presOf" srcId="{90770911-04DF-4EFF-A078-A993BFCCBC65}" destId="{978CC8F6-EC90-4B4C-80DE-50E9B4E4C15D}" srcOrd="1" destOrd="0" presId="urn:microsoft.com/office/officeart/2005/8/layout/venn1"/>
    <dgm:cxn modelId="{901D4A08-2256-4D92-A5D4-4EB12C42E90C}" type="presOf" srcId="{90770911-04DF-4EFF-A078-A993BFCCBC65}" destId="{C3C5B136-BAD3-4FE9-8770-CC224B56D048}" srcOrd="0" destOrd="0" presId="urn:microsoft.com/office/officeart/2005/8/layout/venn1"/>
    <dgm:cxn modelId="{42CB699D-C162-4CDC-A7F1-10EB3948FACC}" type="presOf" srcId="{C2DF2F19-9EBA-493F-9C4B-65BE19B96E6F}" destId="{F919BE84-CCC6-463C-9FD4-C0402A91E8B0}" srcOrd="1" destOrd="0" presId="urn:microsoft.com/office/officeart/2005/8/layout/venn1"/>
    <dgm:cxn modelId="{CF9B169B-1C53-4235-A722-5E7015201E17}" srcId="{5B0125EF-373C-400B-BC00-4F7D13916C70}" destId="{6250A20F-7597-4B9B-BFD1-8AAAEDEFD12C}" srcOrd="0" destOrd="0" parTransId="{9715C071-CAF3-4A5A-A12C-5D60A3260C3F}" sibTransId="{CDA04063-AD9B-4A83-828F-C8F36FDA18D3}"/>
    <dgm:cxn modelId="{8E992277-A579-4B2D-BDCD-BF1100270146}" type="presParOf" srcId="{DD6C9F12-8099-4490-8C7F-8920DC427491}" destId="{5FB4574B-D0ED-42B8-A3A6-4DF6F3EB6110}" srcOrd="0" destOrd="0" presId="urn:microsoft.com/office/officeart/2005/8/layout/venn1"/>
    <dgm:cxn modelId="{9A9D959A-033E-4866-A52E-2370D5A7E9E5}" type="presParOf" srcId="{DD6C9F12-8099-4490-8C7F-8920DC427491}" destId="{DF354FB4-4F60-4D21-8D3B-8DDBB410DD42}" srcOrd="1" destOrd="0" presId="urn:microsoft.com/office/officeart/2005/8/layout/venn1"/>
    <dgm:cxn modelId="{E0E202FF-F2D3-4C54-ABCC-6C696B6BEEB6}" type="presParOf" srcId="{DD6C9F12-8099-4490-8C7F-8920DC427491}" destId="{C3C5B136-BAD3-4FE9-8770-CC224B56D048}" srcOrd="2" destOrd="0" presId="urn:microsoft.com/office/officeart/2005/8/layout/venn1"/>
    <dgm:cxn modelId="{FF6975F9-C1D2-49D7-9ECB-28AD269FC936}" type="presParOf" srcId="{DD6C9F12-8099-4490-8C7F-8920DC427491}" destId="{978CC8F6-EC90-4B4C-80DE-50E9B4E4C15D}" srcOrd="3" destOrd="0" presId="urn:microsoft.com/office/officeart/2005/8/layout/venn1"/>
    <dgm:cxn modelId="{ACCA938A-DF3E-4ABD-9475-9210FF7B8B5B}" type="presParOf" srcId="{DD6C9F12-8099-4490-8C7F-8920DC427491}" destId="{0FAEB293-FFED-4F7F-B208-35C64CE87B23}" srcOrd="4" destOrd="0" presId="urn:microsoft.com/office/officeart/2005/8/layout/venn1"/>
    <dgm:cxn modelId="{2AF606A1-DF0E-4CD5-8691-94DCAF0C9F39}" type="presParOf" srcId="{DD6C9F12-8099-4490-8C7F-8920DC427491}" destId="{F919BE84-CCC6-463C-9FD4-C0402A91E8B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B8B38-8818-4852-B196-59A5C86918C5}">
      <dsp:nvSpPr>
        <dsp:cNvPr id="0" name=""/>
        <dsp:cNvSpPr/>
      </dsp:nvSpPr>
      <dsp:spPr>
        <a:xfrm>
          <a:off x="110655" y="35788"/>
          <a:ext cx="4777529" cy="43175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b="1" kern="1200" dirty="0" smtClean="0">
              <a:solidFill>
                <a:srgbClr val="00B050"/>
              </a:solidFill>
            </a:rPr>
            <a:t>Green </a:t>
          </a:r>
        </a:p>
        <a:p>
          <a:pPr lvl="0" algn="l" defTabSz="800100">
            <a:lnSpc>
              <a:spcPct val="90000"/>
            </a:lnSpc>
            <a:spcBef>
              <a:spcPct val="0"/>
            </a:spcBef>
            <a:spcAft>
              <a:spcPct val="35000"/>
            </a:spcAft>
          </a:pPr>
          <a:r>
            <a:rPr lang="en-GB" sz="1800" b="1" kern="1200" dirty="0" smtClean="0">
              <a:solidFill>
                <a:srgbClr val="00B050"/>
              </a:solidFill>
            </a:rPr>
            <a:t>economy/</a:t>
          </a:r>
        </a:p>
        <a:p>
          <a:pPr lvl="0" algn="l" defTabSz="800100">
            <a:lnSpc>
              <a:spcPct val="90000"/>
            </a:lnSpc>
            <a:spcBef>
              <a:spcPct val="0"/>
            </a:spcBef>
            <a:spcAft>
              <a:spcPct val="35000"/>
            </a:spcAft>
          </a:pPr>
          <a:r>
            <a:rPr lang="en-GB" sz="1800" b="1" kern="1200" dirty="0" smtClean="0">
              <a:solidFill>
                <a:srgbClr val="00B050"/>
              </a:solidFill>
            </a:rPr>
            <a:t>Sustainable</a:t>
          </a:r>
        </a:p>
        <a:p>
          <a:pPr lvl="0" algn="l" defTabSz="800100">
            <a:lnSpc>
              <a:spcPct val="90000"/>
            </a:lnSpc>
            <a:spcBef>
              <a:spcPct val="0"/>
            </a:spcBef>
            <a:spcAft>
              <a:spcPct val="35000"/>
            </a:spcAft>
          </a:pPr>
          <a:r>
            <a:rPr lang="en-GB" sz="1800" b="1" kern="1200" dirty="0" smtClean="0">
              <a:solidFill>
                <a:srgbClr val="00B050"/>
              </a:solidFill>
            </a:rPr>
            <a:t>development </a:t>
          </a:r>
        </a:p>
        <a:p>
          <a:pPr lvl="0" algn="l" defTabSz="800100">
            <a:lnSpc>
              <a:spcPct val="90000"/>
            </a:lnSpc>
            <a:spcBef>
              <a:spcPct val="0"/>
            </a:spcBef>
            <a:spcAft>
              <a:spcPct val="35000"/>
            </a:spcAft>
          </a:pPr>
          <a:r>
            <a:rPr lang="en-GB" sz="1800" b="1" kern="1200" dirty="0" smtClean="0">
              <a:solidFill>
                <a:srgbClr val="00B050"/>
              </a:solidFill>
            </a:rPr>
            <a:t>strategies</a:t>
          </a:r>
          <a:endParaRPr lang="en-GB" sz="1800" b="1" kern="1200" dirty="0">
            <a:solidFill>
              <a:srgbClr val="00B050"/>
            </a:solidFill>
          </a:endParaRPr>
        </a:p>
      </dsp:txBody>
      <dsp:txXfrm>
        <a:off x="810308" y="668083"/>
        <a:ext cx="3378223" cy="3052991"/>
      </dsp:txXfrm>
    </dsp:sp>
    <dsp:sp modelId="{5EF10A7E-33D6-4E40-8E0B-569F0AC0BACA}">
      <dsp:nvSpPr>
        <dsp:cNvPr id="0" name=""/>
        <dsp:cNvSpPr/>
      </dsp:nvSpPr>
      <dsp:spPr>
        <a:xfrm>
          <a:off x="2487228" y="76603"/>
          <a:ext cx="4644215" cy="42359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GB" sz="1800" kern="1200" dirty="0" smtClean="0"/>
            <a:t>                  </a:t>
          </a:r>
          <a:r>
            <a:rPr lang="en-GB" sz="1800" b="1" kern="1200" dirty="0" smtClean="0">
              <a:solidFill>
                <a:schemeClr val="accent2">
                  <a:lumMod val="60000"/>
                  <a:lumOff val="40000"/>
                </a:schemeClr>
              </a:solidFill>
            </a:rPr>
            <a:t>Sustainable</a:t>
          </a:r>
        </a:p>
        <a:p>
          <a:pPr lvl="0" algn="r" defTabSz="800100">
            <a:lnSpc>
              <a:spcPct val="90000"/>
            </a:lnSpc>
            <a:spcBef>
              <a:spcPct val="0"/>
            </a:spcBef>
            <a:spcAft>
              <a:spcPct val="35000"/>
            </a:spcAft>
          </a:pPr>
          <a:r>
            <a:rPr lang="en-GB" sz="1800" b="1" kern="1200" dirty="0" smtClean="0">
              <a:solidFill>
                <a:schemeClr val="accent2">
                  <a:lumMod val="60000"/>
                  <a:lumOff val="40000"/>
                </a:schemeClr>
              </a:solidFill>
            </a:rPr>
            <a:t> forest </a:t>
          </a:r>
        </a:p>
        <a:p>
          <a:pPr lvl="0" algn="r" defTabSz="800100">
            <a:lnSpc>
              <a:spcPct val="90000"/>
            </a:lnSpc>
            <a:spcBef>
              <a:spcPct val="0"/>
            </a:spcBef>
            <a:spcAft>
              <a:spcPct val="35000"/>
            </a:spcAft>
          </a:pPr>
          <a:r>
            <a:rPr lang="en-GB" sz="1800" b="1" kern="1200" dirty="0" smtClean="0">
              <a:solidFill>
                <a:schemeClr val="accent2">
                  <a:lumMod val="60000"/>
                  <a:lumOff val="40000"/>
                </a:schemeClr>
              </a:solidFill>
            </a:rPr>
            <a:t>management </a:t>
          </a:r>
        </a:p>
        <a:p>
          <a:pPr lvl="0" algn="r" defTabSz="800100">
            <a:lnSpc>
              <a:spcPct val="90000"/>
            </a:lnSpc>
            <a:spcBef>
              <a:spcPct val="0"/>
            </a:spcBef>
            <a:spcAft>
              <a:spcPct val="35000"/>
            </a:spcAft>
          </a:pPr>
          <a:r>
            <a:rPr lang="en-GB" sz="1800" b="1" kern="1200" dirty="0" smtClean="0">
              <a:solidFill>
                <a:schemeClr val="accent2">
                  <a:lumMod val="60000"/>
                  <a:lumOff val="40000"/>
                </a:schemeClr>
              </a:solidFill>
            </a:rPr>
            <a:t>potential</a:t>
          </a:r>
          <a:endParaRPr lang="en-GB" sz="1800" b="1" kern="1200" dirty="0">
            <a:solidFill>
              <a:schemeClr val="accent2">
                <a:lumMod val="60000"/>
                <a:lumOff val="40000"/>
              </a:schemeClr>
            </a:solidFill>
          </a:endParaRPr>
        </a:p>
      </dsp:txBody>
      <dsp:txXfrm>
        <a:off x="3167358" y="696947"/>
        <a:ext cx="3283955" cy="2995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5537"/>
          </a:xfrm>
          <a:prstGeom prst="rect">
            <a:avLst/>
          </a:prstGeom>
        </p:spPr>
        <p:txBody>
          <a:bodyPr vert="horz" lIns="94814" tIns="47407" rIns="94814" bIns="47407" rtlCol="0"/>
          <a:lstStyle>
            <a:lvl1pPr algn="l">
              <a:defRPr sz="1200"/>
            </a:lvl1pPr>
          </a:lstStyle>
          <a:p>
            <a:endParaRPr lang="en-GB"/>
          </a:p>
        </p:txBody>
      </p:sp>
      <p:sp>
        <p:nvSpPr>
          <p:cNvPr id="3" name="Date Placeholder 2"/>
          <p:cNvSpPr>
            <a:spLocks noGrp="1"/>
          </p:cNvSpPr>
          <p:nvPr>
            <p:ph type="dt" idx="1"/>
          </p:nvPr>
        </p:nvSpPr>
        <p:spPr>
          <a:xfrm>
            <a:off x="3898102" y="0"/>
            <a:ext cx="2982119" cy="485537"/>
          </a:xfrm>
          <a:prstGeom prst="rect">
            <a:avLst/>
          </a:prstGeom>
        </p:spPr>
        <p:txBody>
          <a:bodyPr vert="horz" lIns="94814" tIns="47407" rIns="94814" bIns="47407" rtlCol="0"/>
          <a:lstStyle>
            <a:lvl1pPr algn="r">
              <a:defRPr sz="1200"/>
            </a:lvl1pPr>
          </a:lstStyle>
          <a:p>
            <a:fld id="{F4B9FAB0-8780-42EE-9C8F-A87D48462396}" type="datetimeFigureOut">
              <a:rPr lang="en-GB" smtClean="0"/>
              <a:t>17/09/2014</a:t>
            </a:fld>
            <a:endParaRPr lang="en-GB"/>
          </a:p>
        </p:txBody>
      </p:sp>
      <p:sp>
        <p:nvSpPr>
          <p:cNvPr id="4" name="Slide Image Placeholder 3"/>
          <p:cNvSpPr>
            <a:spLocks noGrp="1" noRot="1" noChangeAspect="1"/>
          </p:cNvSpPr>
          <p:nvPr>
            <p:ph type="sldImg" idx="2"/>
          </p:nvPr>
        </p:nvSpPr>
        <p:spPr>
          <a:xfrm>
            <a:off x="1014413" y="728663"/>
            <a:ext cx="4854575" cy="3641725"/>
          </a:xfrm>
          <a:prstGeom prst="rect">
            <a:avLst/>
          </a:prstGeom>
          <a:noFill/>
          <a:ln w="12700">
            <a:solidFill>
              <a:prstClr val="black"/>
            </a:solidFill>
          </a:ln>
        </p:spPr>
        <p:txBody>
          <a:bodyPr vert="horz" lIns="94814" tIns="47407" rIns="94814" bIns="47407" rtlCol="0" anchor="ctr"/>
          <a:lstStyle/>
          <a:p>
            <a:endParaRPr lang="en-GB"/>
          </a:p>
        </p:txBody>
      </p:sp>
      <p:sp>
        <p:nvSpPr>
          <p:cNvPr id="5" name="Notes Placeholder 4"/>
          <p:cNvSpPr>
            <a:spLocks noGrp="1"/>
          </p:cNvSpPr>
          <p:nvPr>
            <p:ph type="body" sz="quarter" idx="3"/>
          </p:nvPr>
        </p:nvSpPr>
        <p:spPr>
          <a:xfrm>
            <a:off x="688182" y="4612601"/>
            <a:ext cx="5505450" cy="4369832"/>
          </a:xfrm>
          <a:prstGeom prst="rect">
            <a:avLst/>
          </a:prstGeom>
        </p:spPr>
        <p:txBody>
          <a:bodyPr vert="horz" lIns="94814" tIns="47407" rIns="94814" bIns="474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23516"/>
            <a:ext cx="2982119" cy="485537"/>
          </a:xfrm>
          <a:prstGeom prst="rect">
            <a:avLst/>
          </a:prstGeom>
        </p:spPr>
        <p:txBody>
          <a:bodyPr vert="horz" lIns="94814" tIns="47407" rIns="94814" bIns="47407"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223516"/>
            <a:ext cx="2982119" cy="485537"/>
          </a:xfrm>
          <a:prstGeom prst="rect">
            <a:avLst/>
          </a:prstGeom>
        </p:spPr>
        <p:txBody>
          <a:bodyPr vert="horz" lIns="94814" tIns="47407" rIns="94814" bIns="47407" rtlCol="0" anchor="b"/>
          <a:lstStyle>
            <a:lvl1pPr algn="r">
              <a:defRPr sz="1200"/>
            </a:lvl1pPr>
          </a:lstStyle>
          <a:p>
            <a:fld id="{95370537-D9EC-41DF-88B1-C4EFA796C465}" type="slidenum">
              <a:rPr lang="en-GB" smtClean="0"/>
              <a:t>‹#›</a:t>
            </a:fld>
            <a:endParaRPr lang="en-GB"/>
          </a:p>
        </p:txBody>
      </p:sp>
    </p:spTree>
    <p:extLst>
      <p:ext uri="{BB962C8B-B14F-4D97-AF65-F5344CB8AC3E}">
        <p14:creationId xmlns:p14="http://schemas.microsoft.com/office/powerpoint/2010/main" val="5969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84E9C8D3-C90C-4E33-87D7-AAB7C4138281}" type="slidenum">
              <a:rPr lang="en-GB" smtClean="0">
                <a:solidFill>
                  <a:srgbClr val="000000"/>
                </a:solidFill>
                <a:latin typeface="Calibri" pitchFamily="34" charset="0"/>
              </a:rPr>
              <a:pPr fontAlgn="base">
                <a:spcBef>
                  <a:spcPct val="0"/>
                </a:spcBef>
                <a:spcAft>
                  <a:spcPct val="0"/>
                </a:spcAft>
                <a:defRPr/>
              </a:pPr>
              <a:t>1</a:t>
            </a:fld>
            <a:endParaRPr lang="en-GB" smtClean="0">
              <a:solidFill>
                <a:srgbClr val="000000"/>
              </a:solidFill>
              <a:latin typeface="Calibri"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09" indent="-285734">
              <a:defRPr>
                <a:solidFill>
                  <a:schemeClr val="tx1"/>
                </a:solidFill>
                <a:latin typeface="Arial" charset="0"/>
              </a:defRPr>
            </a:lvl2pPr>
            <a:lvl3pPr marL="1142938" indent="-228588">
              <a:defRPr>
                <a:solidFill>
                  <a:schemeClr val="tx1"/>
                </a:solidFill>
                <a:latin typeface="Arial" charset="0"/>
              </a:defRPr>
            </a:lvl3pPr>
            <a:lvl4pPr marL="1600113" indent="-228588">
              <a:defRPr>
                <a:solidFill>
                  <a:schemeClr val="tx1"/>
                </a:solidFill>
                <a:latin typeface="Arial" charset="0"/>
              </a:defRPr>
            </a:lvl4pPr>
            <a:lvl5pPr marL="2057288" indent="-228588">
              <a:defRPr>
                <a:solidFill>
                  <a:schemeClr val="tx1"/>
                </a:solidFill>
                <a:latin typeface="Arial" charset="0"/>
              </a:defRPr>
            </a:lvl5pPr>
            <a:lvl6pPr marL="2514463" indent="-228588" fontAlgn="base">
              <a:spcBef>
                <a:spcPct val="0"/>
              </a:spcBef>
              <a:spcAft>
                <a:spcPct val="0"/>
              </a:spcAft>
              <a:defRPr>
                <a:solidFill>
                  <a:schemeClr val="tx1"/>
                </a:solidFill>
                <a:latin typeface="Arial" charset="0"/>
              </a:defRPr>
            </a:lvl6pPr>
            <a:lvl7pPr marL="2971638" indent="-228588" fontAlgn="base">
              <a:spcBef>
                <a:spcPct val="0"/>
              </a:spcBef>
              <a:spcAft>
                <a:spcPct val="0"/>
              </a:spcAft>
              <a:defRPr>
                <a:solidFill>
                  <a:schemeClr val="tx1"/>
                </a:solidFill>
                <a:latin typeface="Arial" charset="0"/>
              </a:defRPr>
            </a:lvl7pPr>
            <a:lvl8pPr marL="3428813" indent="-228588" fontAlgn="base">
              <a:spcBef>
                <a:spcPct val="0"/>
              </a:spcBef>
              <a:spcAft>
                <a:spcPct val="0"/>
              </a:spcAft>
              <a:defRPr>
                <a:solidFill>
                  <a:schemeClr val="tx1"/>
                </a:solidFill>
                <a:latin typeface="Arial" charset="0"/>
              </a:defRPr>
            </a:lvl8pPr>
            <a:lvl9pPr marL="3885988" indent="-228588" fontAlgn="base">
              <a:spcBef>
                <a:spcPct val="0"/>
              </a:spcBef>
              <a:spcAft>
                <a:spcPct val="0"/>
              </a:spcAft>
              <a:defRPr>
                <a:solidFill>
                  <a:schemeClr val="tx1"/>
                </a:solidFill>
                <a:latin typeface="Arial" charset="0"/>
              </a:defRPr>
            </a:lvl9pPr>
          </a:lstStyle>
          <a:p>
            <a:pPr>
              <a:defRPr/>
            </a:pPr>
            <a:fld id="{4683F58D-FC60-4E1F-8AA1-4F1589F6E19A}" type="slidenum">
              <a:rPr lang="en-GB" smtClean="0">
                <a:solidFill>
                  <a:srgbClr val="000000"/>
                </a:solidFill>
                <a:latin typeface="Calibri" pitchFamily="34" charset="0"/>
              </a:rPr>
              <a:pPr>
                <a:defRPr/>
              </a:pPr>
              <a:t>10</a:t>
            </a:fld>
            <a:endParaRPr lang="en-GB" smtClean="0">
              <a:solidFill>
                <a:srgbClr val="000000"/>
              </a:solidFill>
              <a:latin typeface="Calibri" pitchFamily="34"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F08A43B4-4E8E-4287-B31E-A6B2255B39CE}" type="slidenum">
              <a:rPr lang="en-GB">
                <a:solidFill>
                  <a:prstClr val="black"/>
                </a:solidFill>
              </a:rPr>
              <a:pPr>
                <a:defRPr/>
              </a:pPr>
              <a:t>11</a:t>
            </a:fld>
            <a:endParaRPr lang="en-GB">
              <a:solidFill>
                <a:prstClr val="black"/>
              </a:solidFill>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12</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20F39-5C48-4641-B0AD-203AECB85CE7}" type="slidenum">
              <a:rPr lang="en-GB" smtClean="0">
                <a:latin typeface="Arial" charset="0"/>
              </a:rPr>
              <a:pPr fontAlgn="base">
                <a:spcBef>
                  <a:spcPct val="0"/>
                </a:spcBef>
                <a:spcAft>
                  <a:spcPct val="0"/>
                </a:spcAft>
                <a:defRPr/>
              </a:pPr>
              <a:t>13</a:t>
            </a:fld>
            <a:endParaRPr lang="en-GB" smtClean="0">
              <a:latin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14</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15</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16</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List</a:t>
            </a:r>
            <a:r>
              <a:rPr lang="en-GB" baseline="0" dirty="0" smtClean="0">
                <a:latin typeface="Arial" pitchFamily="34" charset="0"/>
              </a:rPr>
              <a:t> of links to reference materials on the green economy will be provided for all participants in the </a:t>
            </a:r>
            <a:r>
              <a:rPr lang="en-GB" baseline="0" dirty="0" err="1" smtClean="0">
                <a:latin typeface="Arial" pitchFamily="34" charset="0"/>
              </a:rPr>
              <a:t>handouts</a:t>
            </a:r>
            <a:r>
              <a:rPr lang="en-GB" baseline="0" dirty="0" smtClean="0">
                <a:latin typeface="Arial" pitchFamily="34" charset="0"/>
              </a:rPr>
              <a:t>. </a:t>
            </a:r>
            <a:endParaRPr lang="en-GB"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a:t>
            </a:r>
            <a:r>
              <a:rPr lang="en-GB" baseline="0" dirty="0" smtClean="0"/>
              <a:t> SHEET: This must be prepared on about 2 to 3 flip charts with the text boxes each at least A4 size, ensure arrows are included. </a:t>
            </a:r>
            <a:endParaRPr lang="en-GB" dirty="0"/>
          </a:p>
        </p:txBody>
      </p:sp>
      <p:sp>
        <p:nvSpPr>
          <p:cNvPr id="4" name="Slide Number Placeholder 3"/>
          <p:cNvSpPr>
            <a:spLocks noGrp="1"/>
          </p:cNvSpPr>
          <p:nvPr>
            <p:ph type="sldNum" sz="quarter" idx="10"/>
          </p:nvPr>
        </p:nvSpPr>
        <p:spPr/>
        <p:txBody>
          <a:bodyPr/>
          <a:lstStyle/>
          <a:p>
            <a:fld id="{95370537-D9EC-41DF-88B1-C4EFA796C465}" type="slidenum">
              <a:rPr lang="en-GB" smtClean="0"/>
              <a:t>17</a:t>
            </a:fld>
            <a:endParaRPr lang="en-GB"/>
          </a:p>
        </p:txBody>
      </p:sp>
    </p:spTree>
    <p:extLst>
      <p:ext uri="{BB962C8B-B14F-4D97-AF65-F5344CB8AC3E}">
        <p14:creationId xmlns:p14="http://schemas.microsoft.com/office/powerpoint/2010/main" val="2253745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18</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19</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2ED25A91-F332-463F-9085-E1FC9B0A8AB2}" type="slidenum">
              <a:rPr lang="en-GB" smtClean="0">
                <a:solidFill>
                  <a:srgbClr val="000000"/>
                </a:solidFill>
                <a:latin typeface="Calibri" pitchFamily="34" charset="0"/>
              </a:rPr>
              <a:pPr fontAlgn="base">
                <a:spcBef>
                  <a:spcPct val="0"/>
                </a:spcBef>
                <a:spcAft>
                  <a:spcPct val="0"/>
                </a:spcAft>
                <a:defRPr/>
              </a:pPr>
              <a:t>2</a:t>
            </a:fld>
            <a:endParaRPr lang="en-GB" smtClean="0">
              <a:solidFill>
                <a:srgbClr val="000000"/>
              </a:solidFill>
              <a:latin typeface="Calibri"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The aim would be to have no desks in front of</a:t>
            </a:r>
            <a:r>
              <a:rPr lang="en-GB" baseline="0" dirty="0" smtClean="0">
                <a:latin typeface="Arial" pitchFamily="34" charset="0"/>
              </a:rPr>
              <a:t> people to avoid the temptation of using their lap tops. Also encourages people to engage and pay attention more</a:t>
            </a:r>
            <a:endParaRPr lang="en-GB"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20</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BIG</a:t>
            </a:r>
            <a:r>
              <a:rPr lang="en-GB" baseline="0" dirty="0" smtClean="0">
                <a:latin typeface="Arial" pitchFamily="34" charset="0"/>
              </a:rPr>
              <a:t> SHEET: This should be prepared on about two flip chart size. Text large enough to see from a distance. </a:t>
            </a:r>
            <a:endParaRPr lang="en-GB"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21</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22</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23</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24</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25</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26</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27</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FD6BBDB9-BC66-4016-B09D-321560971430}" type="slidenum">
              <a:rPr lang="en-GB" smtClean="0">
                <a:solidFill>
                  <a:srgbClr val="000000"/>
                </a:solidFill>
                <a:latin typeface="Calibri" pitchFamily="34" charset="0"/>
              </a:rPr>
              <a:pPr>
                <a:defRPr/>
              </a:pPr>
              <a:t>28</a:t>
            </a:fld>
            <a:endParaRPr lang="en-GB" smtClean="0">
              <a:solidFill>
                <a:srgbClr val="000000"/>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65" indent="-296294">
              <a:defRPr>
                <a:solidFill>
                  <a:schemeClr val="tx1"/>
                </a:solidFill>
                <a:latin typeface="Arial" charset="0"/>
              </a:defRPr>
            </a:lvl2pPr>
            <a:lvl3pPr marL="1185177" indent="-237035">
              <a:defRPr>
                <a:solidFill>
                  <a:schemeClr val="tx1"/>
                </a:solidFill>
                <a:latin typeface="Arial" charset="0"/>
              </a:defRPr>
            </a:lvl3pPr>
            <a:lvl4pPr marL="1659247" indent="-237035">
              <a:defRPr>
                <a:solidFill>
                  <a:schemeClr val="tx1"/>
                </a:solidFill>
                <a:latin typeface="Arial" charset="0"/>
              </a:defRPr>
            </a:lvl4pPr>
            <a:lvl5pPr marL="2133318" indent="-237035">
              <a:defRPr>
                <a:solidFill>
                  <a:schemeClr val="tx1"/>
                </a:solidFill>
                <a:latin typeface="Arial" charset="0"/>
              </a:defRPr>
            </a:lvl5pPr>
            <a:lvl6pPr marL="2607389" indent="-237035" fontAlgn="base">
              <a:spcBef>
                <a:spcPct val="0"/>
              </a:spcBef>
              <a:spcAft>
                <a:spcPct val="0"/>
              </a:spcAft>
              <a:defRPr>
                <a:solidFill>
                  <a:schemeClr val="tx1"/>
                </a:solidFill>
                <a:latin typeface="Arial" charset="0"/>
              </a:defRPr>
            </a:lvl6pPr>
            <a:lvl7pPr marL="3081459" indent="-237035" fontAlgn="base">
              <a:spcBef>
                <a:spcPct val="0"/>
              </a:spcBef>
              <a:spcAft>
                <a:spcPct val="0"/>
              </a:spcAft>
              <a:defRPr>
                <a:solidFill>
                  <a:schemeClr val="tx1"/>
                </a:solidFill>
                <a:latin typeface="Arial" charset="0"/>
              </a:defRPr>
            </a:lvl7pPr>
            <a:lvl8pPr marL="3555530" indent="-237035" fontAlgn="base">
              <a:spcBef>
                <a:spcPct val="0"/>
              </a:spcBef>
              <a:spcAft>
                <a:spcPct val="0"/>
              </a:spcAft>
              <a:defRPr>
                <a:solidFill>
                  <a:schemeClr val="tx1"/>
                </a:solidFill>
                <a:latin typeface="Arial" charset="0"/>
              </a:defRPr>
            </a:lvl8pPr>
            <a:lvl9pPr marL="4029601" indent="-237035" fontAlgn="base">
              <a:spcBef>
                <a:spcPct val="0"/>
              </a:spcBef>
              <a:spcAft>
                <a:spcPct val="0"/>
              </a:spcAft>
              <a:defRPr>
                <a:solidFill>
                  <a:schemeClr val="tx1"/>
                </a:solidFill>
                <a:latin typeface="Arial" charset="0"/>
              </a:defRPr>
            </a:lvl9pPr>
          </a:lstStyle>
          <a:p>
            <a:pPr fontAlgn="base">
              <a:spcBef>
                <a:spcPct val="0"/>
              </a:spcBef>
              <a:spcAft>
                <a:spcPct val="0"/>
              </a:spcAft>
              <a:defRPr/>
            </a:pPr>
            <a:fld id="{2878024E-2914-46F5-9D90-C61AD53E3DF5}" type="slidenum">
              <a:rPr lang="en-GB" smtClean="0">
                <a:solidFill>
                  <a:srgbClr val="000000"/>
                </a:solidFill>
                <a:latin typeface="Calibri" pitchFamily="34" charset="0"/>
              </a:rPr>
              <a:pPr fontAlgn="base">
                <a:spcBef>
                  <a:spcPct val="0"/>
                </a:spcBef>
                <a:spcAft>
                  <a:spcPct val="0"/>
                </a:spcAft>
                <a:defRPr/>
              </a:pPr>
              <a:t>3</a:t>
            </a:fld>
            <a:endParaRPr lang="en-GB" dirty="0" smtClean="0">
              <a:solidFill>
                <a:srgbClr val="000000"/>
              </a:solidFill>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charset="0"/>
              </a:rPr>
              <a:t>BIG</a:t>
            </a:r>
            <a:r>
              <a:rPr lang="en-GB" baseline="0" dirty="0" smtClean="0">
                <a:latin typeface="Arial" charset="0"/>
              </a:rPr>
              <a:t> SHEET PREPARATION: ALL HEADINGS MUST BE VISIBLE FROM OTHER SIDE OF ROOM – AROUND FONT 100 OR SO, BUT USE YOUR DESCRETION. USE GLUE STICK TO STICK HEADINGS TO BIG SHEETS. What I like sheets what I don’t like should be the size of 2 flip charts each. Parking lot issues about the size of 3 flip charts.</a:t>
            </a:r>
            <a:endParaRPr lang="en-GB"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E4BA11C7-52CB-4509-807D-769BDC8D15BB}" type="slidenum">
              <a:rPr lang="en-GB" smtClean="0">
                <a:solidFill>
                  <a:srgbClr val="000000"/>
                </a:solidFill>
                <a:latin typeface="Calibri" pitchFamily="34" charset="0"/>
              </a:rPr>
              <a:pPr fontAlgn="base">
                <a:spcBef>
                  <a:spcPct val="0"/>
                </a:spcBef>
                <a:spcAft>
                  <a:spcPct val="0"/>
                </a:spcAft>
                <a:defRPr/>
              </a:pPr>
              <a:t>4</a:t>
            </a:fld>
            <a:endParaRPr lang="en-GB" smtClean="0">
              <a:solidFill>
                <a:srgbClr val="000000"/>
              </a:solidFill>
              <a:latin typeface="Calibri"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rPr>
              <a:t>BIG SHEET</a:t>
            </a:r>
            <a:r>
              <a:rPr lang="en-GB" baseline="0" dirty="0" smtClean="0">
                <a:latin typeface="Arial" pitchFamily="34" charset="0"/>
              </a:rPr>
              <a:t> PREPARATION: Prepare the three team headings each on a piece of A4 paper, stick them to a flip chart. On the ride side using masking tape( so can be removable) stick 3 A4 sheets with the numbers 1,2 and 3. In addition to go along with this, prepare a set of time cards. Each one should be A4 size, with the following 20 MINUTES, 10 MINUTES, 5 MINUTES, 3 MINUTES, 2 MINUTES, 1 MINUTES, STOP!!( ideally on red paper or writing). QUIET PLEASE.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itchFamily="34" charset="0"/>
            </a:endParaRPr>
          </a:p>
          <a:p>
            <a:endParaRPr lang="en-GB" dirty="0" smtClean="0"/>
          </a:p>
          <a:p>
            <a:endParaRPr lang="en-GB" dirty="0" smtClean="0"/>
          </a:p>
          <a:p>
            <a:r>
              <a:rPr lang="en-GB" dirty="0" smtClean="0"/>
              <a:t>Participants</a:t>
            </a:r>
            <a:r>
              <a:rPr lang="en-GB" baseline="0" dirty="0" smtClean="0"/>
              <a:t> will be divided into the three teams, either by counting 1,2,3 or dividing countries up.  Will rotate each day.</a:t>
            </a:r>
            <a:endParaRPr lang="en-GB" dirty="0"/>
          </a:p>
        </p:txBody>
      </p:sp>
      <p:sp>
        <p:nvSpPr>
          <p:cNvPr id="4" name="Slide Number Placeholder 3"/>
          <p:cNvSpPr>
            <a:spLocks noGrp="1"/>
          </p:cNvSpPr>
          <p:nvPr>
            <p:ph type="sldNum" sz="quarter" idx="10"/>
          </p:nvPr>
        </p:nvSpPr>
        <p:spPr/>
        <p:txBody>
          <a:bodyPr/>
          <a:lstStyle/>
          <a:p>
            <a:fld id="{95370537-D9EC-41DF-88B1-C4EFA796C465}" type="slidenum">
              <a:rPr lang="en-GB" smtClean="0"/>
              <a:t>5</a:t>
            </a:fld>
            <a:endParaRPr lang="en-GB"/>
          </a:p>
        </p:txBody>
      </p:sp>
    </p:spTree>
    <p:extLst>
      <p:ext uri="{BB962C8B-B14F-4D97-AF65-F5344CB8AC3E}">
        <p14:creationId xmlns:p14="http://schemas.microsoft.com/office/powerpoint/2010/main" val="312567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65" indent="-296294">
              <a:defRPr>
                <a:solidFill>
                  <a:schemeClr val="tx1"/>
                </a:solidFill>
                <a:latin typeface="Arial" charset="0"/>
              </a:defRPr>
            </a:lvl2pPr>
            <a:lvl3pPr marL="1185177" indent="-237035">
              <a:defRPr>
                <a:solidFill>
                  <a:schemeClr val="tx1"/>
                </a:solidFill>
                <a:latin typeface="Arial" charset="0"/>
              </a:defRPr>
            </a:lvl3pPr>
            <a:lvl4pPr marL="1659247" indent="-237035">
              <a:defRPr>
                <a:solidFill>
                  <a:schemeClr val="tx1"/>
                </a:solidFill>
                <a:latin typeface="Arial" charset="0"/>
              </a:defRPr>
            </a:lvl4pPr>
            <a:lvl5pPr marL="2133318" indent="-237035">
              <a:defRPr>
                <a:solidFill>
                  <a:schemeClr val="tx1"/>
                </a:solidFill>
                <a:latin typeface="Arial" charset="0"/>
              </a:defRPr>
            </a:lvl5pPr>
            <a:lvl6pPr marL="2607389" indent="-237035" fontAlgn="base">
              <a:spcBef>
                <a:spcPct val="0"/>
              </a:spcBef>
              <a:spcAft>
                <a:spcPct val="0"/>
              </a:spcAft>
              <a:defRPr>
                <a:solidFill>
                  <a:schemeClr val="tx1"/>
                </a:solidFill>
                <a:latin typeface="Arial" charset="0"/>
              </a:defRPr>
            </a:lvl6pPr>
            <a:lvl7pPr marL="3081459" indent="-237035" fontAlgn="base">
              <a:spcBef>
                <a:spcPct val="0"/>
              </a:spcBef>
              <a:spcAft>
                <a:spcPct val="0"/>
              </a:spcAft>
              <a:defRPr>
                <a:solidFill>
                  <a:schemeClr val="tx1"/>
                </a:solidFill>
                <a:latin typeface="Arial" charset="0"/>
              </a:defRPr>
            </a:lvl7pPr>
            <a:lvl8pPr marL="3555530" indent="-237035" fontAlgn="base">
              <a:spcBef>
                <a:spcPct val="0"/>
              </a:spcBef>
              <a:spcAft>
                <a:spcPct val="0"/>
              </a:spcAft>
              <a:defRPr>
                <a:solidFill>
                  <a:schemeClr val="tx1"/>
                </a:solidFill>
                <a:latin typeface="Arial" charset="0"/>
              </a:defRPr>
            </a:lvl8pPr>
            <a:lvl9pPr marL="4029601" indent="-237035" fontAlgn="base">
              <a:spcBef>
                <a:spcPct val="0"/>
              </a:spcBef>
              <a:spcAft>
                <a:spcPct val="0"/>
              </a:spcAft>
              <a:defRPr>
                <a:solidFill>
                  <a:schemeClr val="tx1"/>
                </a:solidFill>
                <a:latin typeface="Arial" charset="0"/>
              </a:defRPr>
            </a:lvl9pPr>
          </a:lstStyle>
          <a:p>
            <a:pPr fontAlgn="base">
              <a:spcBef>
                <a:spcPct val="0"/>
              </a:spcBef>
              <a:spcAft>
                <a:spcPct val="0"/>
              </a:spcAft>
              <a:defRPr/>
            </a:pPr>
            <a:fld id="{E1932880-0595-418E-A277-A87947C33E9A}" type="slidenum">
              <a:rPr lang="en-GB" smtClean="0">
                <a:solidFill>
                  <a:srgbClr val="000000"/>
                </a:solidFill>
                <a:latin typeface="Calibri" pitchFamily="34" charset="0"/>
              </a:rPr>
              <a:pPr fontAlgn="base">
                <a:spcBef>
                  <a:spcPct val="0"/>
                </a:spcBef>
                <a:spcAft>
                  <a:spcPct val="0"/>
                </a:spcAft>
                <a:defRPr/>
              </a:pPr>
              <a:t>6</a:t>
            </a:fld>
            <a:endParaRPr lang="en-GB" dirty="0" smtClean="0">
              <a:solidFill>
                <a:srgbClr val="000000"/>
              </a:solidFill>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charset="0"/>
              </a:rPr>
              <a:t>BIG</a:t>
            </a:r>
            <a:r>
              <a:rPr lang="en-GB" baseline="0" dirty="0" smtClean="0">
                <a:latin typeface="Arial" charset="0"/>
              </a:rPr>
              <a:t> SHEET GUIDE: to be prepared clearly on one flip chart.</a:t>
            </a:r>
            <a:endParaRPr lang="en-GB" dirty="0" smtClean="0">
              <a:latin typeface="Arial" charset="0"/>
            </a:endParaRPr>
          </a:p>
          <a:p>
            <a:pPr eaLnBrk="1" hangingPunct="1">
              <a:spcBef>
                <a:spcPct val="0"/>
              </a:spcBef>
            </a:pPr>
            <a:endParaRPr lang="en-GB" dirty="0" smtClean="0">
              <a:latin typeface="Arial" charset="0"/>
            </a:endParaRPr>
          </a:p>
          <a:p>
            <a:pPr eaLnBrk="1" hangingPunct="1">
              <a:spcBef>
                <a:spcPct val="0"/>
              </a:spcBef>
            </a:pPr>
            <a:r>
              <a:rPr lang="en-GB" dirty="0" smtClean="0">
                <a:latin typeface="Arial" charset="0"/>
              </a:rPr>
              <a:t>To be adjusted in discussion with venue and participants to local norms.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a:defRPr/>
            </a:pPr>
            <a:fld id="{DFCEB45B-A112-45BD-A38E-D085C3332012}" type="slidenum">
              <a:rPr lang="en-GB" smtClean="0">
                <a:solidFill>
                  <a:srgbClr val="000000"/>
                </a:solidFill>
                <a:latin typeface="Calibri" pitchFamily="34" charset="0"/>
              </a:rPr>
              <a:pPr>
                <a:defRPr/>
              </a:pPr>
              <a:t>7</a:t>
            </a:fld>
            <a:endParaRPr lang="en-GB" smtClean="0">
              <a:solidFill>
                <a:srgbClr val="000000"/>
              </a:solidFill>
              <a:latin typeface="Calibri"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70354" indent="-296290">
              <a:defRPr>
                <a:solidFill>
                  <a:schemeClr val="tx1"/>
                </a:solidFill>
                <a:latin typeface="Arial" charset="0"/>
              </a:defRPr>
            </a:lvl2pPr>
            <a:lvl3pPr marL="1185161" indent="-237032">
              <a:defRPr>
                <a:solidFill>
                  <a:schemeClr val="tx1"/>
                </a:solidFill>
                <a:latin typeface="Arial" charset="0"/>
              </a:defRPr>
            </a:lvl3pPr>
            <a:lvl4pPr marL="1659225" indent="-237032">
              <a:defRPr>
                <a:solidFill>
                  <a:schemeClr val="tx1"/>
                </a:solidFill>
                <a:latin typeface="Arial" charset="0"/>
              </a:defRPr>
            </a:lvl4pPr>
            <a:lvl5pPr marL="2133289" indent="-237032">
              <a:defRPr>
                <a:solidFill>
                  <a:schemeClr val="tx1"/>
                </a:solidFill>
                <a:latin typeface="Arial" charset="0"/>
              </a:defRPr>
            </a:lvl5pPr>
            <a:lvl6pPr marL="2607353" indent="-237032" fontAlgn="base">
              <a:spcBef>
                <a:spcPct val="0"/>
              </a:spcBef>
              <a:spcAft>
                <a:spcPct val="0"/>
              </a:spcAft>
              <a:defRPr>
                <a:solidFill>
                  <a:schemeClr val="tx1"/>
                </a:solidFill>
                <a:latin typeface="Arial" charset="0"/>
              </a:defRPr>
            </a:lvl6pPr>
            <a:lvl7pPr marL="3081417" indent="-237032" fontAlgn="base">
              <a:spcBef>
                <a:spcPct val="0"/>
              </a:spcBef>
              <a:spcAft>
                <a:spcPct val="0"/>
              </a:spcAft>
              <a:defRPr>
                <a:solidFill>
                  <a:schemeClr val="tx1"/>
                </a:solidFill>
                <a:latin typeface="Arial" charset="0"/>
              </a:defRPr>
            </a:lvl7pPr>
            <a:lvl8pPr marL="3555481" indent="-237032" fontAlgn="base">
              <a:spcBef>
                <a:spcPct val="0"/>
              </a:spcBef>
              <a:spcAft>
                <a:spcPct val="0"/>
              </a:spcAft>
              <a:defRPr>
                <a:solidFill>
                  <a:schemeClr val="tx1"/>
                </a:solidFill>
                <a:latin typeface="Arial" charset="0"/>
              </a:defRPr>
            </a:lvl8pPr>
            <a:lvl9pPr marL="4029546" indent="-237032"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8</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40" indent="-285746">
              <a:defRPr>
                <a:solidFill>
                  <a:schemeClr val="tx1"/>
                </a:solidFill>
                <a:latin typeface="Arial" charset="0"/>
              </a:defRPr>
            </a:lvl2pPr>
            <a:lvl3pPr marL="1142985" indent="-228597">
              <a:defRPr>
                <a:solidFill>
                  <a:schemeClr val="tx1"/>
                </a:solidFill>
                <a:latin typeface="Arial" charset="0"/>
              </a:defRPr>
            </a:lvl3pPr>
            <a:lvl4pPr marL="1600178" indent="-228597">
              <a:defRPr>
                <a:solidFill>
                  <a:schemeClr val="tx1"/>
                </a:solidFill>
                <a:latin typeface="Arial" charset="0"/>
              </a:defRPr>
            </a:lvl4pPr>
            <a:lvl5pPr marL="2057372" indent="-228597">
              <a:defRPr>
                <a:solidFill>
                  <a:schemeClr val="tx1"/>
                </a:solidFill>
                <a:latin typeface="Arial" charset="0"/>
              </a:defRPr>
            </a:lvl5pPr>
            <a:lvl6pPr marL="2514566" indent="-228597" fontAlgn="base">
              <a:spcBef>
                <a:spcPct val="0"/>
              </a:spcBef>
              <a:spcAft>
                <a:spcPct val="0"/>
              </a:spcAft>
              <a:defRPr>
                <a:solidFill>
                  <a:schemeClr val="tx1"/>
                </a:solidFill>
                <a:latin typeface="Arial" charset="0"/>
              </a:defRPr>
            </a:lvl6pPr>
            <a:lvl7pPr marL="2971759" indent="-228597" fontAlgn="base">
              <a:spcBef>
                <a:spcPct val="0"/>
              </a:spcBef>
              <a:spcAft>
                <a:spcPct val="0"/>
              </a:spcAft>
              <a:defRPr>
                <a:solidFill>
                  <a:schemeClr val="tx1"/>
                </a:solidFill>
                <a:latin typeface="Arial" charset="0"/>
              </a:defRPr>
            </a:lvl7pPr>
            <a:lvl8pPr marL="3428953" indent="-228597" fontAlgn="base">
              <a:spcBef>
                <a:spcPct val="0"/>
              </a:spcBef>
              <a:spcAft>
                <a:spcPct val="0"/>
              </a:spcAft>
              <a:defRPr>
                <a:solidFill>
                  <a:schemeClr val="tx1"/>
                </a:solidFill>
                <a:latin typeface="Arial" charset="0"/>
              </a:defRPr>
            </a:lvl8pPr>
            <a:lvl9pPr marL="3886147" indent="-228597" fontAlgn="base">
              <a:spcBef>
                <a:spcPct val="0"/>
              </a:spcBef>
              <a:spcAft>
                <a:spcPct val="0"/>
              </a:spcAft>
              <a:defRPr>
                <a:solidFill>
                  <a:schemeClr val="tx1"/>
                </a:solidFill>
                <a:latin typeface="Arial" charset="0"/>
              </a:defRPr>
            </a:lvl9pPr>
          </a:lstStyle>
          <a:p>
            <a:pPr>
              <a:defRPr/>
            </a:pPr>
            <a:fld id="{7B787CBF-CAF3-457D-AAAD-E56719937905}" type="slidenum">
              <a:rPr lang="en-GB" smtClean="0">
                <a:solidFill>
                  <a:srgbClr val="000000"/>
                </a:solidFill>
                <a:latin typeface="Calibri" pitchFamily="34" charset="0"/>
              </a:rPr>
              <a:pPr>
                <a:defRPr/>
              </a:pPr>
              <a:t>9</a:t>
            </a:fld>
            <a:endParaRPr lang="en-GB" smtClean="0">
              <a:solidFill>
                <a:srgbClr val="000000"/>
              </a:solidFill>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2AE1D3-B090-4FE8-9613-2B573A8AD727}" type="datetime1">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383487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D97F2A-4F85-413E-A6E0-FB3A70593170}" type="datetime1">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266551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C426D7-7E17-4A7E-A82D-82F85001C3B7}" type="datetime1">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28300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457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4565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9172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7080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843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2795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710169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42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8E4D48-E268-466D-A151-5A8168530768}" type="datetime1">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1209143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2467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1821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591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6872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215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81630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0578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1263849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731899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DDA8BDF-CAEA-46E6-959B-A414A515FA9D}" type="datetime1">
              <a:rPr lang="en-GB"/>
              <a:pPr>
                <a:defRPr/>
              </a:pPr>
              <a:t>17/09/2014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5F333B8-F0C9-42DC-B9AA-EF3E596CEC66}" type="slidenum">
              <a:rPr lang="en-GB"/>
              <a:pPr>
                <a:defRPr/>
              </a:pPr>
              <a:t>‹#›</a:t>
            </a:fld>
            <a:endParaRPr lang="en-GB"/>
          </a:p>
        </p:txBody>
      </p:sp>
    </p:spTree>
    <p:extLst>
      <p:ext uri="{BB962C8B-B14F-4D97-AF65-F5344CB8AC3E}">
        <p14:creationId xmlns:p14="http://schemas.microsoft.com/office/powerpoint/2010/main" val="127177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01D1B-4DA0-4609-89DD-4B72C90AB269}" type="datetime1">
              <a:rPr lang="en-GB" smtClean="0"/>
              <a:t>17/09/2014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3247808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F6F5D1B-800F-4792-A766-00AA7452E9F6}" type="datetime1">
              <a:rPr lang="en-GB"/>
              <a:pPr>
                <a:defRPr/>
              </a:pPr>
              <a:t>17/09/2014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AE828F7-1EB3-401C-BA66-01996E010DC2}" type="slidenum">
              <a:rPr lang="en-GB"/>
              <a:pPr>
                <a:defRPr/>
              </a:pPr>
              <a:t>‹#›</a:t>
            </a:fld>
            <a:endParaRPr lang="en-GB"/>
          </a:p>
        </p:txBody>
      </p:sp>
    </p:spTree>
    <p:extLst>
      <p:ext uri="{BB962C8B-B14F-4D97-AF65-F5344CB8AC3E}">
        <p14:creationId xmlns:p14="http://schemas.microsoft.com/office/powerpoint/2010/main" val="1332506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FA2CFF0-40DD-4476-8716-110C89B3A02E}" type="datetime1">
              <a:rPr lang="en-GB"/>
              <a:pPr>
                <a:defRPr/>
              </a:pPr>
              <a:t>17/09/2014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CFF3A9C-9FE1-4FE0-9A5F-F4D9A0AC6D91}" type="slidenum">
              <a:rPr lang="en-GB"/>
              <a:pPr>
                <a:defRPr/>
              </a:pPr>
              <a:t>‹#›</a:t>
            </a:fld>
            <a:endParaRPr lang="en-GB"/>
          </a:p>
        </p:txBody>
      </p:sp>
    </p:spTree>
    <p:extLst>
      <p:ext uri="{BB962C8B-B14F-4D97-AF65-F5344CB8AC3E}">
        <p14:creationId xmlns:p14="http://schemas.microsoft.com/office/powerpoint/2010/main" val="147614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F29D31-ABB5-4BB4-AED8-B1B728669950}" type="datetime1">
              <a:rPr lang="en-GB"/>
              <a:pPr>
                <a:defRPr/>
              </a:pPr>
              <a:t>17/09/2014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556F7BF-A4F2-480C-BB93-B6593DC920EF}" type="slidenum">
              <a:rPr lang="en-GB"/>
              <a:pPr>
                <a:defRPr/>
              </a:pPr>
              <a:t>‹#›</a:t>
            </a:fld>
            <a:endParaRPr lang="en-GB"/>
          </a:p>
        </p:txBody>
      </p:sp>
    </p:spTree>
    <p:extLst>
      <p:ext uri="{BB962C8B-B14F-4D97-AF65-F5344CB8AC3E}">
        <p14:creationId xmlns:p14="http://schemas.microsoft.com/office/powerpoint/2010/main" val="1097814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22BA0CD-AE17-43B5-87E5-39A3580D6A1D}" type="datetime1">
              <a:rPr lang="en-GB"/>
              <a:pPr>
                <a:defRPr/>
              </a:pPr>
              <a:t>17/09/2014</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A5A03C4-55D5-4EC7-92F8-92CCE147ED36}" type="slidenum">
              <a:rPr lang="en-GB"/>
              <a:pPr>
                <a:defRPr/>
              </a:pPr>
              <a:t>‹#›</a:t>
            </a:fld>
            <a:endParaRPr lang="en-GB"/>
          </a:p>
        </p:txBody>
      </p:sp>
    </p:spTree>
    <p:extLst>
      <p:ext uri="{BB962C8B-B14F-4D97-AF65-F5344CB8AC3E}">
        <p14:creationId xmlns:p14="http://schemas.microsoft.com/office/powerpoint/2010/main" val="1996715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9F96305-63FD-4071-9DDD-D910E10431D3}" type="datetime1">
              <a:rPr lang="en-GB"/>
              <a:pPr>
                <a:defRPr/>
              </a:pPr>
              <a:t>17/09/2014</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9EFC18E-8561-49FD-89EB-EE81B4EC95F5}" type="slidenum">
              <a:rPr lang="en-GB"/>
              <a:pPr>
                <a:defRPr/>
              </a:pPr>
              <a:t>‹#›</a:t>
            </a:fld>
            <a:endParaRPr lang="en-GB"/>
          </a:p>
        </p:txBody>
      </p:sp>
    </p:spTree>
    <p:extLst>
      <p:ext uri="{BB962C8B-B14F-4D97-AF65-F5344CB8AC3E}">
        <p14:creationId xmlns:p14="http://schemas.microsoft.com/office/powerpoint/2010/main" val="1733336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AEC846A-9901-4137-863E-6FEA028CFCD2}" type="datetime1">
              <a:rPr lang="en-GB"/>
              <a:pPr>
                <a:defRPr/>
              </a:pPr>
              <a:t>17/09/2014</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650F03B-14A5-4C8B-BEE7-AE43A15E5F7C}" type="slidenum">
              <a:rPr lang="en-GB"/>
              <a:pPr>
                <a:defRPr/>
              </a:pPr>
              <a:t>‹#›</a:t>
            </a:fld>
            <a:endParaRPr lang="en-GB"/>
          </a:p>
        </p:txBody>
      </p:sp>
    </p:spTree>
    <p:extLst>
      <p:ext uri="{BB962C8B-B14F-4D97-AF65-F5344CB8AC3E}">
        <p14:creationId xmlns:p14="http://schemas.microsoft.com/office/powerpoint/2010/main" val="2740934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D3D2431-6A00-451A-A21D-14F5BC12D722}" type="datetime1">
              <a:rPr lang="en-GB"/>
              <a:pPr>
                <a:defRPr/>
              </a:pPr>
              <a:t>17/09/2014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5231DB3-0B33-4EF2-9456-32F7BC99895A}" type="slidenum">
              <a:rPr lang="en-GB"/>
              <a:pPr>
                <a:defRPr/>
              </a:pPr>
              <a:t>‹#›</a:t>
            </a:fld>
            <a:endParaRPr lang="en-GB"/>
          </a:p>
        </p:txBody>
      </p:sp>
    </p:spTree>
    <p:extLst>
      <p:ext uri="{BB962C8B-B14F-4D97-AF65-F5344CB8AC3E}">
        <p14:creationId xmlns:p14="http://schemas.microsoft.com/office/powerpoint/2010/main" val="2271016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C768153-86AD-410E-BA0B-1D9A37ED1278}" type="datetime1">
              <a:rPr lang="en-GB"/>
              <a:pPr>
                <a:defRPr/>
              </a:pPr>
              <a:t>17/09/2014</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789A64-A7B9-4CBA-BF0A-81103448EDE9}" type="slidenum">
              <a:rPr lang="en-GB"/>
              <a:pPr>
                <a:defRPr/>
              </a:pPr>
              <a:t>‹#›</a:t>
            </a:fld>
            <a:endParaRPr lang="en-GB"/>
          </a:p>
        </p:txBody>
      </p:sp>
    </p:spTree>
    <p:extLst>
      <p:ext uri="{BB962C8B-B14F-4D97-AF65-F5344CB8AC3E}">
        <p14:creationId xmlns:p14="http://schemas.microsoft.com/office/powerpoint/2010/main" val="403027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54A14B4-B9D1-42D0-945B-2EB1A9FE39CF}" type="datetime1">
              <a:rPr lang="en-GB"/>
              <a:pPr>
                <a:defRPr/>
              </a:pPr>
              <a:t>17/09/2014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25476A2-E8E1-4F6A-AC14-97ABEC9E36F4}" type="slidenum">
              <a:rPr lang="en-GB"/>
              <a:pPr>
                <a:defRPr/>
              </a:pPr>
              <a:t>‹#›</a:t>
            </a:fld>
            <a:endParaRPr lang="en-GB"/>
          </a:p>
        </p:txBody>
      </p:sp>
    </p:spTree>
    <p:extLst>
      <p:ext uri="{BB962C8B-B14F-4D97-AF65-F5344CB8AC3E}">
        <p14:creationId xmlns:p14="http://schemas.microsoft.com/office/powerpoint/2010/main" val="2315866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1F061A8-B9F3-49B4-88C4-5B9A24515266}" type="datetime1">
              <a:rPr lang="en-GB"/>
              <a:pPr>
                <a:defRPr/>
              </a:pPr>
              <a:t>17/09/2014</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3DEAAF7-16DF-485A-97A3-45F6645804D9}" type="slidenum">
              <a:rPr lang="en-GB"/>
              <a:pPr>
                <a:defRPr/>
              </a:pPr>
              <a:t>‹#›</a:t>
            </a:fld>
            <a:endParaRPr lang="en-GB"/>
          </a:p>
        </p:txBody>
      </p:sp>
    </p:spTree>
    <p:extLst>
      <p:ext uri="{BB962C8B-B14F-4D97-AF65-F5344CB8AC3E}">
        <p14:creationId xmlns:p14="http://schemas.microsoft.com/office/powerpoint/2010/main" val="233608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D88017-3392-48ED-A8BB-733D53934A35}" type="datetime1">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123582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DF1368-DE41-47C8-8B0F-52FC876E126B}" type="datetime1">
              <a:rPr lang="en-GB" smtClean="0"/>
              <a:t>17/09/2014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66473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DD52ADF-0347-4A52-BA5E-493C1529D20A}" type="datetime1">
              <a:rPr lang="en-GB" smtClean="0"/>
              <a:t>17/09/2014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157249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C093B-3D4E-447E-9C3C-612A082F4BD7}" type="datetime1">
              <a:rPr lang="en-GB" smtClean="0"/>
              <a:t>17/09/2014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331212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A64588-1C39-4482-9968-07671A5D6F51}" type="datetime1">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235503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C10423-6679-4621-976E-3EB8BC1A1757}" type="datetime1">
              <a:rPr lang="en-GB" smtClean="0"/>
              <a:t>17/09/2014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73055D-3D83-4F9B-B432-49D59E9B1019}" type="slidenum">
              <a:rPr lang="en-GB" smtClean="0"/>
              <a:t>‹#›</a:t>
            </a:fld>
            <a:endParaRPr lang="en-GB"/>
          </a:p>
        </p:txBody>
      </p:sp>
    </p:spTree>
    <p:extLst>
      <p:ext uri="{BB962C8B-B14F-4D97-AF65-F5344CB8AC3E}">
        <p14:creationId xmlns:p14="http://schemas.microsoft.com/office/powerpoint/2010/main" val="82760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vmlDrawing" Target="../drawings/vmlDrawing1.vml"/><Relationship Id="rId3" Type="http://schemas.openxmlformats.org/officeDocument/2006/relationships/slideLayout" Target="../slideLayouts/slideLayout15.xml"/><Relationship Id="rId21" Type="http://schemas.openxmlformats.org/officeDocument/2006/relationships/image" Target="../media/image2.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oleObject" Target="../embeddings/oleObject1.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6D238-3D84-480F-A675-918B08A0761F}" type="datetime1">
              <a:rPr lang="en-GB" smtClean="0"/>
              <a:t>17/09/2014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3055D-3D83-4F9B-B432-49D59E9B1019}" type="slidenum">
              <a:rPr lang="en-GB" smtClean="0"/>
              <a:t>‹#›</a:t>
            </a:fld>
            <a:endParaRPr lang="en-GB"/>
          </a:p>
        </p:txBody>
      </p:sp>
    </p:spTree>
    <p:extLst>
      <p:ext uri="{BB962C8B-B14F-4D97-AF65-F5344CB8AC3E}">
        <p14:creationId xmlns:p14="http://schemas.microsoft.com/office/powerpoint/2010/main" val="348718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0"/>
          <p:cNvGraphicFramePr>
            <a:graphicFrameLocks noChangeAspect="1"/>
          </p:cNvGraphicFramePr>
          <p:nvPr/>
        </p:nvGraphicFramePr>
        <p:xfrm>
          <a:off x="0" y="6096000"/>
          <a:ext cx="762000" cy="762000"/>
        </p:xfrm>
        <a:graphic>
          <a:graphicData uri="http://schemas.openxmlformats.org/presentationml/2006/ole">
            <mc:AlternateContent xmlns:mc="http://schemas.openxmlformats.org/markup-compatibility/2006">
              <mc:Choice xmlns:v="urn:schemas-microsoft-com:vml" Requires="v">
                <p:oleObj spid="_x0000_s1033" name="Photo Editor Photo" r:id="rId19" imgW="3604572" imgH="3604572" progId="">
                  <p:embed/>
                </p:oleObj>
              </mc:Choice>
              <mc:Fallback>
                <p:oleObj name="Photo Editor Photo" r:id="rId19" imgW="3604572" imgH="3604572"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7"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42313" y="5867400"/>
            <a:ext cx="801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793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Arial" pitchFamily="34" charset="0"/>
              </a:defRPr>
            </a:lvl1pPr>
          </a:lstStyle>
          <a:p>
            <a:pPr>
              <a:defRPr/>
            </a:pPr>
            <a:fld id="{4A727BB5-7D7E-49AF-B15B-753E2F107A16}" type="datetime1">
              <a:rPr lang="en-GB"/>
              <a:pPr>
                <a:defRPr/>
              </a:pPr>
              <a:t>17/09/2014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Arial" pitchFamily="34" charset="0"/>
              </a:defRPr>
            </a:lvl1pPr>
          </a:lstStyle>
          <a:p>
            <a:pPr>
              <a:defRPr/>
            </a:pPr>
            <a:fld id="{9DF25193-9F0D-4821-AAF5-4F4F78413D35}" type="slidenum">
              <a:rPr lang="en-GB"/>
              <a:pPr>
                <a:defRPr/>
              </a:pPr>
              <a:t>‹#›</a:t>
            </a:fld>
            <a:endParaRPr lang="en-GB"/>
          </a:p>
        </p:txBody>
      </p:sp>
    </p:spTree>
    <p:extLst>
      <p:ext uri="{BB962C8B-B14F-4D97-AF65-F5344CB8AC3E}">
        <p14:creationId xmlns:p14="http://schemas.microsoft.com/office/powerpoint/2010/main" val="26367701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251519" y="1124744"/>
            <a:ext cx="8712969" cy="56166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0" indent="0" eaLnBrk="1" hangingPunct="1">
              <a:lnSpc>
                <a:spcPct val="80000"/>
              </a:lnSpc>
              <a:buFontTx/>
              <a:buNone/>
              <a:defRPr/>
            </a:pPr>
            <a:endParaRPr lang="en-GB" sz="2400" dirty="0" smtClean="0"/>
          </a:p>
          <a:p>
            <a:pPr marL="0" indent="0" eaLnBrk="1" hangingPunct="1">
              <a:lnSpc>
                <a:spcPct val="80000"/>
              </a:lnSpc>
              <a:buFontTx/>
              <a:buNone/>
              <a:defRPr/>
            </a:pPr>
            <a:endParaRPr lang="en-GB" sz="2400" dirty="0" smtClean="0"/>
          </a:p>
          <a:p>
            <a:pPr marL="0" indent="0" eaLnBrk="1" hangingPunct="1">
              <a:lnSpc>
                <a:spcPct val="80000"/>
              </a:lnSpc>
              <a:buFontTx/>
              <a:buNone/>
              <a:defRPr/>
            </a:pPr>
            <a:r>
              <a:rPr lang="en-GB" sz="2600" dirty="0" smtClean="0"/>
              <a:t>Introductions</a:t>
            </a:r>
            <a:endParaRPr lang="en-GB" sz="2600" dirty="0"/>
          </a:p>
          <a:p>
            <a:pPr>
              <a:defRPr/>
            </a:pPr>
            <a:r>
              <a:rPr lang="en-GB" sz="2600" dirty="0" smtClean="0"/>
              <a:t>Pair up with someone you do not know, or do not know so well.</a:t>
            </a:r>
          </a:p>
          <a:p>
            <a:pPr>
              <a:defRPr/>
            </a:pPr>
            <a:r>
              <a:rPr lang="en-GB" sz="2600" dirty="0" smtClean="0"/>
              <a:t>Spend 5 minutes getting to know each others’;</a:t>
            </a:r>
          </a:p>
          <a:p>
            <a:pPr marL="800100" lvl="1" indent="-342900">
              <a:buAutoNum type="arabicPeriod"/>
              <a:defRPr/>
            </a:pPr>
            <a:r>
              <a:rPr lang="en-GB" sz="2600" b="1" dirty="0" smtClean="0"/>
              <a:t>Name, </a:t>
            </a:r>
          </a:p>
          <a:p>
            <a:pPr marL="800100" lvl="1" indent="-342900">
              <a:buAutoNum type="arabicPeriod"/>
              <a:defRPr/>
            </a:pPr>
            <a:r>
              <a:rPr lang="en-GB" sz="2600" b="1" dirty="0" smtClean="0"/>
              <a:t>Organisational background, </a:t>
            </a:r>
          </a:p>
          <a:p>
            <a:pPr marL="800100" lvl="1" indent="-342900">
              <a:buAutoNum type="arabicPeriod"/>
              <a:defRPr/>
            </a:pPr>
            <a:r>
              <a:rPr lang="en-GB" sz="2600" b="1" dirty="0" smtClean="0"/>
              <a:t>Expertise/experience related to forestry ,</a:t>
            </a:r>
          </a:p>
          <a:p>
            <a:pPr marL="800100" lvl="1" indent="-342900">
              <a:buAutoNum type="arabicPeriod"/>
              <a:defRPr/>
            </a:pPr>
            <a:r>
              <a:rPr lang="en-GB" sz="2600" b="1" dirty="0" smtClean="0"/>
              <a:t>One sentence to describe their expectations for this training workshop. </a:t>
            </a:r>
          </a:p>
          <a:p>
            <a:pPr marL="800100" lvl="1" indent="-342900">
              <a:buAutoNum type="arabicPeriod"/>
              <a:defRPr/>
            </a:pPr>
            <a:endParaRPr lang="en-GB" sz="2600" dirty="0"/>
          </a:p>
          <a:p>
            <a:pPr marL="285750" lvl="1">
              <a:lnSpc>
                <a:spcPct val="80000"/>
              </a:lnSpc>
              <a:buFont typeface="Arial" panose="020B0604020202020204" pitchFamily="34" charset="0"/>
              <a:buChar char="•"/>
              <a:defRPr/>
            </a:pPr>
            <a:r>
              <a:rPr lang="en-GB" sz="2600" dirty="0"/>
              <a:t>After 5 minutes you will be asked to introduce the other person within a period of 30 seconds </a:t>
            </a:r>
            <a:r>
              <a:rPr lang="en-GB" sz="2600" dirty="0" smtClean="0"/>
              <a:t>maximum. Please </a:t>
            </a:r>
            <a:r>
              <a:rPr lang="en-GB" sz="2600" dirty="0"/>
              <a:t>listen well, you may want to take some notes. </a:t>
            </a:r>
            <a:endParaRPr lang="en-US" sz="2600" dirty="0"/>
          </a:p>
          <a:p>
            <a:pPr marL="0" indent="0" eaLnBrk="1" hangingPunct="1">
              <a:lnSpc>
                <a:spcPct val="80000"/>
              </a:lnSpc>
              <a:buFontTx/>
              <a:buNone/>
              <a:defRPr/>
            </a:pPr>
            <a:endParaRPr lang="en-GB" sz="2800" dirty="0" smtClean="0"/>
          </a:p>
          <a:p>
            <a:pPr marL="0" indent="0" eaLnBrk="1" hangingPunct="1">
              <a:lnSpc>
                <a:spcPct val="80000"/>
              </a:lnSpc>
              <a:buFontTx/>
              <a:buNone/>
              <a:defRPr/>
            </a:pPr>
            <a:endParaRPr lang="en-GB" sz="2800" dirty="0" smtClean="0"/>
          </a:p>
        </p:txBody>
      </p:sp>
      <p:sp>
        <p:nvSpPr>
          <p:cNvPr id="4" name="Title 3"/>
          <p:cNvSpPr>
            <a:spLocks noGrp="1"/>
          </p:cNvSpPr>
          <p:nvPr>
            <p:ph type="title"/>
          </p:nvPr>
        </p:nvSpPr>
        <p:spPr/>
        <p:txBody>
          <a:bodyPr/>
          <a:lstStyle/>
          <a:p>
            <a:endParaRPr lang="en-GB" dirty="0"/>
          </a:p>
        </p:txBody>
      </p:sp>
      <p:sp>
        <p:nvSpPr>
          <p:cNvPr id="6" name="Rectangle 23"/>
          <p:cNvSpPr txBox="1">
            <a:spLocks noChangeArrowheads="1"/>
          </p:cNvSpPr>
          <p:nvPr/>
        </p:nvSpPr>
        <p:spPr bwMode="auto">
          <a:xfrm>
            <a:off x="-28576" y="0"/>
            <a:ext cx="9172575" cy="1052513"/>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Welcome to this national training workshop on </a:t>
            </a:r>
          </a:p>
          <a:p>
            <a:r>
              <a:rPr lang="en-US" sz="2400" b="1" dirty="0" smtClean="0">
                <a:latin typeface="Arial" pitchFamily="34" charset="0"/>
                <a:cs typeface="Arial" pitchFamily="34" charset="0"/>
              </a:rPr>
              <a:t>Sustainable Forest Management for Greener Economies</a:t>
            </a:r>
          </a:p>
        </p:txBody>
      </p:sp>
      <p:sp>
        <p:nvSpPr>
          <p:cNvPr id="2" name="Slide Number Placeholder 1"/>
          <p:cNvSpPr>
            <a:spLocks noGrp="1"/>
          </p:cNvSpPr>
          <p:nvPr>
            <p:ph type="sldNum" sz="quarter" idx="12"/>
          </p:nvPr>
        </p:nvSpPr>
        <p:spPr/>
        <p:txBody>
          <a:bodyPr/>
          <a:lstStyle/>
          <a:p>
            <a:fld id="{C773055D-3D83-4F9B-B432-49D59E9B1019}" type="slidenum">
              <a:rPr lang="en-GB" smtClean="0"/>
              <a:t>1</a:t>
            </a:fld>
            <a:endParaRPr lang="en-GB"/>
          </a:p>
        </p:txBody>
      </p:sp>
    </p:spTree>
    <p:extLst>
      <p:ext uri="{BB962C8B-B14F-4D97-AF65-F5344CB8AC3E}">
        <p14:creationId xmlns:p14="http://schemas.microsoft.com/office/powerpoint/2010/main" val="2126954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
          <p:cNvGrpSpPr>
            <a:grpSpLocks/>
          </p:cNvGrpSpPr>
          <p:nvPr/>
        </p:nvGrpSpPr>
        <p:grpSpPr bwMode="auto">
          <a:xfrm>
            <a:off x="237370" y="1631541"/>
            <a:ext cx="8116923" cy="4944635"/>
            <a:chOff x="-269195" y="1379538"/>
            <a:chExt cx="8116707" cy="5221731"/>
          </a:xfrm>
        </p:grpSpPr>
        <p:sp>
          <p:nvSpPr>
            <p:cNvPr id="6" name="Text Box 13"/>
            <p:cNvSpPr txBox="1">
              <a:spLocks noChangeArrowheads="1"/>
            </p:cNvSpPr>
            <p:nvPr/>
          </p:nvSpPr>
          <p:spPr bwMode="auto">
            <a:xfrm>
              <a:off x="686491" y="5334314"/>
              <a:ext cx="1904949" cy="30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defRPr/>
              </a:pPr>
              <a:endParaRPr lang="en-GB" sz="1400" kern="0" smtClean="0">
                <a:solidFill>
                  <a:srgbClr val="000000"/>
                </a:solidFill>
              </a:endParaRPr>
            </a:p>
          </p:txBody>
        </p:sp>
        <p:grpSp>
          <p:nvGrpSpPr>
            <p:cNvPr id="37895" name="Group 14"/>
            <p:cNvGrpSpPr>
              <a:grpSpLocks/>
            </p:cNvGrpSpPr>
            <p:nvPr/>
          </p:nvGrpSpPr>
          <p:grpSpPr bwMode="auto">
            <a:xfrm>
              <a:off x="-269195" y="1379538"/>
              <a:ext cx="8116707" cy="5221731"/>
              <a:chOff x="-984056" y="2538413"/>
              <a:chExt cx="8147649" cy="7824301"/>
            </a:xfrm>
          </p:grpSpPr>
          <p:sp>
            <p:nvSpPr>
              <p:cNvPr id="16" name="Freeform 3"/>
              <p:cNvSpPr>
                <a:spLocks/>
              </p:cNvSpPr>
              <p:nvPr/>
            </p:nvSpPr>
            <p:spPr bwMode="auto">
              <a:xfrm>
                <a:off x="1119413" y="2538413"/>
                <a:ext cx="6044180" cy="7488365"/>
              </a:xfrm>
              <a:custGeom>
                <a:avLst/>
                <a:gdLst>
                  <a:gd name="T0" fmla="*/ 0 w 10671"/>
                  <a:gd name="T1" fmla="*/ 2147483647 h 13743"/>
                  <a:gd name="T2" fmla="*/ 2147483647 w 10671"/>
                  <a:gd name="T3" fmla="*/ 2147483647 h 13743"/>
                  <a:gd name="T4" fmla="*/ 2147483647 w 10671"/>
                  <a:gd name="T5" fmla="*/ 2147483647 h 13743"/>
                  <a:gd name="T6" fmla="*/ 2147483647 w 10671"/>
                  <a:gd name="T7" fmla="*/ 2147483647 h 13743"/>
                  <a:gd name="T8" fmla="*/ 2147483647 w 10671"/>
                  <a:gd name="T9" fmla="*/ 2147483647 h 13743"/>
                  <a:gd name="T10" fmla="*/ 2147483647 w 10671"/>
                  <a:gd name="T11" fmla="*/ 2147483647 h 13743"/>
                  <a:gd name="T12" fmla="*/ 2147483647 w 10671"/>
                  <a:gd name="T13" fmla="*/ 2147483647 h 13743"/>
                  <a:gd name="T14" fmla="*/ 2147483647 w 10671"/>
                  <a:gd name="T15" fmla="*/ 2147483647 h 13743"/>
                  <a:gd name="T16" fmla="*/ 2147483647 w 10671"/>
                  <a:gd name="T17" fmla="*/ 2147483647 h 13743"/>
                  <a:gd name="T18" fmla="*/ 2147483647 w 10671"/>
                  <a:gd name="T19" fmla="*/ 2147483647 h 13743"/>
                  <a:gd name="T20" fmla="*/ 2147483647 w 10671"/>
                  <a:gd name="T21" fmla="*/ 2147483647 h 13743"/>
                  <a:gd name="T22" fmla="*/ 2147483647 w 10671"/>
                  <a:gd name="T23" fmla="*/ 0 h 137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71"/>
                  <a:gd name="T37" fmla="*/ 0 h 13743"/>
                  <a:gd name="T38" fmla="*/ 10671 w 10671"/>
                  <a:gd name="T39" fmla="*/ 13743 h 137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71" h="13743">
                    <a:moveTo>
                      <a:pt x="0" y="13004"/>
                    </a:moveTo>
                    <a:cubicBezTo>
                      <a:pt x="112" y="12050"/>
                      <a:pt x="223" y="11097"/>
                      <a:pt x="691" y="10124"/>
                    </a:cubicBezTo>
                    <a:cubicBezTo>
                      <a:pt x="1158" y="9151"/>
                      <a:pt x="1950" y="7995"/>
                      <a:pt x="2803" y="7168"/>
                    </a:cubicBezTo>
                    <a:cubicBezTo>
                      <a:pt x="3657" y="6341"/>
                      <a:pt x="4708" y="5400"/>
                      <a:pt x="5811" y="5160"/>
                    </a:cubicBezTo>
                    <a:cubicBezTo>
                      <a:pt x="6915" y="4920"/>
                      <a:pt x="8621" y="5065"/>
                      <a:pt x="9428" y="5728"/>
                    </a:cubicBezTo>
                    <a:cubicBezTo>
                      <a:pt x="10234" y="6391"/>
                      <a:pt x="10671" y="8085"/>
                      <a:pt x="10647" y="9139"/>
                    </a:cubicBezTo>
                    <a:cubicBezTo>
                      <a:pt x="10623" y="10193"/>
                      <a:pt x="10172" y="11298"/>
                      <a:pt x="9285" y="12050"/>
                    </a:cubicBezTo>
                    <a:cubicBezTo>
                      <a:pt x="8398" y="12802"/>
                      <a:pt x="6417" y="13743"/>
                      <a:pt x="5324" y="13648"/>
                    </a:cubicBezTo>
                    <a:cubicBezTo>
                      <a:pt x="4231" y="13553"/>
                      <a:pt x="3162" y="12530"/>
                      <a:pt x="2729" y="11482"/>
                    </a:cubicBezTo>
                    <a:cubicBezTo>
                      <a:pt x="2296" y="10434"/>
                      <a:pt x="2263" y="8747"/>
                      <a:pt x="2723" y="7358"/>
                    </a:cubicBezTo>
                    <a:cubicBezTo>
                      <a:pt x="3183" y="5969"/>
                      <a:pt x="4412" y="4377"/>
                      <a:pt x="5487" y="3151"/>
                    </a:cubicBezTo>
                    <a:cubicBezTo>
                      <a:pt x="6562" y="1925"/>
                      <a:pt x="8403" y="657"/>
                      <a:pt x="9171" y="0"/>
                    </a:cubicBezTo>
                  </a:path>
                </a:pathLst>
              </a:custGeom>
              <a:noFill/>
              <a:ln w="323850">
                <a:solidFill>
                  <a:srgbClr val="B2A1C7"/>
                </a:solidFill>
                <a:round/>
                <a:headEnd/>
                <a:tailEnd type="stealth" w="med"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GB" kern="0">
                  <a:solidFill>
                    <a:srgbClr val="000000"/>
                  </a:solidFill>
                  <a:latin typeface="Arial" pitchFamily="34" charset="0"/>
                  <a:cs typeface="Arial" pitchFamily="34" charset="0"/>
                </a:endParaRPr>
              </a:p>
            </p:txBody>
          </p:sp>
          <p:sp>
            <p:nvSpPr>
              <p:cNvPr id="17" name="TextBox 39"/>
              <p:cNvSpPr txBox="1">
                <a:spLocks noChangeArrowheads="1"/>
              </p:cNvSpPr>
              <p:nvPr/>
            </p:nvSpPr>
            <p:spPr bwMode="auto">
              <a:xfrm>
                <a:off x="-984056" y="8025017"/>
                <a:ext cx="3830869" cy="2337697"/>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srgbClr val="FF0000"/>
                    </a:solidFill>
                    <a:latin typeface="Arial"/>
                    <a:cs typeface="Arial" pitchFamily="34" charset="0"/>
                  </a:rPr>
                  <a:t>(National Workshop) Preparing and planning. </a:t>
                </a:r>
                <a:r>
                  <a:rPr lang="en-GB" b="1" kern="0" dirty="0" smtClean="0">
                    <a:solidFill>
                      <a:srgbClr val="0070C0"/>
                    </a:solidFill>
                    <a:latin typeface="Arial"/>
                    <a:cs typeface="Arial" pitchFamily="34" charset="0"/>
                  </a:rPr>
                  <a:t>National workshop, understanding principles, skills and methods for participatory analysis</a:t>
                </a:r>
                <a:endParaRPr lang="en-GB" b="1" kern="0" dirty="0">
                  <a:solidFill>
                    <a:srgbClr val="0070C0"/>
                  </a:solidFill>
                  <a:latin typeface="Arial"/>
                  <a:cs typeface="Arial" pitchFamily="34" charset="0"/>
                </a:endParaRPr>
              </a:p>
            </p:txBody>
          </p:sp>
          <p:sp>
            <p:nvSpPr>
              <p:cNvPr id="18" name="TextBox 39"/>
              <p:cNvSpPr txBox="1">
                <a:spLocks noChangeArrowheads="1"/>
              </p:cNvSpPr>
              <p:nvPr/>
            </p:nvSpPr>
            <p:spPr bwMode="auto">
              <a:xfrm>
                <a:off x="4046691" y="6958550"/>
                <a:ext cx="3116902" cy="2776014"/>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a:spAutoFit/>
              </a:bodyPr>
              <a:lstStyle/>
              <a:p>
                <a:pPr fontAlgn="base">
                  <a:spcBef>
                    <a:spcPct val="0"/>
                  </a:spcBef>
                  <a:spcAft>
                    <a:spcPct val="0"/>
                  </a:spcAft>
                  <a:defRPr/>
                </a:pPr>
                <a:r>
                  <a:rPr lang="en-GB" b="1" kern="0" dirty="0" smtClean="0">
                    <a:solidFill>
                      <a:srgbClr val="FF0000"/>
                    </a:solidFill>
                    <a:latin typeface="Arial"/>
                    <a:cs typeface="Arial" pitchFamily="34" charset="0"/>
                  </a:rPr>
                  <a:t>(3 participatory regional workshops) Analysis</a:t>
                </a:r>
                <a:r>
                  <a:rPr lang="en-GB" b="1" kern="0" dirty="0" smtClean="0">
                    <a:solidFill>
                      <a:srgbClr val="000000"/>
                    </a:solidFill>
                    <a:latin typeface="Arial"/>
                    <a:cs typeface="Arial" pitchFamily="34" charset="0"/>
                  </a:rPr>
                  <a:t> –</a:t>
                </a:r>
                <a:r>
                  <a:rPr lang="en-GB" b="1" kern="0" dirty="0" smtClean="0">
                    <a:solidFill>
                      <a:srgbClr val="1F497D">
                        <a:lumMod val="60000"/>
                        <a:lumOff val="40000"/>
                      </a:srgbClr>
                    </a:solidFill>
                    <a:latin typeface="Arial"/>
                    <a:cs typeface="Arial" pitchFamily="34" charset="0"/>
                  </a:rPr>
                  <a:t>A</a:t>
                </a:r>
                <a:r>
                  <a:rPr lang="en-GB" b="1" kern="0" dirty="0" smtClean="0">
                    <a:solidFill>
                      <a:srgbClr val="0070C0"/>
                    </a:solidFill>
                    <a:latin typeface="Arial"/>
                    <a:cs typeface="Arial" pitchFamily="34" charset="0"/>
                  </a:rPr>
                  <a:t>nalysis </a:t>
                </a:r>
                <a:r>
                  <a:rPr lang="en-GB" b="1" kern="0" dirty="0">
                    <a:solidFill>
                      <a:srgbClr val="0070C0"/>
                    </a:solidFill>
                    <a:latin typeface="Arial"/>
                    <a:cs typeface="Arial" pitchFamily="34" charset="0"/>
                  </a:rPr>
                  <a:t>and </a:t>
                </a:r>
                <a:r>
                  <a:rPr lang="en-GB" b="1" kern="0" dirty="0" smtClean="0">
                    <a:solidFill>
                      <a:srgbClr val="0070C0"/>
                    </a:solidFill>
                    <a:latin typeface="Arial"/>
                    <a:cs typeface="Arial" pitchFamily="34" charset="0"/>
                  </a:rPr>
                  <a:t>data gathering with stakeholder to identify gaps and potential linkages</a:t>
                </a:r>
                <a:endParaRPr lang="en-GB" b="1" kern="0" dirty="0">
                  <a:solidFill>
                    <a:srgbClr val="0070C0"/>
                  </a:solidFill>
                  <a:latin typeface="Arial"/>
                  <a:cs typeface="Arial" pitchFamily="34" charset="0"/>
                </a:endParaRPr>
              </a:p>
            </p:txBody>
          </p:sp>
        </p:grpSp>
        <p:sp>
          <p:nvSpPr>
            <p:cNvPr id="8" name="TextBox 39"/>
            <p:cNvSpPr txBox="1">
              <a:spLocks noChangeArrowheads="1"/>
            </p:cNvSpPr>
            <p:nvPr/>
          </p:nvSpPr>
          <p:spPr bwMode="auto">
            <a:xfrm>
              <a:off x="3705289" y="2213120"/>
              <a:ext cx="3240273" cy="1560117"/>
            </a:xfrm>
            <a:prstGeom prst="rect">
              <a:avLst/>
            </a:prstGeom>
            <a:solidFill>
              <a:schemeClr val="accent5">
                <a:lumMod val="20000"/>
                <a:lumOff val="80000"/>
                <a:alpha val="85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srgbClr val="FF3300"/>
                  </a:solidFill>
                  <a:latin typeface="Arial"/>
                  <a:cs typeface="Arial" pitchFamily="34" charset="0"/>
                </a:rPr>
                <a:t>(1 participatory workshop) Drafting and review of analysis paper. </a:t>
              </a:r>
              <a:r>
                <a:rPr lang="en-GB" b="1" kern="0" dirty="0" smtClean="0">
                  <a:solidFill>
                    <a:srgbClr val="0070C0"/>
                  </a:solidFill>
                  <a:latin typeface="Arial"/>
                  <a:cs typeface="Arial" pitchFamily="34" charset="0"/>
                </a:rPr>
                <a:t>Putting together the analysis in coherent paper.</a:t>
              </a:r>
              <a:endParaRPr lang="en-GB" b="1" u="sng" kern="0" dirty="0">
                <a:solidFill>
                  <a:srgbClr val="0070C0"/>
                </a:solidFill>
                <a:latin typeface="Arial"/>
                <a:cs typeface="Arial" pitchFamily="34" charset="0"/>
              </a:endParaRPr>
            </a:p>
          </p:txBody>
        </p:sp>
      </p:grpSp>
      <p:sp>
        <p:nvSpPr>
          <p:cNvPr id="14" name="Rectangle 23"/>
          <p:cNvSpPr>
            <a:spLocks noGrp="1" noChangeArrowheads="1"/>
          </p:cNvSpPr>
          <p:nvPr>
            <p:ph type="title"/>
          </p:nvPr>
        </p:nvSpPr>
        <p:spPr>
          <a:xfrm>
            <a:off x="0" y="0"/>
            <a:ext cx="9172575" cy="1052736"/>
          </a:xfrm>
          <a:solidFill>
            <a:schemeClr val="accent5">
              <a:lumMod val="40000"/>
              <a:lumOff val="60000"/>
            </a:schemeClr>
          </a:solidFill>
        </p:spPr>
        <p:txBody>
          <a:bodyPr rtlCol="0" anchor="t">
            <a:normAutofit fontScale="90000"/>
          </a:bodyPr>
          <a:lstStyle/>
          <a:p>
            <a:pPr fontAlgn="auto">
              <a:spcAft>
                <a:spcPts val="0"/>
              </a:spcAft>
              <a:defRPr/>
            </a:pPr>
            <a:r>
              <a:rPr lang="en-US" altLang="en-US" sz="2400" b="1" dirty="0" smtClean="0"/>
              <a:t>Process of the initiative to develop an analysis- scoping paper on linkages between forestry and the green economy</a:t>
            </a:r>
            <a:br>
              <a:rPr lang="en-US" altLang="en-US" sz="2400" b="1" dirty="0" smtClean="0"/>
            </a:br>
            <a:endParaRPr lang="en-US" altLang="en-US" sz="2400" b="1" dirty="0" smtClean="0"/>
          </a:p>
        </p:txBody>
      </p:sp>
      <p:sp>
        <p:nvSpPr>
          <p:cNvPr id="20" name="Notched Right Arrow 19"/>
          <p:cNvSpPr/>
          <p:nvPr/>
        </p:nvSpPr>
        <p:spPr>
          <a:xfrm rot="19138250">
            <a:off x="206777" y="2201105"/>
            <a:ext cx="5605685" cy="15224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smtClean="0">
                <a:solidFill>
                  <a:prstClr val="white"/>
                </a:solidFill>
              </a:rPr>
              <a:t>Communication </a:t>
            </a:r>
            <a:r>
              <a:rPr lang="en-GB" sz="2400" dirty="0">
                <a:solidFill>
                  <a:prstClr val="white"/>
                </a:solidFill>
              </a:rPr>
              <a:t>and </a:t>
            </a:r>
            <a:r>
              <a:rPr lang="en-GB" sz="2400" dirty="0" smtClean="0">
                <a:solidFill>
                  <a:prstClr val="white"/>
                </a:solidFill>
              </a:rPr>
              <a:t>participation throughout</a:t>
            </a:r>
            <a:endParaRPr lang="en-GB" sz="2400" dirty="0">
              <a:solidFill>
                <a:prstClr val="white"/>
              </a:solidFill>
            </a:endParaRPr>
          </a:p>
        </p:txBody>
      </p:sp>
      <p:sp>
        <p:nvSpPr>
          <p:cNvPr id="26" name="TextBox 39"/>
          <p:cNvSpPr txBox="1">
            <a:spLocks noChangeArrowheads="1"/>
          </p:cNvSpPr>
          <p:nvPr/>
        </p:nvSpPr>
        <p:spPr bwMode="auto">
          <a:xfrm>
            <a:off x="6246439" y="836712"/>
            <a:ext cx="2411760" cy="1200329"/>
          </a:xfrm>
          <a:prstGeom prst="rect">
            <a:avLst/>
          </a:prstGeom>
          <a:solidFill>
            <a:schemeClr val="accent3">
              <a:lumMod val="20000"/>
              <a:lumOff val="80000"/>
            </a:schemeClr>
          </a:solidFill>
          <a:ln w="28575" cmpd="sng">
            <a:noFill/>
            <a:miter lim="800000"/>
            <a:headEnd/>
            <a:tailEnd/>
          </a:ln>
          <a:effectLst>
            <a:outerShdw blurRad="50800" dist="38100" dir="13500000" algn="br" rotWithShape="0">
              <a:prstClr val="black">
                <a:alpha val="40000"/>
              </a:prstClr>
            </a:outerShdw>
          </a:effectLst>
        </p:spPr>
        <p:txBody>
          <a:bodyPr wrap="square">
            <a:spAutoFit/>
          </a:bodyPr>
          <a:lstStyle/>
          <a:p>
            <a:pPr fontAlgn="base">
              <a:spcBef>
                <a:spcPct val="0"/>
              </a:spcBef>
              <a:spcAft>
                <a:spcPct val="0"/>
              </a:spcAft>
              <a:defRPr/>
            </a:pPr>
            <a:r>
              <a:rPr lang="en-GB" b="1" kern="0" dirty="0" smtClean="0">
                <a:solidFill>
                  <a:srgbClr val="FF0000"/>
                </a:solidFill>
                <a:latin typeface="Arial"/>
                <a:cs typeface="Arial" pitchFamily="34" charset="0"/>
              </a:rPr>
              <a:t>Outcome: </a:t>
            </a:r>
            <a:r>
              <a:rPr lang="en-GB" b="1" kern="0" dirty="0" smtClean="0">
                <a:solidFill>
                  <a:srgbClr val="7030A0"/>
                </a:solidFill>
                <a:latin typeface="Arial"/>
                <a:cs typeface="Arial" pitchFamily="34" charset="0"/>
              </a:rPr>
              <a:t>Analysis- scoping paper and process documentation </a:t>
            </a:r>
            <a:endParaRPr lang="en-GB" b="1" kern="0" dirty="0">
              <a:solidFill>
                <a:srgbClr val="7030A0"/>
              </a:solidFill>
              <a:latin typeface="Arial"/>
              <a:cs typeface="Arial" pitchFamily="34" charset="0"/>
            </a:endParaRPr>
          </a:p>
        </p:txBody>
      </p:sp>
    </p:spTree>
    <p:extLst>
      <p:ext uri="{BB962C8B-B14F-4D97-AF65-F5344CB8AC3E}">
        <p14:creationId xmlns:p14="http://schemas.microsoft.com/office/powerpoint/2010/main" val="109153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3414713"/>
            <a:ext cx="28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32734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362200"/>
            <a:ext cx="4953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5"/>
          <p:cNvSpPr txBox="1">
            <a:spLocks noChangeArrowheads="1"/>
          </p:cNvSpPr>
          <p:nvPr/>
        </p:nvSpPr>
        <p:spPr bwMode="auto">
          <a:xfrm>
            <a:off x="1143000" y="1676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GB" altLang="en-US" sz="1400">
              <a:solidFill>
                <a:srgbClr val="000000"/>
              </a:solidFill>
            </a:endParaRPr>
          </a:p>
        </p:txBody>
      </p:sp>
      <p:sp>
        <p:nvSpPr>
          <p:cNvPr id="28678" name="Text Box 6"/>
          <p:cNvSpPr txBox="1">
            <a:spLocks noChangeArrowheads="1"/>
          </p:cNvSpPr>
          <p:nvPr/>
        </p:nvSpPr>
        <p:spPr bwMode="auto">
          <a:xfrm>
            <a:off x="1143000" y="2565400"/>
            <a:ext cx="9366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200">
                <a:solidFill>
                  <a:srgbClr val="000000"/>
                </a:solidFill>
              </a:rPr>
              <a:t>Green economy  plan</a:t>
            </a:r>
          </a:p>
        </p:txBody>
      </p:sp>
      <p:sp>
        <p:nvSpPr>
          <p:cNvPr id="28679" name="Line 7"/>
          <p:cNvSpPr>
            <a:spLocks noChangeShapeType="1"/>
          </p:cNvSpPr>
          <p:nvPr/>
        </p:nvSpPr>
        <p:spPr bwMode="auto">
          <a:xfrm>
            <a:off x="3429000" y="4343400"/>
            <a:ext cx="1066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cs typeface="Arial" charset="0"/>
            </a:endParaRPr>
          </a:p>
        </p:txBody>
      </p:sp>
      <p:sp>
        <p:nvSpPr>
          <p:cNvPr id="28680" name="Text Box 8"/>
          <p:cNvSpPr txBox="1">
            <a:spLocks noChangeArrowheads="1"/>
          </p:cNvSpPr>
          <p:nvPr/>
        </p:nvSpPr>
        <p:spPr bwMode="auto">
          <a:xfrm>
            <a:off x="0" y="58674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altLang="en-US" sz="1600" b="1">
                <a:solidFill>
                  <a:srgbClr val="000000"/>
                </a:solidFill>
              </a:rPr>
              <a:t>Planning based on office assumption</a:t>
            </a:r>
            <a:endParaRPr lang="en-US" altLang="en-US" sz="1600" b="1">
              <a:solidFill>
                <a:srgbClr val="000000"/>
              </a:solidFill>
            </a:endParaRPr>
          </a:p>
        </p:txBody>
      </p:sp>
      <p:sp>
        <p:nvSpPr>
          <p:cNvPr id="28681" name="Text Box 9"/>
          <p:cNvSpPr txBox="1">
            <a:spLocks noChangeArrowheads="1"/>
          </p:cNvSpPr>
          <p:nvPr/>
        </p:nvSpPr>
        <p:spPr bwMode="auto">
          <a:xfrm>
            <a:off x="5867400" y="5867400"/>
            <a:ext cx="3276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50000"/>
              </a:spcBef>
              <a:spcAft>
                <a:spcPct val="0"/>
              </a:spcAft>
            </a:pPr>
            <a:r>
              <a:rPr lang="en-GB" altLang="en-US" sz="1600" b="1">
                <a:solidFill>
                  <a:srgbClr val="000000"/>
                </a:solidFill>
              </a:rPr>
              <a:t> Stakeholder realities</a:t>
            </a:r>
            <a:endParaRPr lang="en-US" altLang="en-US" sz="1600" b="1">
              <a:solidFill>
                <a:srgbClr val="000000"/>
              </a:solidFill>
            </a:endParaRPr>
          </a:p>
        </p:txBody>
      </p:sp>
      <p:sp>
        <p:nvSpPr>
          <p:cNvPr id="28682" name="AutoShape 10"/>
          <p:cNvSpPr>
            <a:spLocks noChangeArrowheads="1"/>
          </p:cNvSpPr>
          <p:nvPr/>
        </p:nvSpPr>
        <p:spPr bwMode="auto">
          <a:xfrm>
            <a:off x="3962400" y="1371600"/>
            <a:ext cx="2362200" cy="1752600"/>
          </a:xfrm>
          <a:prstGeom prst="cloudCallout">
            <a:avLst>
              <a:gd name="adj1" fmla="val 20162"/>
              <a:gd name="adj2" fmla="val 65671"/>
            </a:avLst>
          </a:prstGeom>
          <a:solidFill>
            <a:schemeClr val="accent1"/>
          </a:solidFill>
          <a:ln w="9525">
            <a:solidFill>
              <a:schemeClr val="tx1"/>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altLang="en-US" sz="1400" b="1">
                <a:solidFill>
                  <a:srgbClr val="000000"/>
                </a:solidFill>
              </a:rPr>
              <a:t>The plan doesn’t fit the realities on the ground, what do we do now?</a:t>
            </a:r>
            <a:endParaRPr lang="en-US" altLang="en-US" sz="1400" b="1">
              <a:solidFill>
                <a:srgbClr val="000000"/>
              </a:solidFill>
            </a:endParaRPr>
          </a:p>
        </p:txBody>
      </p:sp>
      <p:sp>
        <p:nvSpPr>
          <p:cNvPr id="16395" name="Text Box 11"/>
          <p:cNvSpPr txBox="1">
            <a:spLocks noChangeArrowheads="1"/>
          </p:cNvSpPr>
          <p:nvPr/>
        </p:nvSpPr>
        <p:spPr bwMode="auto">
          <a:xfrm>
            <a:off x="0" y="0"/>
            <a:ext cx="9144000" cy="523220"/>
          </a:xfrm>
          <a:prstGeom prst="rect">
            <a:avLst/>
          </a:prstGeom>
          <a:solidFill>
            <a:schemeClr val="accent1">
              <a:lumMod val="75000"/>
            </a:schemeClr>
          </a:solidFill>
          <a:ln>
            <a:noFill/>
          </a:ln>
        </p:spPr>
        <p:txBody>
          <a:bodyPr>
            <a:spAutoFit/>
          </a:bodyPr>
          <a:lstStyle>
            <a:lvl1pPr eaLnBrk="0" hangingPunct="0">
              <a:defRPr sz="4000" b="1">
                <a:solidFill>
                  <a:schemeClr val="tx1"/>
                </a:solidFill>
                <a:latin typeface="Arial" charset="0"/>
                <a:cs typeface="Arial" charset="0"/>
              </a:defRPr>
            </a:lvl1pPr>
            <a:lvl2pPr marL="742950" indent="-285750" eaLnBrk="0" hangingPunct="0">
              <a:defRPr sz="4000" b="1">
                <a:solidFill>
                  <a:schemeClr val="tx1"/>
                </a:solidFill>
                <a:latin typeface="Arial" charset="0"/>
                <a:cs typeface="Arial" charset="0"/>
              </a:defRPr>
            </a:lvl2pPr>
            <a:lvl3pPr marL="1143000" indent="-228600" eaLnBrk="0" hangingPunct="0">
              <a:defRPr sz="4000" b="1">
                <a:solidFill>
                  <a:schemeClr val="tx1"/>
                </a:solidFill>
                <a:latin typeface="Arial" charset="0"/>
                <a:cs typeface="Arial" charset="0"/>
              </a:defRPr>
            </a:lvl3pPr>
            <a:lvl4pPr marL="1600200" indent="-228600" eaLnBrk="0" hangingPunct="0">
              <a:defRPr sz="4000" b="1">
                <a:solidFill>
                  <a:schemeClr val="tx1"/>
                </a:solidFill>
                <a:latin typeface="Arial" charset="0"/>
                <a:cs typeface="Arial" charset="0"/>
              </a:defRPr>
            </a:lvl4pPr>
            <a:lvl5pPr marL="2057400" indent="-228600" eaLnBrk="0" hangingPunct="0">
              <a:defRPr sz="4000" b="1">
                <a:solidFill>
                  <a:schemeClr val="tx1"/>
                </a:solidFill>
                <a:latin typeface="Arial" charset="0"/>
                <a:cs typeface="Arial" charset="0"/>
              </a:defRPr>
            </a:lvl5pPr>
            <a:lvl6pPr marL="2514600" indent="-228600" eaLnBrk="0" fontAlgn="base" hangingPunct="0">
              <a:spcBef>
                <a:spcPct val="0"/>
              </a:spcBef>
              <a:spcAft>
                <a:spcPct val="0"/>
              </a:spcAft>
              <a:defRPr sz="4000" b="1">
                <a:solidFill>
                  <a:schemeClr val="tx1"/>
                </a:solidFill>
                <a:latin typeface="Arial" charset="0"/>
                <a:cs typeface="Arial" charset="0"/>
              </a:defRPr>
            </a:lvl6pPr>
            <a:lvl7pPr marL="2971800" indent="-228600" eaLnBrk="0" fontAlgn="base" hangingPunct="0">
              <a:spcBef>
                <a:spcPct val="0"/>
              </a:spcBef>
              <a:spcAft>
                <a:spcPct val="0"/>
              </a:spcAft>
              <a:defRPr sz="4000" b="1">
                <a:solidFill>
                  <a:schemeClr val="tx1"/>
                </a:solidFill>
                <a:latin typeface="Arial" charset="0"/>
                <a:cs typeface="Arial" charset="0"/>
              </a:defRPr>
            </a:lvl7pPr>
            <a:lvl8pPr marL="3429000" indent="-228600" eaLnBrk="0" fontAlgn="base" hangingPunct="0">
              <a:spcBef>
                <a:spcPct val="0"/>
              </a:spcBef>
              <a:spcAft>
                <a:spcPct val="0"/>
              </a:spcAft>
              <a:defRPr sz="4000" b="1">
                <a:solidFill>
                  <a:schemeClr val="tx1"/>
                </a:solidFill>
                <a:latin typeface="Arial" charset="0"/>
                <a:cs typeface="Arial" charset="0"/>
              </a:defRPr>
            </a:lvl8pPr>
            <a:lvl9pPr marL="3886200" indent="-228600" eaLnBrk="0" fontAlgn="base" hangingPunct="0">
              <a:spcBef>
                <a:spcPct val="0"/>
              </a:spcBef>
              <a:spcAft>
                <a:spcPct val="0"/>
              </a:spcAft>
              <a:defRPr sz="4000" b="1">
                <a:solidFill>
                  <a:schemeClr val="tx1"/>
                </a:solidFill>
                <a:latin typeface="Arial" charset="0"/>
                <a:cs typeface="Arial" charset="0"/>
              </a:defRPr>
            </a:lvl9pPr>
          </a:lstStyle>
          <a:p>
            <a:pPr algn="ctr" eaLnBrk="1" fontAlgn="base" hangingPunct="1">
              <a:spcBef>
                <a:spcPct val="50000"/>
              </a:spcBef>
              <a:spcAft>
                <a:spcPct val="0"/>
              </a:spcAft>
              <a:defRPr/>
            </a:pPr>
            <a:r>
              <a:rPr lang="en-US" sz="2800" b="0" dirty="0" smtClean="0">
                <a:solidFill>
                  <a:srgbClr val="000000"/>
                </a:solidFill>
              </a:rPr>
              <a:t>Why stakeholder engagement so important?</a:t>
            </a:r>
            <a:endParaRPr lang="en-US" sz="2800" dirty="0" smtClean="0">
              <a:solidFill>
                <a:srgbClr val="800080"/>
              </a:solidFill>
            </a:endParaRPr>
          </a:p>
        </p:txBody>
      </p:sp>
      <p:sp>
        <p:nvSpPr>
          <p:cNvPr id="28684" name="AutoShape 12"/>
          <p:cNvSpPr>
            <a:spLocks noChangeArrowheads="1"/>
          </p:cNvSpPr>
          <p:nvPr/>
        </p:nvSpPr>
        <p:spPr bwMode="auto">
          <a:xfrm>
            <a:off x="2039938" y="1314450"/>
            <a:ext cx="2305050" cy="1866900"/>
          </a:xfrm>
          <a:prstGeom prst="wedgeEllipseCallout">
            <a:avLst>
              <a:gd name="adj1" fmla="val -36000"/>
              <a:gd name="adj2" fmla="val 75806"/>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400" b="1">
                <a:solidFill>
                  <a:srgbClr val="000000"/>
                </a:solidFill>
              </a:rPr>
              <a:t>This is the green economy action plan our country needs, now lets implement.</a:t>
            </a:r>
          </a:p>
        </p:txBody>
      </p:sp>
      <p:sp>
        <p:nvSpPr>
          <p:cNvPr id="28685" name="AutoShape 13"/>
          <p:cNvSpPr>
            <a:spLocks noChangeArrowheads="1"/>
          </p:cNvSpPr>
          <p:nvPr/>
        </p:nvSpPr>
        <p:spPr bwMode="auto">
          <a:xfrm>
            <a:off x="6629400" y="1052513"/>
            <a:ext cx="2263775" cy="1690687"/>
          </a:xfrm>
          <a:prstGeom prst="cloudCallout">
            <a:avLst>
              <a:gd name="adj1" fmla="val -3051"/>
              <a:gd name="adj2" fmla="val 64921"/>
            </a:avLst>
          </a:prstGeom>
          <a:solidFill>
            <a:schemeClr val="accent1"/>
          </a:solidFill>
          <a:ln w="9525">
            <a:solidFill>
              <a:schemeClr val="tx1"/>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GB" altLang="en-US" sz="1400" b="1">
                <a:solidFill>
                  <a:srgbClr val="000000"/>
                </a:solidFill>
              </a:rPr>
              <a:t>Why didn’t they ask us our opinions first </a:t>
            </a:r>
            <a:endParaRPr lang="en-US" altLang="en-US" sz="1400" b="1">
              <a:solidFill>
                <a:srgbClr val="000000"/>
              </a:solidFill>
            </a:endParaRPr>
          </a:p>
        </p:txBody>
      </p:sp>
      <p:sp>
        <p:nvSpPr>
          <p:cNvPr id="28686" name="AutoShape 14"/>
          <p:cNvSpPr>
            <a:spLocks noChangeArrowheads="1"/>
          </p:cNvSpPr>
          <p:nvPr/>
        </p:nvSpPr>
        <p:spPr bwMode="auto">
          <a:xfrm>
            <a:off x="152400" y="1371600"/>
            <a:ext cx="1544638" cy="990600"/>
          </a:xfrm>
          <a:prstGeom prst="wedgeEllipseCallout">
            <a:avLst>
              <a:gd name="adj1" fmla="val 1796"/>
              <a:gd name="adj2" fmla="val 164421"/>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1600" b="1">
                <a:solidFill>
                  <a:srgbClr val="000000"/>
                </a:solidFill>
              </a:rPr>
              <a:t>Nice plan boss.</a:t>
            </a:r>
          </a:p>
        </p:txBody>
      </p:sp>
    </p:spTree>
    <p:extLst>
      <p:ext uri="{BB962C8B-B14F-4D97-AF65-F5344CB8AC3E}">
        <p14:creationId xmlns:p14="http://schemas.microsoft.com/office/powerpoint/2010/main" val="551093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2"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3"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4"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5"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9227"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9228"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107503" y="1124744"/>
            <a:ext cx="8522373" cy="487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257300" lvl="2" indent="-342900">
              <a:lnSpc>
                <a:spcPct val="115000"/>
              </a:lnSpc>
              <a:spcAft>
                <a:spcPts val="1000"/>
              </a:spcAft>
              <a:buFont typeface="Arial" panose="020B0604020202020204" pitchFamily="34" charset="0"/>
              <a:buChar char="•"/>
              <a:defRPr/>
            </a:pPr>
            <a:r>
              <a:rPr lang="en-GB" sz="3200" dirty="0" smtClean="0">
                <a:latin typeface="+mj-lt"/>
                <a:ea typeface="Calibri"/>
                <a:cs typeface="Arial" charset="0"/>
              </a:rPr>
              <a:t>Enhanced understanding of how to practically unlock the potential of forestry to fully meet green economy principles</a:t>
            </a:r>
          </a:p>
          <a:p>
            <a:pPr marL="1257300" lvl="2" indent="-342900">
              <a:lnSpc>
                <a:spcPct val="115000"/>
              </a:lnSpc>
              <a:spcAft>
                <a:spcPts val="1000"/>
              </a:spcAft>
              <a:buFont typeface="Arial" panose="020B0604020202020204" pitchFamily="34" charset="0"/>
              <a:buChar char="•"/>
              <a:defRPr/>
            </a:pPr>
            <a:endParaRPr lang="en-GB" sz="3200" dirty="0">
              <a:latin typeface="+mj-lt"/>
              <a:ea typeface="Calibri"/>
              <a:cs typeface="Arial" charset="0"/>
            </a:endParaRPr>
          </a:p>
          <a:p>
            <a:pPr marL="1257300" lvl="2" indent="-342900">
              <a:lnSpc>
                <a:spcPct val="115000"/>
              </a:lnSpc>
              <a:spcAft>
                <a:spcPts val="1000"/>
              </a:spcAft>
              <a:buFont typeface="Arial" panose="020B0604020202020204" pitchFamily="34" charset="0"/>
              <a:buChar char="•"/>
              <a:defRPr/>
            </a:pPr>
            <a:r>
              <a:rPr lang="en-GB" sz="3200" dirty="0">
                <a:solidFill>
                  <a:prstClr val="black"/>
                </a:solidFill>
                <a:ea typeface="Calibri"/>
                <a:cs typeface="Arial" charset="0"/>
              </a:rPr>
              <a:t>To be familiarized with participatory skills and methods necessary to conduct a gap analysis between green economy principles and forestry</a:t>
            </a:r>
            <a:r>
              <a:rPr lang="en-GB" sz="3200" dirty="0" smtClean="0">
                <a:solidFill>
                  <a:prstClr val="black"/>
                </a:solidFill>
                <a:ea typeface="Calibri"/>
                <a:cs typeface="Arial" charset="0"/>
              </a:rPr>
              <a:t>.</a:t>
            </a:r>
            <a:endParaRPr lang="en-GB" sz="2000" dirty="0" smtClean="0">
              <a:latin typeface="+mj-lt"/>
              <a:ea typeface="Calibri"/>
              <a:cs typeface="Arial" charset="0"/>
            </a:endParaRPr>
          </a:p>
        </p:txBody>
      </p:sp>
      <p:sp>
        <p:nvSpPr>
          <p:cNvPr id="16" name="Rectangle 23"/>
          <p:cNvSpPr txBox="1">
            <a:spLocks noChangeArrowheads="1"/>
          </p:cNvSpPr>
          <p:nvPr/>
        </p:nvSpPr>
        <p:spPr bwMode="auto">
          <a:xfrm>
            <a:off x="-28576" y="1"/>
            <a:ext cx="9172575" cy="620688"/>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Expected outcomes of this training workshop</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t>12</a:t>
            </a:fld>
            <a:endParaRPr lang="en-GB"/>
          </a:p>
        </p:txBody>
      </p:sp>
    </p:spTree>
    <p:extLst>
      <p:ext uri="{BB962C8B-B14F-4D97-AF65-F5344CB8AC3E}">
        <p14:creationId xmlns:p14="http://schemas.microsoft.com/office/powerpoint/2010/main" val="406131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10243"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10244"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10245"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p>
        </p:txBody>
      </p:sp>
      <p:sp>
        <p:nvSpPr>
          <p:cNvPr id="10246"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p>
        </p:txBody>
      </p:sp>
      <p:sp>
        <p:nvSpPr>
          <p:cNvPr id="10247"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p>
        </p:txBody>
      </p:sp>
      <p:sp>
        <p:nvSpPr>
          <p:cNvPr id="19" name="Down Arrow 18"/>
          <p:cNvSpPr/>
          <p:nvPr/>
        </p:nvSpPr>
        <p:spPr>
          <a:xfrm>
            <a:off x="222785" y="1570583"/>
            <a:ext cx="3095997" cy="1066874"/>
          </a:xfrm>
          <a:prstGeom prst="downArrow">
            <a:avLst>
              <a:gd name="adj1" fmla="val 50000"/>
              <a:gd name="adj2" fmla="val 5521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Preliminaries and principles</a:t>
            </a:r>
            <a:endParaRPr lang="en-GB" b="1" dirty="0">
              <a:solidFill>
                <a:schemeClr val="tx1"/>
              </a:solidFill>
            </a:endParaRPr>
          </a:p>
        </p:txBody>
      </p:sp>
      <p:sp>
        <p:nvSpPr>
          <p:cNvPr id="20" name="Down Arrow 19"/>
          <p:cNvSpPr/>
          <p:nvPr/>
        </p:nvSpPr>
        <p:spPr>
          <a:xfrm>
            <a:off x="150132" y="2639417"/>
            <a:ext cx="3168650" cy="1368152"/>
          </a:xfrm>
          <a:prstGeom prst="downArrow">
            <a:avLst>
              <a:gd name="adj1" fmla="val 50000"/>
              <a:gd name="adj2" fmla="val 5968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Review and analysis</a:t>
            </a:r>
            <a:endParaRPr lang="en-GB" b="1" dirty="0">
              <a:solidFill>
                <a:schemeClr val="tx1"/>
              </a:solidFill>
            </a:endParaRPr>
          </a:p>
        </p:txBody>
      </p:sp>
      <p:sp>
        <p:nvSpPr>
          <p:cNvPr id="22" name="Down Arrow 21"/>
          <p:cNvSpPr/>
          <p:nvPr/>
        </p:nvSpPr>
        <p:spPr>
          <a:xfrm>
            <a:off x="221966" y="4010075"/>
            <a:ext cx="3024981" cy="1116211"/>
          </a:xfrm>
          <a:prstGeom prst="downArrow">
            <a:avLst>
              <a:gd name="adj1" fmla="val 50000"/>
              <a:gd name="adj2" fmla="val 552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Policy development</a:t>
            </a:r>
            <a:endParaRPr lang="en-GB" b="1" dirty="0">
              <a:solidFill>
                <a:schemeClr val="tx1"/>
              </a:solidFill>
            </a:endParaRPr>
          </a:p>
        </p:txBody>
      </p:sp>
      <p:sp>
        <p:nvSpPr>
          <p:cNvPr id="23" name="Down Arrow 22"/>
          <p:cNvSpPr/>
          <p:nvPr/>
        </p:nvSpPr>
        <p:spPr>
          <a:xfrm>
            <a:off x="-29242" y="5126286"/>
            <a:ext cx="3600053" cy="1738436"/>
          </a:xfrm>
          <a:prstGeom prst="downArrow">
            <a:avLst>
              <a:gd name="adj1" fmla="val 50000"/>
              <a:gd name="adj2" fmla="val 552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Outcome: Improved understanding and skills </a:t>
            </a:r>
            <a:endParaRPr lang="en-GB"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75554897"/>
              </p:ext>
            </p:extLst>
          </p:nvPr>
        </p:nvGraphicFramePr>
        <p:xfrm>
          <a:off x="3318782" y="1392170"/>
          <a:ext cx="5573698" cy="5181652"/>
        </p:xfrm>
        <a:graphic>
          <a:graphicData uri="http://schemas.openxmlformats.org/drawingml/2006/table">
            <a:tbl>
              <a:tblPr firstRow="1" bandRow="1">
                <a:tableStyleId>{5C22544A-7EE6-4342-B048-85BDC9FD1C3A}</a:tableStyleId>
              </a:tblPr>
              <a:tblGrid>
                <a:gridCol w="5573698"/>
              </a:tblGrid>
              <a:tr h="989494">
                <a:tc>
                  <a:txBody>
                    <a:bodyPr/>
                    <a:lstStyle/>
                    <a:p>
                      <a:pPr marL="285750" indent="-285750">
                        <a:buFont typeface="Arial" panose="020B0604020202020204" pitchFamily="34" charset="0"/>
                        <a:buChar char="•"/>
                      </a:pPr>
                      <a:r>
                        <a:rPr lang="en-GB" u="none" dirty="0" smtClean="0">
                          <a:solidFill>
                            <a:schemeClr val="tx1"/>
                          </a:solidFill>
                        </a:rPr>
                        <a:t>Intro</a:t>
                      </a:r>
                      <a:r>
                        <a:rPr lang="en-GB" u="none" baseline="0" dirty="0" smtClean="0">
                          <a:solidFill>
                            <a:schemeClr val="tx1"/>
                          </a:solidFill>
                        </a:rPr>
                        <a:t> to the training</a:t>
                      </a:r>
                    </a:p>
                    <a:p>
                      <a:pPr marL="285750" indent="-285750">
                        <a:buFont typeface="Arial" panose="020B0604020202020204" pitchFamily="34" charset="0"/>
                        <a:buChar char="•"/>
                      </a:pPr>
                      <a:r>
                        <a:rPr lang="en-GB" b="1" u="none" baseline="0" dirty="0" smtClean="0">
                          <a:solidFill>
                            <a:schemeClr val="tx1"/>
                          </a:solidFill>
                        </a:rPr>
                        <a:t>SFM and green economy principles</a:t>
                      </a:r>
                      <a:endParaRPr lang="en-GB" b="1" u="none" dirty="0">
                        <a:solidFill>
                          <a:schemeClr val="tx1"/>
                        </a:solidFill>
                      </a:endParaRPr>
                    </a:p>
                  </a:txBody>
                  <a:tcPr>
                    <a:solidFill>
                      <a:schemeClr val="accent6">
                        <a:lumMod val="20000"/>
                        <a:lumOff val="80000"/>
                      </a:schemeClr>
                    </a:solidFill>
                  </a:tcPr>
                </a:tc>
              </a:tr>
              <a:tr h="1494677">
                <a:tc>
                  <a:txBody>
                    <a:bodyPr/>
                    <a:lstStyle/>
                    <a:p>
                      <a:pPr marL="285750" indent="-285750">
                        <a:buFont typeface="Arial" panose="020B0604020202020204" pitchFamily="34" charset="0"/>
                        <a:buChar char="•"/>
                      </a:pPr>
                      <a:r>
                        <a:rPr lang="en-GB" b="1" i="0" u="none" dirty="0" smtClean="0"/>
                        <a:t>Review</a:t>
                      </a:r>
                      <a:r>
                        <a:rPr lang="en-GB" b="1" i="0" u="none" baseline="0" dirty="0" smtClean="0"/>
                        <a:t> and analysis skills and methods.</a:t>
                      </a:r>
                    </a:p>
                    <a:p>
                      <a:pPr marL="285750" indent="-285750">
                        <a:buFont typeface="Arial" panose="020B0604020202020204" pitchFamily="34" charset="0"/>
                        <a:buChar char="•"/>
                      </a:pPr>
                      <a:r>
                        <a:rPr lang="en-GB" b="1" u="none" baseline="0" dirty="0" smtClean="0">
                          <a:solidFill>
                            <a:schemeClr val="tx1"/>
                          </a:solidFill>
                        </a:rPr>
                        <a:t>Spotlight on data gathering and analysis</a:t>
                      </a:r>
                      <a:endParaRPr lang="en-GB" b="1" u="none" dirty="0">
                        <a:solidFill>
                          <a:schemeClr val="tx1"/>
                        </a:solidFill>
                      </a:endParaRPr>
                    </a:p>
                  </a:txBody>
                  <a:tcPr>
                    <a:solidFill>
                      <a:schemeClr val="accent6">
                        <a:lumMod val="40000"/>
                        <a:lumOff val="60000"/>
                      </a:schemeClr>
                    </a:solidFill>
                  </a:tcPr>
                </a:tc>
              </a:tr>
              <a:tr h="1283587">
                <a:tc>
                  <a:txBody>
                    <a:bodyPr/>
                    <a:lstStyle/>
                    <a:p>
                      <a:pPr marL="285750" indent="-285750">
                        <a:buFont typeface="Arial" panose="020B0604020202020204" pitchFamily="34" charset="0"/>
                        <a:buChar char="•"/>
                      </a:pPr>
                      <a:r>
                        <a:rPr lang="en-GB" b="1" u="none" dirty="0" smtClean="0">
                          <a:solidFill>
                            <a:schemeClr val="tx1"/>
                          </a:solidFill>
                        </a:rPr>
                        <a:t>Spotlight</a:t>
                      </a:r>
                      <a:r>
                        <a:rPr lang="en-GB" b="1" u="none" baseline="0" dirty="0" smtClean="0">
                          <a:solidFill>
                            <a:schemeClr val="tx1"/>
                          </a:solidFill>
                        </a:rPr>
                        <a:t> on wood energy</a:t>
                      </a:r>
                    </a:p>
                    <a:p>
                      <a:pPr marL="285750" indent="-285750">
                        <a:buFont typeface="Arial" panose="020B0604020202020204" pitchFamily="34" charset="0"/>
                        <a:buChar char="•"/>
                      </a:pPr>
                      <a:r>
                        <a:rPr lang="en-GB" b="1" u="none" baseline="0" dirty="0" smtClean="0">
                          <a:solidFill>
                            <a:schemeClr val="tx1"/>
                          </a:solidFill>
                        </a:rPr>
                        <a:t>Policy priority negotiation</a:t>
                      </a:r>
                    </a:p>
                    <a:p>
                      <a:pPr marL="285750" indent="-285750">
                        <a:buFont typeface="Arial" panose="020B0604020202020204" pitchFamily="34" charset="0"/>
                        <a:buChar char="•"/>
                      </a:pPr>
                      <a:r>
                        <a:rPr lang="en-GB" b="1" u="none" baseline="0" dirty="0" smtClean="0">
                          <a:solidFill>
                            <a:schemeClr val="tx1"/>
                          </a:solidFill>
                        </a:rPr>
                        <a:t>Policy drafting and review</a:t>
                      </a:r>
                      <a:endParaRPr lang="en-GB" b="1" u="none" dirty="0">
                        <a:solidFill>
                          <a:schemeClr val="tx1"/>
                        </a:solidFill>
                      </a:endParaRPr>
                    </a:p>
                  </a:txBody>
                  <a:tcPr>
                    <a:solidFill>
                      <a:schemeClr val="accent6">
                        <a:lumMod val="75000"/>
                      </a:schemeClr>
                    </a:solidFill>
                  </a:tcPr>
                </a:tc>
              </a:tr>
              <a:tr h="1413894">
                <a:tc>
                  <a:txBody>
                    <a:bodyPr/>
                    <a:lstStyle/>
                    <a:p>
                      <a:pPr marL="285750" indent="-285750">
                        <a:buFont typeface="Arial" panose="020B0604020202020204" pitchFamily="34" charset="0"/>
                        <a:buChar char="•"/>
                      </a:pPr>
                      <a:r>
                        <a:rPr lang="en-GB" b="1" u="none" baseline="0" dirty="0" smtClean="0">
                          <a:solidFill>
                            <a:schemeClr val="tx1"/>
                          </a:solidFill>
                        </a:rPr>
                        <a:t>Planning the process and methods for forestry plan/strategy for the green economy development.</a:t>
                      </a:r>
                    </a:p>
                    <a:p>
                      <a:pPr marL="285750" indent="-285750">
                        <a:buFont typeface="Arial" panose="020B0604020202020204" pitchFamily="34" charset="0"/>
                        <a:buChar char="•"/>
                      </a:pPr>
                      <a:r>
                        <a:rPr lang="en-GB" b="1" u="none" baseline="0" dirty="0" smtClean="0">
                          <a:solidFill>
                            <a:schemeClr val="tx1"/>
                          </a:solidFill>
                        </a:rPr>
                        <a:t>Training evaluation</a:t>
                      </a:r>
                    </a:p>
                  </a:txBody>
                  <a:tcPr>
                    <a:solidFill>
                      <a:srgbClr val="FF0000"/>
                    </a:solidFill>
                  </a:tcPr>
                </a:tc>
              </a:tr>
            </a:tbl>
          </a:graphicData>
        </a:graphic>
      </p:graphicFrame>
      <p:sp>
        <p:nvSpPr>
          <p:cNvPr id="24" name="Rectangle 23"/>
          <p:cNvSpPr txBox="1">
            <a:spLocks noChangeArrowheads="1"/>
          </p:cNvSpPr>
          <p:nvPr/>
        </p:nvSpPr>
        <p:spPr bwMode="auto">
          <a:xfrm>
            <a:off x="0" y="-53324"/>
            <a:ext cx="9149335" cy="7435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t>Training </a:t>
            </a:r>
            <a:r>
              <a:rPr lang="en-US" altLang="en-US" sz="3200" b="1" dirty="0"/>
              <a:t>flow and </a:t>
            </a:r>
            <a:r>
              <a:rPr lang="en-US" altLang="en-US" sz="3200" b="1" dirty="0" smtClean="0"/>
              <a:t>structure – </a:t>
            </a:r>
            <a:r>
              <a:rPr lang="en-US" altLang="en-US" sz="3200" b="1" u="sng" dirty="0" smtClean="0"/>
              <a:t>where are we?</a:t>
            </a:r>
            <a:endParaRPr lang="en-US" sz="3200" b="1" u="sng" dirty="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42089096"/>
              </p:ext>
            </p:extLst>
          </p:nvPr>
        </p:nvGraphicFramePr>
        <p:xfrm>
          <a:off x="0" y="690275"/>
          <a:ext cx="8892480" cy="640080"/>
        </p:xfrm>
        <a:graphic>
          <a:graphicData uri="http://schemas.openxmlformats.org/drawingml/2006/table">
            <a:tbl>
              <a:tblPr firstRow="1" bandRow="1">
                <a:tableStyleId>{5C22544A-7EE6-4342-B048-85BDC9FD1C3A}</a:tableStyleId>
              </a:tblPr>
              <a:tblGrid>
                <a:gridCol w="3275856"/>
                <a:gridCol w="5616624"/>
              </a:tblGrid>
              <a:tr h="578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Components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Content-topics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198035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587679"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en-GB" sz="2000" b="1" dirty="0" smtClean="0">
                <a:solidFill>
                  <a:srgbClr val="7030A0"/>
                </a:solidFill>
                <a:latin typeface="Arial" charset="0"/>
                <a:cs typeface="Arial" charset="0"/>
              </a:rPr>
              <a:t>Facilitated expert workshop </a:t>
            </a:r>
            <a:r>
              <a:rPr lang="en-GB" sz="2000" b="1" dirty="0">
                <a:solidFill>
                  <a:srgbClr val="7030A0"/>
                </a:solidFill>
                <a:latin typeface="Arial" charset="0"/>
                <a:cs typeface="Arial" charset="0"/>
              </a:rPr>
              <a:t>approach. </a:t>
            </a:r>
          </a:p>
          <a:p>
            <a:pPr marL="285750" indent="-285750">
              <a:spcBef>
                <a:spcPct val="50000"/>
              </a:spcBef>
              <a:buFont typeface="Arial" pitchFamily="34" charset="0"/>
              <a:buChar char="•"/>
              <a:defRPr/>
            </a:pPr>
            <a:r>
              <a:rPr lang="en-GB" sz="2000" b="1" dirty="0" smtClean="0">
                <a:solidFill>
                  <a:srgbClr val="7030A0"/>
                </a:solidFill>
                <a:latin typeface="Arial" charset="0"/>
                <a:cs typeface="Arial" charset="0"/>
              </a:rPr>
              <a:t>Emphasis on sharing among experts not a teacher/pupil training</a:t>
            </a:r>
            <a:r>
              <a:rPr lang="en-GB" sz="2000" dirty="0" smtClean="0">
                <a:solidFill>
                  <a:srgbClr val="7030A0"/>
                </a:solidFill>
                <a:latin typeface="Arial" charset="0"/>
                <a:cs typeface="Arial" charset="0"/>
              </a:rPr>
              <a:t>. </a:t>
            </a:r>
            <a:r>
              <a:rPr lang="en-GB" sz="2000" dirty="0" smtClean="0">
                <a:solidFill>
                  <a:srgbClr val="000000"/>
                </a:solidFill>
                <a:latin typeface="Arial" charset="0"/>
                <a:cs typeface="Arial" charset="0"/>
              </a:rPr>
              <a:t>The vast </a:t>
            </a:r>
            <a:r>
              <a:rPr lang="en-GB" sz="2000" dirty="0">
                <a:solidFill>
                  <a:srgbClr val="000000"/>
                </a:solidFill>
                <a:latin typeface="Arial" charset="0"/>
                <a:cs typeface="Arial" charset="0"/>
              </a:rPr>
              <a:t>expertise of all participants will be respected and </a:t>
            </a:r>
            <a:r>
              <a:rPr lang="en-GB" sz="2000" dirty="0" smtClean="0">
                <a:solidFill>
                  <a:srgbClr val="000000"/>
                </a:solidFill>
                <a:latin typeface="Arial" charset="0"/>
                <a:cs typeface="Arial" charset="0"/>
              </a:rPr>
              <a:t>harnessed in this workshop </a:t>
            </a:r>
            <a:r>
              <a:rPr lang="en-GB" sz="2000" dirty="0">
                <a:solidFill>
                  <a:srgbClr val="000000"/>
                </a:solidFill>
                <a:latin typeface="Arial" charset="0"/>
                <a:cs typeface="Arial" charset="0"/>
              </a:rPr>
              <a:t>– this is not a teacher/pupil type </a:t>
            </a:r>
            <a:r>
              <a:rPr lang="en-GB" sz="2000" dirty="0" smtClean="0">
                <a:solidFill>
                  <a:srgbClr val="000000"/>
                </a:solidFill>
                <a:latin typeface="Arial" charset="0"/>
                <a:cs typeface="Arial" charset="0"/>
              </a:rPr>
              <a:t>training but an expert workshop.</a:t>
            </a:r>
          </a:p>
          <a:p>
            <a:pPr marL="285750" indent="-285750">
              <a:spcBef>
                <a:spcPct val="50000"/>
              </a:spcBef>
              <a:buFont typeface="Arial" pitchFamily="34" charset="0"/>
              <a:buChar char="•"/>
              <a:defRPr/>
            </a:pPr>
            <a:r>
              <a:rPr lang="en-GB" sz="2000" b="1" dirty="0" smtClean="0">
                <a:solidFill>
                  <a:srgbClr val="7030A0"/>
                </a:solidFill>
                <a:latin typeface="Arial" charset="0"/>
                <a:cs typeface="Arial" charset="0"/>
              </a:rPr>
              <a:t>Guidance not prescriptions. </a:t>
            </a:r>
            <a:r>
              <a:rPr lang="en-GB" sz="2000" dirty="0" smtClean="0">
                <a:solidFill>
                  <a:srgbClr val="000000"/>
                </a:solidFill>
                <a:latin typeface="Arial" charset="0"/>
                <a:cs typeface="Arial" charset="0"/>
              </a:rPr>
              <a:t>This workshop will provide some ideas and guidance, but no prescriptions will be made for the forest sectors in your countries, application/adaptation is determin</a:t>
            </a:r>
            <a:r>
              <a:rPr lang="en-GB" sz="2000" dirty="0">
                <a:solidFill>
                  <a:srgbClr val="000000"/>
                </a:solidFill>
                <a:latin typeface="Arial" charset="0"/>
                <a:cs typeface="Arial" charset="0"/>
              </a:rPr>
              <a:t>e</a:t>
            </a:r>
            <a:r>
              <a:rPr lang="en-GB" sz="2000" dirty="0" smtClean="0">
                <a:solidFill>
                  <a:srgbClr val="000000"/>
                </a:solidFill>
                <a:latin typeface="Arial" charset="0"/>
                <a:cs typeface="Arial" charset="0"/>
              </a:rPr>
              <a:t>d by country contexts. </a:t>
            </a:r>
          </a:p>
          <a:p>
            <a:pPr marL="285750" indent="-285750">
              <a:spcBef>
                <a:spcPct val="50000"/>
              </a:spcBef>
              <a:buFont typeface="Arial" pitchFamily="34" charset="0"/>
              <a:buChar char="•"/>
              <a:defRPr/>
            </a:pPr>
            <a:r>
              <a:rPr lang="en-GB" sz="2000" b="1" dirty="0" smtClean="0">
                <a:solidFill>
                  <a:srgbClr val="7030A0"/>
                </a:solidFill>
                <a:latin typeface="Arial" charset="0"/>
                <a:cs typeface="Arial" charset="0"/>
              </a:rPr>
              <a:t>Focus on interaction. </a:t>
            </a:r>
            <a:r>
              <a:rPr lang="en-GB" sz="2000" dirty="0" smtClean="0">
                <a:latin typeface="Arial" charset="0"/>
                <a:cs typeface="Arial" charset="0"/>
              </a:rPr>
              <a:t>A balance has been sought in the training workshop to mix lectures with exercises. We will try to avoid overloading with information and provide opportunity for analysis and maximising interaction and cross country sharing. </a:t>
            </a:r>
            <a:endParaRPr lang="en-GB" sz="2000" dirty="0">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0" y="-37383"/>
            <a:ext cx="9172575" cy="946103"/>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Approach of the training</a:t>
            </a:r>
            <a:br>
              <a:rPr lang="en-US" sz="2400" b="1" dirty="0" smtClean="0">
                <a:latin typeface="Arial" pitchFamily="34" charset="0"/>
                <a:cs typeface="Arial" pitchFamily="34" charset="0"/>
              </a:rPr>
            </a:b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t>14</a:t>
            </a:fld>
            <a:endParaRPr lang="en-GB"/>
          </a:p>
        </p:txBody>
      </p:sp>
    </p:spTree>
    <p:extLst>
      <p:ext uri="{BB962C8B-B14F-4D97-AF65-F5344CB8AC3E}">
        <p14:creationId xmlns:p14="http://schemas.microsoft.com/office/powerpoint/2010/main" val="187960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58767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lgn="ctr">
              <a:spcBef>
                <a:spcPct val="50000"/>
              </a:spcBef>
              <a:defRPr/>
            </a:pPr>
            <a:endParaRPr lang="en-GB" b="1" dirty="0">
              <a:solidFill>
                <a:srgbClr val="FF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0" y="-37383"/>
            <a:ext cx="9172575" cy="946103"/>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Session 2. Key principles of Sustainable Forest Management for Greener Economies</a:t>
            </a:r>
            <a:r>
              <a:rPr lang="en-US" sz="2400" b="1" smtClean="0">
                <a:latin typeface="Arial" pitchFamily="34" charset="0"/>
                <a:cs typeface="Arial" pitchFamily="34" charset="0"/>
              </a:rPr>
              <a:t>.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endParaRPr lang="en-US" sz="2400" b="1" dirty="0">
              <a:latin typeface="Arial" pitchFamily="34" charset="0"/>
              <a:cs typeface="Arial" pitchFamily="34" charset="0"/>
            </a:endParaRPr>
          </a:p>
        </p:txBody>
      </p:sp>
      <p:pic>
        <p:nvPicPr>
          <p:cNvPr id="16" name="Picture 15" descr="http://upload.wikimedia.org/wikipedia/commons/thumb/7/70/Sustainable_development.svg/300px-Sustainable_development.svg.png"/>
          <p:cNvPicPr/>
          <p:nvPr/>
        </p:nvPicPr>
        <p:blipFill>
          <a:blip r:embed="rId3">
            <a:extLst>
              <a:ext uri="{28A0092B-C50C-407E-A947-70E740481C1C}">
                <a14:useLocalDpi xmlns:a14="http://schemas.microsoft.com/office/drawing/2010/main" val="0"/>
              </a:ext>
            </a:extLst>
          </a:blip>
          <a:srcRect/>
          <a:stretch>
            <a:fillRect/>
          </a:stretch>
        </p:blipFill>
        <p:spPr bwMode="auto">
          <a:xfrm>
            <a:off x="22615" y="1052736"/>
            <a:ext cx="5125449" cy="4176464"/>
          </a:xfrm>
          <a:prstGeom prst="rect">
            <a:avLst/>
          </a:prstGeom>
          <a:noFill/>
          <a:ln>
            <a:noFill/>
          </a:ln>
        </p:spPr>
      </p:pic>
      <p:sp>
        <p:nvSpPr>
          <p:cNvPr id="3" name="TextBox 2"/>
          <p:cNvSpPr txBox="1"/>
          <p:nvPr/>
        </p:nvSpPr>
        <p:spPr>
          <a:xfrm>
            <a:off x="5364511" y="1412776"/>
            <a:ext cx="3599754" cy="4985980"/>
          </a:xfrm>
          <a:prstGeom prst="rect">
            <a:avLst/>
          </a:prstGeom>
          <a:noFill/>
        </p:spPr>
        <p:txBody>
          <a:bodyPr wrap="square" rtlCol="0">
            <a:spAutoFit/>
          </a:bodyPr>
          <a:lstStyle/>
          <a:p>
            <a:r>
              <a:rPr lang="en-GB" b="1" dirty="0" smtClean="0"/>
              <a:t>Definition of sustainable development.</a:t>
            </a:r>
          </a:p>
          <a:p>
            <a:endParaRPr lang="en-GB" dirty="0"/>
          </a:p>
          <a:p>
            <a:r>
              <a:rPr lang="en-GB" dirty="0" smtClean="0"/>
              <a:t> “</a:t>
            </a:r>
            <a:r>
              <a:rPr lang="en-GB" b="1" dirty="0">
                <a:solidFill>
                  <a:srgbClr val="C00000"/>
                </a:solidFill>
              </a:rPr>
              <a:t>development that</a:t>
            </a:r>
          </a:p>
          <a:p>
            <a:r>
              <a:rPr lang="en-GB" b="1" dirty="0">
                <a:solidFill>
                  <a:srgbClr val="C00000"/>
                </a:solidFill>
              </a:rPr>
              <a:t>meets the needs of the present </a:t>
            </a:r>
            <a:r>
              <a:rPr lang="en-GB" b="1" dirty="0" smtClean="0">
                <a:solidFill>
                  <a:srgbClr val="C00000"/>
                </a:solidFill>
              </a:rPr>
              <a:t>without compromising </a:t>
            </a:r>
            <a:r>
              <a:rPr lang="en-GB" b="1" dirty="0">
                <a:solidFill>
                  <a:srgbClr val="C00000"/>
                </a:solidFill>
              </a:rPr>
              <a:t>the ability of future </a:t>
            </a:r>
            <a:r>
              <a:rPr lang="en-GB" b="1" dirty="0" smtClean="0">
                <a:solidFill>
                  <a:srgbClr val="C00000"/>
                </a:solidFill>
              </a:rPr>
              <a:t>generations to </a:t>
            </a:r>
            <a:r>
              <a:rPr lang="en-GB" b="1" dirty="0">
                <a:solidFill>
                  <a:srgbClr val="C00000"/>
                </a:solidFill>
              </a:rPr>
              <a:t>meet their </a:t>
            </a:r>
            <a:r>
              <a:rPr lang="en-GB" b="1" dirty="0" smtClean="0">
                <a:solidFill>
                  <a:srgbClr val="C00000"/>
                </a:solidFill>
              </a:rPr>
              <a:t>needs</a:t>
            </a:r>
            <a:r>
              <a:rPr lang="en-GB" dirty="0"/>
              <a:t>”.</a:t>
            </a:r>
          </a:p>
          <a:p>
            <a:endParaRPr lang="en-GB" dirty="0" smtClean="0"/>
          </a:p>
          <a:p>
            <a:r>
              <a:rPr lang="en-GB" b="1" dirty="0" err="1" smtClean="0"/>
              <a:t>Brundtland</a:t>
            </a:r>
            <a:r>
              <a:rPr lang="en-GB" b="1" dirty="0" smtClean="0"/>
              <a:t> Commission of the United Nations on March 20, 1987</a:t>
            </a:r>
          </a:p>
          <a:p>
            <a:endParaRPr lang="en-GB" u="sng" baseline="30000" dirty="0"/>
          </a:p>
          <a:p>
            <a:endParaRPr lang="en-GB" dirty="0" smtClean="0"/>
          </a:p>
          <a:p>
            <a:endParaRPr lang="en-GB" dirty="0"/>
          </a:p>
          <a:p>
            <a:endParaRPr lang="en-GB" dirty="0" smtClean="0"/>
          </a:p>
          <a:p>
            <a:endParaRPr lang="en-GB" dirty="0"/>
          </a:p>
          <a:p>
            <a:endParaRPr lang="en-GB" dirty="0" smtClean="0"/>
          </a:p>
          <a:p>
            <a:endParaRPr lang="en-GB" dirty="0"/>
          </a:p>
        </p:txBody>
      </p:sp>
      <p:sp>
        <p:nvSpPr>
          <p:cNvPr id="2" name="TextBox 1"/>
          <p:cNvSpPr txBox="1"/>
          <p:nvPr/>
        </p:nvSpPr>
        <p:spPr>
          <a:xfrm>
            <a:off x="467544" y="5589240"/>
            <a:ext cx="4680520" cy="923330"/>
          </a:xfrm>
          <a:prstGeom prst="rect">
            <a:avLst/>
          </a:prstGeom>
          <a:noFill/>
        </p:spPr>
        <p:txBody>
          <a:bodyPr wrap="square" rtlCol="0">
            <a:spAutoFit/>
          </a:bodyPr>
          <a:lstStyle/>
          <a:p>
            <a:pPr algn="ctr"/>
            <a:r>
              <a:rPr lang="en-GB" b="1" dirty="0" smtClean="0">
                <a:solidFill>
                  <a:srgbClr val="00B0F0"/>
                </a:solidFill>
              </a:rPr>
              <a:t>Realisation of the interconnectedness of social, environmental and economic  factors in delivering more sustainable economies. </a:t>
            </a:r>
            <a:endParaRPr lang="en-GB" b="1" dirty="0">
              <a:solidFill>
                <a:srgbClr val="00B0F0"/>
              </a:solidFill>
            </a:endParaRPr>
          </a:p>
        </p:txBody>
      </p:sp>
      <p:sp>
        <p:nvSpPr>
          <p:cNvPr id="4" name="Slide Number Placeholder 3"/>
          <p:cNvSpPr>
            <a:spLocks noGrp="1"/>
          </p:cNvSpPr>
          <p:nvPr>
            <p:ph type="sldNum" sz="quarter" idx="12"/>
          </p:nvPr>
        </p:nvSpPr>
        <p:spPr/>
        <p:txBody>
          <a:bodyPr/>
          <a:lstStyle/>
          <a:p>
            <a:fld id="{C773055D-3D83-4F9B-B432-49D59E9B1019}" type="slidenum">
              <a:rPr lang="en-GB" smtClean="0"/>
              <a:t>15</a:t>
            </a:fld>
            <a:endParaRPr lang="en-GB"/>
          </a:p>
        </p:txBody>
      </p:sp>
    </p:spTree>
    <p:extLst>
      <p:ext uri="{BB962C8B-B14F-4D97-AF65-F5344CB8AC3E}">
        <p14:creationId xmlns:p14="http://schemas.microsoft.com/office/powerpoint/2010/main" val="1162030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6157" name="Rectangle 1"/>
          <p:cNvSpPr>
            <a:spLocks noChangeArrowheads="1"/>
          </p:cNvSpPr>
          <p:nvPr/>
        </p:nvSpPr>
        <p:spPr bwMode="auto">
          <a:xfrm>
            <a:off x="112857" y="1628800"/>
            <a:ext cx="5470224"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r>
              <a:rPr lang="en-GB" sz="2400" b="1" dirty="0" smtClean="0">
                <a:solidFill>
                  <a:srgbClr val="00B0F0"/>
                </a:solidFill>
              </a:rPr>
              <a:t>Although it is an open ended concept with many different definitions and national refinements, the </a:t>
            </a:r>
            <a:r>
              <a:rPr lang="en-GB" sz="2400" b="1" dirty="0">
                <a:solidFill>
                  <a:srgbClr val="00B0F0"/>
                </a:solidFill>
              </a:rPr>
              <a:t>most widely quoted </a:t>
            </a:r>
            <a:r>
              <a:rPr lang="en-GB" sz="2400" b="1" dirty="0" smtClean="0">
                <a:solidFill>
                  <a:srgbClr val="00B0F0"/>
                </a:solidFill>
              </a:rPr>
              <a:t>definition of a Green Economy is the following...</a:t>
            </a:r>
          </a:p>
          <a:p>
            <a:endParaRPr lang="en-GB" sz="2400" b="1" dirty="0">
              <a:solidFill>
                <a:srgbClr val="00B0F0"/>
              </a:solidFill>
            </a:endParaRPr>
          </a:p>
          <a:p>
            <a:r>
              <a:rPr lang="en-GB" sz="2400" b="1" dirty="0" smtClean="0">
                <a:solidFill>
                  <a:srgbClr val="00B050"/>
                </a:solidFill>
              </a:rPr>
              <a:t>‘ </a:t>
            </a:r>
            <a:r>
              <a:rPr lang="en-GB" sz="2400" b="1" dirty="0">
                <a:solidFill>
                  <a:srgbClr val="00B050"/>
                </a:solidFill>
              </a:rPr>
              <a:t>The Green Economy is one that results in improved human well‐being and social equity, while significantly reducing environmental risks and ecological scarcities. It is low carbon, resource efficient, and socially </a:t>
            </a:r>
            <a:r>
              <a:rPr lang="en-GB" sz="2400" b="1" dirty="0" smtClean="0">
                <a:solidFill>
                  <a:srgbClr val="00B050"/>
                </a:solidFill>
              </a:rPr>
              <a:t>inclusive</a:t>
            </a:r>
            <a:r>
              <a:rPr lang="en-GB" sz="2400" b="1" dirty="0" smtClean="0">
                <a:solidFill>
                  <a:srgbClr val="00B0F0"/>
                </a:solidFill>
              </a:rPr>
              <a:t>’ </a:t>
            </a:r>
          </a:p>
          <a:p>
            <a:r>
              <a:rPr lang="en-GB" sz="2400" b="1" dirty="0" smtClean="0"/>
              <a:t>(</a:t>
            </a:r>
            <a:r>
              <a:rPr lang="en-GB" sz="2400" b="1" dirty="0"/>
              <a:t>UNEP 2011).</a:t>
            </a:r>
            <a:endParaRPr lang="en-GB" sz="2400" dirty="0"/>
          </a:p>
          <a:p>
            <a:endParaRPr lang="en-GB" b="1" dirty="0">
              <a:solidFill>
                <a:srgbClr val="FF0000"/>
              </a:solidFill>
              <a:latin typeface="Arial" charset="0"/>
              <a:cs typeface="Arial" charset="0"/>
            </a:endParaRPr>
          </a:p>
          <a:p>
            <a:endParaRPr lang="en-GB" b="1" dirty="0">
              <a:solidFill>
                <a:srgbClr val="FF0000"/>
              </a:solidFill>
              <a:latin typeface="Arial" charset="0"/>
              <a:cs typeface="Arial" charset="0"/>
            </a:endParaRPr>
          </a:p>
        </p:txBody>
      </p:sp>
      <p:sp>
        <p:nvSpPr>
          <p:cNvPr id="15" name="Rectangle 23"/>
          <p:cNvSpPr txBox="1">
            <a:spLocks noChangeArrowheads="1"/>
          </p:cNvSpPr>
          <p:nvPr/>
        </p:nvSpPr>
        <p:spPr bwMode="auto">
          <a:xfrm>
            <a:off x="0" y="-37383"/>
            <a:ext cx="9172575" cy="1580433"/>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n-GB" sz="2400" b="1" dirty="0"/>
              <a:t>Many countries around the world have committed to </a:t>
            </a:r>
            <a:r>
              <a:rPr lang="en-GB" sz="2400" b="1" dirty="0" smtClean="0"/>
              <a:t>moving towards the goal of sustainable development. The means – the way to achieve sustainable development is increasingly referred to as a ‘Green </a:t>
            </a:r>
            <a:r>
              <a:rPr lang="en-GB" sz="2400" b="1" dirty="0"/>
              <a:t>Economy’ or ‘Green Growth</a:t>
            </a:r>
            <a:r>
              <a:rPr lang="en-GB" sz="2400" b="1" dirty="0" smtClean="0"/>
              <a:t>’. </a:t>
            </a:r>
            <a:endParaRPr lang="en-GB" sz="2400" b="1" dirty="0"/>
          </a:p>
        </p:txBody>
      </p:sp>
      <p:sp>
        <p:nvSpPr>
          <p:cNvPr id="2" name="Slide Number Placeholder 1"/>
          <p:cNvSpPr>
            <a:spLocks noGrp="1"/>
          </p:cNvSpPr>
          <p:nvPr>
            <p:ph type="sldNum" sz="quarter" idx="12"/>
          </p:nvPr>
        </p:nvSpPr>
        <p:spPr/>
        <p:txBody>
          <a:bodyPr/>
          <a:lstStyle/>
          <a:p>
            <a:fld id="{C773055D-3D83-4F9B-B432-49D59E9B1019}" type="slidenum">
              <a:rPr lang="en-GB" smtClean="0"/>
              <a:t>16</a:t>
            </a:fld>
            <a:endParaRPr lang="en-GB"/>
          </a:p>
        </p:txBody>
      </p:sp>
      <p:graphicFrame>
        <p:nvGraphicFramePr>
          <p:cNvPr id="4" name="Diagram 3"/>
          <p:cNvGraphicFramePr/>
          <p:nvPr>
            <p:extLst>
              <p:ext uri="{D42A27DB-BD31-4B8C-83A1-F6EECF244321}">
                <p14:modId xmlns:p14="http://schemas.microsoft.com/office/powerpoint/2010/main" val="2843719248"/>
              </p:ext>
            </p:extLst>
          </p:nvPr>
        </p:nvGraphicFramePr>
        <p:xfrm>
          <a:off x="4788024" y="905990"/>
          <a:ext cx="4384550" cy="645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812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462755" y="2414080"/>
            <a:ext cx="1872208" cy="2246769"/>
          </a:xfrm>
          <a:prstGeom prst="rect">
            <a:avLst/>
          </a:prstGeom>
          <a:solidFill>
            <a:schemeClr val="accent6">
              <a:lumMod val="20000"/>
              <a:lumOff val="80000"/>
            </a:schemeClr>
          </a:solidFill>
          <a:ln w="38100">
            <a:solidFill>
              <a:schemeClr val="tx1"/>
            </a:solidFill>
          </a:ln>
        </p:spPr>
        <p:txBody>
          <a:bodyPr wrap="square" rtlCol="0">
            <a:spAutoFit/>
          </a:bodyPr>
          <a:lstStyle/>
          <a:p>
            <a:pPr algn="ctr"/>
            <a:r>
              <a:rPr lang="en-GB" sz="2000" b="1" dirty="0" smtClean="0"/>
              <a:t>Long term provision of forest ecosystem services – ecological functions</a:t>
            </a:r>
            <a:endParaRPr lang="en-GB" sz="2000" b="1" dirty="0"/>
          </a:p>
        </p:txBody>
      </p:sp>
      <p:sp>
        <p:nvSpPr>
          <p:cNvPr id="18" name="TextBox 17"/>
          <p:cNvSpPr txBox="1"/>
          <p:nvPr/>
        </p:nvSpPr>
        <p:spPr>
          <a:xfrm>
            <a:off x="4427984" y="2432091"/>
            <a:ext cx="1584176" cy="1938992"/>
          </a:xfrm>
          <a:prstGeom prst="rect">
            <a:avLst/>
          </a:prstGeom>
          <a:solidFill>
            <a:schemeClr val="accent3">
              <a:lumMod val="20000"/>
              <a:lumOff val="80000"/>
            </a:schemeClr>
          </a:solidFill>
          <a:ln w="38100">
            <a:solidFill>
              <a:schemeClr val="tx1"/>
            </a:solidFill>
          </a:ln>
        </p:spPr>
        <p:txBody>
          <a:bodyPr wrap="square" rtlCol="0">
            <a:spAutoFit/>
          </a:bodyPr>
          <a:lstStyle/>
          <a:p>
            <a:pPr algn="ctr"/>
            <a:r>
              <a:rPr lang="en-US" sz="2000" b="1" dirty="0">
                <a:solidFill>
                  <a:srgbClr val="1F497D">
                    <a:lumMod val="50000"/>
                  </a:srgbClr>
                </a:solidFill>
              </a:rPr>
              <a:t>Decent green</a:t>
            </a:r>
          </a:p>
          <a:p>
            <a:pPr algn="ctr"/>
            <a:r>
              <a:rPr lang="en-US" sz="2000" b="1" dirty="0" smtClean="0">
                <a:solidFill>
                  <a:srgbClr val="1F497D">
                    <a:lumMod val="50000"/>
                  </a:srgbClr>
                </a:solidFill>
              </a:rPr>
              <a:t>Jobs/</a:t>
            </a:r>
          </a:p>
          <a:p>
            <a:pPr algn="ctr"/>
            <a:r>
              <a:rPr lang="en-US" sz="2000" b="1" dirty="0" smtClean="0">
                <a:solidFill>
                  <a:srgbClr val="1F497D">
                    <a:lumMod val="50000"/>
                  </a:srgbClr>
                </a:solidFill>
              </a:rPr>
              <a:t>livelihoods </a:t>
            </a:r>
            <a:r>
              <a:rPr lang="en-US" sz="2000" b="1" dirty="0">
                <a:solidFill>
                  <a:srgbClr val="1F497D">
                    <a:lumMod val="50000"/>
                  </a:srgbClr>
                </a:solidFill>
              </a:rPr>
              <a:t>in the</a:t>
            </a:r>
          </a:p>
          <a:p>
            <a:pPr algn="ctr"/>
            <a:r>
              <a:rPr lang="en-US" sz="2000" b="1" dirty="0">
                <a:solidFill>
                  <a:srgbClr val="1F497D">
                    <a:lumMod val="50000"/>
                  </a:srgbClr>
                </a:solidFill>
              </a:rPr>
              <a:t>forest sector</a:t>
            </a:r>
            <a:endParaRPr lang="et-EE" sz="2000" b="1" dirty="0">
              <a:solidFill>
                <a:prstClr val="white"/>
              </a:solidFill>
            </a:endParaRPr>
          </a:p>
        </p:txBody>
      </p:sp>
      <p:sp>
        <p:nvSpPr>
          <p:cNvPr id="20" name="TextBox 19"/>
          <p:cNvSpPr txBox="1"/>
          <p:nvPr/>
        </p:nvSpPr>
        <p:spPr>
          <a:xfrm>
            <a:off x="2339752" y="2436711"/>
            <a:ext cx="1881175" cy="1938992"/>
          </a:xfrm>
          <a:prstGeom prst="rect">
            <a:avLst/>
          </a:prstGeom>
          <a:solidFill>
            <a:schemeClr val="accent1">
              <a:lumMod val="20000"/>
              <a:lumOff val="80000"/>
            </a:schemeClr>
          </a:solidFill>
          <a:ln w="38100">
            <a:solidFill>
              <a:schemeClr val="tx1"/>
            </a:solidFill>
          </a:ln>
        </p:spPr>
        <p:txBody>
          <a:bodyPr wrap="square" rtlCol="0">
            <a:spAutoFit/>
          </a:bodyPr>
          <a:lstStyle/>
          <a:p>
            <a:pPr algn="ctr"/>
            <a:r>
              <a:rPr lang="en-US" sz="2000" b="1" dirty="0">
                <a:solidFill>
                  <a:srgbClr val="1F497D">
                    <a:lumMod val="50000"/>
                  </a:srgbClr>
                </a:solidFill>
              </a:rPr>
              <a:t>A low carbon</a:t>
            </a:r>
          </a:p>
          <a:p>
            <a:pPr algn="ctr"/>
            <a:r>
              <a:rPr lang="en-US" sz="2000" b="1" dirty="0">
                <a:solidFill>
                  <a:srgbClr val="1F497D">
                    <a:lumMod val="50000"/>
                  </a:srgbClr>
                </a:solidFill>
              </a:rPr>
              <a:t>forest </a:t>
            </a:r>
            <a:r>
              <a:rPr lang="en-US" sz="2000" b="1" dirty="0" smtClean="0">
                <a:solidFill>
                  <a:srgbClr val="1F497D">
                    <a:lumMod val="50000"/>
                  </a:srgbClr>
                </a:solidFill>
              </a:rPr>
              <a:t>sector,  minimizing use of non renewable resources</a:t>
            </a:r>
            <a:endParaRPr lang="et-EE" sz="2000" b="1" dirty="0">
              <a:solidFill>
                <a:prstClr val="white"/>
              </a:solidFill>
            </a:endParaRPr>
          </a:p>
        </p:txBody>
      </p:sp>
      <p:sp>
        <p:nvSpPr>
          <p:cNvPr id="21" name="TextBox 20"/>
          <p:cNvSpPr txBox="1"/>
          <p:nvPr/>
        </p:nvSpPr>
        <p:spPr>
          <a:xfrm>
            <a:off x="467544" y="2441844"/>
            <a:ext cx="1575700" cy="1938992"/>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GB" sz="2000" b="1" dirty="0" smtClean="0"/>
              <a:t>Sustainable production and consumption of forest products</a:t>
            </a:r>
            <a:endParaRPr lang="en-GB" sz="2000" b="1" dirty="0"/>
          </a:p>
        </p:txBody>
      </p:sp>
      <p:sp>
        <p:nvSpPr>
          <p:cNvPr id="25" name="TextBox 24"/>
          <p:cNvSpPr txBox="1"/>
          <p:nvPr/>
        </p:nvSpPr>
        <p:spPr>
          <a:xfrm>
            <a:off x="467544" y="5013176"/>
            <a:ext cx="7867419" cy="646331"/>
          </a:xfrm>
          <a:prstGeom prst="rect">
            <a:avLst/>
          </a:prstGeom>
          <a:solidFill>
            <a:schemeClr val="accent4">
              <a:lumMod val="20000"/>
              <a:lumOff val="80000"/>
            </a:schemeClr>
          </a:solidFill>
          <a:ln w="38100">
            <a:solidFill>
              <a:schemeClr val="tx1"/>
            </a:solidFill>
          </a:ln>
        </p:spPr>
        <p:txBody>
          <a:bodyPr wrap="square" rtlCol="0">
            <a:spAutoFit/>
          </a:bodyPr>
          <a:lstStyle/>
          <a:p>
            <a:pPr lvl="0" algn="ctr"/>
            <a:r>
              <a:rPr lang="en-US" b="1" dirty="0" smtClean="0"/>
              <a:t>Cross cutting: Policy </a:t>
            </a:r>
            <a:r>
              <a:rPr lang="en-US" b="1" dirty="0"/>
              <a:t>development and monitoring of the forest sector in relation to a green economy</a:t>
            </a:r>
          </a:p>
        </p:txBody>
      </p:sp>
      <p:sp>
        <p:nvSpPr>
          <p:cNvPr id="26" name="TextBox 25"/>
          <p:cNvSpPr txBox="1"/>
          <p:nvPr/>
        </p:nvSpPr>
        <p:spPr>
          <a:xfrm>
            <a:off x="467544" y="1241838"/>
            <a:ext cx="7867418" cy="707886"/>
          </a:xfrm>
          <a:prstGeom prst="rect">
            <a:avLst/>
          </a:prstGeom>
          <a:solidFill>
            <a:schemeClr val="accent5">
              <a:lumMod val="20000"/>
              <a:lumOff val="80000"/>
            </a:schemeClr>
          </a:solidFill>
          <a:ln w="38100">
            <a:solidFill>
              <a:schemeClr val="tx1"/>
            </a:solidFill>
          </a:ln>
        </p:spPr>
        <p:txBody>
          <a:bodyPr wrap="square" rtlCol="0">
            <a:spAutoFit/>
          </a:bodyPr>
          <a:lstStyle/>
          <a:p>
            <a:pPr algn="ctr">
              <a:spcBef>
                <a:spcPct val="50000"/>
              </a:spcBef>
              <a:defRPr/>
            </a:pPr>
            <a:r>
              <a:rPr lang="en-GB" sz="2000" b="1" dirty="0" smtClean="0"/>
              <a:t>Vision of Green Economy:  low </a:t>
            </a:r>
            <a:r>
              <a:rPr lang="en-GB" sz="2000" b="1" dirty="0"/>
              <a:t>carbon, resource efficient and socially inclusive.</a:t>
            </a:r>
          </a:p>
        </p:txBody>
      </p:sp>
      <p:sp>
        <p:nvSpPr>
          <p:cNvPr id="16" name="Up Arrow 15"/>
          <p:cNvSpPr/>
          <p:nvPr/>
        </p:nvSpPr>
        <p:spPr>
          <a:xfrm>
            <a:off x="899592"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Up Arrow 26"/>
          <p:cNvSpPr/>
          <p:nvPr/>
        </p:nvSpPr>
        <p:spPr>
          <a:xfrm>
            <a:off x="3102438"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Up Arrow 27"/>
          <p:cNvSpPr/>
          <p:nvPr/>
        </p:nvSpPr>
        <p:spPr>
          <a:xfrm>
            <a:off x="5042171" y="4380836"/>
            <a:ext cx="355802" cy="6323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Up Arrow 28"/>
          <p:cNvSpPr/>
          <p:nvPr/>
        </p:nvSpPr>
        <p:spPr>
          <a:xfrm>
            <a:off x="7066087" y="4697006"/>
            <a:ext cx="355802" cy="3161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Up Arrow 29"/>
          <p:cNvSpPr/>
          <p:nvPr/>
        </p:nvSpPr>
        <p:spPr>
          <a:xfrm>
            <a:off x="915314" y="1925544"/>
            <a:ext cx="355802" cy="5163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Up Arrow 30"/>
          <p:cNvSpPr/>
          <p:nvPr/>
        </p:nvSpPr>
        <p:spPr>
          <a:xfrm>
            <a:off x="2974906" y="1925544"/>
            <a:ext cx="355802" cy="488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Up Arrow 31"/>
          <p:cNvSpPr/>
          <p:nvPr/>
        </p:nvSpPr>
        <p:spPr>
          <a:xfrm>
            <a:off x="5016670" y="1925544"/>
            <a:ext cx="355802" cy="4885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Up Arrow 32"/>
          <p:cNvSpPr/>
          <p:nvPr/>
        </p:nvSpPr>
        <p:spPr>
          <a:xfrm>
            <a:off x="7220958" y="1925544"/>
            <a:ext cx="355802" cy="5162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Left-Right Arrow 33"/>
          <p:cNvSpPr/>
          <p:nvPr/>
        </p:nvSpPr>
        <p:spPr>
          <a:xfrm>
            <a:off x="1882624" y="3205862"/>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Left-Right Arrow 35"/>
          <p:cNvSpPr/>
          <p:nvPr/>
        </p:nvSpPr>
        <p:spPr>
          <a:xfrm>
            <a:off x="3961103" y="3337119"/>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Left-Right Arrow 36"/>
          <p:cNvSpPr/>
          <p:nvPr/>
        </p:nvSpPr>
        <p:spPr>
          <a:xfrm>
            <a:off x="5993852" y="3185632"/>
            <a:ext cx="596608" cy="4006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23"/>
          <p:cNvSpPr txBox="1">
            <a:spLocks noChangeArrowheads="1"/>
          </p:cNvSpPr>
          <p:nvPr/>
        </p:nvSpPr>
        <p:spPr bwMode="auto">
          <a:xfrm>
            <a:off x="0" y="0"/>
            <a:ext cx="9143999" cy="83671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Sustainable Forest </a:t>
            </a:r>
            <a:r>
              <a:rPr lang="en-US" sz="2400" b="1" dirty="0">
                <a:latin typeface="Arial" pitchFamily="34" charset="0"/>
                <a:cs typeface="Arial" pitchFamily="34" charset="0"/>
              </a:rPr>
              <a:t>M</a:t>
            </a:r>
            <a:r>
              <a:rPr lang="en-US" sz="2400" b="1" dirty="0" smtClean="0">
                <a:latin typeface="Arial" pitchFamily="34" charset="0"/>
                <a:cs typeface="Arial" pitchFamily="34" charset="0"/>
              </a:rPr>
              <a:t>anagement is seen as one important pathway that can contribute to a Green Economy in the following ways </a:t>
            </a:r>
            <a:endParaRPr lang="en-US" sz="2400" b="1" dirty="0">
              <a:latin typeface="Arial" pitchFamily="34" charset="0"/>
              <a:cs typeface="Arial" pitchFamily="34" charset="0"/>
            </a:endParaRPr>
          </a:p>
        </p:txBody>
      </p:sp>
      <p:sp>
        <p:nvSpPr>
          <p:cNvPr id="39" name="TextBox 38"/>
          <p:cNvSpPr txBox="1"/>
          <p:nvPr/>
        </p:nvSpPr>
        <p:spPr>
          <a:xfrm>
            <a:off x="270759" y="5905268"/>
            <a:ext cx="8496944" cy="646331"/>
          </a:xfrm>
          <a:prstGeom prst="rect">
            <a:avLst/>
          </a:prstGeom>
          <a:noFill/>
        </p:spPr>
        <p:txBody>
          <a:bodyPr wrap="square" rtlCol="0">
            <a:spAutoFit/>
          </a:bodyPr>
          <a:lstStyle/>
          <a:p>
            <a:pPr algn="ctr"/>
            <a:r>
              <a:rPr lang="en-US" b="1" dirty="0">
                <a:solidFill>
                  <a:srgbClr val="FF0000"/>
                </a:solidFill>
                <a:latin typeface="Arial" pitchFamily="34" charset="0"/>
                <a:cs typeface="Arial" pitchFamily="34" charset="0"/>
              </a:rPr>
              <a:t>N</a:t>
            </a:r>
            <a:r>
              <a:rPr lang="en-US" b="1" dirty="0" smtClean="0">
                <a:solidFill>
                  <a:srgbClr val="FF0000"/>
                </a:solidFill>
                <a:latin typeface="Arial" pitchFamily="34" charset="0"/>
                <a:cs typeface="Arial" pitchFamily="34" charset="0"/>
              </a:rPr>
              <a:t>ote </a:t>
            </a:r>
            <a:r>
              <a:rPr lang="en-US" b="1" dirty="0">
                <a:solidFill>
                  <a:srgbClr val="FF0000"/>
                </a:solidFill>
                <a:latin typeface="Arial" pitchFamily="34" charset="0"/>
                <a:cs typeface="Arial" pitchFamily="34" charset="0"/>
              </a:rPr>
              <a:t>to only see this as a general generic guide to be modified </a:t>
            </a:r>
            <a:r>
              <a:rPr lang="en-US" b="1" dirty="0" smtClean="0">
                <a:solidFill>
                  <a:srgbClr val="FF0000"/>
                </a:solidFill>
                <a:latin typeface="Arial" pitchFamily="34" charset="0"/>
                <a:cs typeface="Arial" pitchFamily="34" charset="0"/>
              </a:rPr>
              <a:t>depending </a:t>
            </a:r>
            <a:r>
              <a:rPr lang="en-US" b="1" dirty="0">
                <a:solidFill>
                  <a:srgbClr val="FF0000"/>
                </a:solidFill>
                <a:latin typeface="Arial" pitchFamily="34" charset="0"/>
                <a:cs typeface="Arial" pitchFamily="34" charset="0"/>
              </a:rPr>
              <a:t>on </a:t>
            </a:r>
            <a:r>
              <a:rPr lang="en-US" b="1" dirty="0" smtClean="0">
                <a:solidFill>
                  <a:srgbClr val="FF0000"/>
                </a:solidFill>
                <a:latin typeface="Arial" pitchFamily="34" charset="0"/>
                <a:cs typeface="Arial" pitchFamily="34" charset="0"/>
              </a:rPr>
              <a:t>context. </a:t>
            </a:r>
            <a:endParaRPr lang="en-GB" dirty="0"/>
          </a:p>
        </p:txBody>
      </p:sp>
      <p:sp>
        <p:nvSpPr>
          <p:cNvPr id="2" name="Slide Number Placeholder 1"/>
          <p:cNvSpPr>
            <a:spLocks noGrp="1"/>
          </p:cNvSpPr>
          <p:nvPr>
            <p:ph type="sldNum" sz="quarter" idx="12"/>
          </p:nvPr>
        </p:nvSpPr>
        <p:spPr/>
        <p:txBody>
          <a:bodyPr/>
          <a:lstStyle/>
          <a:p>
            <a:fld id="{C773055D-3D83-4F9B-B432-49D59E9B1019}" type="slidenum">
              <a:rPr lang="en-GB" smtClean="0"/>
              <a:t>17</a:t>
            </a:fld>
            <a:endParaRPr lang="en-GB"/>
          </a:p>
        </p:txBody>
      </p:sp>
    </p:spTree>
    <p:extLst>
      <p:ext uri="{BB962C8B-B14F-4D97-AF65-F5344CB8AC3E}">
        <p14:creationId xmlns:p14="http://schemas.microsoft.com/office/powerpoint/2010/main" val="1619706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4684322" y="817595"/>
            <a:ext cx="4459678" cy="4343400"/>
          </a:xfrm>
          <a:prstGeom prst="ellipse">
            <a:avLst/>
          </a:prstGeom>
          <a:solidFill>
            <a:schemeClr val="accent3">
              <a:lumMod val="60000"/>
              <a:lumOff val="40000"/>
            </a:scheme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58767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lgn="ctr">
              <a:spcBef>
                <a:spcPct val="50000"/>
              </a:spcBef>
              <a:defRPr/>
            </a:pPr>
            <a:endParaRPr lang="en-GB" b="1" dirty="0">
              <a:solidFill>
                <a:srgbClr val="FF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0" y="-37383"/>
            <a:ext cx="9172575" cy="946103"/>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How sustainable forest management fits perfectly within green economy and sustainable development principles </a:t>
            </a:r>
            <a:endParaRPr lang="en-US" sz="2400" b="1" dirty="0">
              <a:latin typeface="Arial" pitchFamily="34" charset="0"/>
              <a:cs typeface="Arial" pitchFamily="34" charset="0"/>
            </a:endParaRPr>
          </a:p>
        </p:txBody>
      </p:sp>
      <p:sp>
        <p:nvSpPr>
          <p:cNvPr id="17" name="Oval 16"/>
          <p:cNvSpPr/>
          <p:nvPr/>
        </p:nvSpPr>
        <p:spPr>
          <a:xfrm>
            <a:off x="376237" y="1302159"/>
            <a:ext cx="3475038" cy="3325415"/>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77018" y="1797905"/>
            <a:ext cx="2520280" cy="238278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5167455" y="1291079"/>
            <a:ext cx="3475038" cy="33254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716842" y="1808433"/>
            <a:ext cx="2376264" cy="2290706"/>
          </a:xfrm>
          <a:prstGeom prst="ellipse">
            <a:avLst/>
          </a:prstGeom>
          <a:solidFill>
            <a:srgbClr val="92D05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Up Arrow 3"/>
          <p:cNvSpPr/>
          <p:nvPr/>
        </p:nvSpPr>
        <p:spPr>
          <a:xfrm>
            <a:off x="1645704" y="4135381"/>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Up Arrow 21"/>
          <p:cNvSpPr/>
          <p:nvPr/>
        </p:nvSpPr>
        <p:spPr>
          <a:xfrm rot="16200000">
            <a:off x="3107698" y="2748740"/>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Up Arrow 22"/>
          <p:cNvSpPr/>
          <p:nvPr/>
        </p:nvSpPr>
        <p:spPr>
          <a:xfrm rot="10800000">
            <a:off x="1669106" y="1321232"/>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rot="5564980">
            <a:off x="172971" y="2703432"/>
            <a:ext cx="936104" cy="481113"/>
          </a:xfrm>
          <a:prstGeom prst="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Up Arrow 24"/>
          <p:cNvSpPr/>
          <p:nvPr/>
        </p:nvSpPr>
        <p:spPr>
          <a:xfrm rot="16200000">
            <a:off x="4438647" y="2714604"/>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Up Arrow 25"/>
          <p:cNvSpPr/>
          <p:nvPr/>
        </p:nvSpPr>
        <p:spPr>
          <a:xfrm rot="5400000">
            <a:off x="7899748" y="2641900"/>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Up Arrow 27"/>
          <p:cNvSpPr/>
          <p:nvPr/>
        </p:nvSpPr>
        <p:spPr>
          <a:xfrm rot="10800000">
            <a:off x="6436922" y="1271711"/>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Users\PeterOHara\Desktop\Blog pics\3rd world city.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5197680"/>
            <a:ext cx="2715705" cy="164570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15" idx="2"/>
          </p:cNvCxnSpPr>
          <p:nvPr/>
        </p:nvCxnSpPr>
        <p:spPr>
          <a:xfrm flipH="1">
            <a:off x="4536281" y="908720"/>
            <a:ext cx="50007" cy="42889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43643" y="2167029"/>
            <a:ext cx="2470139" cy="1477328"/>
          </a:xfrm>
          <a:prstGeom prst="rect">
            <a:avLst/>
          </a:prstGeom>
          <a:noFill/>
        </p:spPr>
        <p:txBody>
          <a:bodyPr wrap="square" rtlCol="0">
            <a:spAutoFit/>
          </a:bodyPr>
          <a:lstStyle/>
          <a:p>
            <a:pPr algn="ctr"/>
            <a:r>
              <a:rPr lang="en-GB" b="1" dirty="0" smtClean="0">
                <a:solidFill>
                  <a:schemeClr val="accent2"/>
                </a:solidFill>
              </a:rPr>
              <a:t>UNSUSTINABLE DEVELOPMENT: </a:t>
            </a:r>
          </a:p>
          <a:p>
            <a:pPr algn="ctr"/>
            <a:r>
              <a:rPr lang="en-GB" b="1" dirty="0" smtClean="0"/>
              <a:t>e.g.  Reliance on non-renewable energy such as oil and gas</a:t>
            </a:r>
            <a:endParaRPr lang="en-GB" b="1" dirty="0"/>
          </a:p>
        </p:txBody>
      </p:sp>
      <p:sp>
        <p:nvSpPr>
          <p:cNvPr id="34" name="TextBox 33"/>
          <p:cNvSpPr txBox="1"/>
          <p:nvPr/>
        </p:nvSpPr>
        <p:spPr>
          <a:xfrm>
            <a:off x="5716844" y="1900930"/>
            <a:ext cx="2376263" cy="2308324"/>
          </a:xfrm>
          <a:prstGeom prst="rect">
            <a:avLst/>
          </a:prstGeom>
          <a:noFill/>
        </p:spPr>
        <p:txBody>
          <a:bodyPr wrap="square" rtlCol="0">
            <a:spAutoFit/>
          </a:bodyPr>
          <a:lstStyle/>
          <a:p>
            <a:pPr algn="ctr"/>
            <a:r>
              <a:rPr lang="en-GB" b="1" dirty="0" smtClean="0">
                <a:solidFill>
                  <a:schemeClr val="tx2">
                    <a:lumMod val="60000"/>
                    <a:lumOff val="40000"/>
                  </a:schemeClr>
                </a:solidFill>
              </a:rPr>
              <a:t>MORE SUSTAINABLE DEVELOPMENT THROUGH GREENING ECONOMIES </a:t>
            </a:r>
            <a:r>
              <a:rPr lang="en-GB" b="1" dirty="0" smtClean="0"/>
              <a:t>e.g. more reliance on renewable energy from sources such as sustainably managed forests</a:t>
            </a:r>
            <a:endParaRPr lang="en-GB" b="1" dirty="0"/>
          </a:p>
        </p:txBody>
      </p:sp>
      <p:sp>
        <p:nvSpPr>
          <p:cNvPr id="12" name="Bent Arrow 11"/>
          <p:cNvSpPr/>
          <p:nvPr/>
        </p:nvSpPr>
        <p:spPr>
          <a:xfrm rot="10800000">
            <a:off x="5580112" y="4616493"/>
            <a:ext cx="1584276" cy="1863950"/>
          </a:xfrm>
          <a:prstGeom prst="bentArrow">
            <a:avLst>
              <a:gd name="adj1" fmla="val 25000"/>
              <a:gd name="adj2" fmla="val 25000"/>
              <a:gd name="adj3" fmla="val 25000"/>
              <a:gd name="adj4"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Up Arrow 39"/>
          <p:cNvSpPr/>
          <p:nvPr/>
        </p:nvSpPr>
        <p:spPr>
          <a:xfrm>
            <a:off x="6497122" y="4067107"/>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Bent-Up Arrow 28"/>
          <p:cNvSpPr/>
          <p:nvPr/>
        </p:nvSpPr>
        <p:spPr>
          <a:xfrm rot="5400000">
            <a:off x="1739026" y="4785170"/>
            <a:ext cx="1764841" cy="1427487"/>
          </a:xfrm>
          <a:prstGeom prst="bentUpArrow">
            <a:avLst>
              <a:gd name="adj1" fmla="val 28341"/>
              <a:gd name="adj2" fmla="val 25000"/>
              <a:gd name="adj3" fmla="val 26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179512" y="4627574"/>
            <a:ext cx="1489594" cy="2308324"/>
          </a:xfrm>
          <a:prstGeom prst="rect">
            <a:avLst/>
          </a:prstGeom>
          <a:noFill/>
        </p:spPr>
        <p:txBody>
          <a:bodyPr wrap="square" rtlCol="0">
            <a:spAutoFit/>
          </a:bodyPr>
          <a:lstStyle/>
          <a:p>
            <a:pPr algn="ctr"/>
            <a:r>
              <a:rPr lang="en-GB" b="1" dirty="0" smtClean="0"/>
              <a:t>Development is based on resource depletion as population and economies grow</a:t>
            </a:r>
            <a:endParaRPr lang="en-GB" b="1" dirty="0"/>
          </a:p>
        </p:txBody>
      </p:sp>
      <p:sp>
        <p:nvSpPr>
          <p:cNvPr id="33" name="TextBox 32"/>
          <p:cNvSpPr txBox="1"/>
          <p:nvPr/>
        </p:nvSpPr>
        <p:spPr>
          <a:xfrm>
            <a:off x="7572116" y="4627574"/>
            <a:ext cx="1489594" cy="2308324"/>
          </a:xfrm>
          <a:prstGeom prst="rect">
            <a:avLst/>
          </a:prstGeom>
          <a:noFill/>
        </p:spPr>
        <p:txBody>
          <a:bodyPr wrap="square" rtlCol="0">
            <a:spAutoFit/>
          </a:bodyPr>
          <a:lstStyle/>
          <a:p>
            <a:pPr algn="ctr"/>
            <a:r>
              <a:rPr lang="en-GB" b="1" dirty="0" smtClean="0"/>
              <a:t>There can be development based on a sustainable off-take without diminishing the resource</a:t>
            </a:r>
            <a:endParaRPr lang="en-GB" b="1" dirty="0"/>
          </a:p>
        </p:txBody>
      </p:sp>
      <p:sp>
        <p:nvSpPr>
          <p:cNvPr id="2" name="Notched Right Arrow 1"/>
          <p:cNvSpPr/>
          <p:nvPr/>
        </p:nvSpPr>
        <p:spPr>
          <a:xfrm>
            <a:off x="3575750" y="925908"/>
            <a:ext cx="2004361" cy="1512168"/>
          </a:xfrm>
          <a:prstGeom prst="notch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Shift to Greener Economy</a:t>
            </a:r>
            <a:endParaRPr lang="en-GB" b="1" dirty="0">
              <a:solidFill>
                <a:schemeClr val="tx1"/>
              </a:solidFill>
            </a:endParaRPr>
          </a:p>
        </p:txBody>
      </p:sp>
      <p:sp>
        <p:nvSpPr>
          <p:cNvPr id="3" name="Slide Number Placeholder 2"/>
          <p:cNvSpPr>
            <a:spLocks noGrp="1"/>
          </p:cNvSpPr>
          <p:nvPr>
            <p:ph type="sldNum" sz="quarter" idx="12"/>
          </p:nvPr>
        </p:nvSpPr>
        <p:spPr/>
        <p:txBody>
          <a:bodyPr/>
          <a:lstStyle/>
          <a:p>
            <a:fld id="{C773055D-3D83-4F9B-B432-49D59E9B1019}" type="slidenum">
              <a:rPr lang="en-GB" smtClean="0"/>
              <a:t>18</a:t>
            </a:fld>
            <a:endParaRPr lang="en-GB"/>
          </a:p>
        </p:txBody>
      </p:sp>
      <p:sp>
        <p:nvSpPr>
          <p:cNvPr id="5" name="TextBox 4"/>
          <p:cNvSpPr txBox="1"/>
          <p:nvPr/>
        </p:nvSpPr>
        <p:spPr>
          <a:xfrm>
            <a:off x="4586287" y="2211388"/>
            <a:ext cx="45719" cy="369332"/>
          </a:xfrm>
          <a:prstGeom prst="rect">
            <a:avLst/>
          </a:prstGeom>
          <a:noFill/>
        </p:spPr>
        <p:txBody>
          <a:bodyPr wrap="square" rtlCol="0">
            <a:spAutoFit/>
          </a:bodyPr>
          <a:lstStyle/>
          <a:p>
            <a:endParaRPr lang="en-GB" dirty="0"/>
          </a:p>
        </p:txBody>
      </p:sp>
      <p:sp>
        <p:nvSpPr>
          <p:cNvPr id="38" name="Up Arrow 37"/>
          <p:cNvSpPr/>
          <p:nvPr/>
        </p:nvSpPr>
        <p:spPr>
          <a:xfrm rot="16200000">
            <a:off x="5126499" y="2810695"/>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Up Arrow 38"/>
          <p:cNvSpPr/>
          <p:nvPr/>
        </p:nvSpPr>
        <p:spPr>
          <a:xfrm rot="5400000">
            <a:off x="8447404" y="2650193"/>
            <a:ext cx="936104" cy="549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4037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15" name="Rectangle 23"/>
          <p:cNvSpPr txBox="1">
            <a:spLocks noChangeArrowheads="1"/>
          </p:cNvSpPr>
          <p:nvPr/>
        </p:nvSpPr>
        <p:spPr bwMode="auto">
          <a:xfrm>
            <a:off x="0" y="-37383"/>
            <a:ext cx="9172575" cy="1068294"/>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Sustainable Forest Management is of key importance to sustainable development</a:t>
            </a:r>
            <a:endParaRPr lang="en-US" sz="2400" b="1" dirty="0">
              <a:latin typeface="Arial" pitchFamily="34" charset="0"/>
              <a:cs typeface="Arial" pitchFamily="34" charset="0"/>
            </a:endParaRPr>
          </a:p>
        </p:txBody>
      </p:sp>
      <p:pic>
        <p:nvPicPr>
          <p:cNvPr id="13" name="Picture 12"/>
          <p:cNvPicPr/>
          <p:nvPr/>
        </p:nvPicPr>
        <p:blipFill rotWithShape="1">
          <a:blip r:embed="rId3" cstate="print">
            <a:lum bright="40000" contrast="-40000"/>
            <a:extLst>
              <a:ext uri="{28A0092B-C50C-407E-A947-70E740481C1C}">
                <a14:useLocalDpi xmlns:a14="http://schemas.microsoft.com/office/drawing/2010/main" val="0"/>
              </a:ext>
            </a:extLst>
          </a:blip>
          <a:srcRect l="1061" t="7241" r="1195" b="1579"/>
          <a:stretch/>
        </p:blipFill>
        <p:spPr bwMode="auto">
          <a:xfrm>
            <a:off x="14286" y="1005916"/>
            <a:ext cx="9201150" cy="5852084"/>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4286" y="980728"/>
            <a:ext cx="3816424" cy="1323439"/>
          </a:xfrm>
          <a:prstGeom prst="rect">
            <a:avLst/>
          </a:prstGeom>
          <a:noFill/>
        </p:spPr>
        <p:txBody>
          <a:bodyPr wrap="square" rtlCol="0">
            <a:spAutoFit/>
          </a:bodyPr>
          <a:lstStyle/>
          <a:p>
            <a:pPr algn="ctr"/>
            <a:r>
              <a:rPr lang="en-GB" sz="2000" b="1" dirty="0"/>
              <a:t>Forest goods directly support the economic livelihoods </a:t>
            </a:r>
            <a:r>
              <a:rPr lang="en-GB" sz="2000" b="1" dirty="0" smtClean="0"/>
              <a:t>and needs, including energy needs of </a:t>
            </a:r>
            <a:r>
              <a:rPr lang="en-GB" sz="2000" b="1" dirty="0"/>
              <a:t>over </a:t>
            </a:r>
            <a:r>
              <a:rPr lang="en-GB" sz="2000" b="1" dirty="0" smtClean="0"/>
              <a:t>2 </a:t>
            </a:r>
            <a:r>
              <a:rPr lang="en-GB" sz="2000" b="1" dirty="0"/>
              <a:t>billion </a:t>
            </a:r>
            <a:r>
              <a:rPr lang="en-GB" sz="2000" b="1" dirty="0" smtClean="0"/>
              <a:t>people.</a:t>
            </a:r>
            <a:endParaRPr lang="en-GB" sz="2000" b="1" dirty="0"/>
          </a:p>
        </p:txBody>
      </p:sp>
      <p:sp>
        <p:nvSpPr>
          <p:cNvPr id="3" name="TextBox 2"/>
          <p:cNvSpPr txBox="1"/>
          <p:nvPr/>
        </p:nvSpPr>
        <p:spPr>
          <a:xfrm>
            <a:off x="3995936" y="1030911"/>
            <a:ext cx="5148064" cy="1015663"/>
          </a:xfrm>
          <a:prstGeom prst="rect">
            <a:avLst/>
          </a:prstGeom>
          <a:noFill/>
        </p:spPr>
        <p:txBody>
          <a:bodyPr wrap="square" rtlCol="0">
            <a:spAutoFit/>
          </a:bodyPr>
          <a:lstStyle/>
          <a:p>
            <a:pPr algn="ctr"/>
            <a:r>
              <a:rPr lang="en-GB" sz="2000" b="1" dirty="0"/>
              <a:t>P</a:t>
            </a:r>
            <a:r>
              <a:rPr lang="en-GB" sz="2000" b="1" dirty="0" smtClean="0"/>
              <a:t>ublic </a:t>
            </a:r>
            <a:r>
              <a:rPr lang="en-GB" sz="2000" b="1" dirty="0"/>
              <a:t>goods </a:t>
            </a:r>
            <a:r>
              <a:rPr lang="en-GB" sz="2000" b="1" dirty="0" smtClean="0"/>
              <a:t>and services derived </a:t>
            </a:r>
            <a:r>
              <a:rPr lang="en-GB" sz="2000" b="1" dirty="0"/>
              <a:t>from forest ecosystems have </a:t>
            </a:r>
            <a:r>
              <a:rPr lang="en-GB" sz="2000" b="1" dirty="0" smtClean="0"/>
              <a:t>substantial economic </a:t>
            </a:r>
            <a:r>
              <a:rPr lang="en-GB" sz="2000" b="1" dirty="0"/>
              <a:t>value estimated in the trillions of dollars</a:t>
            </a:r>
          </a:p>
        </p:txBody>
      </p:sp>
      <p:sp>
        <p:nvSpPr>
          <p:cNvPr id="4" name="Rectangle 3"/>
          <p:cNvSpPr/>
          <p:nvPr/>
        </p:nvSpPr>
        <p:spPr>
          <a:xfrm>
            <a:off x="0" y="2781300"/>
            <a:ext cx="4572000" cy="1323439"/>
          </a:xfrm>
          <a:prstGeom prst="rect">
            <a:avLst/>
          </a:prstGeom>
        </p:spPr>
        <p:txBody>
          <a:bodyPr>
            <a:spAutoFit/>
          </a:bodyPr>
          <a:lstStyle/>
          <a:p>
            <a:pPr algn="ctr"/>
            <a:r>
              <a:rPr lang="en-GB" sz="2000" b="1" dirty="0"/>
              <a:t>Forests sustain more than 50 per cent of</a:t>
            </a:r>
          </a:p>
          <a:p>
            <a:pPr algn="ctr"/>
            <a:r>
              <a:rPr lang="en-GB" sz="2000" b="1" dirty="0"/>
              <a:t>terrestrial species, they regulate global climate through carbon storage and protect watersheds.</a:t>
            </a:r>
          </a:p>
        </p:txBody>
      </p:sp>
      <p:sp>
        <p:nvSpPr>
          <p:cNvPr id="5" name="TextBox 4"/>
          <p:cNvSpPr txBox="1"/>
          <p:nvPr/>
        </p:nvSpPr>
        <p:spPr>
          <a:xfrm>
            <a:off x="4932040" y="2781300"/>
            <a:ext cx="4032448" cy="1323439"/>
          </a:xfrm>
          <a:prstGeom prst="rect">
            <a:avLst/>
          </a:prstGeom>
          <a:noFill/>
        </p:spPr>
        <p:txBody>
          <a:bodyPr wrap="square" rtlCol="0">
            <a:spAutoFit/>
          </a:bodyPr>
          <a:lstStyle/>
          <a:p>
            <a:pPr algn="ctr">
              <a:defRPr/>
            </a:pPr>
            <a:r>
              <a:rPr lang="en-GB" sz="2000" b="1" dirty="0" smtClean="0"/>
              <a:t>Most </a:t>
            </a:r>
            <a:r>
              <a:rPr lang="en-GB" sz="2000" b="1" dirty="0"/>
              <a:t>important source of renewable energy globally, especially for the world’s poorer people</a:t>
            </a:r>
            <a:r>
              <a:rPr lang="en-GB" sz="2000" b="1" dirty="0">
                <a:solidFill>
                  <a:srgbClr val="0070C0"/>
                </a:solidFill>
              </a:rPr>
              <a:t>. </a:t>
            </a:r>
          </a:p>
        </p:txBody>
      </p:sp>
      <p:sp>
        <p:nvSpPr>
          <p:cNvPr id="6" name="Rectangle 5"/>
          <p:cNvSpPr/>
          <p:nvPr/>
        </p:nvSpPr>
        <p:spPr>
          <a:xfrm>
            <a:off x="57149" y="5078486"/>
            <a:ext cx="9115425" cy="1631216"/>
          </a:xfrm>
          <a:prstGeom prst="rect">
            <a:avLst/>
          </a:prstGeom>
        </p:spPr>
        <p:txBody>
          <a:bodyPr wrap="square">
            <a:spAutoFit/>
          </a:bodyPr>
          <a:lstStyle/>
          <a:p>
            <a:pPr algn="ctr"/>
            <a:r>
              <a:rPr lang="en-GB" sz="2000" b="1" dirty="0">
                <a:solidFill>
                  <a:schemeClr val="accent6">
                    <a:lumMod val="50000"/>
                  </a:schemeClr>
                </a:solidFill>
              </a:rPr>
              <a:t>The Rio+20 Outcome Document </a:t>
            </a:r>
            <a:r>
              <a:rPr lang="en-GB" sz="2000" b="1" dirty="0" smtClean="0">
                <a:solidFill>
                  <a:schemeClr val="accent6">
                    <a:lumMod val="50000"/>
                  </a:schemeClr>
                </a:solidFill>
              </a:rPr>
              <a:t>(</a:t>
            </a:r>
            <a:r>
              <a:rPr lang="en-GB" sz="2000" b="1" dirty="0">
                <a:solidFill>
                  <a:schemeClr val="accent6">
                    <a:lumMod val="50000"/>
                  </a:schemeClr>
                </a:solidFill>
              </a:rPr>
              <a:t>UN</a:t>
            </a:r>
          </a:p>
          <a:p>
            <a:pPr algn="ctr"/>
            <a:r>
              <a:rPr lang="en-GB" sz="2000" b="1" dirty="0">
                <a:solidFill>
                  <a:schemeClr val="accent6">
                    <a:lumMod val="50000"/>
                  </a:schemeClr>
                </a:solidFill>
              </a:rPr>
              <a:t>2012, paragraph </a:t>
            </a:r>
            <a:r>
              <a:rPr lang="en-GB" sz="2000" b="1" dirty="0" smtClean="0">
                <a:solidFill>
                  <a:schemeClr val="accent6">
                    <a:lumMod val="50000"/>
                  </a:schemeClr>
                </a:solidFill>
              </a:rPr>
              <a:t>52) acknowledges </a:t>
            </a:r>
            <a:r>
              <a:rPr lang="en-GB" sz="2000" b="1" dirty="0">
                <a:solidFill>
                  <a:schemeClr val="accent6">
                    <a:lumMod val="50000"/>
                  </a:schemeClr>
                </a:solidFill>
              </a:rPr>
              <a:t>that:</a:t>
            </a:r>
          </a:p>
          <a:p>
            <a:pPr algn="ctr"/>
            <a:r>
              <a:rPr lang="en-GB" sz="2000" b="1" dirty="0">
                <a:solidFill>
                  <a:schemeClr val="accent6">
                    <a:lumMod val="50000"/>
                  </a:schemeClr>
                </a:solidFill>
              </a:rPr>
              <a:t>“…the wide range of products and services that forests provide creates opportunities to </a:t>
            </a:r>
            <a:r>
              <a:rPr lang="en-GB" sz="2000" b="1" dirty="0" smtClean="0">
                <a:solidFill>
                  <a:schemeClr val="accent6">
                    <a:lumMod val="50000"/>
                  </a:schemeClr>
                </a:solidFill>
              </a:rPr>
              <a:t>address many </a:t>
            </a:r>
            <a:r>
              <a:rPr lang="en-GB" sz="2000" b="1" dirty="0">
                <a:solidFill>
                  <a:schemeClr val="accent6">
                    <a:lumMod val="50000"/>
                  </a:schemeClr>
                </a:solidFill>
              </a:rPr>
              <a:t>of the most pressing sustainable development challenges. </a:t>
            </a:r>
            <a:endParaRPr lang="en-GB" sz="2000" b="1" dirty="0" smtClean="0">
              <a:solidFill>
                <a:schemeClr val="accent6">
                  <a:lumMod val="50000"/>
                </a:schemeClr>
              </a:solidFill>
            </a:endParaRPr>
          </a:p>
          <a:p>
            <a:pPr algn="ctr"/>
            <a:r>
              <a:rPr lang="en-GB" sz="2000" b="1" dirty="0" smtClean="0">
                <a:solidFill>
                  <a:srgbClr val="FF0000"/>
                </a:solidFill>
              </a:rPr>
              <a:t>We </a:t>
            </a:r>
            <a:r>
              <a:rPr lang="en-GB" sz="2000" b="1" dirty="0">
                <a:solidFill>
                  <a:srgbClr val="FF0000"/>
                </a:solidFill>
              </a:rPr>
              <a:t>call for enhanced efforts </a:t>
            </a:r>
            <a:r>
              <a:rPr lang="en-GB" sz="2000" b="1" dirty="0" smtClean="0">
                <a:solidFill>
                  <a:srgbClr val="FF0000"/>
                </a:solidFill>
              </a:rPr>
              <a:t>to achieve </a:t>
            </a:r>
            <a:r>
              <a:rPr lang="en-GB" sz="2000" b="1" dirty="0">
                <a:solidFill>
                  <a:srgbClr val="FF0000"/>
                </a:solidFill>
              </a:rPr>
              <a:t>the sustainable management of </a:t>
            </a:r>
            <a:r>
              <a:rPr lang="en-GB" sz="2000" b="1" dirty="0" smtClean="0">
                <a:solidFill>
                  <a:srgbClr val="FF0000"/>
                </a:solidFill>
              </a:rPr>
              <a:t>forests</a:t>
            </a:r>
            <a:r>
              <a:rPr lang="en-GB" sz="2000" b="1" dirty="0" smtClean="0">
                <a:solidFill>
                  <a:schemeClr val="accent6">
                    <a:lumMod val="50000"/>
                  </a:schemeClr>
                </a:solidFill>
              </a:rPr>
              <a:t>’’</a:t>
            </a:r>
            <a:endParaRPr lang="en-GB" sz="2000" b="1" dirty="0">
              <a:solidFill>
                <a:schemeClr val="accent6">
                  <a:lumMod val="50000"/>
                </a:schemeClr>
              </a:solidFill>
            </a:endParaRPr>
          </a:p>
        </p:txBody>
      </p:sp>
      <p:sp>
        <p:nvSpPr>
          <p:cNvPr id="7" name="Slide Number Placeholder 6"/>
          <p:cNvSpPr>
            <a:spLocks noGrp="1"/>
          </p:cNvSpPr>
          <p:nvPr>
            <p:ph type="sldNum" sz="quarter" idx="12"/>
          </p:nvPr>
        </p:nvSpPr>
        <p:spPr/>
        <p:txBody>
          <a:bodyPr/>
          <a:lstStyle/>
          <a:p>
            <a:fld id="{C773055D-3D83-4F9B-B432-49D59E9B1019}" type="slidenum">
              <a:rPr lang="en-GB" smtClean="0"/>
              <a:t>19</a:t>
            </a:fld>
            <a:endParaRPr lang="en-GB"/>
          </a:p>
        </p:txBody>
      </p:sp>
    </p:spTree>
    <p:extLst>
      <p:ext uri="{BB962C8B-B14F-4D97-AF65-F5344CB8AC3E}">
        <p14:creationId xmlns:p14="http://schemas.microsoft.com/office/powerpoint/2010/main" val="3294069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 y="908720"/>
            <a:ext cx="914399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eaLnBrk="1" hangingPunct="1">
              <a:lnSpc>
                <a:spcPct val="80000"/>
              </a:lnSpc>
              <a:buFontTx/>
              <a:buNone/>
            </a:pPr>
            <a:endParaRPr lang="en-GB" sz="2000" b="1" dirty="0" smtClean="0"/>
          </a:p>
          <a:p>
            <a:pPr marL="0" indent="0" eaLnBrk="1" hangingPunct="1">
              <a:lnSpc>
                <a:spcPct val="80000"/>
              </a:lnSpc>
              <a:buNone/>
            </a:pPr>
            <a:r>
              <a:rPr lang="en-GB" sz="2000" b="1" dirty="0" smtClean="0"/>
              <a:t>1. Please take part but do not dominate - provide opportunity for the quieter people to take part especially in group work.</a:t>
            </a:r>
          </a:p>
          <a:p>
            <a:pPr marL="0" indent="0" eaLnBrk="1" hangingPunct="1">
              <a:lnSpc>
                <a:spcPct val="80000"/>
              </a:lnSpc>
            </a:pPr>
            <a:endParaRPr lang="en-GB" sz="2000" b="1" dirty="0"/>
          </a:p>
          <a:p>
            <a:pPr marL="0" indent="0" eaLnBrk="1" hangingPunct="1">
              <a:lnSpc>
                <a:spcPct val="80000"/>
              </a:lnSpc>
              <a:buNone/>
            </a:pPr>
            <a:r>
              <a:rPr lang="en-GB" sz="2000" b="1" dirty="0"/>
              <a:t>2</a:t>
            </a:r>
            <a:r>
              <a:rPr lang="en-GB" sz="2000" b="1" dirty="0" smtClean="0"/>
              <a:t>. A sheet is provided for continuous feedback – for what you like and don’t like about the training workshop.</a:t>
            </a:r>
          </a:p>
          <a:p>
            <a:pPr marL="0" indent="0" eaLnBrk="1" hangingPunct="1">
              <a:lnSpc>
                <a:spcPct val="80000"/>
              </a:lnSpc>
            </a:pPr>
            <a:endParaRPr lang="en-GB" sz="2000" b="1" dirty="0" smtClean="0"/>
          </a:p>
          <a:p>
            <a:pPr marL="0" indent="0" eaLnBrk="1" hangingPunct="1">
              <a:lnSpc>
                <a:spcPct val="80000"/>
              </a:lnSpc>
              <a:buNone/>
            </a:pPr>
            <a:r>
              <a:rPr lang="en-GB" sz="2000" b="1" dirty="0"/>
              <a:t>3</a:t>
            </a:r>
            <a:r>
              <a:rPr lang="en-GB" sz="2000" b="1" dirty="0" smtClean="0"/>
              <a:t>. ‘Parking lot’ sheet where arguments  that  become circular or block progress in the training workshop will be placed. </a:t>
            </a:r>
          </a:p>
          <a:p>
            <a:pPr marL="0" indent="0" eaLnBrk="1" hangingPunct="1">
              <a:lnSpc>
                <a:spcPct val="80000"/>
              </a:lnSpc>
              <a:buNone/>
            </a:pPr>
            <a:endParaRPr lang="en-GB" sz="2000" b="1" dirty="0"/>
          </a:p>
          <a:p>
            <a:pPr marL="0" indent="0" eaLnBrk="1" hangingPunct="1">
              <a:lnSpc>
                <a:spcPct val="80000"/>
              </a:lnSpc>
              <a:buNone/>
            </a:pPr>
            <a:r>
              <a:rPr lang="en-GB" sz="2000" b="1" dirty="0" smtClean="0"/>
              <a:t>4. Please try to avoid too many acronyms and always explain the acronym the first time you use it.</a:t>
            </a:r>
          </a:p>
          <a:p>
            <a:pPr marL="0" indent="0" eaLnBrk="1" hangingPunct="1">
              <a:lnSpc>
                <a:spcPct val="80000"/>
              </a:lnSpc>
              <a:buNone/>
            </a:pPr>
            <a:endParaRPr lang="en-GB" sz="2000" b="1" dirty="0"/>
          </a:p>
          <a:p>
            <a:pPr marL="0" indent="0" eaLnBrk="1" hangingPunct="1">
              <a:lnSpc>
                <a:spcPct val="80000"/>
              </a:lnSpc>
              <a:buNone/>
            </a:pPr>
            <a:r>
              <a:rPr lang="en-GB" sz="2000" b="1" dirty="0"/>
              <a:t>5</a:t>
            </a:r>
            <a:r>
              <a:rPr lang="en-GB" sz="2000" b="1" dirty="0" smtClean="0"/>
              <a:t>. No laptops switched on during the sessions, only during breaks please and please switch off/put mobile phones on silent .</a:t>
            </a:r>
          </a:p>
          <a:p>
            <a:pPr marL="0" indent="0" eaLnBrk="1" hangingPunct="1">
              <a:lnSpc>
                <a:spcPct val="80000"/>
              </a:lnSpc>
              <a:buNone/>
            </a:pPr>
            <a:endParaRPr lang="en-GB" sz="2000" b="1" dirty="0"/>
          </a:p>
          <a:p>
            <a:pPr marL="0" indent="0" eaLnBrk="1" hangingPunct="1">
              <a:lnSpc>
                <a:spcPct val="80000"/>
              </a:lnSpc>
              <a:buNone/>
            </a:pPr>
            <a:r>
              <a:rPr lang="en-GB" sz="2000" b="1" dirty="0" smtClean="0"/>
              <a:t>6. Come on time for all sessions.</a:t>
            </a:r>
          </a:p>
          <a:p>
            <a:pPr marL="0" indent="0" eaLnBrk="1" hangingPunct="1">
              <a:lnSpc>
                <a:spcPct val="80000"/>
              </a:lnSpc>
              <a:buFontTx/>
              <a:buNone/>
            </a:pPr>
            <a:endParaRPr lang="en-GB" sz="2000" b="1" dirty="0" smtClean="0"/>
          </a:p>
          <a:p>
            <a:pPr marL="0" indent="0" eaLnBrk="1" hangingPunct="1">
              <a:lnSpc>
                <a:spcPct val="80000"/>
              </a:lnSpc>
              <a:buNone/>
            </a:pPr>
            <a:r>
              <a:rPr lang="en-GB" sz="2000" b="1" dirty="0">
                <a:solidFill>
                  <a:srgbClr val="FF0000"/>
                </a:solidFill>
              </a:rPr>
              <a:t>7</a:t>
            </a:r>
            <a:r>
              <a:rPr lang="en-GB" sz="2000" b="1" dirty="0" smtClean="0">
                <a:solidFill>
                  <a:srgbClr val="FF0000"/>
                </a:solidFill>
              </a:rPr>
              <a:t>. Give people a round of applause if their mobile phone rings or they come late!!</a:t>
            </a:r>
          </a:p>
          <a:p>
            <a:pPr marL="0" indent="0" eaLnBrk="1" hangingPunct="1">
              <a:lnSpc>
                <a:spcPct val="80000"/>
              </a:lnSpc>
              <a:buFontTx/>
              <a:buNone/>
            </a:pPr>
            <a:endParaRPr lang="en-GB" sz="2200" b="1" dirty="0" smtClean="0"/>
          </a:p>
          <a:p>
            <a:pPr marL="0" indent="0" eaLnBrk="1" hangingPunct="1">
              <a:lnSpc>
                <a:spcPct val="80000"/>
              </a:lnSpc>
              <a:buNone/>
            </a:pPr>
            <a:endParaRPr lang="en-GB" sz="2200" b="1" dirty="0" smtClean="0">
              <a:solidFill>
                <a:srgbClr val="00B050"/>
              </a:solidFill>
            </a:endParaRPr>
          </a:p>
        </p:txBody>
      </p:sp>
      <p:sp>
        <p:nvSpPr>
          <p:cNvPr id="3" name="Title 2"/>
          <p:cNvSpPr>
            <a:spLocks noGrp="1"/>
          </p:cNvSpPr>
          <p:nvPr>
            <p:ph type="title"/>
          </p:nvPr>
        </p:nvSpPr>
        <p:spPr/>
        <p:txBody>
          <a:bodyPr/>
          <a:lstStyle/>
          <a:p>
            <a:endParaRPr lang="en-GB" dirty="0"/>
          </a:p>
        </p:txBody>
      </p:sp>
      <p:sp>
        <p:nvSpPr>
          <p:cNvPr id="6" name="Rectangle 23"/>
          <p:cNvSpPr txBox="1">
            <a:spLocks noChangeArrowheads="1"/>
          </p:cNvSpPr>
          <p:nvPr/>
        </p:nvSpPr>
        <p:spPr bwMode="auto">
          <a:xfrm>
            <a:off x="-28576" y="0"/>
            <a:ext cx="9172575" cy="1052513"/>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Rules and norms for the training workshop</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t>2</a:t>
            </a:fld>
            <a:endParaRPr lang="en-GB"/>
          </a:p>
        </p:txBody>
      </p:sp>
    </p:spTree>
    <p:extLst>
      <p:ext uri="{BB962C8B-B14F-4D97-AF65-F5344CB8AC3E}">
        <p14:creationId xmlns:p14="http://schemas.microsoft.com/office/powerpoint/2010/main" val="525875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58767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lgn="ctr">
              <a:spcBef>
                <a:spcPct val="50000"/>
              </a:spcBef>
              <a:defRPr/>
            </a:pPr>
            <a:endParaRPr lang="en-GB" b="1" dirty="0">
              <a:solidFill>
                <a:srgbClr val="FF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28575" y="-2121"/>
            <a:ext cx="9172575" cy="1042982"/>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latin typeface="Arial" pitchFamily="34" charset="0"/>
              <a:cs typeface="Arial" pitchFamily="34" charset="0"/>
            </a:endParaRPr>
          </a:p>
          <a:p>
            <a:pPr>
              <a:lnSpc>
                <a:spcPct val="120000"/>
              </a:lnSpc>
            </a:pPr>
            <a:r>
              <a:rPr lang="en-US" sz="7200" b="1" dirty="0" smtClean="0">
                <a:latin typeface="Arial" pitchFamily="34" charset="0"/>
                <a:cs typeface="Arial" pitchFamily="34" charset="0"/>
              </a:rPr>
              <a:t>Example interconnected building blocks of sustainable forest management – as with sustainable development key foundations are social, economic and ecological.</a:t>
            </a:r>
            <a:br>
              <a:rPr lang="en-US" sz="7200" b="1" dirty="0" smtClean="0">
                <a:latin typeface="Arial" pitchFamily="34" charset="0"/>
                <a:cs typeface="Arial" pitchFamily="34" charset="0"/>
              </a:rPr>
            </a:br>
            <a:endParaRPr lang="en-US" sz="7200" b="1" dirty="0">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1068663172"/>
              </p:ext>
            </p:extLst>
          </p:nvPr>
        </p:nvGraphicFramePr>
        <p:xfrm>
          <a:off x="244474" y="836712"/>
          <a:ext cx="8792021"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908425" y="4211370"/>
            <a:ext cx="1441450" cy="923330"/>
          </a:xfrm>
          <a:prstGeom prst="rect">
            <a:avLst/>
          </a:prstGeom>
          <a:noFill/>
        </p:spPr>
        <p:txBody>
          <a:bodyPr wrap="square" rtlCol="0">
            <a:spAutoFit/>
          </a:bodyPr>
          <a:lstStyle/>
          <a:p>
            <a:pPr algn="ctr"/>
            <a:r>
              <a:rPr lang="en-GB" b="1" u="sng" dirty="0" smtClean="0"/>
              <a:t>Sustainable forest management</a:t>
            </a:r>
            <a:endParaRPr lang="en-GB" b="1" u="sng" dirty="0"/>
          </a:p>
        </p:txBody>
      </p:sp>
      <p:sp>
        <p:nvSpPr>
          <p:cNvPr id="2" name="Slide Number Placeholder 1"/>
          <p:cNvSpPr>
            <a:spLocks noGrp="1"/>
          </p:cNvSpPr>
          <p:nvPr>
            <p:ph type="sldNum" sz="quarter" idx="12"/>
          </p:nvPr>
        </p:nvSpPr>
        <p:spPr/>
        <p:txBody>
          <a:bodyPr/>
          <a:lstStyle/>
          <a:p>
            <a:fld id="{C773055D-3D83-4F9B-B432-49D59E9B1019}" type="slidenum">
              <a:rPr lang="en-GB" smtClean="0"/>
              <a:t>20</a:t>
            </a:fld>
            <a:endParaRPr lang="en-GB"/>
          </a:p>
        </p:txBody>
      </p:sp>
    </p:spTree>
    <p:extLst>
      <p:ext uri="{BB962C8B-B14F-4D97-AF65-F5344CB8AC3E}">
        <p14:creationId xmlns:p14="http://schemas.microsoft.com/office/powerpoint/2010/main" val="695134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3"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587679"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lgn="ctr">
              <a:spcBef>
                <a:spcPct val="50000"/>
              </a:spcBef>
              <a:defRPr/>
            </a:pPr>
            <a:endParaRPr lang="en-GB" b="1" dirty="0">
              <a:solidFill>
                <a:srgbClr val="FF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0" y="-37383"/>
            <a:ext cx="9172575" cy="946103"/>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Definition of sustainable forest management – </a:t>
            </a:r>
            <a:endParaRPr lang="en-US" sz="2400" b="1" dirty="0">
              <a:latin typeface="Arial" pitchFamily="34" charset="0"/>
              <a:cs typeface="Arial" pitchFamily="34" charset="0"/>
            </a:endParaRPr>
          </a:p>
        </p:txBody>
      </p:sp>
      <p:sp>
        <p:nvSpPr>
          <p:cNvPr id="2" name="TextBox 1"/>
          <p:cNvSpPr txBox="1"/>
          <p:nvPr/>
        </p:nvSpPr>
        <p:spPr>
          <a:xfrm>
            <a:off x="0" y="923221"/>
            <a:ext cx="9143999" cy="7848302"/>
          </a:xfrm>
          <a:prstGeom prst="rect">
            <a:avLst/>
          </a:prstGeom>
          <a:noFill/>
        </p:spPr>
        <p:txBody>
          <a:bodyPr wrap="square" rtlCol="0">
            <a:spAutoFit/>
          </a:bodyPr>
          <a:lstStyle/>
          <a:p>
            <a:r>
              <a:rPr lang="en-GB" sz="2400" b="1" dirty="0" smtClean="0"/>
              <a:t>Definition </a:t>
            </a:r>
            <a:r>
              <a:rPr lang="en-GB" sz="2400" b="1" dirty="0"/>
              <a:t>of Sustainable forest Management: </a:t>
            </a:r>
            <a:endParaRPr lang="en-GB" sz="2400" b="1" dirty="0" smtClean="0"/>
          </a:p>
          <a:p>
            <a:endParaRPr lang="en-GB" sz="2400" b="1" dirty="0" smtClean="0"/>
          </a:p>
          <a:p>
            <a:pPr marL="285750" indent="-285750">
              <a:buFont typeface="Arial" pitchFamily="34" charset="0"/>
              <a:buChar char="•"/>
            </a:pPr>
            <a:r>
              <a:rPr lang="en-GB" sz="2400" b="1" dirty="0" smtClean="0"/>
              <a:t>Sustainable </a:t>
            </a:r>
            <a:r>
              <a:rPr lang="en-GB" sz="2400" b="1" dirty="0"/>
              <a:t>forest </a:t>
            </a:r>
            <a:r>
              <a:rPr lang="en-GB" sz="2400" b="1" dirty="0" smtClean="0"/>
              <a:t>management </a:t>
            </a:r>
            <a:r>
              <a:rPr lang="en-GB" sz="2400" b="1" dirty="0" smtClean="0">
                <a:solidFill>
                  <a:srgbClr val="00B050"/>
                </a:solidFill>
              </a:rPr>
              <a:t>is </a:t>
            </a:r>
            <a:r>
              <a:rPr lang="en-GB" sz="2400" b="1" dirty="0">
                <a:solidFill>
                  <a:srgbClr val="00B050"/>
                </a:solidFill>
              </a:rPr>
              <a:t>the stewardship and use of forests and forest lands in a way, </a:t>
            </a:r>
            <a:r>
              <a:rPr lang="en-GB" sz="2400" b="1" dirty="0" smtClean="0">
                <a:solidFill>
                  <a:srgbClr val="00B050"/>
                </a:solidFill>
              </a:rPr>
              <a:t>and </a:t>
            </a:r>
            <a:r>
              <a:rPr lang="en-GB" sz="2400" b="1" dirty="0">
                <a:solidFill>
                  <a:srgbClr val="00B050"/>
                </a:solidFill>
              </a:rPr>
              <a:t>at a rate, that maintains their biological diversity, productivity, regeneration capacity, vitality and their potential to fulfil, now and in the future, relevant </a:t>
            </a:r>
            <a:r>
              <a:rPr lang="en-GB" sz="2400" b="1" dirty="0" smtClean="0">
                <a:solidFill>
                  <a:srgbClr val="00B050"/>
                </a:solidFill>
              </a:rPr>
              <a:t>ecological, economic </a:t>
            </a:r>
            <a:r>
              <a:rPr lang="en-GB" sz="2400" b="1" dirty="0">
                <a:solidFill>
                  <a:srgbClr val="00B050"/>
                </a:solidFill>
              </a:rPr>
              <a:t>and social functions, at local, national and global levels, and that does not cause damage on other ecosystems</a:t>
            </a:r>
            <a:r>
              <a:rPr lang="en-GB" sz="2400" b="1" dirty="0" smtClean="0">
                <a:solidFill>
                  <a:srgbClr val="00B050"/>
                </a:solidFill>
              </a:rPr>
              <a:t>.  </a:t>
            </a:r>
            <a:r>
              <a:rPr lang="en-GB" sz="2400" dirty="0" smtClean="0"/>
              <a:t>FAO, 2000</a:t>
            </a:r>
          </a:p>
          <a:p>
            <a:endParaRPr lang="en-GB" sz="2400" dirty="0"/>
          </a:p>
          <a:p>
            <a:r>
              <a:rPr lang="en-US" sz="2400" b="1" dirty="0" smtClean="0">
                <a:solidFill>
                  <a:srgbClr val="C00000"/>
                </a:solidFill>
                <a:latin typeface="Arial" pitchFamily="34" charset="0"/>
                <a:cs typeface="Arial" pitchFamily="34" charset="0"/>
              </a:rPr>
              <a:t>Like </a:t>
            </a:r>
            <a:r>
              <a:rPr lang="en-US" sz="2400" b="1" dirty="0">
                <a:solidFill>
                  <a:srgbClr val="C00000"/>
                </a:solidFill>
                <a:latin typeface="Arial" pitchFamily="34" charset="0"/>
                <a:cs typeface="Arial" pitchFamily="34" charset="0"/>
              </a:rPr>
              <a:t>green economy no definitive </a:t>
            </a:r>
            <a:r>
              <a:rPr lang="en-US" sz="2400" b="1" dirty="0" smtClean="0">
                <a:solidFill>
                  <a:srgbClr val="C00000"/>
                </a:solidFill>
                <a:latin typeface="Arial" pitchFamily="34" charset="0"/>
                <a:cs typeface="Arial" pitchFamily="34" charset="0"/>
              </a:rPr>
              <a:t>definition </a:t>
            </a:r>
            <a:r>
              <a:rPr lang="en-US" sz="2400" b="1" dirty="0">
                <a:solidFill>
                  <a:srgbClr val="C00000"/>
                </a:solidFill>
                <a:latin typeface="Arial" pitchFamily="34" charset="0"/>
                <a:cs typeface="Arial" pitchFamily="34" charset="0"/>
              </a:rPr>
              <a:t>but </a:t>
            </a:r>
            <a:r>
              <a:rPr lang="en-US" sz="2400" b="1" dirty="0" smtClean="0">
                <a:solidFill>
                  <a:srgbClr val="C00000"/>
                </a:solidFill>
                <a:latin typeface="Arial" pitchFamily="34" charset="0"/>
                <a:cs typeface="Arial" pitchFamily="34" charset="0"/>
              </a:rPr>
              <a:t>there is agreement </a:t>
            </a:r>
            <a:r>
              <a:rPr lang="en-US" sz="2400" b="1" dirty="0">
                <a:solidFill>
                  <a:srgbClr val="C00000"/>
                </a:solidFill>
                <a:latin typeface="Arial" pitchFamily="34" charset="0"/>
                <a:cs typeface="Arial" pitchFamily="34" charset="0"/>
              </a:rPr>
              <a:t>on </a:t>
            </a:r>
            <a:r>
              <a:rPr lang="en-US" sz="2400" b="1" dirty="0" smtClean="0">
                <a:solidFill>
                  <a:srgbClr val="C00000"/>
                </a:solidFill>
                <a:latin typeface="Arial" pitchFamily="34" charset="0"/>
                <a:cs typeface="Arial" pitchFamily="34" charset="0"/>
              </a:rPr>
              <a:t>some of the key </a:t>
            </a:r>
            <a:r>
              <a:rPr lang="en-US" sz="2400" b="1" dirty="0">
                <a:solidFill>
                  <a:srgbClr val="C00000"/>
                </a:solidFill>
                <a:latin typeface="Arial" pitchFamily="34" charset="0"/>
                <a:cs typeface="Arial" pitchFamily="34" charset="0"/>
              </a:rPr>
              <a:t>principles </a:t>
            </a:r>
            <a:r>
              <a:rPr lang="en-US" sz="2400" b="1" dirty="0" smtClean="0">
                <a:solidFill>
                  <a:srgbClr val="C00000"/>
                </a:solidFill>
                <a:latin typeface="Arial" pitchFamily="34" charset="0"/>
                <a:cs typeface="Arial" pitchFamily="34" charset="0"/>
              </a:rPr>
              <a:t>and on the need to consider ecological, social and economic factors. </a:t>
            </a:r>
            <a:r>
              <a:rPr lang="en-US" sz="2400" b="1" dirty="0">
                <a:latin typeface="Arial" pitchFamily="34" charset="0"/>
                <a:cs typeface="Arial" pitchFamily="34" charset="0"/>
              </a:rPr>
              <a:t/>
            </a:r>
            <a:br>
              <a:rPr lang="en-US" sz="2400" b="1" dirty="0">
                <a:latin typeface="Arial" pitchFamily="34" charset="0"/>
                <a:cs typeface="Arial" pitchFamily="34" charset="0"/>
              </a:rPr>
            </a:br>
            <a:endParaRPr lang="en-GB" sz="2400" dirty="0" smtClean="0"/>
          </a:p>
          <a:p>
            <a:endParaRPr lang="en-GB" sz="2400" dirty="0"/>
          </a:p>
          <a:p>
            <a:endParaRPr lang="en-GB" sz="2400"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
        <p:nvSpPr>
          <p:cNvPr id="3" name="Slide Number Placeholder 2"/>
          <p:cNvSpPr>
            <a:spLocks noGrp="1"/>
          </p:cNvSpPr>
          <p:nvPr>
            <p:ph type="sldNum" sz="quarter" idx="12"/>
          </p:nvPr>
        </p:nvSpPr>
        <p:spPr/>
        <p:txBody>
          <a:bodyPr/>
          <a:lstStyle/>
          <a:p>
            <a:fld id="{C773055D-3D83-4F9B-B432-49D59E9B1019}" type="slidenum">
              <a:rPr lang="en-GB" smtClean="0"/>
              <a:t>21</a:t>
            </a:fld>
            <a:endParaRPr lang="en-GB"/>
          </a:p>
        </p:txBody>
      </p:sp>
    </p:spTree>
    <p:extLst>
      <p:ext uri="{BB962C8B-B14F-4D97-AF65-F5344CB8AC3E}">
        <p14:creationId xmlns:p14="http://schemas.microsoft.com/office/powerpoint/2010/main" val="2969059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839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en-GB" b="1" dirty="0" smtClean="0">
                <a:solidFill>
                  <a:schemeClr val="tx2">
                    <a:lumMod val="60000"/>
                    <a:lumOff val="40000"/>
                  </a:schemeClr>
                </a:solidFill>
                <a:latin typeface="Arial" charset="0"/>
                <a:cs typeface="Arial" charset="0"/>
              </a:rPr>
              <a:t>Getting the legal and procedural foundations in place: </a:t>
            </a:r>
          </a:p>
          <a:p>
            <a:pPr>
              <a:spcBef>
                <a:spcPct val="50000"/>
              </a:spcBef>
              <a:defRPr/>
            </a:pPr>
            <a:r>
              <a:rPr lang="en-GB" b="1" dirty="0" smtClean="0">
                <a:solidFill>
                  <a:prstClr val="black"/>
                </a:solidFill>
                <a:latin typeface="Arial" charset="0"/>
                <a:cs typeface="Arial" charset="0"/>
              </a:rPr>
              <a:t>Forestry is a long term investment and thus people require asset security.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Secure long term tenure and user rights.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People have little incentive to protect and maintain government controlled forest.</a:t>
            </a:r>
          </a:p>
          <a:p>
            <a:pPr>
              <a:spcBef>
                <a:spcPct val="50000"/>
              </a:spcBef>
              <a:defRPr/>
            </a:pPr>
            <a:r>
              <a:rPr lang="en-GB" b="1" dirty="0" smtClean="0">
                <a:solidFill>
                  <a:prstClr val="black"/>
                </a:solidFill>
                <a:latin typeface="Arial" charset="0"/>
                <a:cs typeface="Arial" charset="0"/>
              </a:rPr>
              <a:t>Putting in place a supportive enabling environment that makes forestry attractive.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Moving away from disabling governance environments that often indirectly encourage illegality to an enabling governance environment that encourages sustainable forest management and legal use.</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Make long term sustainable forest management attractive to individuals and private enterprises, streamline bureaucracy, procedures and transaction costs.</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Monitoring and control of forest management is important but must be done in a user friendly and constructive way. </a:t>
            </a:r>
          </a:p>
        </p:txBody>
      </p:sp>
      <p:sp>
        <p:nvSpPr>
          <p:cNvPr id="15" name="Rectangle 23"/>
          <p:cNvSpPr txBox="1">
            <a:spLocks noChangeArrowheads="1"/>
          </p:cNvSpPr>
          <p:nvPr/>
        </p:nvSpPr>
        <p:spPr bwMode="auto">
          <a:xfrm>
            <a:off x="28575" y="9753"/>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en-US" sz="7200" b="1" dirty="0" smtClean="0">
                <a:solidFill>
                  <a:prstClr val="black"/>
                </a:solidFill>
                <a:latin typeface="Arial" pitchFamily="34" charset="0"/>
                <a:cs typeface="Arial" pitchFamily="34" charset="0"/>
              </a:rPr>
              <a:t>Key ways how to release potential of forestry for a green economy ( gleaned from a literature review)</a:t>
            </a: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22</a:t>
            </a:fld>
            <a:endParaRPr lang="en-GB">
              <a:solidFill>
                <a:prstClr val="black">
                  <a:tint val="75000"/>
                </a:prstClr>
              </a:solidFill>
            </a:endParaRPr>
          </a:p>
        </p:txBody>
      </p:sp>
    </p:spTree>
    <p:extLst>
      <p:ext uri="{BB962C8B-B14F-4D97-AF65-F5344CB8AC3E}">
        <p14:creationId xmlns:p14="http://schemas.microsoft.com/office/powerpoint/2010/main" val="3922312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en-GB" b="1" dirty="0" smtClean="0">
                <a:solidFill>
                  <a:srgbClr val="0070C0"/>
                </a:solidFill>
                <a:latin typeface="Arial" charset="0"/>
                <a:cs typeface="Arial" charset="0"/>
              </a:rPr>
              <a:t>Helping forests pay their way</a:t>
            </a:r>
            <a:r>
              <a:rPr lang="en-GB" b="1" dirty="0">
                <a:solidFill>
                  <a:srgbClr val="0070C0"/>
                </a:solidFill>
                <a:latin typeface="Arial" charset="0"/>
                <a:cs typeface="Arial" charset="0"/>
              </a:rPr>
              <a:t>:</a:t>
            </a:r>
            <a:endParaRPr lang="en-GB" dirty="0" smtClean="0">
              <a:solidFill>
                <a:srgbClr val="0070C0"/>
              </a:solidFill>
              <a:latin typeface="Arial" charset="0"/>
              <a:cs typeface="Arial" charset="0"/>
            </a:endParaRPr>
          </a:p>
          <a:p>
            <a:pPr>
              <a:spcBef>
                <a:spcPct val="50000"/>
              </a:spcBef>
              <a:defRPr/>
            </a:pPr>
            <a:r>
              <a:rPr lang="en-GB" b="1" dirty="0" smtClean="0">
                <a:solidFill>
                  <a:prstClr val="black"/>
                </a:solidFill>
                <a:latin typeface="Arial" charset="0"/>
                <a:cs typeface="Arial" charset="0"/>
              </a:rPr>
              <a:t>Use forests sustainably or lose them completely.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The biggest threat to forests is clearance and conversion to more profitable land uses.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The biggest threat is not forest use in itself especially if tenure is secure.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Therefore it is essential to work harder at releasing the full financial potential of sustainable forest management, the full and wide range of products and services  to help forests compete better with other land uses and be a more attractive investment for people and enterprises.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Support forest based enterprise development. </a:t>
            </a:r>
            <a:endParaRPr lang="en-GB" dirty="0">
              <a:solidFill>
                <a:prstClr val="black"/>
              </a:solidFill>
              <a:latin typeface="Arial" charset="0"/>
              <a:cs typeface="Arial" charset="0"/>
            </a:endParaRPr>
          </a:p>
        </p:txBody>
      </p:sp>
      <p:sp>
        <p:nvSpPr>
          <p:cNvPr id="15" name="Rectangle 23"/>
          <p:cNvSpPr txBox="1">
            <a:spLocks noChangeArrowheads="1"/>
          </p:cNvSpPr>
          <p:nvPr/>
        </p:nvSpPr>
        <p:spPr bwMode="auto">
          <a:xfrm>
            <a:off x="28575" y="9753"/>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en-US" sz="7200" b="1" dirty="0" smtClean="0">
                <a:solidFill>
                  <a:prstClr val="black"/>
                </a:solidFill>
                <a:latin typeface="Arial" pitchFamily="34" charset="0"/>
                <a:cs typeface="Arial" pitchFamily="34" charset="0"/>
              </a:rPr>
              <a:t>Key ways how to release potential of forestry for a green economy</a:t>
            </a: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23</a:t>
            </a:fld>
            <a:endParaRPr lang="en-GB">
              <a:solidFill>
                <a:prstClr val="black">
                  <a:tint val="75000"/>
                </a:prstClr>
              </a:solidFill>
            </a:endParaRPr>
          </a:p>
        </p:txBody>
      </p:sp>
    </p:spTree>
    <p:extLst>
      <p:ext uri="{BB962C8B-B14F-4D97-AF65-F5344CB8AC3E}">
        <p14:creationId xmlns:p14="http://schemas.microsoft.com/office/powerpoint/2010/main" val="1230007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587679"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en-GB" b="1" dirty="0" smtClean="0">
                <a:solidFill>
                  <a:srgbClr val="0070C0"/>
                </a:solidFill>
                <a:latin typeface="Arial" charset="0"/>
                <a:cs typeface="Arial" charset="0"/>
              </a:rPr>
              <a:t>Challenging and changing </a:t>
            </a:r>
            <a:r>
              <a:rPr lang="en-GB" b="1" dirty="0" err="1" smtClean="0">
                <a:solidFill>
                  <a:srgbClr val="0070C0"/>
                </a:solidFill>
                <a:latin typeface="Arial" charset="0"/>
                <a:cs typeface="Arial" charset="0"/>
              </a:rPr>
              <a:t>mindsets</a:t>
            </a:r>
            <a:r>
              <a:rPr lang="en-GB" b="1" dirty="0" smtClean="0">
                <a:solidFill>
                  <a:srgbClr val="0070C0"/>
                </a:solidFill>
                <a:latin typeface="Arial" charset="0"/>
                <a:cs typeface="Arial" charset="0"/>
              </a:rPr>
              <a:t> to see forest resources as sources of green- carbon friendly renewable materials and energy</a:t>
            </a:r>
            <a:r>
              <a:rPr lang="en-GB" dirty="0" smtClean="0">
                <a:solidFill>
                  <a:srgbClr val="0070C0"/>
                </a:solidFill>
                <a:latin typeface="Arial" charset="0"/>
                <a:cs typeface="Arial" charset="0"/>
              </a:rPr>
              <a:t>: </a:t>
            </a:r>
          </a:p>
          <a:p>
            <a:pPr>
              <a:spcBef>
                <a:spcPct val="50000"/>
              </a:spcBef>
              <a:defRPr/>
            </a:pPr>
            <a:r>
              <a:rPr lang="en-GB" b="1" dirty="0" smtClean="0">
                <a:solidFill>
                  <a:prstClr val="black"/>
                </a:solidFill>
                <a:latin typeface="Arial" charset="0"/>
                <a:cs typeface="Arial" charset="0"/>
              </a:rPr>
              <a:t>Sustainable forest use can be carbon neutral or negative: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A growing tree captures carbon in its trunk, branches and soil.</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Sustainably managed forest where growth and productivity are encouraged can produce a sustained offtake of materials and wood fuel that releases less carbon into the atmosphere than it captures, thus having a negative carbon footprint.</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A managed and used forest which promotes more growth, can capture more carbon than a stagnant unmanaged and unused forest.</a:t>
            </a:r>
          </a:p>
        </p:txBody>
      </p:sp>
      <p:sp>
        <p:nvSpPr>
          <p:cNvPr id="15" name="Rectangle 23"/>
          <p:cNvSpPr txBox="1">
            <a:spLocks noChangeArrowheads="1"/>
          </p:cNvSpPr>
          <p:nvPr/>
        </p:nvSpPr>
        <p:spPr bwMode="auto">
          <a:xfrm>
            <a:off x="28575" y="9753"/>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en-US" sz="7200" b="1" dirty="0" smtClean="0">
                <a:solidFill>
                  <a:prstClr val="black"/>
                </a:solidFill>
                <a:latin typeface="Arial" pitchFamily="34" charset="0"/>
                <a:cs typeface="Arial" pitchFamily="34" charset="0"/>
              </a:rPr>
              <a:t>Key ways how to release potential of forestry for a green economy</a:t>
            </a: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24</a:t>
            </a:fld>
            <a:endParaRPr lang="en-GB">
              <a:solidFill>
                <a:prstClr val="black">
                  <a:tint val="75000"/>
                </a:prstClr>
              </a:solidFill>
            </a:endParaRPr>
          </a:p>
        </p:txBody>
      </p:sp>
    </p:spTree>
    <p:extLst>
      <p:ext uri="{BB962C8B-B14F-4D97-AF65-F5344CB8AC3E}">
        <p14:creationId xmlns:p14="http://schemas.microsoft.com/office/powerpoint/2010/main" val="1841328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57150" y="1255713"/>
            <a:ext cx="897934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en-GB" b="1" dirty="0" smtClean="0">
                <a:solidFill>
                  <a:srgbClr val="0070C0"/>
                </a:solidFill>
                <a:latin typeface="Arial" charset="0"/>
                <a:cs typeface="Arial" charset="0"/>
              </a:rPr>
              <a:t>Promote sustainable timber.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Promote sustainably produced timber as a preferable alternative to non-renewable and high carbon footprint materials like concrete, steel and plastic.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Carbon is not only captured in the growth of the wood, but kept in the wood itself when used in products.  </a:t>
            </a:r>
          </a:p>
          <a:p>
            <a:pPr marL="285750" indent="-285750">
              <a:spcBef>
                <a:spcPct val="50000"/>
              </a:spcBef>
              <a:buFont typeface="Arial" panose="020B0604020202020204" pitchFamily="34" charset="0"/>
              <a:buChar char="•"/>
              <a:defRPr/>
            </a:pPr>
            <a:endParaRPr lang="en-GB" dirty="0" smtClean="0">
              <a:solidFill>
                <a:prstClr val="black"/>
              </a:solidFill>
              <a:latin typeface="Arial" charset="0"/>
              <a:cs typeface="Arial" charset="0"/>
            </a:endParaRPr>
          </a:p>
          <a:p>
            <a:pPr>
              <a:spcBef>
                <a:spcPct val="50000"/>
              </a:spcBef>
              <a:defRPr/>
            </a:pPr>
            <a:endParaRPr lang="en-GB" dirty="0">
              <a:solidFill>
                <a:prstClr val="black"/>
              </a:solidFill>
              <a:latin typeface="Arial" charset="0"/>
              <a:cs typeface="Arial" charset="0"/>
            </a:endParaRPr>
          </a:p>
          <a:p>
            <a:pPr marL="285750" indent="-285750">
              <a:spcBef>
                <a:spcPct val="50000"/>
              </a:spcBef>
              <a:buFont typeface="Arial" panose="020B0604020202020204" pitchFamily="34" charset="0"/>
              <a:buChar char="•"/>
              <a:defRPr/>
            </a:pPr>
            <a:endParaRPr lang="en-GB" dirty="0" smtClean="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28575" y="9753"/>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en-US" sz="7200" b="1" dirty="0" smtClean="0">
                <a:solidFill>
                  <a:prstClr val="black"/>
                </a:solidFill>
                <a:latin typeface="Arial" pitchFamily="34" charset="0"/>
                <a:cs typeface="Arial" pitchFamily="34" charset="0"/>
              </a:rPr>
              <a:t>Key ways how to release potential of forestry for a green economy</a:t>
            </a: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25</a:t>
            </a:fld>
            <a:endParaRPr lang="en-GB">
              <a:solidFill>
                <a:prstClr val="black">
                  <a:tint val="75000"/>
                </a:prstClr>
              </a:solidFill>
            </a:endParaRPr>
          </a:p>
        </p:txBody>
      </p:sp>
    </p:spTree>
    <p:extLst>
      <p:ext uri="{BB962C8B-B14F-4D97-AF65-F5344CB8AC3E}">
        <p14:creationId xmlns:p14="http://schemas.microsoft.com/office/powerpoint/2010/main" val="3600738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57150" y="1255713"/>
            <a:ext cx="8979346" cy="72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en-GB" b="1" dirty="0" smtClean="0">
                <a:solidFill>
                  <a:srgbClr val="00B0F0"/>
                </a:solidFill>
                <a:latin typeface="Arial" charset="0"/>
                <a:cs typeface="Arial" charset="0"/>
              </a:rPr>
              <a:t>Promote sustainable wood fuel</a:t>
            </a:r>
            <a:r>
              <a:rPr lang="en-GB" b="1" dirty="0">
                <a:solidFill>
                  <a:srgbClr val="00B0F0"/>
                </a:solidFill>
                <a:latin typeface="Arial" charset="0"/>
                <a:cs typeface="Arial" charset="0"/>
              </a:rPr>
              <a:t> </a:t>
            </a:r>
            <a:r>
              <a:rPr lang="en-GB" b="1" dirty="0" smtClean="0">
                <a:solidFill>
                  <a:srgbClr val="00B0F0"/>
                </a:solidFill>
                <a:latin typeface="Arial" charset="0"/>
                <a:cs typeface="Arial" charset="0"/>
              </a:rPr>
              <a:t>as an opportunity, don’t see it as only a threat</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Promote sustainably produced wood fuel which is much more carbon friendly than natural gas and also potentially more carbon friendly than other so called renewable energies like hydro. </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Sustainable wood fuel  may be the only true carbon negative energy source as its production in growing captures more carbon than is released in burning – especially if wood for energy is a by-product of timber production.</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Sustainable wood fuel should be equally promoted and rewarded in tax regimes etc.  as other renewable energies.</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Challenge the widespread assumption that wood use is a major cause of deforestation, and instead promote its development within sustainable forest management as a way to make forestry more attractive and provide locally available ‘green’ energy source and incomes. </a:t>
            </a:r>
          </a:p>
          <a:p>
            <a:pPr marL="285750" indent="-285750">
              <a:spcBef>
                <a:spcPct val="50000"/>
              </a:spcBef>
              <a:buFont typeface="Arial" panose="020B0604020202020204" pitchFamily="34" charset="0"/>
              <a:buChar char="•"/>
              <a:defRPr/>
            </a:pPr>
            <a:endParaRPr lang="en-GB" dirty="0" smtClean="0">
              <a:solidFill>
                <a:prstClr val="black"/>
              </a:solidFill>
              <a:latin typeface="Arial" charset="0"/>
              <a:cs typeface="Arial" charset="0"/>
            </a:endParaRPr>
          </a:p>
          <a:p>
            <a:pPr>
              <a:spcBef>
                <a:spcPct val="50000"/>
              </a:spcBef>
              <a:defRPr/>
            </a:pPr>
            <a:endParaRPr lang="en-GB" dirty="0">
              <a:solidFill>
                <a:prstClr val="black"/>
              </a:solidFill>
              <a:latin typeface="Arial" charset="0"/>
              <a:cs typeface="Arial" charset="0"/>
            </a:endParaRPr>
          </a:p>
          <a:p>
            <a:pPr marL="285750" indent="-285750">
              <a:spcBef>
                <a:spcPct val="50000"/>
              </a:spcBef>
              <a:buFont typeface="Arial" panose="020B0604020202020204" pitchFamily="34" charset="0"/>
              <a:buChar char="•"/>
              <a:defRPr/>
            </a:pPr>
            <a:endParaRPr lang="en-GB" dirty="0" smtClean="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1" y="9753"/>
            <a:ext cx="9144000"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en-US" sz="7200" b="1" dirty="0" smtClean="0">
                <a:solidFill>
                  <a:prstClr val="black"/>
                </a:solidFill>
                <a:latin typeface="Arial" pitchFamily="34" charset="0"/>
                <a:cs typeface="Arial" pitchFamily="34" charset="0"/>
              </a:rPr>
              <a:t>Key ways how to release potential of forestry for a green economy</a:t>
            </a: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26</a:t>
            </a:fld>
            <a:endParaRPr lang="en-GB">
              <a:solidFill>
                <a:prstClr val="black">
                  <a:tint val="75000"/>
                </a:prstClr>
              </a:solidFill>
            </a:endParaRPr>
          </a:p>
        </p:txBody>
      </p:sp>
    </p:spTree>
    <p:extLst>
      <p:ext uri="{BB962C8B-B14F-4D97-AF65-F5344CB8AC3E}">
        <p14:creationId xmlns:p14="http://schemas.microsoft.com/office/powerpoint/2010/main" val="110296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587679" cy="62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en-GB" b="1" dirty="0">
                <a:solidFill>
                  <a:srgbClr val="00B0F0"/>
                </a:solidFill>
                <a:latin typeface="Arial" charset="0"/>
                <a:cs typeface="Arial" charset="0"/>
              </a:rPr>
              <a:t>Climate </a:t>
            </a:r>
            <a:r>
              <a:rPr lang="en-GB" b="1" dirty="0" smtClean="0">
                <a:solidFill>
                  <a:srgbClr val="00B0F0"/>
                </a:solidFill>
                <a:latin typeface="Arial" charset="0"/>
                <a:cs typeface="Arial" charset="0"/>
              </a:rPr>
              <a:t>finance for forests.</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Climate </a:t>
            </a:r>
            <a:r>
              <a:rPr lang="en-GB" dirty="0">
                <a:solidFill>
                  <a:prstClr val="black"/>
                </a:solidFill>
                <a:latin typeface="Arial" charset="0"/>
                <a:cs typeface="Arial" charset="0"/>
              </a:rPr>
              <a:t>finance can be sought for afforestation and reforestation through the Clean Development Mechanism (CDM) which is an obligation for countries under the Kyoto Protocol.</a:t>
            </a:r>
          </a:p>
          <a:p>
            <a:pPr marL="285750" indent="-285750">
              <a:spcBef>
                <a:spcPct val="50000"/>
              </a:spcBef>
              <a:buFont typeface="Arial" panose="020B0604020202020204" pitchFamily="34" charset="0"/>
              <a:buChar char="•"/>
              <a:defRPr/>
            </a:pPr>
            <a:r>
              <a:rPr lang="en-GB" dirty="0">
                <a:solidFill>
                  <a:prstClr val="black"/>
                </a:solidFill>
                <a:latin typeface="Arial" charset="0"/>
                <a:cs typeface="Arial" charset="0"/>
              </a:rPr>
              <a:t>Climate finance can be </a:t>
            </a:r>
            <a:r>
              <a:rPr lang="en-GB" dirty="0" smtClean="0">
                <a:solidFill>
                  <a:prstClr val="black"/>
                </a:solidFill>
                <a:latin typeface="Arial" charset="0"/>
                <a:cs typeface="Arial" charset="0"/>
              </a:rPr>
              <a:t>sought for maintaining natural forest through Reduced Emissions from avoided Deforestation and Degradation (REDD+).</a:t>
            </a:r>
          </a:p>
          <a:p>
            <a:pPr marL="285750" indent="-285750">
              <a:spcBef>
                <a:spcPct val="50000"/>
              </a:spcBef>
              <a:buFont typeface="Arial" panose="020B0604020202020204" pitchFamily="34" charset="0"/>
              <a:buChar char="•"/>
              <a:defRPr/>
            </a:pPr>
            <a:r>
              <a:rPr lang="en-GB" dirty="0" smtClean="0">
                <a:solidFill>
                  <a:srgbClr val="FF0000"/>
                </a:solidFill>
                <a:latin typeface="Arial" charset="0"/>
                <a:cs typeface="Arial" charset="0"/>
              </a:rPr>
              <a:t>Note of caution: Climate finance </a:t>
            </a:r>
            <a:r>
              <a:rPr lang="en-GB" dirty="0">
                <a:solidFill>
                  <a:srgbClr val="FF0000"/>
                </a:solidFill>
                <a:latin typeface="Arial" charset="0"/>
                <a:cs typeface="Arial" charset="0"/>
              </a:rPr>
              <a:t>s</a:t>
            </a:r>
            <a:r>
              <a:rPr lang="en-GB" dirty="0" smtClean="0">
                <a:solidFill>
                  <a:srgbClr val="FF0000"/>
                </a:solidFill>
                <a:latin typeface="Arial" charset="0"/>
                <a:cs typeface="Arial" charset="0"/>
              </a:rPr>
              <a:t>hould only ever been seen as an extra, a complement to the previous actions that provide incentives for sustainable forest management that are within the control of the nation.</a:t>
            </a:r>
          </a:p>
          <a:p>
            <a:pPr marL="285750" indent="-285750">
              <a:spcBef>
                <a:spcPct val="50000"/>
              </a:spcBef>
              <a:buFont typeface="Arial" panose="020B0604020202020204" pitchFamily="34" charset="0"/>
              <a:buChar char="•"/>
              <a:defRPr/>
            </a:pPr>
            <a:r>
              <a:rPr lang="en-GB" dirty="0" smtClean="0">
                <a:solidFill>
                  <a:srgbClr val="FF0000"/>
                </a:solidFill>
                <a:latin typeface="Arial" charset="0"/>
                <a:cs typeface="Arial" charset="0"/>
              </a:rPr>
              <a:t>If climate finance does not come or stops it is important that there are other incentives to manage the forests to fall back on.</a:t>
            </a:r>
            <a:endParaRPr lang="en-GB" dirty="0">
              <a:solidFill>
                <a:prstClr val="black"/>
              </a:solidFill>
              <a:latin typeface="Arial" charset="0"/>
              <a:cs typeface="Arial" charset="0"/>
            </a:endParaRPr>
          </a:p>
          <a:p>
            <a:pPr>
              <a:spcBef>
                <a:spcPct val="50000"/>
              </a:spcBef>
              <a:defRPr/>
            </a:pPr>
            <a:endParaRPr lang="en-GB" dirty="0">
              <a:solidFill>
                <a:prstClr val="black"/>
              </a:solidFill>
              <a:latin typeface="Arial" charset="0"/>
              <a:cs typeface="Arial" charset="0"/>
            </a:endParaRPr>
          </a:p>
          <a:p>
            <a:pPr>
              <a:spcBef>
                <a:spcPct val="50000"/>
              </a:spcBef>
              <a:defRPr/>
            </a:pPr>
            <a:endParaRPr lang="en-GB" dirty="0" smtClean="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spcBef>
                <a:spcPct val="50000"/>
              </a:spcBef>
              <a:defRPr/>
            </a:pPr>
            <a:endParaRPr lang="en-GB" b="1" dirty="0">
              <a:solidFill>
                <a:prstClr val="black"/>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5" name="Rectangle 23"/>
          <p:cNvSpPr txBox="1">
            <a:spLocks noChangeArrowheads="1"/>
          </p:cNvSpPr>
          <p:nvPr/>
        </p:nvSpPr>
        <p:spPr bwMode="auto">
          <a:xfrm>
            <a:off x="28575" y="9753"/>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en-US" sz="7200" b="1" dirty="0" smtClean="0">
                <a:solidFill>
                  <a:prstClr val="black"/>
                </a:solidFill>
                <a:latin typeface="Arial" pitchFamily="34" charset="0"/>
                <a:cs typeface="Arial" pitchFamily="34" charset="0"/>
              </a:rPr>
              <a:t>Key ways how to release potential of forestry for a green economy</a:t>
            </a: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743115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5"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6"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7"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8198"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199"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0"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8201"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8204"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1255713"/>
            <a:ext cx="8587679"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b="1" dirty="0">
              <a:solidFill>
                <a:srgbClr val="000000"/>
              </a:solidFill>
              <a:latin typeface="Arial" charset="0"/>
              <a:cs typeface="Arial" charset="0"/>
            </a:endParaRPr>
          </a:p>
          <a:p>
            <a:pPr>
              <a:spcBef>
                <a:spcPct val="50000"/>
              </a:spcBef>
              <a:defRPr/>
            </a:pPr>
            <a:r>
              <a:rPr lang="en-GB" b="1" dirty="0" smtClean="0">
                <a:solidFill>
                  <a:srgbClr val="00B0F0"/>
                </a:solidFill>
                <a:latin typeface="Arial" charset="0"/>
                <a:cs typeface="Arial" charset="0"/>
              </a:rPr>
              <a:t>Raising profile of forests as fitting green economy principles best.</a:t>
            </a:r>
          </a:p>
          <a:p>
            <a:pPr marL="285750" indent="-285750">
              <a:spcBef>
                <a:spcPct val="50000"/>
              </a:spcBef>
              <a:buFont typeface="Arial" panose="020B0604020202020204" pitchFamily="34" charset="0"/>
              <a:buChar char="•"/>
              <a:defRPr/>
            </a:pPr>
            <a:r>
              <a:rPr lang="en-GB" dirty="0" smtClean="0">
                <a:solidFill>
                  <a:prstClr val="black"/>
                </a:solidFill>
                <a:latin typeface="Arial" charset="0"/>
                <a:cs typeface="Arial" charset="0"/>
              </a:rPr>
              <a:t>Forestry, if its full potential as a renewable resource is released through sustainable forest management can tick all key green economy  principles...</a:t>
            </a:r>
          </a:p>
          <a:p>
            <a:pPr>
              <a:spcBef>
                <a:spcPct val="50000"/>
              </a:spcBef>
              <a:defRPr/>
            </a:pPr>
            <a:endParaRPr lang="en-GB" dirty="0" smtClean="0">
              <a:solidFill>
                <a:prstClr val="black"/>
              </a:solidFill>
              <a:latin typeface="Arial" charset="0"/>
              <a:cs typeface="Arial" charset="0"/>
            </a:endParaRPr>
          </a:p>
          <a:p>
            <a:pPr marL="285750" indent="-285750">
              <a:spcBef>
                <a:spcPct val="50000"/>
              </a:spcBef>
              <a:buFont typeface="Wingdings" panose="05000000000000000000" pitchFamily="2" charset="2"/>
              <a:buChar char="ü"/>
              <a:defRPr/>
            </a:pPr>
            <a:r>
              <a:rPr lang="en-GB" dirty="0" smtClean="0">
                <a:solidFill>
                  <a:schemeClr val="accent2"/>
                </a:solidFill>
                <a:latin typeface="Arial" charset="0"/>
                <a:cs typeface="Arial" charset="0"/>
              </a:rPr>
              <a:t>Carbon </a:t>
            </a:r>
          </a:p>
          <a:p>
            <a:pPr marL="285750" indent="-285750">
              <a:spcBef>
                <a:spcPct val="50000"/>
              </a:spcBef>
              <a:buFont typeface="Wingdings" panose="05000000000000000000" pitchFamily="2" charset="2"/>
              <a:buChar char="ü"/>
              <a:defRPr/>
            </a:pPr>
            <a:r>
              <a:rPr lang="en-GB" dirty="0" smtClean="0">
                <a:solidFill>
                  <a:schemeClr val="accent4"/>
                </a:solidFill>
                <a:latin typeface="Arial" charset="0"/>
                <a:cs typeface="Arial" charset="0"/>
              </a:rPr>
              <a:t>Social </a:t>
            </a:r>
          </a:p>
          <a:p>
            <a:pPr marL="285750" indent="-285750">
              <a:spcBef>
                <a:spcPct val="50000"/>
              </a:spcBef>
              <a:buFont typeface="Wingdings" panose="05000000000000000000" pitchFamily="2" charset="2"/>
              <a:buChar char="ü"/>
              <a:defRPr/>
            </a:pPr>
            <a:r>
              <a:rPr lang="en-GB" dirty="0">
                <a:solidFill>
                  <a:srgbClr val="00B0F0"/>
                </a:solidFill>
                <a:latin typeface="Arial" charset="0"/>
                <a:cs typeface="Arial" charset="0"/>
              </a:rPr>
              <a:t> </a:t>
            </a:r>
            <a:r>
              <a:rPr lang="en-GB" dirty="0" smtClean="0">
                <a:solidFill>
                  <a:srgbClr val="00B0F0"/>
                </a:solidFill>
                <a:latin typeface="Arial" charset="0"/>
                <a:cs typeface="Arial" charset="0"/>
              </a:rPr>
              <a:t>Economy</a:t>
            </a:r>
          </a:p>
          <a:p>
            <a:pPr marL="285750" indent="-285750">
              <a:spcBef>
                <a:spcPct val="50000"/>
              </a:spcBef>
              <a:buFont typeface="Wingdings" panose="05000000000000000000" pitchFamily="2" charset="2"/>
              <a:buChar char="ü"/>
              <a:defRPr/>
            </a:pPr>
            <a:r>
              <a:rPr lang="en-GB" dirty="0">
                <a:solidFill>
                  <a:prstClr val="black"/>
                </a:solidFill>
                <a:latin typeface="Arial" charset="0"/>
                <a:cs typeface="Arial" charset="0"/>
              </a:rPr>
              <a:t> </a:t>
            </a:r>
            <a:r>
              <a:rPr lang="en-GB" dirty="0" smtClean="0">
                <a:solidFill>
                  <a:srgbClr val="00B050"/>
                </a:solidFill>
                <a:latin typeface="Arial" charset="0"/>
                <a:cs typeface="Arial" charset="0"/>
              </a:rPr>
              <a:t>Ecology and climate </a:t>
            </a:r>
          </a:p>
          <a:p>
            <a:pPr>
              <a:spcBef>
                <a:spcPct val="50000"/>
              </a:spcBef>
              <a:defRPr/>
            </a:pPr>
            <a:endParaRPr lang="en-GB" dirty="0">
              <a:solidFill>
                <a:prstClr val="black"/>
              </a:solidFill>
              <a:latin typeface="Arial" charset="0"/>
              <a:cs typeface="Arial" charset="0"/>
            </a:endParaRPr>
          </a:p>
          <a:p>
            <a:pPr>
              <a:spcBef>
                <a:spcPct val="50000"/>
              </a:spcBef>
              <a:defRPr/>
            </a:pPr>
            <a:r>
              <a:rPr lang="en-GB" dirty="0" smtClean="0">
                <a:solidFill>
                  <a:prstClr val="black"/>
                </a:solidFill>
                <a:latin typeface="Arial" charset="0"/>
                <a:cs typeface="Arial" charset="0"/>
              </a:rPr>
              <a:t>What other sector can offer so many of the principles? </a:t>
            </a:r>
          </a:p>
          <a:p>
            <a:pPr>
              <a:spcBef>
                <a:spcPct val="50000"/>
              </a:spcBef>
              <a:defRPr/>
            </a:pPr>
            <a:endParaRPr lang="en-GB" dirty="0" smtClean="0">
              <a:solidFill>
                <a:prstClr val="black"/>
              </a:solidFill>
              <a:latin typeface="Arial" charset="0"/>
              <a:cs typeface="Arial" charset="0"/>
            </a:endParaRPr>
          </a:p>
          <a:p>
            <a:pPr>
              <a:spcBef>
                <a:spcPct val="50000"/>
              </a:spcBef>
              <a:defRPr/>
            </a:pPr>
            <a:r>
              <a:rPr lang="en-GB" dirty="0" smtClean="0">
                <a:solidFill>
                  <a:srgbClr val="FF0000"/>
                </a:solidFill>
                <a:latin typeface="Arial" charset="0"/>
                <a:cs typeface="Arial" charset="0"/>
              </a:rPr>
              <a:t>Why is forestry often neglected in green economies and green growth strategies?</a:t>
            </a:r>
            <a:endParaRPr lang="en-US" sz="2000" b="1" dirty="0">
              <a:solidFill>
                <a:srgbClr val="FF0000"/>
              </a:solidFill>
              <a:latin typeface="Arial" charset="0"/>
              <a:cs typeface="Arial" charset="0"/>
            </a:endParaRPr>
          </a:p>
        </p:txBody>
      </p:sp>
      <p:sp>
        <p:nvSpPr>
          <p:cNvPr id="15" name="Rectangle 23"/>
          <p:cNvSpPr txBox="1">
            <a:spLocks noChangeArrowheads="1"/>
          </p:cNvSpPr>
          <p:nvPr/>
        </p:nvSpPr>
        <p:spPr bwMode="auto">
          <a:xfrm>
            <a:off x="28575" y="9753"/>
            <a:ext cx="9172575" cy="1114991"/>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2400" b="1" dirty="0" smtClean="0">
              <a:solidFill>
                <a:prstClr val="black"/>
              </a:solidFill>
              <a:latin typeface="Arial" pitchFamily="34" charset="0"/>
              <a:cs typeface="Arial" pitchFamily="34" charset="0"/>
            </a:endParaRPr>
          </a:p>
          <a:p>
            <a:pPr>
              <a:lnSpc>
                <a:spcPct val="120000"/>
              </a:lnSpc>
            </a:pPr>
            <a:r>
              <a:rPr lang="en-US" sz="7200" b="1" dirty="0" smtClean="0">
                <a:solidFill>
                  <a:prstClr val="black"/>
                </a:solidFill>
                <a:latin typeface="Arial" pitchFamily="34" charset="0"/>
                <a:cs typeface="Arial" pitchFamily="34" charset="0"/>
              </a:rPr>
              <a:t>Key ways how to release potential of forestry for a green economy</a:t>
            </a:r>
          </a:p>
          <a:p>
            <a:pPr>
              <a:lnSpc>
                <a:spcPct val="120000"/>
              </a:lnSpc>
            </a:pPr>
            <a:endParaRPr lang="en-US" sz="7200" b="1" dirty="0" smtClean="0">
              <a:solidFill>
                <a:prstClr val="black"/>
              </a:solidFill>
              <a:latin typeface="Arial" pitchFamily="34" charset="0"/>
              <a:cs typeface="Arial" pitchFamily="34" charset="0"/>
            </a:endParaRPr>
          </a:p>
          <a:p>
            <a:pPr algn="l">
              <a:lnSpc>
                <a:spcPct val="120000"/>
              </a:lnSpc>
            </a:pPr>
            <a:endParaRPr lang="en-US" sz="7200" b="1" dirty="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solidFill>
                  <a:prstClr val="black">
                    <a:tint val="75000"/>
                  </a:prstClr>
                </a:solidFill>
              </a:rPr>
              <a:pPr/>
              <a:t>28</a:t>
            </a:fld>
            <a:endParaRPr lang="en-GB">
              <a:solidFill>
                <a:prstClr val="black">
                  <a:tint val="75000"/>
                </a:prstClr>
              </a:solidFill>
            </a:endParaRPr>
          </a:p>
        </p:txBody>
      </p:sp>
    </p:spTree>
    <p:extLst>
      <p:ext uri="{BB962C8B-B14F-4D97-AF65-F5344CB8AC3E}">
        <p14:creationId xmlns:p14="http://schemas.microsoft.com/office/powerpoint/2010/main" val="301677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2"/>
          <p:cNvSpPr txBox="1">
            <a:spLocks noChangeArrowheads="1"/>
          </p:cNvSpPr>
          <p:nvPr/>
        </p:nvSpPr>
        <p:spPr bwMode="auto">
          <a:xfrm>
            <a:off x="611560" y="3381590"/>
            <a:ext cx="7848872" cy="274129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sz="3200" dirty="0" smtClean="0"/>
              <a:t>Parking lot issues</a:t>
            </a:r>
            <a:endParaRPr lang="en-US" sz="3200" dirty="0"/>
          </a:p>
        </p:txBody>
      </p:sp>
      <p:sp>
        <p:nvSpPr>
          <p:cNvPr id="18436" name="TextBox 3"/>
          <p:cNvSpPr txBox="1">
            <a:spLocks noChangeArrowheads="1"/>
          </p:cNvSpPr>
          <p:nvPr/>
        </p:nvSpPr>
        <p:spPr bwMode="auto">
          <a:xfrm>
            <a:off x="611560" y="1268760"/>
            <a:ext cx="2952750" cy="19082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2800" b="1" dirty="0">
                <a:latin typeface="+mj-lt"/>
              </a:rPr>
              <a:t>What I like</a:t>
            </a:r>
            <a:r>
              <a:rPr lang="en-GB" sz="2800" b="1" dirty="0">
                <a:latin typeface="+mj-lt"/>
                <a:sym typeface="Wingdings" pitchFamily="2" charset="2"/>
              </a:rPr>
              <a:t></a:t>
            </a:r>
            <a:endParaRPr lang="en-GB" sz="2800" b="1" dirty="0">
              <a:latin typeface="+mj-lt"/>
            </a:endParaRPr>
          </a:p>
          <a:p>
            <a:pPr eaLnBrk="1" hangingPunct="1"/>
            <a:endParaRPr lang="en-GB" dirty="0"/>
          </a:p>
          <a:p>
            <a:pPr eaLnBrk="1" hangingPunct="1"/>
            <a:endParaRPr lang="en-GB" dirty="0"/>
          </a:p>
          <a:p>
            <a:pPr eaLnBrk="1" hangingPunct="1"/>
            <a:endParaRPr lang="en-GB" dirty="0"/>
          </a:p>
          <a:p>
            <a:pPr eaLnBrk="1" hangingPunct="1"/>
            <a:endParaRPr lang="en-GB" dirty="0"/>
          </a:p>
          <a:p>
            <a:pPr eaLnBrk="1" hangingPunct="1"/>
            <a:endParaRPr lang="en-GB" dirty="0"/>
          </a:p>
        </p:txBody>
      </p:sp>
      <p:sp>
        <p:nvSpPr>
          <p:cNvPr id="18437" name="TextBox 6"/>
          <p:cNvSpPr txBox="1">
            <a:spLocks noChangeArrowheads="1"/>
          </p:cNvSpPr>
          <p:nvPr/>
        </p:nvSpPr>
        <p:spPr bwMode="auto">
          <a:xfrm>
            <a:off x="5364088" y="1237804"/>
            <a:ext cx="3096344" cy="1847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b="1" dirty="0">
                <a:latin typeface="+mj-lt"/>
              </a:rPr>
              <a:t>What I don’t like</a:t>
            </a:r>
            <a:r>
              <a:rPr lang="en-GB" sz="2400" b="1" dirty="0">
                <a:latin typeface="+mj-lt"/>
                <a:sym typeface="Wingdings" pitchFamily="2" charset="2"/>
              </a:rPr>
              <a:t></a:t>
            </a:r>
            <a:endParaRPr lang="en-GB" sz="2400" b="1" dirty="0">
              <a:latin typeface="+mj-lt"/>
            </a:endParaRPr>
          </a:p>
          <a:p>
            <a:pPr eaLnBrk="1" hangingPunct="1"/>
            <a:endParaRPr lang="en-GB" b="1" dirty="0"/>
          </a:p>
          <a:p>
            <a:pPr eaLnBrk="1" hangingPunct="1"/>
            <a:endParaRPr lang="en-GB" dirty="0"/>
          </a:p>
          <a:p>
            <a:pPr eaLnBrk="1" hangingPunct="1"/>
            <a:endParaRPr lang="en-GB" dirty="0"/>
          </a:p>
          <a:p>
            <a:pPr eaLnBrk="1" hangingPunct="1"/>
            <a:endParaRPr lang="en-GB" dirty="0"/>
          </a:p>
          <a:p>
            <a:pPr eaLnBrk="1" hangingPunct="1"/>
            <a:endParaRPr lang="en-GB" dirty="0"/>
          </a:p>
        </p:txBody>
      </p:sp>
      <p:cxnSp>
        <p:nvCxnSpPr>
          <p:cNvPr id="3" name="Straight Connector 2"/>
          <p:cNvCxnSpPr/>
          <p:nvPr/>
        </p:nvCxnSpPr>
        <p:spPr>
          <a:xfrm>
            <a:off x="611560" y="4221088"/>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endParaRPr lang="en-GB"/>
          </a:p>
        </p:txBody>
      </p:sp>
      <p:sp>
        <p:nvSpPr>
          <p:cNvPr id="16" name="Rectangle 23"/>
          <p:cNvSpPr txBox="1">
            <a:spLocks noChangeArrowheads="1"/>
          </p:cNvSpPr>
          <p:nvPr/>
        </p:nvSpPr>
        <p:spPr bwMode="auto">
          <a:xfrm>
            <a:off x="-28576" y="0"/>
            <a:ext cx="9172575" cy="1052513"/>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Continuous feedback and road block issues sheets. </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t>3</a:t>
            </a:fld>
            <a:endParaRPr lang="en-GB"/>
          </a:p>
        </p:txBody>
      </p:sp>
    </p:spTree>
    <p:extLst>
      <p:ext uri="{BB962C8B-B14F-4D97-AF65-F5344CB8AC3E}">
        <p14:creationId xmlns:p14="http://schemas.microsoft.com/office/powerpoint/2010/main" val="381532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body" sz="half" idx="1"/>
          </p:nvPr>
        </p:nvSpPr>
        <p:spPr bwMode="auto">
          <a:xfrm>
            <a:off x="323528" y="836712"/>
            <a:ext cx="8424936" cy="5080000"/>
          </a:xfrm>
          <a:extLst/>
        </p:spPr>
        <p:txBody>
          <a:bodyPr vert="horz" wrap="square" lIns="91440" tIns="45720" rIns="91440" bIns="45720" numCol="1" anchor="t" anchorCtr="0" compatLnSpc="1">
            <a:prstTxWarp prst="textNoShape">
              <a:avLst/>
            </a:prstTxWarp>
            <a:normAutofit fontScale="92500" lnSpcReduction="10000"/>
          </a:bodyPr>
          <a:lstStyle/>
          <a:p>
            <a:pPr eaLnBrk="1" hangingPunct="1">
              <a:buFontTx/>
              <a:buNone/>
              <a:defRPr/>
            </a:pPr>
            <a:endParaRPr lang="en-US" sz="2400" dirty="0" smtClean="0"/>
          </a:p>
          <a:p>
            <a:pPr marL="0" indent="0" eaLnBrk="1" hangingPunct="1">
              <a:buFontTx/>
              <a:buNone/>
              <a:defRPr/>
            </a:pPr>
            <a:r>
              <a:rPr lang="en-US" sz="2400" b="1" u="sng" dirty="0" smtClean="0"/>
              <a:t>1. Time keeping team:</a:t>
            </a:r>
            <a:r>
              <a:rPr lang="en-US" sz="2400" b="1" dirty="0" smtClean="0"/>
              <a:t> </a:t>
            </a:r>
            <a:r>
              <a:rPr lang="en-US" sz="2400" dirty="0" smtClean="0"/>
              <a:t>Task - They keep strict time using time cards – must clarify with the facilitator and other presenters how long presentations and exercises will take and ensure that they stick to the agreed times. </a:t>
            </a:r>
            <a:r>
              <a:rPr lang="en-US" sz="2400" dirty="0" smtClean="0">
                <a:solidFill>
                  <a:srgbClr val="FF0000"/>
                </a:solidFill>
              </a:rPr>
              <a:t>If we finish late – this is the team to blame! </a:t>
            </a:r>
            <a:endParaRPr lang="en-US" sz="2400" dirty="0" smtClean="0">
              <a:solidFill>
                <a:srgbClr val="660066"/>
              </a:solidFill>
            </a:endParaRPr>
          </a:p>
          <a:p>
            <a:pPr marL="0" indent="0" eaLnBrk="1" hangingPunct="1">
              <a:buFontTx/>
              <a:buNone/>
              <a:defRPr/>
            </a:pPr>
            <a:endParaRPr lang="en-US" sz="2400" dirty="0" smtClean="0">
              <a:solidFill>
                <a:srgbClr val="660066"/>
              </a:solidFill>
            </a:endParaRPr>
          </a:p>
          <a:p>
            <a:pPr marL="0" indent="0" eaLnBrk="1" hangingPunct="1">
              <a:buFontTx/>
              <a:buNone/>
              <a:defRPr/>
            </a:pPr>
            <a:r>
              <a:rPr lang="en-US" sz="2400" b="1" u="sng" dirty="0" smtClean="0"/>
              <a:t>2. Helping and social team:</a:t>
            </a:r>
            <a:r>
              <a:rPr lang="en-US" sz="2400" b="1" dirty="0" smtClean="0"/>
              <a:t> </a:t>
            </a:r>
            <a:r>
              <a:rPr lang="en-US" sz="2400" dirty="0" smtClean="0"/>
              <a:t>Task – Helping facilitator with materials and keeping people energized with some sort of activity/exercise if they get tired. </a:t>
            </a:r>
            <a:r>
              <a:rPr lang="en-US" sz="2400" dirty="0" smtClean="0">
                <a:solidFill>
                  <a:srgbClr val="FF0000"/>
                </a:solidFill>
              </a:rPr>
              <a:t>If anyone falls asleep, this is the team to blame!</a:t>
            </a:r>
            <a:endParaRPr lang="en-US" sz="2400" dirty="0" smtClean="0">
              <a:solidFill>
                <a:srgbClr val="006600"/>
              </a:solidFill>
            </a:endParaRPr>
          </a:p>
          <a:p>
            <a:pPr marL="0" indent="0" eaLnBrk="1" hangingPunct="1">
              <a:buFontTx/>
              <a:buNone/>
              <a:defRPr/>
            </a:pPr>
            <a:endParaRPr lang="en-US" sz="2400" dirty="0" smtClean="0">
              <a:solidFill>
                <a:srgbClr val="006600"/>
              </a:solidFill>
            </a:endParaRPr>
          </a:p>
          <a:p>
            <a:pPr marL="0" indent="0" eaLnBrk="1" hangingPunct="1">
              <a:buFontTx/>
              <a:buNone/>
              <a:defRPr/>
            </a:pPr>
            <a:r>
              <a:rPr lang="en-US" sz="2400" b="1" u="sng" dirty="0" smtClean="0"/>
              <a:t>3. Lesson team: </a:t>
            </a:r>
            <a:r>
              <a:rPr lang="en-US" sz="2400" b="1" dirty="0" smtClean="0"/>
              <a:t> </a:t>
            </a:r>
            <a:r>
              <a:rPr lang="en-US" sz="2400" dirty="0" smtClean="0"/>
              <a:t>Task – Documenting what are the key approaches/methods/insights from the workshop  that are relevant to the development of a forestry strategy for the green economy</a:t>
            </a:r>
            <a:r>
              <a:rPr lang="en-US" sz="2400" dirty="0" smtClean="0">
                <a:solidFill>
                  <a:srgbClr val="2812AE"/>
                </a:solidFill>
              </a:rPr>
              <a:t>. </a:t>
            </a:r>
            <a:r>
              <a:rPr lang="en-US" sz="2400" dirty="0" smtClean="0">
                <a:solidFill>
                  <a:srgbClr val="FF0000"/>
                </a:solidFill>
              </a:rPr>
              <a:t>I would suggest that this team meets at the end of the day to prepare their short presentation for the following morning on a flip chart. </a:t>
            </a:r>
            <a:endParaRPr lang="en-US" sz="2400" dirty="0">
              <a:solidFill>
                <a:srgbClr val="800080"/>
              </a:solidFill>
            </a:endParaRPr>
          </a:p>
          <a:p>
            <a:pPr marL="0" indent="0" eaLnBrk="1" hangingPunct="1">
              <a:buFontTx/>
              <a:buNone/>
              <a:defRPr/>
            </a:pPr>
            <a:endParaRPr lang="en-US" sz="2400" dirty="0" smtClean="0">
              <a:solidFill>
                <a:srgbClr val="2812AE"/>
              </a:solidFill>
            </a:endParaRPr>
          </a:p>
          <a:p>
            <a:pPr eaLnBrk="1" hangingPunct="1">
              <a:buFontTx/>
              <a:buNone/>
              <a:defRPr/>
            </a:pPr>
            <a:endParaRPr lang="en-GB" sz="2400" dirty="0" smtClean="0"/>
          </a:p>
          <a:p>
            <a:pPr marL="0" indent="0" eaLnBrk="1" hangingPunct="1">
              <a:buFontTx/>
              <a:buNone/>
              <a:defRPr/>
            </a:pPr>
            <a:endParaRPr lang="en-US" sz="2400" b="1" dirty="0" smtClean="0"/>
          </a:p>
        </p:txBody>
      </p:sp>
      <p:sp>
        <p:nvSpPr>
          <p:cNvPr id="4100" name="Rectangle 23"/>
          <p:cNvSpPr>
            <a:spLocks noGrp="1" noChangeArrowheads="1"/>
          </p:cNvSpPr>
          <p:nvPr>
            <p:ph type="title"/>
          </p:nvPr>
        </p:nvSpPr>
        <p:spPr bwMode="auto">
          <a:xfrm>
            <a:off x="0" y="0"/>
            <a:ext cx="9143999" cy="980727"/>
          </a:xfrm>
          <a:solidFill>
            <a:schemeClr val="accent1">
              <a:lumMod val="20000"/>
              <a:lumOff val="80000"/>
            </a:schemeClr>
          </a:solidFill>
        </p:spPr>
        <p:txBody>
          <a:bodyPr vert="horz" wrap="square" lIns="91440" tIns="45720" rIns="91440" bIns="45720" numCol="1" anchor="t" anchorCtr="0" compatLnSpc="1">
            <a:prstTxWarp prst="textNoShape">
              <a:avLst/>
            </a:prstTxWarp>
            <a:normAutofit fontScale="90000"/>
          </a:bodyPr>
          <a:lstStyle/>
          <a:p>
            <a:r>
              <a:rPr lang="en-US" sz="2400" b="1" dirty="0" smtClean="0"/>
              <a:t>Handing over responsibilities for key tasks </a:t>
            </a:r>
            <a:br>
              <a:rPr lang="en-US" sz="2400" b="1" dirty="0" smtClean="0"/>
            </a:br>
            <a:r>
              <a:rPr lang="en-US" sz="2400" b="1" dirty="0" smtClean="0"/>
              <a:t>Responsible teams. Teams will rotate/change </a:t>
            </a:r>
            <a:r>
              <a:rPr lang="en-US" sz="2400" b="1" dirty="0"/>
              <a:t>every day</a:t>
            </a:r>
            <a:r>
              <a:rPr lang="en-US" sz="2400" dirty="0"/>
              <a:t/>
            </a:r>
            <a:br>
              <a:rPr lang="en-US" sz="2400" dirty="0"/>
            </a:b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223434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9796077"/>
              </p:ext>
            </p:extLst>
          </p:nvPr>
        </p:nvGraphicFramePr>
        <p:xfrm>
          <a:off x="979029" y="1844824"/>
          <a:ext cx="7128792" cy="2834640"/>
        </p:xfrm>
        <a:graphic>
          <a:graphicData uri="http://schemas.openxmlformats.org/drawingml/2006/table">
            <a:tbl>
              <a:tblPr firstRow="1" bandRow="1">
                <a:tableStyleId>{5940675A-B579-460E-94D1-54222C63F5DA}</a:tableStyleId>
              </a:tblPr>
              <a:tblGrid>
                <a:gridCol w="2232248"/>
                <a:gridCol w="4896544"/>
              </a:tblGrid>
              <a:tr h="370840">
                <a:tc>
                  <a:txBody>
                    <a:bodyPr/>
                    <a:lstStyle/>
                    <a:p>
                      <a:r>
                        <a:rPr lang="en-GB" sz="2800" dirty="0" smtClean="0">
                          <a:solidFill>
                            <a:schemeClr val="accent3"/>
                          </a:solidFill>
                        </a:rPr>
                        <a:t>Time</a:t>
                      </a:r>
                      <a:r>
                        <a:rPr lang="en-GB" sz="2800" baseline="0" dirty="0" smtClean="0">
                          <a:solidFill>
                            <a:schemeClr val="accent3"/>
                          </a:solidFill>
                        </a:rPr>
                        <a:t> keeping team</a:t>
                      </a:r>
                      <a:endParaRPr lang="en-GB" sz="2800" dirty="0">
                        <a:solidFill>
                          <a:schemeClr val="accent3"/>
                        </a:solidFill>
                      </a:endParaRPr>
                    </a:p>
                  </a:txBody>
                  <a:tcPr/>
                </a:tc>
                <a:tc>
                  <a:txBody>
                    <a:bodyPr/>
                    <a:lstStyle/>
                    <a:p>
                      <a:pPr algn="ctr"/>
                      <a:r>
                        <a:rPr lang="en-GB" sz="2000" dirty="0" smtClean="0">
                          <a:solidFill>
                            <a:srgbClr val="00B050"/>
                          </a:solidFill>
                        </a:rPr>
                        <a:t>1. </a:t>
                      </a:r>
                    </a:p>
                  </a:txBody>
                  <a:tcPr/>
                </a:tc>
              </a:tr>
              <a:tr h="370840">
                <a:tc>
                  <a:txBody>
                    <a:bodyPr/>
                    <a:lstStyle/>
                    <a:p>
                      <a:r>
                        <a:rPr lang="en-GB" sz="2800" dirty="0" smtClean="0">
                          <a:solidFill>
                            <a:srgbClr val="00B0F0"/>
                          </a:solidFill>
                        </a:rPr>
                        <a:t>Helping and social team</a:t>
                      </a:r>
                      <a:endParaRPr lang="en-GB" sz="2800" dirty="0">
                        <a:solidFill>
                          <a:srgbClr val="00B0F0"/>
                        </a:solidFill>
                      </a:endParaRPr>
                    </a:p>
                  </a:txBody>
                  <a:tcPr/>
                </a:tc>
                <a:tc>
                  <a:txBody>
                    <a:bodyPr/>
                    <a:lstStyle/>
                    <a:p>
                      <a:pPr algn="ctr"/>
                      <a:r>
                        <a:rPr lang="en-GB" sz="2000" dirty="0" smtClean="0">
                          <a:solidFill>
                            <a:srgbClr val="00B0F0"/>
                          </a:solidFill>
                        </a:rPr>
                        <a:t>2.</a:t>
                      </a:r>
                    </a:p>
                  </a:txBody>
                  <a:tcPr/>
                </a:tc>
              </a:tr>
              <a:tr h="370840">
                <a:tc>
                  <a:txBody>
                    <a:bodyPr/>
                    <a:lstStyle/>
                    <a:p>
                      <a:r>
                        <a:rPr lang="en-GB" sz="2800" dirty="0" smtClean="0">
                          <a:solidFill>
                            <a:srgbClr val="7030A0"/>
                          </a:solidFill>
                        </a:rPr>
                        <a:t>Training Lessons</a:t>
                      </a:r>
                      <a:r>
                        <a:rPr lang="en-GB" sz="2800" baseline="0" dirty="0" smtClean="0">
                          <a:solidFill>
                            <a:srgbClr val="7030A0"/>
                          </a:solidFill>
                        </a:rPr>
                        <a:t> team</a:t>
                      </a:r>
                      <a:endParaRPr lang="en-GB" sz="2800" dirty="0">
                        <a:solidFill>
                          <a:srgbClr val="7030A0"/>
                        </a:solidFill>
                      </a:endParaRPr>
                    </a:p>
                  </a:txBody>
                  <a:tcPr/>
                </a:tc>
                <a:tc>
                  <a:txBody>
                    <a:bodyPr/>
                    <a:lstStyle/>
                    <a:p>
                      <a:pPr algn="ctr"/>
                      <a:r>
                        <a:rPr lang="en-GB" sz="2000" dirty="0" smtClean="0">
                          <a:solidFill>
                            <a:srgbClr val="7030A0"/>
                          </a:solidFill>
                        </a:rPr>
                        <a:t>3.</a:t>
                      </a:r>
                    </a:p>
                  </a:txBody>
                  <a:tcPr/>
                </a:tc>
              </a:tr>
            </a:tbl>
          </a:graphicData>
        </a:graphic>
      </p:graphicFrame>
      <p:sp>
        <p:nvSpPr>
          <p:cNvPr id="4" name="Rectangle 23"/>
          <p:cNvSpPr>
            <a:spLocks noGrp="1" noChangeArrowheads="1"/>
          </p:cNvSpPr>
          <p:nvPr>
            <p:ph type="title"/>
          </p:nvPr>
        </p:nvSpPr>
        <p:spPr bwMode="auto">
          <a:xfrm>
            <a:off x="0" y="0"/>
            <a:ext cx="9143999" cy="980727"/>
          </a:xfrm>
          <a:solidFill>
            <a:schemeClr val="accent1">
              <a:lumMod val="20000"/>
              <a:lumOff val="80000"/>
            </a:schemeClr>
          </a:solidFill>
        </p:spPr>
        <p:txBody>
          <a:bodyPr vert="horz" wrap="square" lIns="91440" tIns="45720" rIns="91440" bIns="45720" numCol="1" anchor="t" anchorCtr="0" compatLnSpc="1">
            <a:prstTxWarp prst="textNoShape">
              <a:avLst/>
            </a:prstTxWarp>
            <a:normAutofit fontScale="90000"/>
          </a:bodyPr>
          <a:lstStyle/>
          <a:p>
            <a:r>
              <a:rPr lang="en-US" sz="2400" b="1" dirty="0" smtClean="0"/>
              <a:t>Handing over responsibilities for key tasks </a:t>
            </a:r>
            <a:br>
              <a:rPr lang="en-US" sz="2400" b="1" dirty="0" smtClean="0"/>
            </a:br>
            <a:r>
              <a:rPr lang="en-US" sz="2400" b="1" dirty="0" smtClean="0"/>
              <a:t>Responsible </a:t>
            </a:r>
            <a:r>
              <a:rPr lang="en-US" sz="2400" b="1" dirty="0"/>
              <a:t>teams – will rotate every day</a:t>
            </a:r>
            <a:r>
              <a:rPr lang="en-US" sz="2400" dirty="0"/>
              <a:t/>
            </a:r>
            <a:br>
              <a:rPr lang="en-US" sz="2400" dirty="0"/>
            </a:b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3588859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4000">
              <a:solidFill>
                <a:srgbClr val="000000"/>
              </a:solidFill>
            </a:endParaRPr>
          </a:p>
        </p:txBody>
      </p:sp>
      <p:sp>
        <p:nvSpPr>
          <p:cNvPr id="6148" name="Rectangle 4"/>
          <p:cNvSpPr>
            <a:spLocks noGrp="1" noChangeArrowheads="1"/>
          </p:cNvSpPr>
          <p:nvPr>
            <p:ph type="body" sz="half" idx="1"/>
          </p:nvPr>
        </p:nvSpPr>
        <p:spPr bwMode="auto">
          <a:xfrm>
            <a:off x="755650" y="871538"/>
            <a:ext cx="7632700" cy="5851525"/>
          </a:xfrm>
          <a:extLst/>
        </p:spPr>
        <p:txBody>
          <a:bodyPr vert="horz" wrap="square" lIns="91440" tIns="45720" rIns="91440" bIns="45720" numCol="1" anchor="t" anchorCtr="0" compatLnSpc="1">
            <a:prstTxWarp prst="textNoShape">
              <a:avLst/>
            </a:prstTxWarp>
            <a:normAutofit lnSpcReduction="10000"/>
          </a:bodyPr>
          <a:lstStyle/>
          <a:p>
            <a:pPr eaLnBrk="1" hangingPunct="1">
              <a:buFontTx/>
              <a:buNone/>
              <a:defRPr/>
            </a:pPr>
            <a:endParaRPr lang="en-US" sz="2400" dirty="0" smtClean="0">
              <a:solidFill>
                <a:srgbClr val="FF0000"/>
              </a:solidFill>
            </a:endParaRPr>
          </a:p>
          <a:p>
            <a:pPr eaLnBrk="1" hangingPunct="1">
              <a:buFontTx/>
              <a:buNone/>
              <a:defRPr/>
            </a:pPr>
            <a:r>
              <a:rPr lang="en-US" sz="2800" dirty="0" smtClean="0">
                <a:solidFill>
                  <a:srgbClr val="FF0000"/>
                </a:solidFill>
              </a:rPr>
              <a:t>Start - sharp: 9.00 </a:t>
            </a:r>
          </a:p>
          <a:p>
            <a:pPr eaLnBrk="1" hangingPunct="1">
              <a:buFontTx/>
              <a:buNone/>
              <a:defRPr/>
            </a:pPr>
            <a:endParaRPr lang="en-US" sz="2800" dirty="0">
              <a:solidFill>
                <a:srgbClr val="2812AE"/>
              </a:solidFill>
            </a:endParaRPr>
          </a:p>
          <a:p>
            <a:pPr eaLnBrk="1" hangingPunct="1">
              <a:buFontTx/>
              <a:buNone/>
              <a:defRPr/>
            </a:pPr>
            <a:r>
              <a:rPr lang="en-US" sz="2800" dirty="0" smtClean="0">
                <a:solidFill>
                  <a:srgbClr val="2812AE"/>
                </a:solidFill>
              </a:rPr>
              <a:t>Break: 10.30 - 11.00</a:t>
            </a:r>
          </a:p>
          <a:p>
            <a:pPr eaLnBrk="1" hangingPunct="1">
              <a:buFontTx/>
              <a:buNone/>
              <a:defRPr/>
            </a:pPr>
            <a:endParaRPr lang="en-US" sz="2800" dirty="0">
              <a:solidFill>
                <a:srgbClr val="2812AE"/>
              </a:solidFill>
            </a:endParaRPr>
          </a:p>
          <a:p>
            <a:pPr eaLnBrk="1" hangingPunct="1">
              <a:buFontTx/>
              <a:buNone/>
              <a:defRPr/>
            </a:pPr>
            <a:r>
              <a:rPr lang="en-US" sz="2800" dirty="0" smtClean="0">
                <a:solidFill>
                  <a:srgbClr val="2812AE"/>
                </a:solidFill>
              </a:rPr>
              <a:t>Lunch: 12.30 -13.30</a:t>
            </a:r>
          </a:p>
          <a:p>
            <a:pPr eaLnBrk="1" hangingPunct="1">
              <a:buFontTx/>
              <a:buNone/>
              <a:defRPr/>
            </a:pPr>
            <a:endParaRPr lang="en-US" sz="2800" dirty="0" smtClean="0">
              <a:solidFill>
                <a:srgbClr val="2812AE"/>
              </a:solidFill>
            </a:endParaRPr>
          </a:p>
          <a:p>
            <a:pPr eaLnBrk="1" hangingPunct="1">
              <a:buFontTx/>
              <a:buNone/>
              <a:defRPr/>
            </a:pPr>
            <a:r>
              <a:rPr lang="en-US" sz="2800" dirty="0" smtClean="0">
                <a:solidFill>
                  <a:srgbClr val="2812AE"/>
                </a:solidFill>
              </a:rPr>
              <a:t>Break: 15.00 - 15.30</a:t>
            </a:r>
          </a:p>
          <a:p>
            <a:pPr eaLnBrk="1" hangingPunct="1">
              <a:buFontTx/>
              <a:buNone/>
              <a:defRPr/>
            </a:pPr>
            <a:endParaRPr lang="en-US" sz="2800" dirty="0">
              <a:solidFill>
                <a:srgbClr val="2812AE"/>
              </a:solidFill>
            </a:endParaRPr>
          </a:p>
          <a:p>
            <a:pPr eaLnBrk="1" hangingPunct="1">
              <a:buFontTx/>
              <a:buNone/>
              <a:defRPr/>
            </a:pPr>
            <a:r>
              <a:rPr lang="en-US" sz="2800" dirty="0" smtClean="0">
                <a:solidFill>
                  <a:srgbClr val="2812AE"/>
                </a:solidFill>
              </a:rPr>
              <a:t>Close</a:t>
            </a:r>
            <a:r>
              <a:rPr lang="en-US" sz="2800" smtClean="0">
                <a:solidFill>
                  <a:srgbClr val="2812AE"/>
                </a:solidFill>
              </a:rPr>
              <a:t>: </a:t>
            </a:r>
            <a:r>
              <a:rPr lang="en-US" sz="2800" smtClean="0">
                <a:solidFill>
                  <a:srgbClr val="2812AE"/>
                </a:solidFill>
              </a:rPr>
              <a:t>18.00 </a:t>
            </a:r>
            <a:endParaRPr lang="en-US" sz="2800" dirty="0" smtClean="0">
              <a:solidFill>
                <a:srgbClr val="2812AE"/>
              </a:solidFill>
            </a:endParaRPr>
          </a:p>
          <a:p>
            <a:pPr eaLnBrk="1" hangingPunct="1">
              <a:buFontTx/>
              <a:buNone/>
              <a:defRPr/>
            </a:pPr>
            <a:endParaRPr lang="en-US" sz="2400" dirty="0" smtClean="0">
              <a:solidFill>
                <a:srgbClr val="7030A0"/>
              </a:solidFill>
            </a:endParaRPr>
          </a:p>
          <a:p>
            <a:pPr eaLnBrk="1" hangingPunct="1">
              <a:buFontTx/>
              <a:buNone/>
              <a:defRPr/>
            </a:pPr>
            <a:r>
              <a:rPr lang="en-US" sz="2400" dirty="0" smtClean="0">
                <a:solidFill>
                  <a:srgbClr val="7030A0"/>
                </a:solidFill>
              </a:rPr>
              <a:t>Please note due to the participatory nature of the workshop flexibility will be required</a:t>
            </a:r>
            <a:r>
              <a:rPr lang="en-US" sz="2400" dirty="0" smtClean="0">
                <a:solidFill>
                  <a:srgbClr val="7030A0"/>
                </a:solidFill>
                <a:sym typeface="Wingdings" pitchFamily="2" charset="2"/>
              </a:rPr>
              <a:t></a:t>
            </a:r>
            <a:endParaRPr lang="en-US" sz="2400" dirty="0" smtClean="0">
              <a:solidFill>
                <a:srgbClr val="7030A0"/>
              </a:solidFill>
            </a:endParaRPr>
          </a:p>
          <a:p>
            <a:pPr eaLnBrk="1" hangingPunct="1">
              <a:buFontTx/>
              <a:buNone/>
              <a:defRPr/>
            </a:pPr>
            <a:endParaRPr lang="en-US" sz="2000" dirty="0" smtClean="0">
              <a:solidFill>
                <a:srgbClr val="2812AE"/>
              </a:solidFill>
            </a:endParaRPr>
          </a:p>
          <a:p>
            <a:pPr eaLnBrk="1" hangingPunct="1">
              <a:buFontTx/>
              <a:buNone/>
              <a:defRPr/>
            </a:pPr>
            <a:endParaRPr lang="en-GB" sz="2400" dirty="0" smtClean="0"/>
          </a:p>
          <a:p>
            <a:pPr marL="0" indent="0" eaLnBrk="1" hangingPunct="1">
              <a:buFontTx/>
              <a:buNone/>
              <a:defRPr/>
            </a:pPr>
            <a:endParaRPr lang="en-US" sz="2400" b="1" dirty="0" smtClean="0"/>
          </a:p>
        </p:txBody>
      </p:sp>
      <p:sp>
        <p:nvSpPr>
          <p:cNvPr id="5" name="Rectangle 23"/>
          <p:cNvSpPr>
            <a:spLocks noGrp="1" noChangeArrowheads="1"/>
          </p:cNvSpPr>
          <p:nvPr>
            <p:ph type="title"/>
          </p:nvPr>
        </p:nvSpPr>
        <p:spPr bwMode="auto">
          <a:xfrm>
            <a:off x="0" y="1"/>
            <a:ext cx="9143999" cy="764704"/>
          </a:xfrm>
          <a:solidFill>
            <a:schemeClr val="accent1">
              <a:lumMod val="20000"/>
              <a:lumOff val="80000"/>
            </a:schemeClr>
          </a:solidFill>
        </p:spPr>
        <p:txBody>
          <a:bodyPr vert="horz" wrap="square" lIns="91440" tIns="45720" rIns="91440" bIns="45720" numCol="1" anchor="t" anchorCtr="0" compatLnSpc="1">
            <a:prstTxWarp prst="textNoShape">
              <a:avLst/>
            </a:prstTxWarp>
            <a:normAutofit fontScale="90000"/>
          </a:bodyPr>
          <a:lstStyle/>
          <a:p>
            <a:r>
              <a:rPr lang="en-US" sz="5300" b="1" dirty="0" smtClean="0"/>
              <a:t>Tentative timings</a:t>
            </a: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305699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5123"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5124"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5125"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5126"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5127"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5128"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5129"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5131"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5132"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9721" y="332656"/>
            <a:ext cx="9285145" cy="104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endParaRPr lang="en-GB" sz="2000" b="1" dirty="0">
              <a:solidFill>
                <a:srgbClr val="000000"/>
              </a:solidFill>
              <a:latin typeface="Arial" charset="0"/>
              <a:cs typeface="Arial" charset="0"/>
            </a:endParaRPr>
          </a:p>
          <a:p>
            <a:pPr>
              <a:spcBef>
                <a:spcPct val="50000"/>
              </a:spcBef>
              <a:defRPr/>
            </a:pPr>
            <a:endParaRPr lang="en-GB" b="1" dirty="0" smtClean="0">
              <a:solidFill>
                <a:srgbClr val="000000"/>
              </a:solidFill>
              <a:latin typeface="Arial" panose="020B0604020202020204" pitchFamily="34" charset="0"/>
              <a:cs typeface="Arial" panose="020B0604020202020204" pitchFamily="34" charset="0"/>
            </a:endParaRPr>
          </a:p>
          <a:p>
            <a:pPr marL="285750" indent="-285750">
              <a:spcBef>
                <a:spcPct val="50000"/>
              </a:spcBef>
              <a:buFont typeface="Arial" panose="020B0604020202020204" pitchFamily="34" charset="0"/>
              <a:buChar char="•"/>
              <a:defRPr/>
            </a:pPr>
            <a:r>
              <a:rPr lang="en-GB" sz="2400" dirty="0" smtClean="0">
                <a:latin typeface="Times New Roman"/>
                <a:ea typeface="Times New Roman"/>
              </a:rPr>
              <a:t>Globally </a:t>
            </a:r>
            <a:r>
              <a:rPr lang="en-GB" sz="2400" dirty="0">
                <a:latin typeface="Times New Roman"/>
                <a:ea typeface="Times New Roman"/>
              </a:rPr>
              <a:t>governments have increased the pace of change towards more sustainable development through policies for greener </a:t>
            </a:r>
            <a:r>
              <a:rPr lang="en-GB" sz="2400" dirty="0" smtClean="0">
                <a:latin typeface="Times New Roman"/>
                <a:ea typeface="Times New Roman"/>
              </a:rPr>
              <a:t>economies.</a:t>
            </a:r>
          </a:p>
          <a:p>
            <a:pPr marL="285750" indent="-285750">
              <a:spcBef>
                <a:spcPct val="50000"/>
              </a:spcBef>
              <a:buFont typeface="Arial" panose="020B0604020202020204" pitchFamily="34" charset="0"/>
              <a:buChar char="•"/>
              <a:defRPr/>
            </a:pPr>
            <a:r>
              <a:rPr lang="en-GB" sz="2400" dirty="0" smtClean="0">
                <a:latin typeface="Times New Roman"/>
                <a:ea typeface="Times New Roman"/>
              </a:rPr>
              <a:t>Forestry is not fulfilling its potential to meet Green Economy principles in the Caucasus and Central Asian Region(CCA).  </a:t>
            </a:r>
          </a:p>
          <a:p>
            <a:pPr marL="285750" indent="-285750">
              <a:spcBef>
                <a:spcPct val="50000"/>
              </a:spcBef>
              <a:buFont typeface="Arial" panose="020B0604020202020204" pitchFamily="34" charset="0"/>
              <a:buChar char="•"/>
              <a:defRPr/>
            </a:pPr>
            <a:r>
              <a:rPr lang="en-GB" sz="2400" dirty="0" smtClean="0">
                <a:latin typeface="Times New Roman"/>
                <a:ea typeface="Times New Roman"/>
              </a:rPr>
              <a:t>With reform Sustainable </a:t>
            </a:r>
            <a:r>
              <a:rPr lang="en-GB" sz="2400" dirty="0">
                <a:latin typeface="Times New Roman"/>
                <a:ea typeface="Times New Roman"/>
              </a:rPr>
              <a:t>Forestry Management (SFM) </a:t>
            </a:r>
            <a:r>
              <a:rPr lang="en-GB" sz="2400" dirty="0" smtClean="0">
                <a:latin typeface="Times New Roman"/>
                <a:ea typeface="Times New Roman"/>
              </a:rPr>
              <a:t>can </a:t>
            </a:r>
            <a:r>
              <a:rPr lang="en-GB" sz="2400" dirty="0">
                <a:latin typeface="Times New Roman"/>
                <a:ea typeface="Times New Roman"/>
              </a:rPr>
              <a:t>deliver a full range of interconnected economic, social and ecological benefits on a sustainable basis, perfectly in line with green economy </a:t>
            </a:r>
            <a:r>
              <a:rPr lang="en-GB" sz="2400" dirty="0" smtClean="0">
                <a:latin typeface="Times New Roman"/>
                <a:ea typeface="Times New Roman"/>
              </a:rPr>
              <a:t>principles – maybe more so than any other sector.</a:t>
            </a:r>
          </a:p>
          <a:p>
            <a:pPr marL="285750" indent="-285750">
              <a:spcBef>
                <a:spcPct val="50000"/>
              </a:spcBef>
              <a:buFont typeface="Arial" panose="020B0604020202020204" pitchFamily="34" charset="0"/>
              <a:buChar char="•"/>
              <a:defRPr/>
            </a:pPr>
            <a:r>
              <a:rPr lang="en-GB" sz="2400" dirty="0" smtClean="0">
                <a:latin typeface="Times New Roman"/>
                <a:cs typeface="Arial" charset="0"/>
              </a:rPr>
              <a:t>This initiative is designed to assist countries fully unlock this potential through advisory and capacity development support. </a:t>
            </a:r>
          </a:p>
          <a:p>
            <a:pPr marL="285750" indent="-285750">
              <a:spcBef>
                <a:spcPct val="50000"/>
              </a:spcBef>
              <a:buFont typeface="Arial" panose="020B0604020202020204" pitchFamily="34" charset="0"/>
              <a:buChar char="•"/>
              <a:defRPr/>
            </a:pPr>
            <a:r>
              <a:rPr lang="en-GB" sz="2400" dirty="0" smtClean="0">
                <a:latin typeface="Times New Roman"/>
                <a:cs typeface="Arial" charset="0"/>
              </a:rPr>
              <a:t>A key expected outcome of the initiative is support to develop or enhance a forestry strategy/plan for the green economy. </a:t>
            </a:r>
          </a:p>
          <a:p>
            <a:pPr>
              <a:spcBef>
                <a:spcPct val="50000"/>
              </a:spcBef>
              <a:defRPr/>
            </a:pPr>
            <a:endParaRPr lang="en-GB" sz="2400" dirty="0">
              <a:solidFill>
                <a:srgbClr val="7030A0"/>
              </a:solidFill>
              <a:latin typeface="Arial" charset="0"/>
              <a:cs typeface="Arial" charset="0"/>
            </a:endParaRPr>
          </a:p>
          <a:p>
            <a:pPr marL="285750" indent="-285750">
              <a:buFont typeface="Arial" pitchFamily="34" charset="0"/>
              <a:buChar char="•"/>
              <a:defRPr/>
            </a:pPr>
            <a:endParaRPr lang="en-GB" dirty="0">
              <a:solidFill>
                <a:srgbClr val="7030A0"/>
              </a:solidFill>
              <a:latin typeface="Arial" charset="0"/>
              <a:cs typeface="Arial" charset="0"/>
            </a:endParaRPr>
          </a:p>
          <a:p>
            <a:pPr marL="285750" indent="-285750">
              <a:buFont typeface="Arial" pitchFamily="34" charset="0"/>
              <a:buChar char="•"/>
              <a:defRPr/>
            </a:pPr>
            <a:endParaRPr lang="en-GB" dirty="0" smtClean="0">
              <a:solidFill>
                <a:srgbClr val="7030A0"/>
              </a:solidFill>
              <a:latin typeface="Arial" charset="0"/>
              <a:cs typeface="Arial" charset="0"/>
            </a:endParaRPr>
          </a:p>
          <a:p>
            <a:pPr marL="285750" indent="-285750">
              <a:buFont typeface="Arial" pitchFamily="34" charset="0"/>
              <a:buChar char="•"/>
              <a:defRPr/>
            </a:pPr>
            <a:endParaRPr lang="en-GB" dirty="0" smtClean="0">
              <a:solidFill>
                <a:srgbClr val="7030A0"/>
              </a:solidFill>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a:defRPr/>
            </a:pPr>
            <a:endParaRPr lang="en-GB" dirty="0">
              <a:latin typeface="Arial" charset="0"/>
              <a:cs typeface="Arial" charset="0"/>
            </a:endParaRPr>
          </a:p>
          <a:p>
            <a:pPr marL="342900" indent="-342900">
              <a:spcBef>
                <a:spcPct val="50000"/>
              </a:spcBef>
              <a:buFont typeface="Arial" pitchFamily="34" charset="0"/>
              <a:buChar char="•"/>
              <a:defRPr/>
            </a:pPr>
            <a:endParaRPr lang="en-GB" dirty="0">
              <a:solidFill>
                <a:srgbClr val="000000"/>
              </a:solidFill>
              <a:latin typeface="Arial" charset="0"/>
              <a:cs typeface="Arial" charset="0"/>
            </a:endParaRPr>
          </a:p>
          <a:p>
            <a:pPr marL="342900" indent="-342900">
              <a:spcBef>
                <a:spcPct val="50000"/>
              </a:spcBef>
              <a:buFont typeface="Arial" pitchFamily="34" charset="0"/>
              <a:buChar char="•"/>
              <a:defRPr/>
            </a:pPr>
            <a:endParaRPr lang="en-GB" dirty="0">
              <a:solidFill>
                <a:srgbClr val="000000"/>
              </a:solidFill>
              <a:latin typeface="Arial" charset="0"/>
              <a:cs typeface="Arial" charset="0"/>
            </a:endParaRPr>
          </a:p>
          <a:p>
            <a:pPr>
              <a:spcBef>
                <a:spcPct val="50000"/>
              </a:spcBef>
              <a:defRPr/>
            </a:pPr>
            <a:endParaRPr lang="en-GB" sz="2000" dirty="0">
              <a:solidFill>
                <a:srgbClr val="000000"/>
              </a:solidFill>
              <a:latin typeface="Arial" charset="0"/>
              <a:cs typeface="Arial" charset="0"/>
            </a:endParaRPr>
          </a:p>
          <a:p>
            <a:pPr algn="ctr">
              <a:spcBef>
                <a:spcPct val="50000"/>
              </a:spcBef>
              <a:defRPr/>
            </a:pPr>
            <a:endParaRPr lang="en-US" sz="2000" b="1" dirty="0">
              <a:solidFill>
                <a:srgbClr val="000000"/>
              </a:solidFill>
              <a:latin typeface="Arial" charset="0"/>
              <a:cs typeface="Arial" charset="0"/>
            </a:endParaRPr>
          </a:p>
        </p:txBody>
      </p:sp>
      <p:sp>
        <p:nvSpPr>
          <p:cNvPr id="16" name="Rectangle 23"/>
          <p:cNvSpPr txBox="1">
            <a:spLocks noChangeArrowheads="1"/>
          </p:cNvSpPr>
          <p:nvPr/>
        </p:nvSpPr>
        <p:spPr bwMode="auto">
          <a:xfrm>
            <a:off x="-28576" y="1"/>
            <a:ext cx="9172575" cy="836712"/>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B050"/>
                </a:solidFill>
                <a:latin typeface="Arial" pitchFamily="34" charset="0"/>
                <a:cs typeface="Arial" pitchFamily="34" charset="0"/>
              </a:rPr>
              <a:t>Sustainable Forest Management for Greener Economies</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Why an initiative on this topic of forestry for a Green Economy?</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89927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2"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3"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4" name="Text Box 12"/>
          <p:cNvSpPr txBox="1">
            <a:spLocks noChangeArrowheads="1"/>
          </p:cNvSpPr>
          <p:nvPr/>
        </p:nvSpPr>
        <p:spPr bwMode="auto">
          <a:xfrm>
            <a:off x="6011863" y="27813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GB">
              <a:solidFill>
                <a:srgbClr val="000000"/>
              </a:solidFill>
            </a:endParaRPr>
          </a:p>
        </p:txBody>
      </p:sp>
      <p:sp>
        <p:nvSpPr>
          <p:cNvPr id="9225" name="Text Box 13"/>
          <p:cNvSpPr txBox="1">
            <a:spLocks noChangeArrowheads="1"/>
          </p:cNvSpPr>
          <p:nvPr/>
        </p:nvSpPr>
        <p:spPr bwMode="auto">
          <a:xfrm>
            <a:off x="5943600" y="1752600"/>
            <a:ext cx="269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endParaRPr lang="en-GB" sz="1400">
              <a:solidFill>
                <a:srgbClr val="000000"/>
              </a:solidFill>
            </a:endParaRPr>
          </a:p>
        </p:txBody>
      </p:sp>
      <p:sp>
        <p:nvSpPr>
          <p:cNvPr id="9227" name="Text Box 18"/>
          <p:cNvSpPr txBox="1">
            <a:spLocks noChangeArrowheads="1"/>
          </p:cNvSpPr>
          <p:nvPr/>
        </p:nvSpPr>
        <p:spPr bwMode="auto">
          <a:xfrm>
            <a:off x="5943600" y="17526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GB" sz="1400" b="1">
                <a:solidFill>
                  <a:srgbClr val="000000"/>
                </a:solidFill>
              </a:rPr>
              <a:t> </a:t>
            </a:r>
            <a:endParaRPr lang="en-US" sz="1400" b="1">
              <a:solidFill>
                <a:srgbClr val="000000"/>
              </a:solidFill>
            </a:endParaRPr>
          </a:p>
        </p:txBody>
      </p:sp>
      <p:sp>
        <p:nvSpPr>
          <p:cNvPr id="9228" name="Text Box 18"/>
          <p:cNvSpPr txBox="1">
            <a:spLocks noChangeArrowheads="1"/>
          </p:cNvSpPr>
          <p:nvPr/>
        </p:nvSpPr>
        <p:spPr bwMode="auto">
          <a:xfrm>
            <a:off x="304800" y="1600200"/>
            <a:ext cx="236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GB" sz="1600" b="1">
                <a:solidFill>
                  <a:srgbClr val="333399"/>
                </a:solidFill>
              </a:rPr>
              <a:t> </a:t>
            </a:r>
            <a:endParaRPr lang="en-US" sz="1600">
              <a:solidFill>
                <a:srgbClr val="000000"/>
              </a:solidFill>
            </a:endParaRPr>
          </a:p>
        </p:txBody>
      </p:sp>
      <p:sp>
        <p:nvSpPr>
          <p:cNvPr id="6157" name="Rectangle 1"/>
          <p:cNvSpPr>
            <a:spLocks noChangeArrowheads="1"/>
          </p:cNvSpPr>
          <p:nvPr/>
        </p:nvSpPr>
        <p:spPr bwMode="auto">
          <a:xfrm>
            <a:off x="304800" y="836712"/>
            <a:ext cx="8587680" cy="621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en-GB" sz="2400" b="1" dirty="0" smtClean="0">
                <a:solidFill>
                  <a:srgbClr val="000000"/>
                </a:solidFill>
                <a:latin typeface="Arial" charset="0"/>
                <a:cs typeface="Arial" charset="0"/>
              </a:rPr>
              <a:t>Objectives for the national training workshop</a:t>
            </a:r>
          </a:p>
          <a:p>
            <a:pPr marL="342900" indent="-342900">
              <a:spcBef>
                <a:spcPct val="50000"/>
              </a:spcBef>
              <a:buFont typeface="Arial" pitchFamily="34" charset="0"/>
              <a:buChar char="•"/>
              <a:defRPr/>
            </a:pPr>
            <a:r>
              <a:rPr lang="en-GB" b="1" dirty="0" smtClean="0">
                <a:solidFill>
                  <a:srgbClr val="7030A0"/>
                </a:solidFill>
                <a:latin typeface="Arial" charset="0"/>
                <a:cs typeface="Arial" charset="0"/>
              </a:rPr>
              <a:t>To enable key decision makers to analyse the challenges and opportunities with regards to promoting Sustainable Forest Management for Greener </a:t>
            </a:r>
            <a:r>
              <a:rPr lang="en-GB" b="1" dirty="0">
                <a:solidFill>
                  <a:srgbClr val="7030A0"/>
                </a:solidFill>
                <a:latin typeface="Arial" charset="0"/>
                <a:cs typeface="Arial" charset="0"/>
              </a:rPr>
              <a:t>E</a:t>
            </a:r>
            <a:r>
              <a:rPr lang="en-GB" b="1" dirty="0" smtClean="0">
                <a:solidFill>
                  <a:srgbClr val="7030A0"/>
                </a:solidFill>
                <a:latin typeface="Arial" charset="0"/>
                <a:cs typeface="Arial" charset="0"/>
              </a:rPr>
              <a:t>conomies and apply and adapt any relevant lessons from the training.</a:t>
            </a:r>
          </a:p>
          <a:p>
            <a:pPr>
              <a:spcBef>
                <a:spcPct val="50000"/>
              </a:spcBef>
              <a:defRPr/>
            </a:pPr>
            <a:r>
              <a:rPr lang="en-GB" sz="2400" b="1" dirty="0" smtClean="0">
                <a:solidFill>
                  <a:srgbClr val="000000"/>
                </a:solidFill>
                <a:latin typeface="Arial" charset="0"/>
                <a:cs typeface="Arial" charset="0"/>
              </a:rPr>
              <a:t>Components of the training </a:t>
            </a:r>
            <a:r>
              <a:rPr lang="en-GB" sz="2400" b="1" dirty="0">
                <a:solidFill>
                  <a:srgbClr val="000000"/>
                </a:solidFill>
                <a:latin typeface="Arial" charset="0"/>
                <a:cs typeface="Arial" charset="0"/>
              </a:rPr>
              <a:t>workshop</a:t>
            </a:r>
          </a:p>
          <a:p>
            <a:pPr marL="342900" indent="-342900">
              <a:spcBef>
                <a:spcPct val="50000"/>
              </a:spcBef>
              <a:buFont typeface="Arial" pitchFamily="34" charset="0"/>
              <a:buChar char="•"/>
              <a:defRPr/>
            </a:pPr>
            <a:r>
              <a:rPr lang="en-GB" b="1" dirty="0" smtClean="0">
                <a:solidFill>
                  <a:srgbClr val="7030A0"/>
                </a:solidFill>
                <a:latin typeface="Arial" charset="0"/>
                <a:cs typeface="Arial" charset="0"/>
              </a:rPr>
              <a:t>To examine; </a:t>
            </a:r>
          </a:p>
          <a:p>
            <a:pPr>
              <a:spcBef>
                <a:spcPct val="50000"/>
              </a:spcBef>
              <a:defRPr/>
            </a:pPr>
            <a:endParaRPr lang="en-GB" b="1" dirty="0" smtClean="0">
              <a:solidFill>
                <a:srgbClr val="7030A0"/>
              </a:solidFill>
              <a:latin typeface="Arial" charset="0"/>
              <a:cs typeface="Arial" charset="0"/>
            </a:endParaRPr>
          </a:p>
          <a:p>
            <a:pPr marL="1371600" lvl="2" indent="-457200">
              <a:lnSpc>
                <a:spcPct val="115000"/>
              </a:lnSpc>
              <a:spcAft>
                <a:spcPts val="1000"/>
              </a:spcAft>
              <a:buAutoNum type="arabicPeriod"/>
              <a:defRPr/>
            </a:pPr>
            <a:r>
              <a:rPr lang="en-GB" sz="2000" b="1" dirty="0" smtClean="0">
                <a:solidFill>
                  <a:srgbClr val="0070C0"/>
                </a:solidFill>
                <a:latin typeface="+mj-lt"/>
                <a:ea typeface="Calibri"/>
                <a:cs typeface="Arial" charset="0"/>
              </a:rPr>
              <a:t>Principles of Sustainable Forest Management for Greener Economies.</a:t>
            </a:r>
          </a:p>
          <a:p>
            <a:pPr marL="1371600" lvl="2" indent="-457200">
              <a:lnSpc>
                <a:spcPct val="115000"/>
              </a:lnSpc>
              <a:spcAft>
                <a:spcPts val="1000"/>
              </a:spcAft>
              <a:buAutoNum type="arabicPeriod"/>
              <a:defRPr/>
            </a:pPr>
            <a:r>
              <a:rPr lang="en-GB" sz="2000" b="1" dirty="0" smtClean="0">
                <a:solidFill>
                  <a:srgbClr val="0070C0"/>
                </a:solidFill>
                <a:latin typeface="+mj-lt"/>
                <a:ea typeface="Calibri"/>
                <a:cs typeface="Arial" charset="0"/>
              </a:rPr>
              <a:t>Forestry context analysis, data gathering and management</a:t>
            </a:r>
          </a:p>
          <a:p>
            <a:pPr marL="1371600" lvl="2" indent="-457200">
              <a:lnSpc>
                <a:spcPct val="115000"/>
              </a:lnSpc>
              <a:spcAft>
                <a:spcPts val="1000"/>
              </a:spcAft>
              <a:buAutoNum type="arabicPeriod"/>
              <a:defRPr/>
            </a:pPr>
            <a:r>
              <a:rPr lang="en-GB" sz="2000" b="1" dirty="0" smtClean="0">
                <a:solidFill>
                  <a:srgbClr val="0070C0"/>
                </a:solidFill>
                <a:latin typeface="+mj-lt"/>
                <a:ea typeface="Calibri"/>
                <a:cs typeface="Arial" charset="0"/>
              </a:rPr>
              <a:t>Wood energy production and efficiency</a:t>
            </a:r>
          </a:p>
          <a:p>
            <a:pPr marL="1371600" lvl="2" indent="-457200">
              <a:lnSpc>
                <a:spcPct val="115000"/>
              </a:lnSpc>
              <a:spcAft>
                <a:spcPts val="1000"/>
              </a:spcAft>
              <a:buAutoNum type="arabicPeriod"/>
              <a:defRPr/>
            </a:pPr>
            <a:r>
              <a:rPr lang="en-GB" sz="2000" b="1" dirty="0" smtClean="0">
                <a:solidFill>
                  <a:srgbClr val="0070C0"/>
                </a:solidFill>
                <a:latin typeface="+mj-lt"/>
                <a:ea typeface="Calibri"/>
                <a:cs typeface="Arial" charset="0"/>
              </a:rPr>
              <a:t>Effective stakeholder engagement and negotiation methods</a:t>
            </a:r>
          </a:p>
          <a:p>
            <a:pPr marL="1371600" lvl="2" indent="-457200">
              <a:lnSpc>
                <a:spcPct val="115000"/>
              </a:lnSpc>
              <a:spcAft>
                <a:spcPts val="1000"/>
              </a:spcAft>
              <a:buAutoNum type="arabicPeriod"/>
              <a:defRPr/>
            </a:pPr>
            <a:r>
              <a:rPr lang="en-GB" sz="2000" b="1" dirty="0" smtClean="0">
                <a:solidFill>
                  <a:srgbClr val="0070C0"/>
                </a:solidFill>
                <a:latin typeface="+mj-lt"/>
                <a:ea typeface="Calibri"/>
                <a:cs typeface="Arial" charset="0"/>
              </a:rPr>
              <a:t>Enhanced forest policy processes for Greener Economies</a:t>
            </a:r>
          </a:p>
          <a:p>
            <a:pPr>
              <a:lnSpc>
                <a:spcPct val="115000"/>
              </a:lnSpc>
              <a:spcAft>
                <a:spcPts val="1000"/>
              </a:spcAft>
              <a:defRPr/>
            </a:pPr>
            <a:endParaRPr lang="en-GB" sz="2000" b="1" dirty="0" smtClean="0">
              <a:latin typeface="+mj-lt"/>
              <a:ea typeface="Calibri"/>
              <a:cs typeface="Arial" charset="0"/>
            </a:endParaRPr>
          </a:p>
        </p:txBody>
      </p:sp>
      <p:sp>
        <p:nvSpPr>
          <p:cNvPr id="16" name="Rectangle 23"/>
          <p:cNvSpPr txBox="1">
            <a:spLocks noChangeArrowheads="1"/>
          </p:cNvSpPr>
          <p:nvPr/>
        </p:nvSpPr>
        <p:spPr bwMode="auto">
          <a:xfrm>
            <a:off x="-28576" y="1"/>
            <a:ext cx="9172575" cy="620688"/>
          </a:xfrm>
          <a:prstGeom prst="rect">
            <a:avLst/>
          </a:prstGeom>
          <a:solidFill>
            <a:schemeClr val="accent1">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pitchFamily="34" charset="0"/>
                <a:cs typeface="Arial" pitchFamily="34" charset="0"/>
              </a:rPr>
              <a:t>Objectives and of this training</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C773055D-3D83-4F9B-B432-49D59E9B1019}" type="slidenum">
              <a:rPr lang="en-GB" smtClean="0"/>
              <a:t>8</a:t>
            </a:fld>
            <a:endParaRPr lang="en-GB" dirty="0"/>
          </a:p>
        </p:txBody>
      </p:sp>
    </p:spTree>
    <p:extLst>
      <p:ext uri="{BB962C8B-B14F-4D97-AF65-F5344CB8AC3E}">
        <p14:creationId xmlns:p14="http://schemas.microsoft.com/office/powerpoint/2010/main" val="544500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Grp="1" noChangeArrowheads="1"/>
          </p:cNvSpPr>
          <p:nvPr>
            <p:ph type="title"/>
          </p:nvPr>
        </p:nvSpPr>
        <p:spPr bwMode="auto">
          <a:xfrm>
            <a:off x="-28575" y="0"/>
            <a:ext cx="9172575" cy="1412775"/>
          </a:xfrm>
          <a:solidFill>
            <a:schemeClr val="accent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b="1" dirty="0" smtClean="0"/>
              <a:t>Purpose of initiative –analysis and identifying ways to bridge the gap between green economy principles and potential of sustainable forestry </a:t>
            </a:r>
            <a:br>
              <a:rPr lang="en-US" altLang="en-US" sz="2000" b="1" dirty="0" smtClean="0"/>
            </a:br>
            <a:r>
              <a:rPr lang="en-US" altLang="en-US" sz="2400" b="1" dirty="0" smtClean="0"/>
              <a:t/>
            </a:r>
            <a:br>
              <a:rPr lang="en-US" altLang="en-US" sz="2400" b="1" dirty="0" smtClean="0"/>
            </a:br>
            <a:r>
              <a:rPr lang="en-US" altLang="en-US" sz="2400" b="1" dirty="0" smtClean="0"/>
              <a:t/>
            </a:r>
            <a:br>
              <a:rPr lang="en-US" altLang="en-US" sz="2400" b="1" dirty="0" smtClean="0"/>
            </a:br>
            <a:endParaRPr lang="en-US" altLang="en-US" sz="2400" b="1" dirty="0" smtClean="0"/>
          </a:p>
        </p:txBody>
      </p:sp>
      <p:graphicFrame>
        <p:nvGraphicFramePr>
          <p:cNvPr id="2" name="Diagram 1"/>
          <p:cNvGraphicFramePr/>
          <p:nvPr>
            <p:extLst>
              <p:ext uri="{D42A27DB-BD31-4B8C-83A1-F6EECF244321}">
                <p14:modId xmlns:p14="http://schemas.microsoft.com/office/powerpoint/2010/main" val="2924903860"/>
              </p:ext>
            </p:extLst>
          </p:nvPr>
        </p:nvGraphicFramePr>
        <p:xfrm>
          <a:off x="1041118" y="2204864"/>
          <a:ext cx="7365504"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779912" y="3656199"/>
            <a:ext cx="1656184" cy="1477328"/>
          </a:xfrm>
          <a:prstGeom prst="rect">
            <a:avLst/>
          </a:prstGeom>
          <a:noFill/>
        </p:spPr>
        <p:txBody>
          <a:bodyPr wrap="square" rtlCol="0">
            <a:spAutoFit/>
          </a:bodyPr>
          <a:lstStyle/>
          <a:p>
            <a:pPr algn="ctr" fontAlgn="base">
              <a:spcBef>
                <a:spcPct val="0"/>
              </a:spcBef>
              <a:spcAft>
                <a:spcPct val="0"/>
              </a:spcAft>
            </a:pPr>
            <a:r>
              <a:rPr lang="en-GB" dirty="0" smtClean="0">
                <a:solidFill>
                  <a:srgbClr val="FF0000"/>
                </a:solidFill>
                <a:cs typeface="Arial" charset="0"/>
              </a:rPr>
              <a:t>Analysis of gap and identifying potential linkages</a:t>
            </a:r>
            <a:endParaRPr lang="en-GB" dirty="0">
              <a:solidFill>
                <a:srgbClr val="FF0000"/>
              </a:solidFill>
              <a:cs typeface="Arial" charset="0"/>
            </a:endParaRPr>
          </a:p>
        </p:txBody>
      </p:sp>
    </p:spTree>
    <p:extLst>
      <p:ext uri="{BB962C8B-B14F-4D97-AF65-F5344CB8AC3E}">
        <p14:creationId xmlns:p14="http://schemas.microsoft.com/office/powerpoint/2010/main" val="353590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7537</TotalTime>
  <Words>3032</Words>
  <Application>Microsoft Office PowerPoint</Application>
  <PresentationFormat>On-screen Show (4:3)</PresentationFormat>
  <Paragraphs>399</Paragraphs>
  <Slides>28</Slides>
  <Notes>28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2" baseType="lpstr">
      <vt:lpstr>Office Theme</vt:lpstr>
      <vt:lpstr>Default Design</vt:lpstr>
      <vt:lpstr>1_Office Theme</vt:lpstr>
      <vt:lpstr>Photo Editor Photo</vt:lpstr>
      <vt:lpstr>PowerPoint Presentation</vt:lpstr>
      <vt:lpstr>PowerPoint Presentation</vt:lpstr>
      <vt:lpstr>PowerPoint Presentation</vt:lpstr>
      <vt:lpstr>Handing over responsibilities for key tasks  Responsible teams. Teams will rotate/change every day </vt:lpstr>
      <vt:lpstr>Handing over responsibilities for key tasks  Responsible teams – will rotate every day </vt:lpstr>
      <vt:lpstr>Tentative timings</vt:lpstr>
      <vt:lpstr>PowerPoint Presentation</vt:lpstr>
      <vt:lpstr>PowerPoint Presentation</vt:lpstr>
      <vt:lpstr>Purpose of initiative –analysis and identifying ways to bridge the gap between green economy principles and potential of sustainable forestry    </vt:lpstr>
      <vt:lpstr>Process of the initiative to develop an analysis- scoping paper on linkages between forestry and the green economy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Short training on developing more effective forest policy- Preliminaries</dc:title>
  <dc:creator>PeterOHara</dc:creator>
  <cp:lastModifiedBy>Elina Warsta</cp:lastModifiedBy>
  <cp:revision>322</cp:revision>
  <cp:lastPrinted>2014-03-02T19:39:30Z</cp:lastPrinted>
  <dcterms:created xsi:type="dcterms:W3CDTF">2013-11-24T12:11:56Z</dcterms:created>
  <dcterms:modified xsi:type="dcterms:W3CDTF">2014-09-17T12:03:26Z</dcterms:modified>
</cp:coreProperties>
</file>