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0" r:id="rId2"/>
    <p:sldMasterId id="2147483763" r:id="rId3"/>
  </p:sldMasterIdLst>
  <p:notesMasterIdLst>
    <p:notesMasterId r:id="rId44"/>
  </p:notesMasterIdLst>
  <p:handoutMasterIdLst>
    <p:handoutMasterId r:id="rId45"/>
  </p:handoutMasterIdLst>
  <p:sldIdLst>
    <p:sldId id="423" r:id="rId4"/>
    <p:sldId id="445"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1" r:id="rId20"/>
    <p:sldId id="462" r:id="rId21"/>
    <p:sldId id="463" r:id="rId22"/>
    <p:sldId id="464" r:id="rId23"/>
    <p:sldId id="465" r:id="rId24"/>
    <p:sldId id="466" r:id="rId25"/>
    <p:sldId id="467" r:id="rId26"/>
    <p:sldId id="468" r:id="rId27"/>
    <p:sldId id="469" r:id="rId28"/>
    <p:sldId id="470" r:id="rId29"/>
    <p:sldId id="471" r:id="rId30"/>
    <p:sldId id="472" r:id="rId31"/>
    <p:sldId id="473" r:id="rId32"/>
    <p:sldId id="446" r:id="rId33"/>
    <p:sldId id="426" r:id="rId34"/>
    <p:sldId id="428" r:id="rId35"/>
    <p:sldId id="433" r:id="rId36"/>
    <p:sldId id="434" r:id="rId37"/>
    <p:sldId id="435" r:id="rId38"/>
    <p:sldId id="436" r:id="rId39"/>
    <p:sldId id="437" r:id="rId40"/>
    <p:sldId id="438" r:id="rId41"/>
    <p:sldId id="441" r:id="rId42"/>
    <p:sldId id="442" r:id="rId43"/>
  </p:sldIdLst>
  <p:sldSz cx="9144000" cy="6858000" type="screen4x3"/>
  <p:notesSz cx="6881813" cy="97107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sani" initials="p" lastIdx="13" clrIdx="0"/>
  <p:cmAuthor id="1" name="Aguilar, Francisco X." initials="AFX" lastIdx="1" clrIdx="1"/>
  <p:cmAuthor id="2" name="PeterOHara" initials="P"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1439" autoAdjust="0"/>
  </p:normalViewPr>
  <p:slideViewPr>
    <p:cSldViewPr>
      <p:cViewPr>
        <p:scale>
          <a:sx n="78" d="100"/>
          <a:sy n="78" d="100"/>
        </p:scale>
        <p:origin x="-2298" y="-72"/>
      </p:cViewPr>
      <p:guideLst>
        <p:guide orient="horz" pos="2160"/>
        <p:guide pos="2880"/>
      </p:guideLst>
    </p:cSldViewPr>
  </p:slideViewPr>
  <p:notesTextViewPr>
    <p:cViewPr>
      <p:scale>
        <a:sx n="1" d="1"/>
        <a:sy n="1" d="1"/>
      </p:scale>
      <p:origin x="0" y="0"/>
    </p:cViewPr>
  </p:notesTextViewPr>
  <p:sorterViewPr>
    <p:cViewPr>
      <p:scale>
        <a:sx n="100" d="100"/>
        <a:sy n="100" d="100"/>
      </p:scale>
      <p:origin x="0" y="5826"/>
    </p:cViewPr>
  </p:sorterViewPr>
  <p:notesViewPr>
    <p:cSldViewPr>
      <p:cViewPr varScale="1">
        <p:scale>
          <a:sx n="79" d="100"/>
          <a:sy n="79" d="100"/>
        </p:scale>
        <p:origin x="-1992" y="-90"/>
      </p:cViewPr>
      <p:guideLst>
        <p:guide orient="horz" pos="3059"/>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spPr>
            <a:solidFill>
              <a:schemeClr val="accent2"/>
            </a:solidFill>
          </c:spPr>
          <c:invertIfNegative val="0"/>
          <c:cat>
            <c:strRef>
              <c:f>Sheet2!$B$6:$B$11</c:f>
              <c:strCache>
                <c:ptCount val="6"/>
                <c:pt idx="0">
                  <c:v>Coke (coal)</c:v>
                </c:pt>
                <c:pt idx="1">
                  <c:v>Heating oil</c:v>
                </c:pt>
                <c:pt idx="2">
                  <c:v>Propane</c:v>
                </c:pt>
                <c:pt idx="3">
                  <c:v>Woodland</c:v>
                </c:pt>
                <c:pt idx="4">
                  <c:v>Native forest</c:v>
                </c:pt>
                <c:pt idx="5">
                  <c:v>Plantation </c:v>
                </c:pt>
              </c:strCache>
            </c:strRef>
          </c:cat>
          <c:val>
            <c:numRef>
              <c:f>Sheet2!$C$6:$C$11</c:f>
              <c:numCache>
                <c:formatCode>General</c:formatCode>
                <c:ptCount val="6"/>
                <c:pt idx="0">
                  <c:v>0.55000000000000004</c:v>
                </c:pt>
                <c:pt idx="1">
                  <c:v>0.39</c:v>
                </c:pt>
                <c:pt idx="2">
                  <c:v>0.34</c:v>
                </c:pt>
                <c:pt idx="3">
                  <c:v>0.1</c:v>
                </c:pt>
                <c:pt idx="4">
                  <c:v>0.03</c:v>
                </c:pt>
                <c:pt idx="5">
                  <c:v>-0.1</c:v>
                </c:pt>
              </c:numCache>
            </c:numRef>
          </c:val>
        </c:ser>
        <c:dLbls>
          <c:showLegendKey val="0"/>
          <c:showVal val="0"/>
          <c:showCatName val="0"/>
          <c:showSerName val="0"/>
          <c:showPercent val="0"/>
          <c:showBubbleSize val="0"/>
        </c:dLbls>
        <c:gapWidth val="150"/>
        <c:overlap val="100"/>
        <c:axId val="84506496"/>
        <c:axId val="92632960"/>
      </c:barChart>
      <c:catAx>
        <c:axId val="84506496"/>
        <c:scaling>
          <c:orientation val="maxMin"/>
        </c:scaling>
        <c:delete val="0"/>
        <c:axPos val="l"/>
        <c:numFmt formatCode="General" sourceLinked="0"/>
        <c:majorTickMark val="out"/>
        <c:minorTickMark val="none"/>
        <c:tickLblPos val="nextTo"/>
        <c:crossAx val="92632960"/>
        <c:crosses val="autoZero"/>
        <c:auto val="1"/>
        <c:lblAlgn val="ctr"/>
        <c:lblOffset val="100"/>
        <c:noMultiLvlLbl val="0"/>
      </c:catAx>
      <c:valAx>
        <c:axId val="92632960"/>
        <c:scaling>
          <c:orientation val="minMax"/>
        </c:scaling>
        <c:delete val="0"/>
        <c:axPos val="t"/>
        <c:numFmt formatCode="General" sourceLinked="1"/>
        <c:majorTickMark val="out"/>
        <c:minorTickMark val="none"/>
        <c:tickLblPos val="nextTo"/>
        <c:crossAx val="84506496"/>
        <c:crosses val="autoZero"/>
        <c:crossBetween val="between"/>
      </c:valAx>
    </c:plotArea>
    <c:plotVisOnly val="1"/>
    <c:dispBlanksAs val="gap"/>
    <c:showDLblsOverMax val="0"/>
  </c:chart>
  <c:spPr>
    <a:ln>
      <a:noFill/>
    </a:ln>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913" cy="485775"/>
          </a:xfrm>
          <a:prstGeom prst="rect">
            <a:avLst/>
          </a:prstGeom>
        </p:spPr>
        <p:txBody>
          <a:bodyPr vert="horz" lIns="91439" tIns="45719" rIns="91439" bIns="45719" rtlCol="0"/>
          <a:lstStyle>
            <a:lvl1pPr algn="l">
              <a:defRPr sz="1200"/>
            </a:lvl1pPr>
          </a:lstStyle>
          <a:p>
            <a:endParaRPr lang="en-US"/>
          </a:p>
        </p:txBody>
      </p:sp>
      <p:sp>
        <p:nvSpPr>
          <p:cNvPr id="3" name="Date Placeholder 2"/>
          <p:cNvSpPr>
            <a:spLocks noGrp="1"/>
          </p:cNvSpPr>
          <p:nvPr>
            <p:ph type="dt" sz="quarter" idx="1"/>
          </p:nvPr>
        </p:nvSpPr>
        <p:spPr>
          <a:xfrm>
            <a:off x="3897313" y="1"/>
            <a:ext cx="2982912" cy="485775"/>
          </a:xfrm>
          <a:prstGeom prst="rect">
            <a:avLst/>
          </a:prstGeom>
        </p:spPr>
        <p:txBody>
          <a:bodyPr vert="horz" lIns="91439" tIns="45719" rIns="91439" bIns="45719" rtlCol="0"/>
          <a:lstStyle>
            <a:lvl1pPr algn="r">
              <a:defRPr sz="1200"/>
            </a:lvl1pPr>
          </a:lstStyle>
          <a:p>
            <a:fld id="{9E01EECB-CC06-4A0E-B4E3-FAC01111A4D7}" type="datetimeFigureOut">
              <a:rPr lang="en-US" smtClean="0"/>
              <a:t>8/7/2014</a:t>
            </a:fld>
            <a:endParaRPr lang="en-US"/>
          </a:p>
        </p:txBody>
      </p:sp>
      <p:sp>
        <p:nvSpPr>
          <p:cNvPr id="4" name="Footer Placeholder 3"/>
          <p:cNvSpPr>
            <a:spLocks noGrp="1"/>
          </p:cNvSpPr>
          <p:nvPr>
            <p:ph type="ftr" sz="quarter" idx="2"/>
          </p:nvPr>
        </p:nvSpPr>
        <p:spPr>
          <a:xfrm>
            <a:off x="1" y="9223375"/>
            <a:ext cx="2982913" cy="485775"/>
          </a:xfrm>
          <a:prstGeom prst="rect">
            <a:avLst/>
          </a:prstGeom>
        </p:spPr>
        <p:txBody>
          <a:bodyPr vert="horz" lIns="91439" tIns="45719" rIns="91439"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9223375"/>
            <a:ext cx="2982912" cy="485775"/>
          </a:xfrm>
          <a:prstGeom prst="rect">
            <a:avLst/>
          </a:prstGeom>
        </p:spPr>
        <p:txBody>
          <a:bodyPr vert="horz" lIns="91439" tIns="45719" rIns="91439" bIns="45719" rtlCol="0" anchor="b"/>
          <a:lstStyle>
            <a:lvl1pPr algn="r">
              <a:defRPr sz="1200"/>
            </a:lvl1pPr>
          </a:lstStyle>
          <a:p>
            <a:fld id="{F59CFBF9-96B5-464B-A8EF-D6BD34105909}" type="slidenum">
              <a:rPr lang="en-US" smtClean="0"/>
              <a:t>‹#›</a:t>
            </a:fld>
            <a:endParaRPr lang="en-US"/>
          </a:p>
        </p:txBody>
      </p:sp>
    </p:spTree>
    <p:extLst>
      <p:ext uri="{BB962C8B-B14F-4D97-AF65-F5344CB8AC3E}">
        <p14:creationId xmlns:p14="http://schemas.microsoft.com/office/powerpoint/2010/main" val="893004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85537"/>
          </a:xfrm>
          <a:prstGeom prst="rect">
            <a:avLst/>
          </a:prstGeom>
        </p:spPr>
        <p:txBody>
          <a:bodyPr vert="horz" lIns="94813" tIns="47406" rIns="94813" bIns="47406" rtlCol="0"/>
          <a:lstStyle>
            <a:lvl1pPr algn="l">
              <a:defRPr sz="1200"/>
            </a:lvl1pPr>
          </a:lstStyle>
          <a:p>
            <a:endParaRPr lang="en-GB"/>
          </a:p>
        </p:txBody>
      </p:sp>
      <p:sp>
        <p:nvSpPr>
          <p:cNvPr id="3" name="Date Placeholder 2"/>
          <p:cNvSpPr>
            <a:spLocks noGrp="1"/>
          </p:cNvSpPr>
          <p:nvPr>
            <p:ph type="dt" idx="1"/>
          </p:nvPr>
        </p:nvSpPr>
        <p:spPr>
          <a:xfrm>
            <a:off x="3898103" y="1"/>
            <a:ext cx="2982119" cy="485537"/>
          </a:xfrm>
          <a:prstGeom prst="rect">
            <a:avLst/>
          </a:prstGeom>
        </p:spPr>
        <p:txBody>
          <a:bodyPr vert="horz" lIns="94813" tIns="47406" rIns="94813" bIns="47406" rtlCol="0"/>
          <a:lstStyle>
            <a:lvl1pPr algn="r">
              <a:defRPr sz="1200"/>
            </a:lvl1pPr>
          </a:lstStyle>
          <a:p>
            <a:fld id="{F6ABC658-7C45-4349-985D-B560DB792988}" type="datetimeFigureOut">
              <a:rPr lang="en-GB" smtClean="0"/>
              <a:t>07/08/2014</a:t>
            </a:fld>
            <a:endParaRPr lang="en-GB"/>
          </a:p>
        </p:txBody>
      </p:sp>
      <p:sp>
        <p:nvSpPr>
          <p:cNvPr id="4" name="Slide Image Placeholder 3"/>
          <p:cNvSpPr>
            <a:spLocks noGrp="1" noRot="1" noChangeAspect="1"/>
          </p:cNvSpPr>
          <p:nvPr>
            <p:ph type="sldImg" idx="2"/>
          </p:nvPr>
        </p:nvSpPr>
        <p:spPr>
          <a:xfrm>
            <a:off x="1016000" y="728663"/>
            <a:ext cx="4852988" cy="3641725"/>
          </a:xfrm>
          <a:prstGeom prst="rect">
            <a:avLst/>
          </a:prstGeom>
          <a:noFill/>
          <a:ln w="12700">
            <a:solidFill>
              <a:prstClr val="black"/>
            </a:solidFill>
          </a:ln>
        </p:spPr>
        <p:txBody>
          <a:bodyPr vert="horz" lIns="94813" tIns="47406" rIns="94813" bIns="47406" rtlCol="0" anchor="ctr"/>
          <a:lstStyle/>
          <a:p>
            <a:endParaRPr lang="en-GB"/>
          </a:p>
        </p:txBody>
      </p:sp>
      <p:sp>
        <p:nvSpPr>
          <p:cNvPr id="5" name="Notes Placeholder 4"/>
          <p:cNvSpPr>
            <a:spLocks noGrp="1"/>
          </p:cNvSpPr>
          <p:nvPr>
            <p:ph type="body" sz="quarter" idx="3"/>
          </p:nvPr>
        </p:nvSpPr>
        <p:spPr>
          <a:xfrm>
            <a:off x="688182" y="4612601"/>
            <a:ext cx="5505450" cy="4369832"/>
          </a:xfrm>
          <a:prstGeom prst="rect">
            <a:avLst/>
          </a:prstGeom>
        </p:spPr>
        <p:txBody>
          <a:bodyPr vert="horz" lIns="94813" tIns="47406" rIns="94813" bIns="4740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223517"/>
            <a:ext cx="2982119" cy="485537"/>
          </a:xfrm>
          <a:prstGeom prst="rect">
            <a:avLst/>
          </a:prstGeom>
        </p:spPr>
        <p:txBody>
          <a:bodyPr vert="horz" lIns="94813" tIns="47406" rIns="94813" bIns="47406" rtlCol="0" anchor="b"/>
          <a:lstStyle>
            <a:lvl1pPr algn="l">
              <a:defRPr sz="1200"/>
            </a:lvl1pPr>
          </a:lstStyle>
          <a:p>
            <a:endParaRPr lang="en-GB"/>
          </a:p>
        </p:txBody>
      </p:sp>
      <p:sp>
        <p:nvSpPr>
          <p:cNvPr id="7" name="Slide Number Placeholder 6"/>
          <p:cNvSpPr>
            <a:spLocks noGrp="1"/>
          </p:cNvSpPr>
          <p:nvPr>
            <p:ph type="sldNum" sz="quarter" idx="5"/>
          </p:nvPr>
        </p:nvSpPr>
        <p:spPr>
          <a:xfrm>
            <a:off x="3898103" y="9223517"/>
            <a:ext cx="2982119" cy="485537"/>
          </a:xfrm>
          <a:prstGeom prst="rect">
            <a:avLst/>
          </a:prstGeom>
        </p:spPr>
        <p:txBody>
          <a:bodyPr vert="horz" lIns="94813" tIns="47406" rIns="94813" bIns="47406" rtlCol="0" anchor="b"/>
          <a:lstStyle>
            <a:lvl1pPr algn="r">
              <a:defRPr sz="1200"/>
            </a:lvl1pPr>
          </a:lstStyle>
          <a:p>
            <a:fld id="{F3EABD56-7F41-4310-8B0F-E12BFB9E9414}" type="slidenum">
              <a:rPr lang="en-GB" smtClean="0"/>
              <a:t>‹#›</a:t>
            </a:fld>
            <a:endParaRPr lang="en-GB"/>
          </a:p>
        </p:txBody>
      </p:sp>
    </p:spTree>
    <p:extLst>
      <p:ext uri="{BB962C8B-B14F-4D97-AF65-F5344CB8AC3E}">
        <p14:creationId xmlns:p14="http://schemas.microsoft.com/office/powerpoint/2010/main" val="1741264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33" indent="-296282">
              <a:defRPr>
                <a:solidFill>
                  <a:schemeClr val="tx1"/>
                </a:solidFill>
                <a:latin typeface="Arial" charset="0"/>
              </a:defRPr>
            </a:lvl2pPr>
            <a:lvl3pPr marL="1185129" indent="-237026">
              <a:defRPr>
                <a:solidFill>
                  <a:schemeClr val="tx1"/>
                </a:solidFill>
                <a:latin typeface="Arial" charset="0"/>
              </a:defRPr>
            </a:lvl3pPr>
            <a:lvl4pPr marL="1659180" indent="-237026">
              <a:defRPr>
                <a:solidFill>
                  <a:schemeClr val="tx1"/>
                </a:solidFill>
                <a:latin typeface="Arial" charset="0"/>
              </a:defRPr>
            </a:lvl4pPr>
            <a:lvl5pPr marL="2133231" indent="-237026">
              <a:defRPr>
                <a:solidFill>
                  <a:schemeClr val="tx1"/>
                </a:solidFill>
                <a:latin typeface="Arial" charset="0"/>
              </a:defRPr>
            </a:lvl5pPr>
            <a:lvl6pPr marL="2607282" indent="-237026" fontAlgn="base">
              <a:spcBef>
                <a:spcPct val="0"/>
              </a:spcBef>
              <a:spcAft>
                <a:spcPct val="0"/>
              </a:spcAft>
              <a:defRPr>
                <a:solidFill>
                  <a:schemeClr val="tx1"/>
                </a:solidFill>
                <a:latin typeface="Arial" charset="0"/>
              </a:defRPr>
            </a:lvl6pPr>
            <a:lvl7pPr marL="3081333" indent="-237026" fontAlgn="base">
              <a:spcBef>
                <a:spcPct val="0"/>
              </a:spcBef>
              <a:spcAft>
                <a:spcPct val="0"/>
              </a:spcAft>
              <a:defRPr>
                <a:solidFill>
                  <a:schemeClr val="tx1"/>
                </a:solidFill>
                <a:latin typeface="Arial" charset="0"/>
              </a:defRPr>
            </a:lvl7pPr>
            <a:lvl8pPr marL="3555385" indent="-237026" fontAlgn="base">
              <a:spcBef>
                <a:spcPct val="0"/>
              </a:spcBef>
              <a:spcAft>
                <a:spcPct val="0"/>
              </a:spcAft>
              <a:defRPr>
                <a:solidFill>
                  <a:schemeClr val="tx1"/>
                </a:solidFill>
                <a:latin typeface="Arial" charset="0"/>
              </a:defRPr>
            </a:lvl8pPr>
            <a:lvl9pPr marL="4029436" indent="-237026" fontAlgn="base">
              <a:spcBef>
                <a:spcPct val="0"/>
              </a:spcBef>
              <a:spcAft>
                <a:spcPct val="0"/>
              </a:spcAft>
              <a:defRPr>
                <a:solidFill>
                  <a:schemeClr val="tx1"/>
                </a:solidFill>
                <a:latin typeface="Arial" charset="0"/>
              </a:defRPr>
            </a:lvl9pPr>
          </a:lstStyle>
          <a:p>
            <a:pPr fontAlgn="base">
              <a:spcBef>
                <a:spcPct val="0"/>
              </a:spcBef>
              <a:spcAft>
                <a:spcPct val="0"/>
              </a:spcAft>
              <a:defRPr/>
            </a:pPr>
            <a:fld id="{55A8C918-2CBA-484A-9F9C-A855D77B46E0}" type="slidenum">
              <a:rPr lang="en-GB" smtClean="0">
                <a:solidFill>
                  <a:srgbClr val="000000"/>
                </a:solidFill>
                <a:latin typeface="Calibri" pitchFamily="34" charset="0"/>
              </a:rPr>
              <a:pPr fontAlgn="base">
                <a:spcBef>
                  <a:spcPct val="0"/>
                </a:spcBef>
                <a:spcAft>
                  <a:spcPct val="0"/>
                </a:spcAft>
                <a:defRPr/>
              </a:pPr>
              <a:t>1</a:t>
            </a:fld>
            <a:endParaRPr lang="en-GB" smtClean="0">
              <a:solidFill>
                <a:srgbClr val="000000"/>
              </a:solidFill>
              <a:latin typeface="Calibri"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Fuelwood from forestlands (branches and deadwood) and other sources such as hedgerows, gardens and orchards (pruning/shells)Logging co-products; Removal of excess biomass (fuel treatments, </a:t>
            </a:r>
            <a:r>
              <a:rPr lang="en-US" dirty="0" err="1" smtClean="0"/>
              <a:t>thinnings</a:t>
            </a:r>
            <a:r>
              <a:rPr lang="en-US" dirty="0" smtClean="0"/>
              <a:t>); </a:t>
            </a:r>
          </a:p>
          <a:p>
            <a:r>
              <a:rPr lang="en-US" dirty="0" smtClean="0"/>
              <a:t>Indirect: Primary and secondary wood processing mill co-product and pulping liquors</a:t>
            </a:r>
          </a:p>
          <a:p>
            <a:r>
              <a:rPr lang="en-US" dirty="0" smtClean="0"/>
              <a:t>Recovered: Urban wood residues  </a:t>
            </a:r>
          </a:p>
          <a:p>
            <a:r>
              <a:rPr lang="en-US" dirty="0" smtClean="0"/>
              <a:t>Dedicated: Short-rotation coppice plantations</a:t>
            </a:r>
          </a:p>
          <a:p>
            <a:endParaRPr lang="en-US" dirty="0" smtClean="0"/>
          </a:p>
          <a:p>
            <a:r>
              <a:rPr lang="en-US" dirty="0" smtClean="0"/>
              <a:t>Reform</a:t>
            </a:r>
            <a:r>
              <a:rPr lang="en-US" baseline="0" dirty="0" smtClean="0"/>
              <a:t> on forest management through education and reform of land uses (</a:t>
            </a:r>
            <a:r>
              <a:rPr lang="en-US" baseline="0" dirty="0" err="1" smtClean="0"/>
              <a:t>eg</a:t>
            </a:r>
            <a:r>
              <a:rPr lang="en-US" baseline="0" dirty="0" smtClean="0"/>
              <a:t>. Education of forestry professionals, adjustment of property rights such as leases and usufruct rights) is necessary. If the private sector is allowed to manage forest resources and promotes investment it can readily benefit the supply of high-value timber products and the generation of by-products for energy (e.g. slabs, sawdust, chips, branches and other residues). </a:t>
            </a:r>
            <a:endParaRPr lang="en-US" dirty="0" smtClean="0"/>
          </a:p>
          <a:p>
            <a:endParaRPr lang="en-US" dirty="0"/>
          </a:p>
        </p:txBody>
      </p:sp>
      <p:sp>
        <p:nvSpPr>
          <p:cNvPr id="4" name="Slide Number Placeholder 3"/>
          <p:cNvSpPr>
            <a:spLocks noGrp="1"/>
          </p:cNvSpPr>
          <p:nvPr>
            <p:ph type="sldNum" sz="quarter" idx="10"/>
          </p:nvPr>
        </p:nvSpPr>
        <p:spPr/>
        <p:txBody>
          <a:bodyPr/>
          <a:lstStyle/>
          <a:p>
            <a:fld id="{F3EABD56-7F41-4310-8B0F-E12BFB9E9414}"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928614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tips for firewood stacking:</a:t>
            </a:r>
          </a:p>
          <a:p>
            <a:r>
              <a:rPr lang="en-US" i="1" dirty="0"/>
              <a:t>- Stack the wood in separate rows in an open location where the sun shines and breeze can carry away the moisture. </a:t>
            </a:r>
            <a:endParaRPr lang="en-US" dirty="0"/>
          </a:p>
          <a:p>
            <a:r>
              <a:rPr lang="en-US" i="1" dirty="0"/>
              <a:t>- Do not let firewood on the ground for more than a couple of days before stacking. Mold and rot can set in quickly.</a:t>
            </a:r>
            <a:endParaRPr lang="en-US" dirty="0"/>
          </a:p>
          <a:p>
            <a:r>
              <a:rPr lang="en-US" i="1" dirty="0"/>
              <a:t>-  Stack the wood up off the ground on concrete blocks poles, lumber rails or pallets.</a:t>
            </a:r>
            <a:endParaRPr lang="en-US" dirty="0"/>
          </a:p>
          <a:p>
            <a:r>
              <a:rPr lang="en-US" i="1" dirty="0"/>
              <a:t>- Loosely stack the wood no more than two layers deep.</a:t>
            </a:r>
            <a:endParaRPr lang="en-US" dirty="0"/>
          </a:p>
          <a:p>
            <a:r>
              <a:rPr lang="en-US" i="1" dirty="0"/>
              <a:t> - The top of the pile should be covered to keep off rain, but do not cover the sides to allow for ventilation. </a:t>
            </a:r>
            <a:endParaRPr lang="en-US" dirty="0"/>
          </a:p>
          <a:p>
            <a:r>
              <a:rPr lang="en-US" i="1" dirty="0"/>
              <a:t>- Keep a stack of firewood at a distance of at least 10 meters from the house.</a:t>
            </a:r>
            <a:endParaRPr lang="en-US" dirty="0"/>
          </a:p>
          <a:p>
            <a:endParaRPr lang="en-US" dirty="0"/>
          </a:p>
        </p:txBody>
      </p:sp>
      <p:sp>
        <p:nvSpPr>
          <p:cNvPr id="4" name="Slide Number Placeholder 3"/>
          <p:cNvSpPr>
            <a:spLocks noGrp="1"/>
          </p:cNvSpPr>
          <p:nvPr>
            <p:ph type="sldNum" sz="quarter" idx="10"/>
          </p:nvPr>
        </p:nvSpPr>
        <p:spPr/>
        <p:txBody>
          <a:bodyPr/>
          <a:lstStyle/>
          <a:p>
            <a:fld id="{F3EABD56-7F41-4310-8B0F-E12BFB9E9414}"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993454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728663"/>
            <a:ext cx="4852988" cy="3641725"/>
          </a:xfrm>
        </p:spPr>
      </p:sp>
      <p:sp>
        <p:nvSpPr>
          <p:cNvPr id="3" name="Notes Placeholder 2"/>
          <p:cNvSpPr>
            <a:spLocks noGrp="1"/>
          </p:cNvSpPr>
          <p:nvPr>
            <p:ph type="body" idx="1"/>
          </p:nvPr>
        </p:nvSpPr>
        <p:spPr/>
        <p:txBody>
          <a:bodyPr/>
          <a:lstStyle/>
          <a:p>
            <a:r>
              <a:rPr lang="en-US" dirty="0" smtClean="0"/>
              <a:t>https://fortress.wa.gov/ecy/publications/publications/92046.pdf</a:t>
            </a:r>
            <a:endParaRPr lang="en-US" dirty="0"/>
          </a:p>
        </p:txBody>
      </p:sp>
      <p:sp>
        <p:nvSpPr>
          <p:cNvPr id="4" name="Slide Number Placeholder 3"/>
          <p:cNvSpPr>
            <a:spLocks noGrp="1"/>
          </p:cNvSpPr>
          <p:nvPr>
            <p:ph type="sldNum" sz="quarter" idx="10"/>
          </p:nvPr>
        </p:nvSpPr>
        <p:spPr/>
        <p:txBody>
          <a:bodyPr/>
          <a:lstStyle/>
          <a:p>
            <a:fld id="{F3F3F4DB-6326-4F29-976E-7779BF8B5C5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382810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http://siteresources.worldbank.org/EXTFORESTS/Resources/985784-1217874560960/Uzbekistan.pdf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latin typeface="Arial" pitchFamily="34" charset="0"/>
                <a:cs typeface="Arial" pitchFamily="34" charset="0"/>
              </a:rPr>
              <a:t>Source: </a:t>
            </a:r>
            <a:r>
              <a:rPr lang="en-US" dirty="0" err="1" smtClean="0">
                <a:solidFill>
                  <a:prstClr val="black"/>
                </a:solidFill>
                <a:latin typeface="Arial" pitchFamily="34" charset="0"/>
                <a:cs typeface="Arial" pitchFamily="34" charset="0"/>
              </a:rPr>
              <a:t>Savcor</a:t>
            </a:r>
            <a:r>
              <a:rPr lang="en-US" dirty="0" smtClean="0">
                <a:solidFill>
                  <a:prstClr val="black"/>
                </a:solidFill>
                <a:latin typeface="Arial" pitchFamily="34" charset="0"/>
                <a:cs typeface="Arial" pitchFamily="34" charset="0"/>
              </a:rPr>
              <a:t> </a:t>
            </a:r>
            <a:r>
              <a:rPr lang="en-US" dirty="0" err="1" smtClean="0">
                <a:solidFill>
                  <a:prstClr val="black"/>
                </a:solidFill>
                <a:latin typeface="Arial" pitchFamily="34" charset="0"/>
                <a:cs typeface="Arial" pitchFamily="34" charset="0"/>
              </a:rPr>
              <a:t>Indufor</a:t>
            </a:r>
            <a:r>
              <a:rPr lang="en-US" dirty="0" smtClean="0">
                <a:solidFill>
                  <a:prstClr val="black"/>
                </a:solidFill>
                <a:latin typeface="Arial" pitchFamily="34" charset="0"/>
                <a:cs typeface="Arial" pitchFamily="34" charset="0"/>
              </a:rPr>
              <a:t> </a:t>
            </a:r>
            <a:r>
              <a:rPr lang="en-US" dirty="0" err="1" smtClean="0">
                <a:solidFill>
                  <a:prstClr val="black"/>
                </a:solidFill>
                <a:latin typeface="Arial" pitchFamily="34" charset="0"/>
                <a:cs typeface="Arial" pitchFamily="34" charset="0"/>
              </a:rPr>
              <a:t>Oy</a:t>
            </a:r>
            <a:r>
              <a:rPr lang="en-US" dirty="0" smtClean="0">
                <a:solidFill>
                  <a:prstClr val="black"/>
                </a:solidFill>
                <a:latin typeface="Arial" pitchFamily="34" charset="0"/>
                <a:cs typeface="Arial" pitchFamily="34" charset="0"/>
              </a:rPr>
              <a:t> (2005)</a:t>
            </a:r>
          </a:p>
          <a:p>
            <a:endParaRPr lang="en-US" dirty="0" smtClean="0"/>
          </a:p>
          <a:p>
            <a:r>
              <a:rPr lang="en-US" dirty="0" smtClean="0"/>
              <a:t>Changes to motivate tree planting. Currently it is rational behavior not to plant trees outside the plot. Must change the enabling environment to make it rational </a:t>
            </a:r>
            <a:r>
              <a:rPr lang="en-US" dirty="0" err="1" smtClean="0"/>
              <a:t>behaviour</a:t>
            </a:r>
            <a:r>
              <a:rPr lang="en-US" dirty="0" smtClean="0"/>
              <a:t> for tree planting and management in other places. 3 year tree tenure security for trees on government land in Uzbekistan for villagers and they are giving out improved cooking stoves and educating villagers on the importance of trees for the environment - as a way to help the forests. As the farmer said to me 'this is crazy'.</a:t>
            </a:r>
          </a:p>
          <a:p>
            <a:endParaRPr lang="en-US" dirty="0"/>
          </a:p>
        </p:txBody>
      </p:sp>
      <p:sp>
        <p:nvSpPr>
          <p:cNvPr id="4" name="Slide Number Placeholder 3"/>
          <p:cNvSpPr>
            <a:spLocks noGrp="1"/>
          </p:cNvSpPr>
          <p:nvPr>
            <p:ph type="sldNum" sz="quarter" idx="10"/>
          </p:nvPr>
        </p:nvSpPr>
        <p:spPr/>
        <p:txBody>
          <a:bodyPr/>
          <a:lstStyle/>
          <a:p>
            <a:fld id="{F3F3F4DB-6326-4F29-976E-7779BF8B5C58}"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853755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620F39-5C48-4641-B0AD-203AECB85CE7}" type="slidenum">
              <a:rPr lang="en-GB" smtClean="0">
                <a:solidFill>
                  <a:prstClr val="black"/>
                </a:solidFill>
                <a:latin typeface="Arial" charset="0"/>
              </a:rPr>
              <a:pPr fontAlgn="base">
                <a:spcBef>
                  <a:spcPct val="0"/>
                </a:spcBef>
                <a:spcAft>
                  <a:spcPct val="0"/>
                </a:spcAft>
                <a:defRPr/>
              </a:pPr>
              <a:t>30</a:t>
            </a:fld>
            <a:endParaRPr lang="en-GB" smtClean="0">
              <a:solidFill>
                <a:prstClr val="black"/>
              </a:solidFill>
              <a:latin typeface="Arial"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1pPr>
            <a:lvl2pPr marL="770354" indent="-296290">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2pPr>
            <a:lvl3pPr marL="1185161"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3pPr>
            <a:lvl4pPr marL="1659225"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4pPr>
            <a:lvl5pPr marL="2133289"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5pPr>
            <a:lvl6pPr marL="2607353"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6pPr>
            <a:lvl7pPr marL="3081417"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7pPr>
            <a:lvl8pPr marL="3555481"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8pPr>
            <a:lvl9pPr marL="4029546"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9pPr>
          </a:lstStyle>
          <a:p>
            <a:pPr>
              <a:defRPr/>
            </a:pPr>
            <a:fld id="{124D76E6-0F3F-4F09-992B-2934FBD4CF86}" type="slidenum">
              <a:rPr lang="en-GB" smtClean="0">
                <a:solidFill>
                  <a:srgbClr val="000000"/>
                </a:solidFill>
                <a:latin typeface="Calibri" pitchFamily="34" charset="0"/>
              </a:rPr>
              <a:pPr>
                <a:defRPr/>
              </a:pPr>
              <a:t>31</a:t>
            </a:fld>
            <a:endParaRPr lang="en-GB" smtClean="0">
              <a:solidFill>
                <a:srgbClr val="000000"/>
              </a:solidFill>
              <a:latin typeface="Calibri" pitchFamily="34" charset="0"/>
            </a:endParaRPr>
          </a:p>
        </p:txBody>
      </p:sp>
      <p:sp>
        <p:nvSpPr>
          <p:cNvPr id="31747" name="Text Box 1"/>
          <p:cNvSpPr txBox="1">
            <a:spLocks noChangeArrowheads="1"/>
          </p:cNvSpPr>
          <p:nvPr/>
        </p:nvSpPr>
        <p:spPr bwMode="auto">
          <a:xfrm>
            <a:off x="3898103" y="9223517"/>
            <a:ext cx="2982119" cy="48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320" tIns="48526" rIns="93320" bIns="48526" anchor="b"/>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9pPr>
          </a:lstStyle>
          <a:p>
            <a:pPr algn="r" eaLnBrk="1" fontAlgn="base" hangingPunct="1">
              <a:spcBef>
                <a:spcPct val="0"/>
              </a:spcBef>
              <a:spcAft>
                <a:spcPct val="0"/>
              </a:spcAft>
              <a:buSzPct val="100000"/>
            </a:pPr>
            <a:fld id="{052773B4-A015-4AA2-95DD-3A36E210F02F}" type="slidenum">
              <a:rPr lang="en-GB" sz="1200">
                <a:solidFill>
                  <a:srgbClr val="000000"/>
                </a:solidFill>
                <a:latin typeface="Calibri" pitchFamily="34" charset="0"/>
              </a:rPr>
              <a:pPr algn="r" eaLnBrk="1" fontAlgn="base" hangingPunct="1">
                <a:spcBef>
                  <a:spcPct val="0"/>
                </a:spcBef>
                <a:spcAft>
                  <a:spcPct val="0"/>
                </a:spcAft>
                <a:buSzPct val="100000"/>
              </a:pPr>
              <a:t>31</a:t>
            </a:fld>
            <a:endParaRPr lang="en-GB" sz="1200">
              <a:solidFill>
                <a:srgbClr val="000000"/>
              </a:solidFill>
              <a:latin typeface="Calibri" pitchFamily="34" charset="0"/>
            </a:endParaRPr>
          </a:p>
        </p:txBody>
      </p:sp>
      <p:sp>
        <p:nvSpPr>
          <p:cNvPr id="3174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9" name="Text Box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a:spcBef>
                <a:spcPct val="0"/>
              </a:spcBef>
              <a:tabLst>
                <a:tab pos="0" algn="l"/>
                <a:tab pos="948128" algn="l"/>
                <a:tab pos="1896257" algn="l"/>
                <a:tab pos="2844386" algn="l"/>
                <a:tab pos="3792514" algn="l"/>
                <a:tab pos="4740643" algn="l"/>
                <a:tab pos="5688770" algn="l"/>
                <a:tab pos="6636899" algn="l"/>
                <a:tab pos="7585027" algn="l"/>
                <a:tab pos="8533156" algn="l"/>
                <a:tab pos="9481285" algn="l"/>
                <a:tab pos="10429413" algn="l"/>
              </a:tabLst>
            </a:pPr>
            <a:endParaRPr lang="en-GB" dirty="0" smtClean="0">
              <a:solidFill>
                <a:srgbClr val="000000"/>
              </a:solidFill>
              <a:latin typeface="Arial" pitchFamily="34" charset="0"/>
              <a:ea typeface="Microsoft YaHei"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latin typeface="Arial" pitchFamily="34" charset="0"/>
            </a:endParaRPr>
          </a:p>
        </p:txBody>
      </p:sp>
      <p:sp>
        <p:nvSpPr>
          <p:cNvPr id="49156" name="Slide Number Placeholder 3"/>
          <p:cNvSpPr txBox="1">
            <a:spLocks noGrp="1"/>
          </p:cNvSpPr>
          <p:nvPr/>
        </p:nvSpPr>
        <p:spPr bwMode="auto">
          <a:xfrm>
            <a:off x="3897313" y="9223375"/>
            <a:ext cx="298291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15" tIns="46956" rIns="93915" bIns="46956"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fld id="{34A235AF-7B9F-4CF8-9202-9343D0252E27}" type="slidenum">
              <a:rPr lang="en-GB" sz="1200">
                <a:solidFill>
                  <a:srgbClr val="000000"/>
                </a:solidFill>
              </a:rPr>
              <a:pPr algn="r" eaLnBrk="1" fontAlgn="base" hangingPunct="1">
                <a:spcBef>
                  <a:spcPct val="0"/>
                </a:spcBef>
                <a:spcAft>
                  <a:spcPct val="0"/>
                </a:spcAft>
              </a:pPr>
              <a:t>32</a:t>
            </a:fld>
            <a:endParaRPr lang="en-GB"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1pPr>
            <a:lvl2pPr marL="770354" indent="-296290">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2pPr>
            <a:lvl3pPr marL="1185161"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3pPr>
            <a:lvl4pPr marL="1659225"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4pPr>
            <a:lvl5pPr marL="2133289"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5pPr>
            <a:lvl6pPr marL="2607353"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6pPr>
            <a:lvl7pPr marL="3081417"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7pPr>
            <a:lvl8pPr marL="3555481"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8pPr>
            <a:lvl9pPr marL="4029546"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9pPr>
          </a:lstStyle>
          <a:p>
            <a:pPr>
              <a:defRPr/>
            </a:pPr>
            <a:fld id="{AA0CB8AA-83F8-446D-8369-065A3215FF8E}" type="slidenum">
              <a:rPr lang="en-GB" smtClean="0">
                <a:solidFill>
                  <a:srgbClr val="000000"/>
                </a:solidFill>
                <a:latin typeface="Calibri" pitchFamily="34" charset="0"/>
              </a:rPr>
              <a:pPr>
                <a:defRPr/>
              </a:pPr>
              <a:t>33</a:t>
            </a:fld>
            <a:endParaRPr lang="en-GB" smtClean="0">
              <a:solidFill>
                <a:srgbClr val="000000"/>
              </a:solidFill>
              <a:latin typeface="Calibri" pitchFamily="34" charset="0"/>
            </a:endParaRPr>
          </a:p>
        </p:txBody>
      </p:sp>
      <p:sp>
        <p:nvSpPr>
          <p:cNvPr id="36867"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r>
              <a:rPr lang="en-US" dirty="0" smtClean="0"/>
              <a:t>Role play handouts are provided</a:t>
            </a:r>
            <a:r>
              <a:rPr lang="en-US" baseline="0" dirty="0" smtClean="0"/>
              <a:t> – see Handouts folder Day 2 afternoon. </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1pPr>
            <a:lvl2pPr marL="770354" indent="-296290">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2pPr>
            <a:lvl3pPr marL="1185161"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3pPr>
            <a:lvl4pPr marL="1659225"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4pPr>
            <a:lvl5pPr marL="2133289"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5pPr>
            <a:lvl6pPr marL="2607353"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6pPr>
            <a:lvl7pPr marL="3081417"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7pPr>
            <a:lvl8pPr marL="3555481"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8pPr>
            <a:lvl9pPr marL="4029546"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9pPr>
          </a:lstStyle>
          <a:p>
            <a:pPr>
              <a:defRPr/>
            </a:pPr>
            <a:fld id="{AA0CB8AA-83F8-446D-8369-065A3215FF8E}" type="slidenum">
              <a:rPr lang="en-GB" smtClean="0">
                <a:solidFill>
                  <a:srgbClr val="000000"/>
                </a:solidFill>
                <a:latin typeface="Calibri" pitchFamily="34" charset="0"/>
              </a:rPr>
              <a:pPr>
                <a:defRPr/>
              </a:pPr>
              <a:t>34</a:t>
            </a:fld>
            <a:endParaRPr lang="en-GB" smtClean="0">
              <a:solidFill>
                <a:srgbClr val="000000"/>
              </a:solidFill>
              <a:latin typeface="Calibri" pitchFamily="34" charset="0"/>
            </a:endParaRPr>
          </a:p>
        </p:txBody>
      </p:sp>
      <p:sp>
        <p:nvSpPr>
          <p:cNvPr id="36867"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r>
              <a:rPr lang="en-US" dirty="0" smtClean="0"/>
              <a:t>Role play handouts are provided.</a:t>
            </a:r>
            <a:r>
              <a:rPr lang="en-US" baseline="0" dirty="0" smtClean="0"/>
              <a:t> </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1pPr>
            <a:lvl2pPr marL="770354" indent="-296290">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2pPr>
            <a:lvl3pPr marL="1185161"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3pPr>
            <a:lvl4pPr marL="1659225"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4pPr>
            <a:lvl5pPr marL="2133289"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5pPr>
            <a:lvl6pPr marL="2607353"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6pPr>
            <a:lvl7pPr marL="3081417"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7pPr>
            <a:lvl8pPr marL="3555481"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8pPr>
            <a:lvl9pPr marL="4029546"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9pPr>
          </a:lstStyle>
          <a:p>
            <a:pPr>
              <a:defRPr/>
            </a:pPr>
            <a:fld id="{AA0CB8AA-83F8-446D-8369-065A3215FF8E}" type="slidenum">
              <a:rPr lang="en-GB" smtClean="0">
                <a:solidFill>
                  <a:srgbClr val="000000"/>
                </a:solidFill>
                <a:latin typeface="Calibri" pitchFamily="34" charset="0"/>
              </a:rPr>
              <a:pPr>
                <a:defRPr/>
              </a:pPr>
              <a:t>35</a:t>
            </a:fld>
            <a:endParaRPr lang="en-GB" smtClean="0">
              <a:solidFill>
                <a:srgbClr val="000000"/>
              </a:solidFill>
              <a:latin typeface="Calibri" pitchFamily="34" charset="0"/>
            </a:endParaRPr>
          </a:p>
        </p:txBody>
      </p:sp>
      <p:sp>
        <p:nvSpPr>
          <p:cNvPr id="36867"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r>
              <a:rPr lang="en-US" dirty="0" smtClean="0"/>
              <a:t>BIG</a:t>
            </a:r>
            <a:r>
              <a:rPr lang="en-US" baseline="0" dirty="0" smtClean="0"/>
              <a:t> SHEET: Prepare 3 of these. About the size of 1 large or 2 flip charts. Leave space below the headings to write. The blue band in the middle should be attached to the flip chart only using masking tape as this recommendation will be detached and removed. To put in the next exercise priority ranking. </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620F39-5C48-4641-B0AD-203AECB85CE7}" type="slidenum">
              <a:rPr lang="en-GB" smtClean="0">
                <a:solidFill>
                  <a:prstClr val="black"/>
                </a:solidFill>
                <a:latin typeface="Arial" charset="0"/>
              </a:rPr>
              <a:pPr fontAlgn="base">
                <a:spcBef>
                  <a:spcPct val="0"/>
                </a:spcBef>
                <a:spcAft>
                  <a:spcPct val="0"/>
                </a:spcAft>
                <a:defRPr/>
              </a:pPr>
              <a:t>2</a:t>
            </a:fld>
            <a:endParaRPr lang="en-GB" smtClean="0">
              <a:solidFill>
                <a:prstClr val="black"/>
              </a:solidFill>
              <a:latin typeface="Arial"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98103" y="9221790"/>
            <a:ext cx="2982119"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13" tIns="47406" rIns="94813" bIns="47406"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1B1B27E-9853-46FB-B17B-21BBB5D62A4E}" type="slidenum">
              <a:rPr lang="en-GB" sz="1200">
                <a:solidFill>
                  <a:srgbClr val="000000"/>
                </a:solidFill>
              </a:rPr>
              <a:pPr algn="r" eaLnBrk="1" hangingPunct="1"/>
              <a:t>36</a:t>
            </a:fld>
            <a:endParaRPr lang="en-GB" sz="1200">
              <a:solidFill>
                <a:srgbClr val="000000"/>
              </a:solidFill>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1pPr>
            <a:lvl2pPr marL="770354" indent="-296290">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2pPr>
            <a:lvl3pPr marL="1185161"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3pPr>
            <a:lvl4pPr marL="1659225"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4pPr>
            <a:lvl5pPr marL="2133289"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5pPr>
            <a:lvl6pPr marL="2607353"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6pPr>
            <a:lvl7pPr marL="3081417"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7pPr>
            <a:lvl8pPr marL="3555481"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8pPr>
            <a:lvl9pPr marL="4029546"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9pPr>
          </a:lstStyle>
          <a:p>
            <a:pPr>
              <a:defRPr/>
            </a:pPr>
            <a:fld id="{57E1FB4C-6DAF-443D-B1D4-DDA51BBDC8AA}" type="slidenum">
              <a:rPr lang="en-GB" smtClean="0">
                <a:solidFill>
                  <a:srgbClr val="000000"/>
                </a:solidFill>
                <a:latin typeface="Calibri" pitchFamily="34" charset="0"/>
              </a:rPr>
              <a:pPr>
                <a:defRPr/>
              </a:pPr>
              <a:t>37</a:t>
            </a:fld>
            <a:endParaRPr lang="en-GB" smtClean="0">
              <a:solidFill>
                <a:srgbClr val="000000"/>
              </a:solidFill>
              <a:latin typeface="Calibri" pitchFamily="34" charset="0"/>
            </a:endParaRPr>
          </a:p>
        </p:txBody>
      </p:sp>
      <p:sp>
        <p:nvSpPr>
          <p:cNvPr id="39939"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r>
              <a:rPr lang="en-US" dirty="0" smtClean="0"/>
              <a:t>BIG</a:t>
            </a:r>
            <a:r>
              <a:rPr lang="en-US" baseline="0" dirty="0" smtClean="0"/>
              <a:t> SHEET: Prepare this matrix out of about 3 flip charts side by side. </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1pPr>
            <a:lvl2pPr marL="770354" indent="-296290">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2pPr>
            <a:lvl3pPr marL="1185161"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3pPr>
            <a:lvl4pPr marL="1659225"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4pPr>
            <a:lvl5pPr marL="2133289"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5pPr>
            <a:lvl6pPr marL="2607353"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6pPr>
            <a:lvl7pPr marL="3081417"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7pPr>
            <a:lvl8pPr marL="3555481"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8pPr>
            <a:lvl9pPr marL="4029546"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9pPr>
          </a:lstStyle>
          <a:p>
            <a:pPr>
              <a:defRPr/>
            </a:pPr>
            <a:fld id="{E8279678-FF5F-49C5-9E8F-A280B8224742}" type="slidenum">
              <a:rPr lang="en-GB" smtClean="0">
                <a:solidFill>
                  <a:srgbClr val="000000"/>
                </a:solidFill>
                <a:latin typeface="Calibri" pitchFamily="34" charset="0"/>
              </a:rPr>
              <a:pPr>
                <a:defRPr/>
              </a:pPr>
              <a:t>38</a:t>
            </a:fld>
            <a:endParaRPr lang="en-GB" smtClean="0">
              <a:solidFill>
                <a:srgbClr val="000000"/>
              </a:solidFill>
              <a:latin typeface="Calibri" pitchFamily="34" charset="0"/>
            </a:endParaRPr>
          </a:p>
        </p:txBody>
      </p:sp>
      <p:sp>
        <p:nvSpPr>
          <p:cNvPr id="38915"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33" indent="-296282">
              <a:defRPr>
                <a:solidFill>
                  <a:schemeClr val="tx1"/>
                </a:solidFill>
                <a:latin typeface="Arial" charset="0"/>
              </a:defRPr>
            </a:lvl2pPr>
            <a:lvl3pPr marL="1185129" indent="-237026">
              <a:defRPr>
                <a:solidFill>
                  <a:schemeClr val="tx1"/>
                </a:solidFill>
                <a:latin typeface="Arial" charset="0"/>
              </a:defRPr>
            </a:lvl3pPr>
            <a:lvl4pPr marL="1659180" indent="-237026">
              <a:defRPr>
                <a:solidFill>
                  <a:schemeClr val="tx1"/>
                </a:solidFill>
                <a:latin typeface="Arial" charset="0"/>
              </a:defRPr>
            </a:lvl4pPr>
            <a:lvl5pPr marL="2133231" indent="-237026">
              <a:defRPr>
                <a:solidFill>
                  <a:schemeClr val="tx1"/>
                </a:solidFill>
                <a:latin typeface="Arial" charset="0"/>
              </a:defRPr>
            </a:lvl5pPr>
            <a:lvl6pPr marL="2607282" indent="-237026" fontAlgn="base">
              <a:spcBef>
                <a:spcPct val="0"/>
              </a:spcBef>
              <a:spcAft>
                <a:spcPct val="0"/>
              </a:spcAft>
              <a:defRPr>
                <a:solidFill>
                  <a:schemeClr val="tx1"/>
                </a:solidFill>
                <a:latin typeface="Arial" charset="0"/>
              </a:defRPr>
            </a:lvl6pPr>
            <a:lvl7pPr marL="3081333" indent="-237026" fontAlgn="base">
              <a:spcBef>
                <a:spcPct val="0"/>
              </a:spcBef>
              <a:spcAft>
                <a:spcPct val="0"/>
              </a:spcAft>
              <a:defRPr>
                <a:solidFill>
                  <a:schemeClr val="tx1"/>
                </a:solidFill>
                <a:latin typeface="Arial" charset="0"/>
              </a:defRPr>
            </a:lvl7pPr>
            <a:lvl8pPr marL="3555385" indent="-237026" fontAlgn="base">
              <a:spcBef>
                <a:spcPct val="0"/>
              </a:spcBef>
              <a:spcAft>
                <a:spcPct val="0"/>
              </a:spcAft>
              <a:defRPr>
                <a:solidFill>
                  <a:schemeClr val="tx1"/>
                </a:solidFill>
                <a:latin typeface="Arial" charset="0"/>
              </a:defRPr>
            </a:lvl8pPr>
            <a:lvl9pPr marL="4029436" indent="-237026" fontAlgn="base">
              <a:spcBef>
                <a:spcPct val="0"/>
              </a:spcBef>
              <a:spcAft>
                <a:spcPct val="0"/>
              </a:spcAft>
              <a:defRPr>
                <a:solidFill>
                  <a:schemeClr val="tx1"/>
                </a:solidFill>
                <a:latin typeface="Arial" charset="0"/>
              </a:defRPr>
            </a:lvl9pPr>
          </a:lstStyle>
          <a:p>
            <a:pPr fontAlgn="base">
              <a:spcBef>
                <a:spcPct val="0"/>
              </a:spcBef>
              <a:spcAft>
                <a:spcPct val="0"/>
              </a:spcAft>
              <a:defRPr/>
            </a:pPr>
            <a:fld id="{A89F8145-4DE3-494C-8AC3-D8AB08837729}" type="slidenum">
              <a:rPr lang="en-GB" smtClean="0">
                <a:solidFill>
                  <a:srgbClr val="000000"/>
                </a:solidFill>
                <a:latin typeface="Calibri" pitchFamily="34" charset="0"/>
              </a:rPr>
              <a:pPr fontAlgn="base">
                <a:spcBef>
                  <a:spcPct val="0"/>
                </a:spcBef>
                <a:spcAft>
                  <a:spcPct val="0"/>
                </a:spcAft>
                <a:defRPr/>
              </a:pPr>
              <a:t>39</a:t>
            </a:fld>
            <a:endParaRPr lang="en-GB" smtClean="0">
              <a:solidFill>
                <a:srgbClr val="000000"/>
              </a:solidFill>
              <a:latin typeface="Calibri"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p:nvPr>
        </p:nvSpPr>
        <p:spPr>
          <a:noFill/>
        </p:spPr>
        <p:txBody>
          <a:bodyPr/>
          <a:lstStyle>
            <a:lvl1pPr eaLnBrk="0" hangingPunct="0">
              <a:tabLst>
                <a:tab pos="0" algn="l"/>
                <a:tab pos="464188" algn="l"/>
                <a:tab pos="930023" algn="l"/>
                <a:tab pos="1395856" algn="l"/>
                <a:tab pos="1861691" algn="l"/>
                <a:tab pos="2327523" algn="l"/>
                <a:tab pos="2793358" algn="l"/>
                <a:tab pos="3259191" algn="l"/>
                <a:tab pos="3725026" algn="l"/>
                <a:tab pos="4190858" algn="l"/>
                <a:tab pos="4656693" algn="l"/>
                <a:tab pos="5122528" algn="l"/>
                <a:tab pos="5588362" algn="l"/>
                <a:tab pos="6054196" algn="l"/>
                <a:tab pos="6520029" algn="l"/>
                <a:tab pos="6985863" algn="l"/>
                <a:tab pos="7451697" algn="l"/>
                <a:tab pos="7917531" algn="l"/>
                <a:tab pos="8383366" algn="l"/>
                <a:tab pos="8849198" algn="l"/>
                <a:tab pos="9315033" algn="l"/>
              </a:tabLst>
              <a:defRPr>
                <a:solidFill>
                  <a:schemeClr val="bg1"/>
                </a:solidFill>
                <a:latin typeface="Arial" pitchFamily="34" charset="0"/>
                <a:cs typeface="Arial" pitchFamily="34" charset="0"/>
              </a:defRPr>
            </a:lvl1pPr>
            <a:lvl2pPr eaLnBrk="0" hangingPunct="0">
              <a:tabLst>
                <a:tab pos="0" algn="l"/>
                <a:tab pos="464188" algn="l"/>
                <a:tab pos="930023" algn="l"/>
                <a:tab pos="1395856" algn="l"/>
                <a:tab pos="1861691" algn="l"/>
                <a:tab pos="2327523" algn="l"/>
                <a:tab pos="2793358" algn="l"/>
                <a:tab pos="3259191" algn="l"/>
                <a:tab pos="3725026" algn="l"/>
                <a:tab pos="4190858" algn="l"/>
                <a:tab pos="4656693" algn="l"/>
                <a:tab pos="5122528" algn="l"/>
                <a:tab pos="5588362" algn="l"/>
                <a:tab pos="6054196" algn="l"/>
                <a:tab pos="6520029" algn="l"/>
                <a:tab pos="6985863" algn="l"/>
                <a:tab pos="7451697" algn="l"/>
                <a:tab pos="7917531" algn="l"/>
                <a:tab pos="8383366" algn="l"/>
                <a:tab pos="8849198" algn="l"/>
                <a:tab pos="9315033" algn="l"/>
              </a:tabLst>
              <a:defRPr>
                <a:solidFill>
                  <a:schemeClr val="bg1"/>
                </a:solidFill>
                <a:latin typeface="Arial" pitchFamily="34" charset="0"/>
                <a:cs typeface="Arial" pitchFamily="34" charset="0"/>
              </a:defRPr>
            </a:lvl2pPr>
            <a:lvl3pPr eaLnBrk="0" hangingPunct="0">
              <a:tabLst>
                <a:tab pos="0" algn="l"/>
                <a:tab pos="464188" algn="l"/>
                <a:tab pos="930023" algn="l"/>
                <a:tab pos="1395856" algn="l"/>
                <a:tab pos="1861691" algn="l"/>
                <a:tab pos="2327523" algn="l"/>
                <a:tab pos="2793358" algn="l"/>
                <a:tab pos="3259191" algn="l"/>
                <a:tab pos="3725026" algn="l"/>
                <a:tab pos="4190858" algn="l"/>
                <a:tab pos="4656693" algn="l"/>
                <a:tab pos="5122528" algn="l"/>
                <a:tab pos="5588362" algn="l"/>
                <a:tab pos="6054196" algn="l"/>
                <a:tab pos="6520029" algn="l"/>
                <a:tab pos="6985863" algn="l"/>
                <a:tab pos="7451697" algn="l"/>
                <a:tab pos="7917531" algn="l"/>
                <a:tab pos="8383366" algn="l"/>
                <a:tab pos="8849198" algn="l"/>
                <a:tab pos="9315033" algn="l"/>
              </a:tabLst>
              <a:defRPr>
                <a:solidFill>
                  <a:schemeClr val="bg1"/>
                </a:solidFill>
                <a:latin typeface="Arial" pitchFamily="34" charset="0"/>
                <a:cs typeface="Arial" pitchFamily="34" charset="0"/>
              </a:defRPr>
            </a:lvl3pPr>
            <a:lvl4pPr eaLnBrk="0" hangingPunct="0">
              <a:tabLst>
                <a:tab pos="0" algn="l"/>
                <a:tab pos="464188" algn="l"/>
                <a:tab pos="930023" algn="l"/>
                <a:tab pos="1395856" algn="l"/>
                <a:tab pos="1861691" algn="l"/>
                <a:tab pos="2327523" algn="l"/>
                <a:tab pos="2793358" algn="l"/>
                <a:tab pos="3259191" algn="l"/>
                <a:tab pos="3725026" algn="l"/>
                <a:tab pos="4190858" algn="l"/>
                <a:tab pos="4656693" algn="l"/>
                <a:tab pos="5122528" algn="l"/>
                <a:tab pos="5588362" algn="l"/>
                <a:tab pos="6054196" algn="l"/>
                <a:tab pos="6520029" algn="l"/>
                <a:tab pos="6985863" algn="l"/>
                <a:tab pos="7451697" algn="l"/>
                <a:tab pos="7917531" algn="l"/>
                <a:tab pos="8383366" algn="l"/>
                <a:tab pos="8849198" algn="l"/>
                <a:tab pos="9315033" algn="l"/>
              </a:tabLst>
              <a:defRPr>
                <a:solidFill>
                  <a:schemeClr val="bg1"/>
                </a:solidFill>
                <a:latin typeface="Arial" pitchFamily="34" charset="0"/>
                <a:cs typeface="Arial" pitchFamily="34" charset="0"/>
              </a:defRPr>
            </a:lvl4pPr>
            <a:lvl5pPr eaLnBrk="0" hangingPunct="0">
              <a:tabLst>
                <a:tab pos="0" algn="l"/>
                <a:tab pos="464188" algn="l"/>
                <a:tab pos="930023" algn="l"/>
                <a:tab pos="1395856" algn="l"/>
                <a:tab pos="1861691" algn="l"/>
                <a:tab pos="2327523" algn="l"/>
                <a:tab pos="2793358" algn="l"/>
                <a:tab pos="3259191" algn="l"/>
                <a:tab pos="3725026" algn="l"/>
                <a:tab pos="4190858" algn="l"/>
                <a:tab pos="4656693" algn="l"/>
                <a:tab pos="5122528" algn="l"/>
                <a:tab pos="5588362" algn="l"/>
                <a:tab pos="6054196" algn="l"/>
                <a:tab pos="6520029" algn="l"/>
                <a:tab pos="6985863" algn="l"/>
                <a:tab pos="7451697" algn="l"/>
                <a:tab pos="7917531" algn="l"/>
                <a:tab pos="8383366" algn="l"/>
                <a:tab pos="8849198" algn="l"/>
                <a:tab pos="9315033" algn="l"/>
              </a:tabLst>
              <a:defRPr>
                <a:solidFill>
                  <a:schemeClr val="bg1"/>
                </a:solidFill>
                <a:latin typeface="Arial" pitchFamily="34" charset="0"/>
                <a:cs typeface="Arial" pitchFamily="34" charset="0"/>
              </a:defRPr>
            </a:lvl5pPr>
            <a:lvl6pPr marL="2607353" indent="-237032" defTabSz="465835" eaLnBrk="0" fontAlgn="base" hangingPunct="0">
              <a:spcBef>
                <a:spcPct val="0"/>
              </a:spcBef>
              <a:spcAft>
                <a:spcPct val="0"/>
              </a:spcAft>
              <a:buClr>
                <a:srgbClr val="000000"/>
              </a:buClr>
              <a:buSzPct val="100000"/>
              <a:buFont typeface="Times New Roman" pitchFamily="18" charset="0"/>
              <a:tabLst>
                <a:tab pos="0" algn="l"/>
                <a:tab pos="464188" algn="l"/>
                <a:tab pos="930023" algn="l"/>
                <a:tab pos="1395856" algn="l"/>
                <a:tab pos="1861691" algn="l"/>
                <a:tab pos="2327523" algn="l"/>
                <a:tab pos="2793358" algn="l"/>
                <a:tab pos="3259191" algn="l"/>
                <a:tab pos="3725026" algn="l"/>
                <a:tab pos="4190858" algn="l"/>
                <a:tab pos="4656693" algn="l"/>
                <a:tab pos="5122528" algn="l"/>
                <a:tab pos="5588362" algn="l"/>
                <a:tab pos="6054196" algn="l"/>
                <a:tab pos="6520029" algn="l"/>
                <a:tab pos="6985863" algn="l"/>
                <a:tab pos="7451697" algn="l"/>
                <a:tab pos="7917531" algn="l"/>
                <a:tab pos="8383366" algn="l"/>
                <a:tab pos="8849198" algn="l"/>
                <a:tab pos="9315033" algn="l"/>
              </a:tabLst>
              <a:defRPr>
                <a:solidFill>
                  <a:schemeClr val="bg1"/>
                </a:solidFill>
                <a:latin typeface="Arial" pitchFamily="34" charset="0"/>
                <a:cs typeface="Arial" pitchFamily="34" charset="0"/>
              </a:defRPr>
            </a:lvl6pPr>
            <a:lvl7pPr marL="3081417" indent="-237032" defTabSz="465835" eaLnBrk="0" fontAlgn="base" hangingPunct="0">
              <a:spcBef>
                <a:spcPct val="0"/>
              </a:spcBef>
              <a:spcAft>
                <a:spcPct val="0"/>
              </a:spcAft>
              <a:buClr>
                <a:srgbClr val="000000"/>
              </a:buClr>
              <a:buSzPct val="100000"/>
              <a:buFont typeface="Times New Roman" pitchFamily="18" charset="0"/>
              <a:tabLst>
                <a:tab pos="0" algn="l"/>
                <a:tab pos="464188" algn="l"/>
                <a:tab pos="930023" algn="l"/>
                <a:tab pos="1395856" algn="l"/>
                <a:tab pos="1861691" algn="l"/>
                <a:tab pos="2327523" algn="l"/>
                <a:tab pos="2793358" algn="l"/>
                <a:tab pos="3259191" algn="l"/>
                <a:tab pos="3725026" algn="l"/>
                <a:tab pos="4190858" algn="l"/>
                <a:tab pos="4656693" algn="l"/>
                <a:tab pos="5122528" algn="l"/>
                <a:tab pos="5588362" algn="l"/>
                <a:tab pos="6054196" algn="l"/>
                <a:tab pos="6520029" algn="l"/>
                <a:tab pos="6985863" algn="l"/>
                <a:tab pos="7451697" algn="l"/>
                <a:tab pos="7917531" algn="l"/>
                <a:tab pos="8383366" algn="l"/>
                <a:tab pos="8849198" algn="l"/>
                <a:tab pos="9315033" algn="l"/>
              </a:tabLst>
              <a:defRPr>
                <a:solidFill>
                  <a:schemeClr val="bg1"/>
                </a:solidFill>
                <a:latin typeface="Arial" pitchFamily="34" charset="0"/>
                <a:cs typeface="Arial" pitchFamily="34" charset="0"/>
              </a:defRPr>
            </a:lvl7pPr>
            <a:lvl8pPr marL="3555481" indent="-237032" defTabSz="465835" eaLnBrk="0" fontAlgn="base" hangingPunct="0">
              <a:spcBef>
                <a:spcPct val="0"/>
              </a:spcBef>
              <a:spcAft>
                <a:spcPct val="0"/>
              </a:spcAft>
              <a:buClr>
                <a:srgbClr val="000000"/>
              </a:buClr>
              <a:buSzPct val="100000"/>
              <a:buFont typeface="Times New Roman" pitchFamily="18" charset="0"/>
              <a:tabLst>
                <a:tab pos="0" algn="l"/>
                <a:tab pos="464188" algn="l"/>
                <a:tab pos="930023" algn="l"/>
                <a:tab pos="1395856" algn="l"/>
                <a:tab pos="1861691" algn="l"/>
                <a:tab pos="2327523" algn="l"/>
                <a:tab pos="2793358" algn="l"/>
                <a:tab pos="3259191" algn="l"/>
                <a:tab pos="3725026" algn="l"/>
                <a:tab pos="4190858" algn="l"/>
                <a:tab pos="4656693" algn="l"/>
                <a:tab pos="5122528" algn="l"/>
                <a:tab pos="5588362" algn="l"/>
                <a:tab pos="6054196" algn="l"/>
                <a:tab pos="6520029" algn="l"/>
                <a:tab pos="6985863" algn="l"/>
                <a:tab pos="7451697" algn="l"/>
                <a:tab pos="7917531" algn="l"/>
                <a:tab pos="8383366" algn="l"/>
                <a:tab pos="8849198" algn="l"/>
                <a:tab pos="9315033" algn="l"/>
              </a:tabLst>
              <a:defRPr>
                <a:solidFill>
                  <a:schemeClr val="bg1"/>
                </a:solidFill>
                <a:latin typeface="Arial" pitchFamily="34" charset="0"/>
                <a:cs typeface="Arial" pitchFamily="34" charset="0"/>
              </a:defRPr>
            </a:lvl8pPr>
            <a:lvl9pPr marL="4029546" indent="-237032" defTabSz="465835" eaLnBrk="0" fontAlgn="base" hangingPunct="0">
              <a:spcBef>
                <a:spcPct val="0"/>
              </a:spcBef>
              <a:spcAft>
                <a:spcPct val="0"/>
              </a:spcAft>
              <a:buClr>
                <a:srgbClr val="000000"/>
              </a:buClr>
              <a:buSzPct val="100000"/>
              <a:buFont typeface="Times New Roman" pitchFamily="18" charset="0"/>
              <a:tabLst>
                <a:tab pos="0" algn="l"/>
                <a:tab pos="464188" algn="l"/>
                <a:tab pos="930023" algn="l"/>
                <a:tab pos="1395856" algn="l"/>
                <a:tab pos="1861691" algn="l"/>
                <a:tab pos="2327523" algn="l"/>
                <a:tab pos="2793358" algn="l"/>
                <a:tab pos="3259191" algn="l"/>
                <a:tab pos="3725026" algn="l"/>
                <a:tab pos="4190858" algn="l"/>
                <a:tab pos="4656693" algn="l"/>
                <a:tab pos="5122528" algn="l"/>
                <a:tab pos="5588362" algn="l"/>
                <a:tab pos="6054196" algn="l"/>
                <a:tab pos="6520029" algn="l"/>
                <a:tab pos="6985863" algn="l"/>
                <a:tab pos="7451697" algn="l"/>
                <a:tab pos="7917531" algn="l"/>
                <a:tab pos="8383366" algn="l"/>
                <a:tab pos="8849198" algn="l"/>
                <a:tab pos="9315033" algn="l"/>
              </a:tabLst>
              <a:defRPr>
                <a:solidFill>
                  <a:schemeClr val="bg1"/>
                </a:solidFill>
                <a:latin typeface="Arial" pitchFamily="34" charset="0"/>
                <a:cs typeface="Arial" pitchFamily="34" charset="0"/>
              </a:defRPr>
            </a:lvl9pPr>
          </a:lstStyle>
          <a:p>
            <a:pPr eaLnBrk="1" hangingPunct="1"/>
            <a:fld id="{0B205663-5BA2-468E-908C-3D9BEA917D23}" type="slidenum">
              <a:rPr lang="en-GB" smtClean="0">
                <a:solidFill>
                  <a:srgbClr val="000000"/>
                </a:solidFill>
                <a:latin typeface="Calibri" pitchFamily="34" charset="0"/>
              </a:rPr>
              <a:pPr eaLnBrk="1" hangingPunct="1"/>
              <a:t>40</a:t>
            </a:fld>
            <a:endParaRPr lang="en-GB" smtClean="0">
              <a:solidFill>
                <a:srgbClr val="000000"/>
              </a:solidFill>
              <a:latin typeface="Calibri"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200" b="0" i="0" u="none" strike="noStrike" kern="1200" cap="none" spc="0" normalizeH="0" baseline="0" noProof="0" smtClean="0">
                <a:ln>
                  <a:noFill/>
                </a:ln>
                <a:solidFill>
                  <a:prstClr val="black"/>
                </a:solidFill>
                <a:effectLst/>
                <a:uLnTx/>
                <a:uFillTx/>
                <a:latin typeface="+mn-lt"/>
              </a:rPr>
              <a:t>BIG SHEET: Prepare flip chart with heading ‘Lessons of Relevance from today’</a:t>
            </a:r>
          </a:p>
          <a:p>
            <a:pPr eaLnBrk="1" hangingPunct="1">
              <a:spcBef>
                <a:spcPct val="0"/>
              </a:spcBef>
            </a:pPr>
            <a:endParaRPr lang="en-GB" smtClean="0"/>
          </a:p>
          <a:p>
            <a:pPr eaLnBrk="1" hangingPunct="1">
              <a:spcBef>
                <a:spcPct val="0"/>
              </a:spcBef>
            </a:pPr>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to mention that ECE/FAO estimates from the JWEE</a:t>
            </a:r>
            <a:r>
              <a:rPr lang="en-US" baseline="0" dirty="0" smtClean="0"/>
              <a:t> are considered to be conservative</a:t>
            </a:r>
          </a:p>
          <a:p>
            <a:r>
              <a:rPr lang="en-US" baseline="0" dirty="0" smtClean="0"/>
              <a:t>JWEE results based on responding countries only.</a:t>
            </a:r>
          </a:p>
          <a:p>
            <a:endParaRPr lang="en-US" baseline="0" dirty="0" smtClean="0"/>
          </a:p>
          <a:p>
            <a:r>
              <a:rPr lang="en-US" dirty="0" smtClean="0"/>
              <a:t>Wood</a:t>
            </a:r>
            <a:r>
              <a:rPr lang="en-US" baseline="0" dirty="0" smtClean="0"/>
              <a:t> energy is the most important renewable energy source in developed countries like Sweden, Finland, the USA! </a:t>
            </a:r>
            <a:endParaRPr lang="en-US" dirty="0"/>
          </a:p>
        </p:txBody>
      </p:sp>
      <p:sp>
        <p:nvSpPr>
          <p:cNvPr id="4" name="Slide Number Placeholder 3"/>
          <p:cNvSpPr>
            <a:spLocks noGrp="1"/>
          </p:cNvSpPr>
          <p:nvPr>
            <p:ph type="sldNum" sz="quarter" idx="10"/>
          </p:nvPr>
        </p:nvSpPr>
        <p:spPr/>
        <p:txBody>
          <a:bodyPr/>
          <a:lstStyle/>
          <a:p>
            <a:fld id="{F3F3F4DB-6326-4F29-976E-7779BF8B5C5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4644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http://www.unngocsd.org/CSD_Definitions%20SD.htm </a:t>
            </a:r>
          </a:p>
          <a:p>
            <a:endParaRPr lang="en-US" dirty="0"/>
          </a:p>
        </p:txBody>
      </p:sp>
      <p:sp>
        <p:nvSpPr>
          <p:cNvPr id="4" name="Slide Number Placeholder 3"/>
          <p:cNvSpPr>
            <a:spLocks noGrp="1"/>
          </p:cNvSpPr>
          <p:nvPr>
            <p:ph type="sldNum" sz="quarter" idx="10"/>
          </p:nvPr>
        </p:nvSpPr>
        <p:spPr/>
        <p:txBody>
          <a:bodyPr/>
          <a:lstStyle/>
          <a:p>
            <a:fld id="{F3EABD56-7F41-4310-8B0F-E12BFB9E9414}"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321424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016000" y="728663"/>
            <a:ext cx="4852988"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70354" indent="-296290" eaLnBrk="0" hangingPunct="0">
              <a:defRPr>
                <a:solidFill>
                  <a:schemeClr val="tx1"/>
                </a:solidFill>
                <a:latin typeface="Arial" charset="0"/>
                <a:cs typeface="Arial" charset="0"/>
              </a:defRPr>
            </a:lvl2pPr>
            <a:lvl3pPr marL="1185161" indent="-237032" eaLnBrk="0" hangingPunct="0">
              <a:defRPr>
                <a:solidFill>
                  <a:schemeClr val="tx1"/>
                </a:solidFill>
                <a:latin typeface="Arial" charset="0"/>
                <a:cs typeface="Arial" charset="0"/>
              </a:defRPr>
            </a:lvl3pPr>
            <a:lvl4pPr marL="1659225" indent="-237032" eaLnBrk="0" hangingPunct="0">
              <a:defRPr>
                <a:solidFill>
                  <a:schemeClr val="tx1"/>
                </a:solidFill>
                <a:latin typeface="Arial" charset="0"/>
                <a:cs typeface="Arial" charset="0"/>
              </a:defRPr>
            </a:lvl4pPr>
            <a:lvl5pPr marL="2133289" indent="-237032" eaLnBrk="0" hangingPunct="0">
              <a:defRPr>
                <a:solidFill>
                  <a:schemeClr val="tx1"/>
                </a:solidFill>
                <a:latin typeface="Arial" charset="0"/>
                <a:cs typeface="Arial" charset="0"/>
              </a:defRPr>
            </a:lvl5pPr>
            <a:lvl6pPr marL="2607353" indent="-237032" eaLnBrk="0" fontAlgn="base" hangingPunct="0">
              <a:spcBef>
                <a:spcPct val="0"/>
              </a:spcBef>
              <a:spcAft>
                <a:spcPct val="0"/>
              </a:spcAft>
              <a:defRPr>
                <a:solidFill>
                  <a:schemeClr val="tx1"/>
                </a:solidFill>
                <a:latin typeface="Arial" charset="0"/>
                <a:cs typeface="Arial" charset="0"/>
              </a:defRPr>
            </a:lvl6pPr>
            <a:lvl7pPr marL="3081417" indent="-237032" eaLnBrk="0" fontAlgn="base" hangingPunct="0">
              <a:spcBef>
                <a:spcPct val="0"/>
              </a:spcBef>
              <a:spcAft>
                <a:spcPct val="0"/>
              </a:spcAft>
              <a:defRPr>
                <a:solidFill>
                  <a:schemeClr val="tx1"/>
                </a:solidFill>
                <a:latin typeface="Arial" charset="0"/>
                <a:cs typeface="Arial" charset="0"/>
              </a:defRPr>
            </a:lvl7pPr>
            <a:lvl8pPr marL="3555481" indent="-237032" eaLnBrk="0" fontAlgn="base" hangingPunct="0">
              <a:spcBef>
                <a:spcPct val="0"/>
              </a:spcBef>
              <a:spcAft>
                <a:spcPct val="0"/>
              </a:spcAft>
              <a:defRPr>
                <a:solidFill>
                  <a:schemeClr val="tx1"/>
                </a:solidFill>
                <a:latin typeface="Arial" charset="0"/>
                <a:cs typeface="Arial" charset="0"/>
              </a:defRPr>
            </a:lvl8pPr>
            <a:lvl9pPr marL="4029546" indent="-237032" eaLnBrk="0" fontAlgn="base" hangingPunct="0">
              <a:spcBef>
                <a:spcPct val="0"/>
              </a:spcBef>
              <a:spcAft>
                <a:spcPct val="0"/>
              </a:spcAft>
              <a:defRPr>
                <a:solidFill>
                  <a:schemeClr val="tx1"/>
                </a:solidFill>
                <a:latin typeface="Arial" charset="0"/>
                <a:cs typeface="Arial" charset="0"/>
              </a:defRPr>
            </a:lvl9pPr>
          </a:lstStyle>
          <a:p>
            <a:pPr eaLnBrk="1" hangingPunct="1"/>
            <a:fld id="{0CEF9B10-53CC-4638-8714-C68DCA9C53CD}" type="slidenum">
              <a:rPr lang="en-US" smtClean="0">
                <a:solidFill>
                  <a:prstClr val="black"/>
                </a:solidFill>
              </a:rPr>
              <a:pPr eaLnBrk="1" hangingPunct="1"/>
              <a:t>9</a:t>
            </a:fld>
            <a:endParaRPr lang="en-US" smtClean="0">
              <a:solidFill>
                <a:prstClr val="black"/>
              </a:solidFill>
            </a:endParaRPr>
          </a:p>
        </p:txBody>
      </p:sp>
    </p:spTree>
    <p:extLst>
      <p:ext uri="{BB962C8B-B14F-4D97-AF65-F5344CB8AC3E}">
        <p14:creationId xmlns:p14="http://schemas.microsoft.com/office/powerpoint/2010/main" val="327846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http://continuingeducation.construction.com/article_print.php?L=221&amp;C=823</a:t>
            </a:r>
            <a:endParaRPr lang="en-US" dirty="0"/>
          </a:p>
        </p:txBody>
      </p:sp>
      <p:sp>
        <p:nvSpPr>
          <p:cNvPr id="4" name="Slide Number Placeholder 3"/>
          <p:cNvSpPr>
            <a:spLocks noGrp="1"/>
          </p:cNvSpPr>
          <p:nvPr>
            <p:ph type="sldNum" sz="quarter" idx="10"/>
          </p:nvPr>
        </p:nvSpPr>
        <p:spPr/>
        <p:txBody>
          <a:bodyPr/>
          <a:lstStyle/>
          <a:p>
            <a:fld id="{F3EABD56-7F41-4310-8B0F-E12BFB9E9414}"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357696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Sustainable forest management by continuing growing</a:t>
            </a:r>
            <a:r>
              <a:rPr lang="en-US" baseline="0" dirty="0" smtClean="0"/>
              <a:t> trees</a:t>
            </a:r>
            <a:r>
              <a:rPr lang="en-US" dirty="0" smtClean="0"/>
              <a:t>, keeping</a:t>
            </a:r>
            <a:r>
              <a:rPr lang="en-US" baseline="0" dirty="0" smtClean="0"/>
              <a:t> carbon stored in “long lived” products can result in a net benefit in the reduction of emissions. Emissions from wood energy are captured back in biomass closing a loop.</a:t>
            </a:r>
            <a:endParaRPr lang="en-US" dirty="0" smtClean="0"/>
          </a:p>
          <a:p>
            <a:r>
              <a:rPr lang="en-US" dirty="0" smtClean="0"/>
              <a:t>http://continuingeducation.construction.com/article_print.php?L=221&amp;C=823</a:t>
            </a:r>
          </a:p>
          <a:p>
            <a:endParaRPr lang="en-US" dirty="0"/>
          </a:p>
        </p:txBody>
      </p:sp>
      <p:sp>
        <p:nvSpPr>
          <p:cNvPr id="4" name="Slide Number Placeholder 3"/>
          <p:cNvSpPr>
            <a:spLocks noGrp="1"/>
          </p:cNvSpPr>
          <p:nvPr>
            <p:ph type="sldNum" sz="quarter" idx="10"/>
          </p:nvPr>
        </p:nvSpPr>
        <p:spPr/>
        <p:txBody>
          <a:bodyPr/>
          <a:lstStyle/>
          <a:p>
            <a:fld id="{F3EABD56-7F41-4310-8B0F-E12BFB9E9414}"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467780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Wood energy can</a:t>
            </a:r>
            <a:r>
              <a:rPr lang="en-US" baseline="0" dirty="0" smtClean="0"/>
              <a:t> provide significant improvements over the use of fossil fuels for energy generation. Compared to fossil fuels such as coal or heating oil the gains are major.</a:t>
            </a:r>
            <a:endParaRPr lang="en-US" dirty="0" smtClean="0"/>
          </a:p>
          <a:p>
            <a:endParaRPr lang="en-US" dirty="0" smtClean="0"/>
          </a:p>
          <a:p>
            <a:r>
              <a:rPr lang="en-US" dirty="0" smtClean="0"/>
              <a:t>This case compares CO2 emissions per kWh for selected fossil fuels and woody biomass. Woody biomass sources include woodlands, </a:t>
            </a:r>
            <a:r>
              <a:rPr lang="en-US" baseline="0" dirty="0" smtClean="0"/>
              <a:t>(sparsely trees where woody biomass is harvested for energy), native forests and </a:t>
            </a:r>
            <a:r>
              <a:rPr lang="en-US" dirty="0" smtClean="0"/>
              <a:t>Eucalyptus  plantations.  This case illustrates</a:t>
            </a:r>
            <a:r>
              <a:rPr lang="en-US" baseline="0" dirty="0" smtClean="0"/>
              <a:t> the net benefits of wood energy uses.</a:t>
            </a:r>
          </a:p>
          <a:p>
            <a:endParaRPr lang="en-US" baseline="0" dirty="0" smtClean="0"/>
          </a:p>
          <a:p>
            <a:r>
              <a:rPr lang="en-US" baseline="0" dirty="0" smtClean="0"/>
              <a:t>Although a direct comparison is not possible due to differences in assumptions, data from the US National Renewable Energy Laboratory show that other renewables are not carbon neutral!</a:t>
            </a:r>
            <a:endParaRPr lang="en-US" dirty="0"/>
          </a:p>
        </p:txBody>
      </p:sp>
      <p:sp>
        <p:nvSpPr>
          <p:cNvPr id="4" name="Slide Number Placeholder 3"/>
          <p:cNvSpPr>
            <a:spLocks noGrp="1"/>
          </p:cNvSpPr>
          <p:nvPr>
            <p:ph type="sldNum" sz="quarter" idx="10"/>
          </p:nvPr>
        </p:nvSpPr>
        <p:spPr/>
        <p:txBody>
          <a:bodyPr/>
          <a:lstStyle/>
          <a:p>
            <a:fld id="{F3EABD56-7F41-4310-8B0F-E12BFB9E9414}"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325904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Forest policy: Integrated wood energy as</a:t>
            </a:r>
            <a:r>
              <a:rPr lang="en-US" baseline="0" dirty="0" smtClean="0"/>
              <a:t> part of a green economy agenda that fits sustainable development objectives.</a:t>
            </a:r>
          </a:p>
          <a:p>
            <a:r>
              <a:rPr lang="en-US" baseline="0" dirty="0" smtClean="0"/>
              <a:t>Strategy: Promote professional forest management education for integrated resources (e.g. high-value timber products and energy), create tax incentives and reduce bureaucracy to promote better forest management. Motivate private sector involvement on land management. Reduce incentives for illegal deforestation, promote education on effective wood utilization and energy conversion.</a:t>
            </a:r>
          </a:p>
          <a:p>
            <a:r>
              <a:rPr lang="en-US" baseline="0" dirty="0" smtClean="0"/>
              <a:t>Legal systems may need to be reformed. Tenure, and the ability to profit from land management are important to create incentives for sustainable management. </a:t>
            </a:r>
          </a:p>
          <a:p>
            <a:r>
              <a:rPr lang="en-US" baseline="0" dirty="0" smtClean="0"/>
              <a:t>Institutions have to be strengthened in order to effectively deliver education programs, promote economic development, curtail corruption.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3EABD56-7F41-4310-8B0F-E12BFB9E9414}"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04962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BE7834-3CBC-4435-BE65-113123BCDC84}" type="datetime1">
              <a:rPr lang="en-GB" smtClean="0">
                <a:solidFill>
                  <a:prstClr val="black">
                    <a:tint val="75000"/>
                  </a:prstClr>
                </a:solidFill>
              </a:rPr>
              <a:t>07/08/2014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5A3DC2-3C2A-48BD-85CD-711F655D94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50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999788-D1CA-4407-8CDE-2FC7081556EB}" type="datetime1">
              <a:rPr lang="en-GB" smtClean="0">
                <a:solidFill>
                  <a:prstClr val="black">
                    <a:tint val="75000"/>
                  </a:prstClr>
                </a:solidFill>
              </a:rPr>
              <a:t>07/08/2014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5A3DC2-3C2A-48BD-85CD-711F655D94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227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F0986-6006-4DE7-9522-A3DEB8168442}" type="datetime1">
              <a:rPr lang="en-GB" smtClean="0">
                <a:solidFill>
                  <a:prstClr val="black">
                    <a:tint val="75000"/>
                  </a:prstClr>
                </a:solidFill>
              </a:rPr>
              <a:t>07/08/2014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5A3DC2-3C2A-48BD-85CD-711F655D94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02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2AE1D3-B090-4FE8-9613-2B573A8AD727}"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34512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8E4D48-E268-466D-A151-5A8168530768}"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2942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B01D1B-4DA0-4609-89DD-4B72C90AB269}"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5327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D88017-3392-48ED-A8BB-733D53934A35}" type="datetime1">
              <a:rPr lang="en-GB" smtClean="0">
                <a:solidFill>
                  <a:prstClr val="black">
                    <a:tint val="75000"/>
                  </a:prstClr>
                </a:solidFill>
              </a:rPr>
              <a:pPr/>
              <a:t>07/08/2014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6588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ADF1368-DE41-47C8-8B0F-52FC876E126B}" type="datetime1">
              <a:rPr lang="en-GB" smtClean="0">
                <a:solidFill>
                  <a:prstClr val="black">
                    <a:tint val="75000"/>
                  </a:prstClr>
                </a:solidFill>
              </a:rPr>
              <a:pPr/>
              <a:t>07/08/2014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1072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DD52ADF-0347-4A52-BA5E-493C1529D20A}" type="datetime1">
              <a:rPr lang="en-GB" smtClean="0">
                <a:solidFill>
                  <a:prstClr val="black">
                    <a:tint val="75000"/>
                  </a:prstClr>
                </a:solidFill>
              </a:rPr>
              <a:pPr/>
              <a:t>07/08/2014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3696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C093B-3D4E-447E-9C3C-612A082F4BD7}" type="datetime1">
              <a:rPr lang="en-GB" smtClean="0">
                <a:solidFill>
                  <a:prstClr val="black">
                    <a:tint val="75000"/>
                  </a:prstClr>
                </a:solidFill>
              </a:rPr>
              <a:pPr/>
              <a:t>07/08/2014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0693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A64588-1C39-4482-9968-07671A5D6F51}" type="datetime1">
              <a:rPr lang="en-GB" smtClean="0">
                <a:solidFill>
                  <a:prstClr val="black">
                    <a:tint val="75000"/>
                  </a:prstClr>
                </a:solidFill>
              </a:rPr>
              <a:pPr/>
              <a:t>07/08/2014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703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lvl1pPr>
              <a:defRPr sz="4000" baseline="0">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D11CBD-6939-4051-9965-901AEF9F0399}" type="datetime1">
              <a:rPr lang="en-GB" smtClean="0">
                <a:solidFill>
                  <a:prstClr val="black">
                    <a:tint val="75000"/>
                  </a:prstClr>
                </a:solidFill>
              </a:rPr>
              <a:t>07/08/2014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5A3DC2-3C2A-48BD-85CD-711F655D94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000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10423-6679-4621-976E-3EB8BC1A1757}" type="datetime1">
              <a:rPr lang="en-GB" smtClean="0">
                <a:solidFill>
                  <a:prstClr val="black">
                    <a:tint val="75000"/>
                  </a:prstClr>
                </a:solidFill>
              </a:rPr>
              <a:pPr/>
              <a:t>07/08/2014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1702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D97F2A-4F85-413E-A6E0-FB3A70593170}"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2805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C426D7-7E17-4A7E-A82D-82F85001C3B7}"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8372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24308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A1622BF-961B-4B2A-AA71-0F6554D504AC}" type="datetimeFigureOut">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0B97FB-AFDB-4816-B67B-FD84B15A31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5432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1622BF-961B-4B2A-AA71-0F6554D504AC}" type="datetimeFigureOut">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0B97FB-AFDB-4816-B67B-FD84B15A31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86200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1622BF-961B-4B2A-AA71-0F6554D504AC}" type="datetimeFigureOut">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0B97FB-AFDB-4816-B67B-FD84B15A31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9266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A1622BF-961B-4B2A-AA71-0F6554D504AC}" type="datetimeFigureOut">
              <a:rPr lang="en-GB" smtClean="0">
                <a:solidFill>
                  <a:prstClr val="black">
                    <a:tint val="75000"/>
                  </a:prstClr>
                </a:solidFill>
              </a:rPr>
              <a:pPr/>
              <a:t>07/08/2014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0B97FB-AFDB-4816-B67B-FD84B15A31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5851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A1622BF-961B-4B2A-AA71-0F6554D504AC}" type="datetimeFigureOut">
              <a:rPr lang="en-GB" smtClean="0">
                <a:solidFill>
                  <a:prstClr val="black">
                    <a:tint val="75000"/>
                  </a:prstClr>
                </a:solidFill>
              </a:rPr>
              <a:pPr/>
              <a:t>07/08/2014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0B97FB-AFDB-4816-B67B-FD84B15A31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1032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A1622BF-961B-4B2A-AA71-0F6554D504AC}" type="datetimeFigureOut">
              <a:rPr lang="en-GB" smtClean="0">
                <a:solidFill>
                  <a:prstClr val="black">
                    <a:tint val="75000"/>
                  </a:prstClr>
                </a:solidFill>
              </a:rPr>
              <a:pPr/>
              <a:t>07/08/2014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0B97FB-AFDB-4816-B67B-FD84B15A31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84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DB91A4-F324-47BE-A991-EABD8E111F3F}" type="datetime1">
              <a:rPr lang="en-GB" smtClean="0">
                <a:solidFill>
                  <a:prstClr val="black">
                    <a:tint val="75000"/>
                  </a:prstClr>
                </a:solidFill>
              </a:rPr>
              <a:t>07/08/2014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5A3DC2-3C2A-48BD-85CD-711F655D94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5193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622BF-961B-4B2A-AA71-0F6554D504AC}" type="datetimeFigureOut">
              <a:rPr lang="en-GB" smtClean="0">
                <a:solidFill>
                  <a:prstClr val="black">
                    <a:tint val="75000"/>
                  </a:prstClr>
                </a:solidFill>
              </a:rPr>
              <a:pPr/>
              <a:t>07/08/2014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20B97FB-AFDB-4816-B67B-FD84B15A31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0210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622BF-961B-4B2A-AA71-0F6554D504AC}" type="datetimeFigureOut">
              <a:rPr lang="en-GB" smtClean="0">
                <a:solidFill>
                  <a:prstClr val="black">
                    <a:tint val="75000"/>
                  </a:prstClr>
                </a:solidFill>
              </a:rPr>
              <a:pPr/>
              <a:t>07/08/2014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0B97FB-AFDB-4816-B67B-FD84B15A31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9011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622BF-961B-4B2A-AA71-0F6554D504AC}" type="datetimeFigureOut">
              <a:rPr lang="en-GB" smtClean="0">
                <a:solidFill>
                  <a:prstClr val="black">
                    <a:tint val="75000"/>
                  </a:prstClr>
                </a:solidFill>
              </a:rPr>
              <a:pPr/>
              <a:t>07/08/2014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0B97FB-AFDB-4816-B67B-FD84B15A31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6030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1622BF-961B-4B2A-AA71-0F6554D504AC}" type="datetimeFigureOut">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0B97FB-AFDB-4816-B67B-FD84B15A31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0811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1622BF-961B-4B2A-AA71-0F6554D504AC}" type="datetimeFigureOut">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0B97FB-AFDB-4816-B67B-FD84B15A31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7535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1B0196-D40A-4CCD-985C-77FC7F66F829}" type="datetime1">
              <a:rPr lang="en-GB" smtClean="0">
                <a:solidFill>
                  <a:prstClr val="black">
                    <a:tint val="75000"/>
                  </a:prstClr>
                </a:solidFill>
              </a:rPr>
              <a:t>07/08/2014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5A3DC2-3C2A-48BD-85CD-711F655D94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52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BBAFF0-943D-448A-9150-9F0B7013F157}" type="datetime1">
              <a:rPr lang="en-GB" smtClean="0">
                <a:solidFill>
                  <a:prstClr val="black">
                    <a:tint val="75000"/>
                  </a:prstClr>
                </a:solidFill>
              </a:rPr>
              <a:t>07/08/2014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D5A3DC2-3C2A-48BD-85CD-711F655D94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0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80CB08-5422-47A0-9FB7-5831F90188AD}" type="datetime1">
              <a:rPr lang="en-GB" smtClean="0">
                <a:solidFill>
                  <a:prstClr val="black">
                    <a:tint val="75000"/>
                  </a:prstClr>
                </a:solidFill>
              </a:rPr>
              <a:t>07/08/2014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D5A3DC2-3C2A-48BD-85CD-711F655D94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375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9611D-7308-4A57-8A66-8D29FFC7C494}" type="datetime1">
              <a:rPr lang="en-GB" smtClean="0">
                <a:solidFill>
                  <a:prstClr val="black">
                    <a:tint val="75000"/>
                  </a:prstClr>
                </a:solidFill>
              </a:rPr>
              <a:t>07/08/2014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420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D1603A-44D9-48F9-A8C2-7CC07D858F9F}" type="datetime1">
              <a:rPr lang="en-GB" smtClean="0">
                <a:solidFill>
                  <a:prstClr val="black">
                    <a:tint val="75000"/>
                  </a:prstClr>
                </a:solidFill>
              </a:rPr>
              <a:t>07/08/2014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5A3DC2-3C2A-48BD-85CD-711F655D94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01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AAD336-EC04-4292-B820-5403F9EB3970}" type="datetime1">
              <a:rPr lang="en-GB" smtClean="0">
                <a:solidFill>
                  <a:prstClr val="black">
                    <a:tint val="75000"/>
                  </a:prstClr>
                </a:solidFill>
              </a:rPr>
              <a:t>07/08/2014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5A3DC2-3C2A-48BD-85CD-711F655D94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45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E6A2FD-93BE-425A-97EA-B232A5E7C308}" type="datetime1">
              <a:rPr lang="en-GB" smtClean="0">
                <a:solidFill>
                  <a:prstClr val="black">
                    <a:tint val="75000"/>
                  </a:prstClr>
                </a:solidFill>
              </a:rPr>
              <a:t>07/08/2014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A3DC2-3C2A-48BD-85CD-711F655D94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5949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6D238-3D84-480F-A675-918B08A0761F}"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757915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622BF-961B-4B2A-AA71-0F6554D504AC}" type="datetimeFigureOut">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0B97FB-AFDB-4816-B67B-FD84B15A31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365129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6.wmf"/><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wvfirewood.ning.com/profiles/blogs/the-science-of-stacking-firewoo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19"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0"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1"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44" name="Rectangle 23"/>
          <p:cNvSpPr txBox="1">
            <a:spLocks noChangeArrowheads="1"/>
          </p:cNvSpPr>
          <p:nvPr/>
        </p:nvSpPr>
        <p:spPr bwMode="auto">
          <a:xfrm>
            <a:off x="-19471" y="0"/>
            <a:ext cx="9144000" cy="509055"/>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Agenda for Day </a:t>
            </a:r>
            <a:r>
              <a:rPr lang="en-GB" sz="2400" b="1" dirty="0" smtClean="0"/>
              <a:t>2 afternoon</a:t>
            </a:r>
            <a:endParaRPr lang="en-GB" sz="2400" b="1" dirty="0"/>
          </a:p>
        </p:txBody>
      </p:sp>
      <p:sp>
        <p:nvSpPr>
          <p:cNvPr id="5" name="TextBox 4"/>
          <p:cNvSpPr txBox="1"/>
          <p:nvPr/>
        </p:nvSpPr>
        <p:spPr>
          <a:xfrm>
            <a:off x="217984" y="620688"/>
            <a:ext cx="8926016" cy="6555641"/>
          </a:xfrm>
          <a:prstGeom prst="rect">
            <a:avLst/>
          </a:prstGeom>
          <a:noFill/>
        </p:spPr>
        <p:txBody>
          <a:bodyPr wrap="square" rtlCol="0">
            <a:spAutoFit/>
          </a:bodyPr>
          <a:lstStyle/>
          <a:p>
            <a:r>
              <a:rPr lang="en-GB" dirty="0" smtClean="0"/>
              <a:t> </a:t>
            </a:r>
            <a:endParaRPr lang="en-GB" sz="2400" dirty="0" smtClean="0"/>
          </a:p>
          <a:p>
            <a:endParaRPr lang="en-GB" sz="2400" dirty="0"/>
          </a:p>
          <a:p>
            <a:r>
              <a:rPr lang="en-GB" sz="2400" b="1" dirty="0" smtClean="0"/>
              <a:t>Afternoon.</a:t>
            </a:r>
          </a:p>
          <a:p>
            <a:endParaRPr lang="en-GB" sz="2400" dirty="0"/>
          </a:p>
          <a:p>
            <a:r>
              <a:rPr lang="en-GB" sz="2400" b="1" dirty="0" smtClean="0"/>
              <a:t>III. Policy development</a:t>
            </a:r>
          </a:p>
          <a:p>
            <a:endParaRPr lang="en-GB" sz="2400" dirty="0"/>
          </a:p>
          <a:p>
            <a:pPr marL="285750" indent="-285750">
              <a:buFont typeface="Arial" pitchFamily="34" charset="0"/>
              <a:buChar char="•"/>
            </a:pPr>
            <a:r>
              <a:rPr lang="en-GB" sz="2400" dirty="0" smtClean="0"/>
              <a:t>Spotlight on wood energy, practice and </a:t>
            </a:r>
            <a:r>
              <a:rPr lang="en-GB" sz="2400" dirty="0"/>
              <a:t>policy. </a:t>
            </a:r>
            <a:r>
              <a:rPr lang="en-GB" sz="2400" dirty="0" smtClean="0"/>
              <a:t>Presentation, Questions and Answers.</a:t>
            </a:r>
          </a:p>
          <a:p>
            <a:pPr marL="285750" indent="-285750">
              <a:buFont typeface="Arial" pitchFamily="34" charset="0"/>
              <a:buChar char="•"/>
            </a:pPr>
            <a:endParaRPr lang="en-GB" sz="2400" dirty="0"/>
          </a:p>
          <a:p>
            <a:pPr marL="285750" indent="-285750">
              <a:buFont typeface="Arial" pitchFamily="34" charset="0"/>
              <a:buChar char="•"/>
            </a:pPr>
            <a:r>
              <a:rPr lang="en-GB" sz="2400" dirty="0" smtClean="0"/>
              <a:t>Rationale and key principles of forest policy priority multi-stakeholder negotiations</a:t>
            </a:r>
            <a:r>
              <a:rPr lang="en-GB" sz="2400" dirty="0"/>
              <a:t>. Presentation. </a:t>
            </a:r>
            <a:endParaRPr lang="en-GB" sz="2400" dirty="0" smtClean="0"/>
          </a:p>
          <a:p>
            <a:pPr marL="285750" indent="-285750">
              <a:buFont typeface="Arial" pitchFamily="34" charset="0"/>
              <a:buChar char="•"/>
            </a:pPr>
            <a:endParaRPr lang="en-GB" sz="2400" dirty="0"/>
          </a:p>
          <a:p>
            <a:pPr marL="285750" indent="-285750">
              <a:buFont typeface="Arial" pitchFamily="34" charset="0"/>
              <a:buChar char="•"/>
            </a:pPr>
            <a:r>
              <a:rPr lang="en-GB" sz="2400" dirty="0" smtClean="0"/>
              <a:t>Practical exercise. Multi-stakeholder role play on policy priorities negotiation – topic of wood energy.</a:t>
            </a:r>
          </a:p>
          <a:p>
            <a:endParaRPr lang="en-GB" dirty="0"/>
          </a:p>
          <a:p>
            <a:endParaRPr lang="en-GB" dirty="0" smtClean="0"/>
          </a:p>
          <a:p>
            <a:pPr marL="285750" indent="-285750">
              <a:buFont typeface="Arial" pitchFamily="34" charset="0"/>
              <a:buChar char="•"/>
            </a:pPr>
            <a:endParaRPr lang="en-GB" dirty="0"/>
          </a:p>
          <a:p>
            <a:pPr marL="285750" indent="-285750">
              <a:buFont typeface="Arial" pitchFamily="34" charset="0"/>
              <a:buChar char="•"/>
            </a:pPr>
            <a:endParaRPr lang="en-GB" dirty="0" smtClean="0"/>
          </a:p>
          <a:p>
            <a:endParaRPr lang="en-GB" dirty="0"/>
          </a:p>
        </p:txBody>
      </p:sp>
      <p:sp>
        <p:nvSpPr>
          <p:cNvPr id="2" name="Slide Number Placeholder 1"/>
          <p:cNvSpPr>
            <a:spLocks noGrp="1"/>
          </p:cNvSpPr>
          <p:nvPr>
            <p:ph type="sldNum" sz="quarter" idx="12"/>
          </p:nvPr>
        </p:nvSpPr>
        <p:spPr/>
        <p:txBody>
          <a:bodyPr/>
          <a:lstStyle/>
          <a:p>
            <a:fld id="{FB0D0890-2B98-43E1-94A3-427DE4649024}" type="slidenum">
              <a:rPr lang="en-GB" smtClean="0">
                <a:solidFill>
                  <a:prstClr val="black">
                    <a:tint val="75000"/>
                  </a:prstClr>
                </a:solidFill>
              </a:rPr>
              <a:pPr/>
              <a:t>1</a:t>
            </a:fld>
            <a:endParaRPr lang="en-GB">
              <a:solidFill>
                <a:prstClr val="black">
                  <a:tint val="75000"/>
                </a:prstClr>
              </a:solidFill>
            </a:endParaRPr>
          </a:p>
        </p:txBody>
      </p:sp>
    </p:spTree>
    <p:extLst>
      <p:ext uri="{BB962C8B-B14F-4D97-AF65-F5344CB8AC3E}">
        <p14:creationId xmlns:p14="http://schemas.microsoft.com/office/powerpoint/2010/main" val="368226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Environmentally Sound</a:t>
            </a:r>
            <a:endParaRPr lang="en-US" b="1" dirty="0"/>
          </a:p>
        </p:txBody>
      </p:sp>
      <p:sp>
        <p:nvSpPr>
          <p:cNvPr id="3" name="Content Placeholder 2"/>
          <p:cNvSpPr>
            <a:spLocks noGrp="1"/>
          </p:cNvSpPr>
          <p:nvPr>
            <p:ph idx="1"/>
          </p:nvPr>
        </p:nvSpPr>
        <p:spPr>
          <a:xfrm>
            <a:off x="446856" y="1268760"/>
            <a:ext cx="8229600" cy="4525963"/>
          </a:xfrm>
        </p:spPr>
        <p:txBody>
          <a:bodyPr>
            <a:normAutofit/>
          </a:bodyPr>
          <a:lstStyle/>
          <a:p>
            <a:r>
              <a:rPr lang="en-US" sz="2800" dirty="0" smtClean="0">
                <a:latin typeface="Arial" pitchFamily="34" charset="0"/>
                <a:cs typeface="Arial" pitchFamily="34" charset="0"/>
              </a:rPr>
              <a:t>Renewable, low-carbon/carbon neutral option</a:t>
            </a:r>
          </a:p>
          <a:p>
            <a:r>
              <a:rPr lang="en-US" sz="2800" dirty="0">
                <a:latin typeface="Arial" pitchFamily="34" charset="0"/>
                <a:cs typeface="Arial" pitchFamily="34" charset="0"/>
              </a:rPr>
              <a:t>Reduces dependence on fossil fuels</a:t>
            </a:r>
          </a:p>
          <a:p>
            <a:r>
              <a:rPr lang="en-US" sz="2800" dirty="0" smtClean="0">
                <a:latin typeface="Arial" pitchFamily="34" charset="0"/>
                <a:cs typeface="Arial" pitchFamily="34" charset="0"/>
              </a:rPr>
              <a:t>Maximizes environmental value of products</a:t>
            </a:r>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rPr>
              <a:pPr/>
              <a:t>10</a:t>
            </a:fld>
            <a:endParaRPr lang="en-US">
              <a:solidFill>
                <a:prstClr val="black">
                  <a:tint val="75000"/>
                </a:prstClr>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000" b="50000"/>
          <a:stretch/>
        </p:blipFill>
        <p:spPr>
          <a:xfrm>
            <a:off x="1488779" y="3068960"/>
            <a:ext cx="2075109" cy="159163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99" t="51760" r="1" b="4194"/>
          <a:stretch/>
        </p:blipFill>
        <p:spPr>
          <a:xfrm>
            <a:off x="467544" y="4797152"/>
            <a:ext cx="4133661" cy="1402080"/>
          </a:xfrm>
          <a:prstGeom prst="rect">
            <a:avLst/>
          </a:prstGeom>
        </p:spPr>
      </p:pic>
      <p:sp>
        <p:nvSpPr>
          <p:cNvPr id="5" name="TextBox 4"/>
          <p:cNvSpPr txBox="1"/>
          <p:nvPr/>
        </p:nvSpPr>
        <p:spPr>
          <a:xfrm>
            <a:off x="4788024" y="3068960"/>
            <a:ext cx="3960440" cy="1200329"/>
          </a:xfrm>
          <a:prstGeom prst="rect">
            <a:avLst/>
          </a:prstGeom>
          <a:noFill/>
        </p:spPr>
        <p:txBody>
          <a:bodyPr wrap="square" rtlCol="0">
            <a:spAutoFit/>
          </a:bodyPr>
          <a:lstStyle/>
          <a:p>
            <a:r>
              <a:rPr lang="en-US" u="sng" dirty="0" smtClean="0">
                <a:solidFill>
                  <a:prstClr val="black"/>
                </a:solidFill>
                <a:latin typeface="Arial" pitchFamily="34" charset="0"/>
                <a:cs typeface="Arial" pitchFamily="34" charset="0"/>
              </a:rPr>
              <a:t>Extractive:</a:t>
            </a:r>
            <a:r>
              <a:rPr lang="en-US" dirty="0" smtClean="0">
                <a:solidFill>
                  <a:prstClr val="black"/>
                </a:solidFill>
                <a:latin typeface="Arial" pitchFamily="34" charset="0"/>
                <a:cs typeface="Arial" pitchFamily="34" charset="0"/>
              </a:rPr>
              <a:t> Mining fossil fuels (e.g. coal) release carbon that has been stored for thousands of years, with no recapture</a:t>
            </a:r>
            <a:endParaRPr lang="en-US" dirty="0">
              <a:solidFill>
                <a:prstClr val="black"/>
              </a:solidFill>
              <a:latin typeface="Arial" pitchFamily="34" charset="0"/>
              <a:cs typeface="Arial" pitchFamily="34" charset="0"/>
            </a:endParaRPr>
          </a:p>
        </p:txBody>
      </p:sp>
      <p:sp>
        <p:nvSpPr>
          <p:cNvPr id="8" name="TextBox 7"/>
          <p:cNvSpPr txBox="1"/>
          <p:nvPr/>
        </p:nvSpPr>
        <p:spPr>
          <a:xfrm>
            <a:off x="4788024" y="4691977"/>
            <a:ext cx="3857968" cy="1477328"/>
          </a:xfrm>
          <a:prstGeom prst="rect">
            <a:avLst/>
          </a:prstGeom>
          <a:noFill/>
        </p:spPr>
        <p:txBody>
          <a:bodyPr wrap="square" rtlCol="0">
            <a:spAutoFit/>
          </a:bodyPr>
          <a:lstStyle/>
          <a:p>
            <a:r>
              <a:rPr lang="en-US" u="sng" dirty="0" smtClean="0">
                <a:solidFill>
                  <a:prstClr val="black"/>
                </a:solidFill>
                <a:latin typeface="Arial" pitchFamily="34" charset="0"/>
                <a:cs typeface="Arial" pitchFamily="34" charset="0"/>
              </a:rPr>
              <a:t>Sustainable forest management: </a:t>
            </a:r>
            <a:r>
              <a:rPr lang="en-US" dirty="0" smtClean="0">
                <a:solidFill>
                  <a:prstClr val="black"/>
                </a:solidFill>
                <a:latin typeface="Arial" pitchFamily="34" charset="0"/>
                <a:cs typeface="Arial" pitchFamily="34" charset="0"/>
              </a:rPr>
              <a:t>Provide high-value timber products; carbon released during management and wood energy combustion is recycled back</a:t>
            </a:r>
            <a:endParaRPr lang="en-US" dirty="0">
              <a:solidFill>
                <a:prstClr val="black"/>
              </a:solidFill>
              <a:latin typeface="Arial" pitchFamily="34" charset="0"/>
              <a:cs typeface="Arial" pitchFamily="34" charset="0"/>
            </a:endParaRPr>
          </a:p>
        </p:txBody>
      </p:sp>
      <p:sp>
        <p:nvSpPr>
          <p:cNvPr id="9" name="Rectangle 8"/>
          <p:cNvSpPr/>
          <p:nvPr/>
        </p:nvSpPr>
        <p:spPr>
          <a:xfrm>
            <a:off x="306664" y="6415256"/>
            <a:ext cx="4572000" cy="230832"/>
          </a:xfrm>
          <a:prstGeom prst="rect">
            <a:avLst/>
          </a:prstGeom>
        </p:spPr>
        <p:txBody>
          <a:bodyPr>
            <a:spAutoFit/>
          </a:bodyPr>
          <a:lstStyle/>
          <a:p>
            <a:r>
              <a:rPr lang="en-US" sz="900" dirty="0" smtClean="0">
                <a:solidFill>
                  <a:prstClr val="black"/>
                </a:solidFill>
              </a:rPr>
              <a:t>Adapted from: http</a:t>
            </a:r>
            <a:r>
              <a:rPr lang="en-US" sz="900" dirty="0">
                <a:solidFill>
                  <a:prstClr val="black"/>
                </a:solidFill>
              </a:rPr>
              <a:t>://web.ornl.gov/info/ornlreview/rev28_2/text/bio.htm</a:t>
            </a:r>
          </a:p>
        </p:txBody>
      </p:sp>
      <p:sp>
        <p:nvSpPr>
          <p:cNvPr id="10" name="TextBox 9"/>
          <p:cNvSpPr txBox="1"/>
          <p:nvPr/>
        </p:nvSpPr>
        <p:spPr>
          <a:xfrm>
            <a:off x="5743003" y="4269289"/>
            <a:ext cx="864339" cy="369332"/>
          </a:xfrm>
          <a:prstGeom prst="rect">
            <a:avLst/>
          </a:prstGeom>
          <a:noFill/>
        </p:spPr>
        <p:txBody>
          <a:bodyPr wrap="none" rtlCol="0">
            <a:spAutoFit/>
          </a:bodyPr>
          <a:lstStyle/>
          <a:p>
            <a:r>
              <a:rPr lang="en-US" i="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versus</a:t>
            </a:r>
            <a:endParaRPr lang="en-US" i="1"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326763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16" y="260648"/>
            <a:ext cx="8856984" cy="792162"/>
          </a:xfrm>
        </p:spPr>
        <p:txBody>
          <a:bodyPr>
            <a:noAutofit/>
          </a:bodyPr>
          <a:lstStyle/>
          <a:p>
            <a:r>
              <a:rPr lang="en-US" sz="2800" b="1" dirty="0" smtClean="0"/>
              <a:t>Maintaining Carbon in Growing Stocks and Products</a:t>
            </a:r>
            <a:endParaRPr lang="en-US" sz="2800" b="1" dirty="0"/>
          </a:p>
        </p:txBody>
      </p:sp>
      <p:sp>
        <p:nvSpPr>
          <p:cNvPr id="4" name="Slide Number Placeholder 3"/>
          <p:cNvSpPr>
            <a:spLocks noGrp="1"/>
          </p:cNvSpPr>
          <p:nvPr>
            <p:ph type="sldNum" sz="quarter" idx="12"/>
          </p:nvPr>
        </p:nvSpPr>
        <p:spPr>
          <a:xfrm>
            <a:off x="6989008" y="6160219"/>
            <a:ext cx="2133600" cy="365125"/>
          </a:xfrm>
        </p:spPr>
        <p:txBody>
          <a:bodyPr/>
          <a:lstStyle/>
          <a:p>
            <a:fld id="{0D5A3DC2-3C2A-48BD-85CD-711F655D94CC}" type="slidenum">
              <a:rPr lang="en-US" smtClean="0">
                <a:solidFill>
                  <a:prstClr val="black">
                    <a:tint val="75000"/>
                  </a:prstClr>
                </a:solidFill>
              </a:rPr>
              <a:pPr/>
              <a:t>11</a:t>
            </a:fld>
            <a:endParaRPr lang="en-US">
              <a:solidFill>
                <a:prstClr val="black">
                  <a:tint val="75000"/>
                </a:prstClr>
              </a:solidFill>
            </a:endParaRPr>
          </a:p>
        </p:txBody>
      </p:sp>
      <p:pic>
        <p:nvPicPr>
          <p:cNvPr id="1027" name="Picture 3" descr="C:\Users\aguilarf\Documents\Research grants\Wood to Energy\WERC\Whetstone\Photos\DSC_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5297" y="4336396"/>
            <a:ext cx="1333556" cy="8928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858"/>
          <a:stretch/>
        </p:blipFill>
        <p:spPr bwMode="auto">
          <a:xfrm>
            <a:off x="1475656" y="1219051"/>
            <a:ext cx="5526360" cy="2955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2699792" y="1867123"/>
            <a:ext cx="648072" cy="10081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 name="TextBox 5"/>
          <p:cNvSpPr txBox="1"/>
          <p:nvPr/>
        </p:nvSpPr>
        <p:spPr>
          <a:xfrm rot="18001868">
            <a:off x="2420794" y="2175590"/>
            <a:ext cx="892232" cy="369332"/>
          </a:xfrm>
          <a:prstGeom prst="rect">
            <a:avLst/>
          </a:prstGeom>
          <a:noFill/>
        </p:spPr>
        <p:txBody>
          <a:bodyPr wrap="none" rtlCol="0">
            <a:spAutoFit/>
          </a:bodyPr>
          <a:lstStyle/>
          <a:p>
            <a:r>
              <a:rPr lang="en-US" dirty="0" smtClean="0">
                <a:solidFill>
                  <a:prstClr val="black"/>
                </a:solidFill>
              </a:rPr>
              <a:t>Growth</a:t>
            </a:r>
            <a:endParaRPr lang="en-US" dirty="0">
              <a:solidFill>
                <a:prstClr val="black"/>
              </a:solidFill>
            </a:endParaRPr>
          </a:p>
        </p:txBody>
      </p:sp>
      <p:cxnSp>
        <p:nvCxnSpPr>
          <p:cNvPr id="11" name="Straight Arrow Connector 10"/>
          <p:cNvCxnSpPr/>
          <p:nvPr/>
        </p:nvCxnSpPr>
        <p:spPr>
          <a:xfrm flipV="1">
            <a:off x="4373733" y="1812134"/>
            <a:ext cx="648072" cy="10081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rot="18001868">
            <a:off x="4094735" y="2120601"/>
            <a:ext cx="892232" cy="369332"/>
          </a:xfrm>
          <a:prstGeom prst="rect">
            <a:avLst/>
          </a:prstGeom>
          <a:noFill/>
        </p:spPr>
        <p:txBody>
          <a:bodyPr wrap="none" rtlCol="0">
            <a:spAutoFit/>
          </a:bodyPr>
          <a:lstStyle/>
          <a:p>
            <a:r>
              <a:rPr lang="en-US" dirty="0" smtClean="0">
                <a:solidFill>
                  <a:prstClr val="black"/>
                </a:solidFill>
              </a:rPr>
              <a:t>Growth</a:t>
            </a:r>
            <a:endParaRPr lang="en-US" dirty="0">
              <a:solidFill>
                <a:prstClr val="black"/>
              </a:solidFill>
            </a:endParaRPr>
          </a:p>
        </p:txBody>
      </p:sp>
      <p:cxnSp>
        <p:nvCxnSpPr>
          <p:cNvPr id="13" name="Straight Arrow Connector 12"/>
          <p:cNvCxnSpPr/>
          <p:nvPr/>
        </p:nvCxnSpPr>
        <p:spPr>
          <a:xfrm flipV="1">
            <a:off x="5724130" y="1758289"/>
            <a:ext cx="648072" cy="10081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rot="18001868">
            <a:off x="5445132" y="2066756"/>
            <a:ext cx="892232" cy="369332"/>
          </a:xfrm>
          <a:prstGeom prst="rect">
            <a:avLst/>
          </a:prstGeom>
          <a:noFill/>
        </p:spPr>
        <p:txBody>
          <a:bodyPr wrap="none" rtlCol="0">
            <a:spAutoFit/>
          </a:bodyPr>
          <a:lstStyle/>
          <a:p>
            <a:r>
              <a:rPr lang="en-US" dirty="0" smtClean="0">
                <a:solidFill>
                  <a:prstClr val="black"/>
                </a:solidFill>
              </a:rPr>
              <a:t>Growth</a:t>
            </a:r>
            <a:endParaRPr lang="en-US" dirty="0">
              <a:solidFill>
                <a:prstClr val="black"/>
              </a:solidFill>
            </a:endParaRPr>
          </a:p>
        </p:txBody>
      </p:sp>
      <p:cxnSp>
        <p:nvCxnSpPr>
          <p:cNvPr id="10" name="Straight Arrow Connector 9"/>
          <p:cNvCxnSpPr/>
          <p:nvPr/>
        </p:nvCxnSpPr>
        <p:spPr>
          <a:xfrm>
            <a:off x="4238836" y="1291059"/>
            <a:ext cx="0" cy="3024336"/>
          </a:xfrm>
          <a:prstGeom prst="straightConnector1">
            <a:avLst/>
          </a:prstGeom>
          <a:ln w="3810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652120" y="1271746"/>
            <a:ext cx="0" cy="3024336"/>
          </a:xfrm>
          <a:prstGeom prst="straightConnector1">
            <a:avLst/>
          </a:prstGeom>
          <a:ln w="3810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002016" y="1219051"/>
            <a:ext cx="0" cy="3024336"/>
          </a:xfrm>
          <a:prstGeom prst="straightConnector1">
            <a:avLst/>
          </a:prstGeom>
          <a:ln w="3810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26432" y="4005064"/>
            <a:ext cx="825098" cy="338554"/>
          </a:xfrm>
          <a:prstGeom prst="rect">
            <a:avLst/>
          </a:prstGeom>
          <a:noFill/>
        </p:spPr>
        <p:txBody>
          <a:bodyPr wrap="none" rtlCol="0">
            <a:spAutoFit/>
          </a:bodyPr>
          <a:lstStyle/>
          <a:p>
            <a:r>
              <a:rPr lang="en-US" sz="1600" dirty="0" smtClean="0">
                <a:solidFill>
                  <a:prstClr val="black"/>
                </a:solidFill>
              </a:rPr>
              <a:t>Harvest</a:t>
            </a:r>
            <a:endParaRPr lang="en-US" sz="1600" dirty="0">
              <a:solidFill>
                <a:prstClr val="black"/>
              </a:solidFill>
            </a:endParaRPr>
          </a:p>
        </p:txBody>
      </p:sp>
      <p:pic>
        <p:nvPicPr>
          <p:cNvPr id="24" name="Picture 3" descr="C:\Users\aguilarf\Documents\Research grants\Wood to Energy\WERC\Whetstone\Photos\DSC_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6357" y="4336396"/>
            <a:ext cx="1333556" cy="89280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4377492" y="4005064"/>
            <a:ext cx="825098" cy="338554"/>
          </a:xfrm>
          <a:prstGeom prst="rect">
            <a:avLst/>
          </a:prstGeom>
          <a:noFill/>
        </p:spPr>
        <p:txBody>
          <a:bodyPr wrap="none" rtlCol="0">
            <a:spAutoFit/>
          </a:bodyPr>
          <a:lstStyle/>
          <a:p>
            <a:r>
              <a:rPr lang="en-US" sz="1600" dirty="0" smtClean="0">
                <a:solidFill>
                  <a:prstClr val="black"/>
                </a:solidFill>
              </a:rPr>
              <a:t>Harvest</a:t>
            </a:r>
            <a:endParaRPr lang="en-US" sz="1600" dirty="0">
              <a:solidFill>
                <a:prstClr val="black"/>
              </a:solidFill>
            </a:endParaRPr>
          </a:p>
        </p:txBody>
      </p:sp>
      <p:pic>
        <p:nvPicPr>
          <p:cNvPr id="26" name="Picture 3" descr="C:\Users\aguilarf\Documents\Research grants\Wood to Energy\WERC\Whetstone\Photos\DSC_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3872" y="4336396"/>
            <a:ext cx="1333556" cy="89280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895007" y="4005064"/>
            <a:ext cx="825098" cy="338554"/>
          </a:xfrm>
          <a:prstGeom prst="rect">
            <a:avLst/>
          </a:prstGeom>
          <a:noFill/>
        </p:spPr>
        <p:txBody>
          <a:bodyPr wrap="none" rtlCol="0">
            <a:spAutoFit/>
          </a:bodyPr>
          <a:lstStyle/>
          <a:p>
            <a:r>
              <a:rPr lang="en-US" sz="1600" dirty="0" smtClean="0">
                <a:solidFill>
                  <a:prstClr val="black"/>
                </a:solidFill>
              </a:rPr>
              <a:t>Harvest</a:t>
            </a:r>
            <a:endParaRPr lang="en-US" sz="1600" dirty="0">
              <a:solidFill>
                <a:prstClr val="black"/>
              </a:solidFill>
            </a:endParaRPr>
          </a:p>
        </p:txBody>
      </p:sp>
      <p:sp>
        <p:nvSpPr>
          <p:cNvPr id="19" name="Right Arrow 18"/>
          <p:cNvSpPr/>
          <p:nvPr/>
        </p:nvSpPr>
        <p:spPr>
          <a:xfrm>
            <a:off x="2515260" y="5229200"/>
            <a:ext cx="5035708" cy="36004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prstClr val="white"/>
                </a:solidFill>
              </a:rPr>
              <a:t>Carbon  retained in solid wood products</a:t>
            </a:r>
            <a:endParaRPr lang="en-US" sz="1600" dirty="0">
              <a:solidFill>
                <a:prstClr val="white"/>
              </a:solidFill>
            </a:endParaRPr>
          </a:p>
        </p:txBody>
      </p:sp>
      <p:pic>
        <p:nvPicPr>
          <p:cNvPr id="20" name="Picture 4" descr="http://locketrucking.com/wp-content/uploads/2011/07/Sawdus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048" b="34353"/>
          <a:stretch/>
        </p:blipFill>
        <p:spPr bwMode="auto">
          <a:xfrm>
            <a:off x="2605297" y="5636442"/>
            <a:ext cx="1205428" cy="502434"/>
          </a:xfrm>
          <a:prstGeom prst="rect">
            <a:avLst/>
          </a:prstGeom>
          <a:noFill/>
          <a:extLst>
            <a:ext uri="{909E8E84-426E-40DD-AFC4-6F175D3DCCD1}">
              <a14:hiddenFill xmlns:a14="http://schemas.microsoft.com/office/drawing/2010/main">
                <a:solidFill>
                  <a:srgbClr val="FFFFFF"/>
                </a:solidFill>
              </a14:hiddenFill>
            </a:ext>
          </a:extLst>
        </p:spPr>
      </p:pic>
      <p:sp>
        <p:nvSpPr>
          <p:cNvPr id="23" name="Curved Up Arrow 22"/>
          <p:cNvSpPr/>
          <p:nvPr/>
        </p:nvSpPr>
        <p:spPr>
          <a:xfrm rot="18763267">
            <a:off x="3788303" y="5692181"/>
            <a:ext cx="504056" cy="288032"/>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black"/>
              </a:solidFill>
            </a:endParaRPr>
          </a:p>
        </p:txBody>
      </p:sp>
      <p:pic>
        <p:nvPicPr>
          <p:cNvPr id="31" name="Picture 4" descr="http://locketrucking.com/wp-content/uploads/2011/07/Sawdus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048" b="34353"/>
          <a:stretch/>
        </p:blipFill>
        <p:spPr bwMode="auto">
          <a:xfrm>
            <a:off x="4329316" y="5636442"/>
            <a:ext cx="1205428" cy="502434"/>
          </a:xfrm>
          <a:prstGeom prst="rect">
            <a:avLst/>
          </a:prstGeom>
          <a:noFill/>
          <a:extLst>
            <a:ext uri="{909E8E84-426E-40DD-AFC4-6F175D3DCCD1}">
              <a14:hiddenFill xmlns:a14="http://schemas.microsoft.com/office/drawing/2010/main">
                <a:solidFill>
                  <a:srgbClr val="FFFFFF"/>
                </a:solidFill>
              </a14:hiddenFill>
            </a:ext>
          </a:extLst>
        </p:spPr>
      </p:pic>
      <p:sp>
        <p:nvSpPr>
          <p:cNvPr id="32" name="Curved Up Arrow 31"/>
          <p:cNvSpPr/>
          <p:nvPr/>
        </p:nvSpPr>
        <p:spPr>
          <a:xfrm rot="18763267">
            <a:off x="5512322" y="5731817"/>
            <a:ext cx="504056" cy="288032"/>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black"/>
              </a:solidFill>
            </a:endParaRPr>
          </a:p>
        </p:txBody>
      </p:sp>
      <p:pic>
        <p:nvPicPr>
          <p:cNvPr id="33" name="Picture 4" descr="http://locketrucking.com/wp-content/uploads/2011/07/Sawdus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048" b="34353"/>
          <a:stretch/>
        </p:blipFill>
        <p:spPr bwMode="auto">
          <a:xfrm>
            <a:off x="5997835" y="5636442"/>
            <a:ext cx="1205428" cy="502434"/>
          </a:xfrm>
          <a:prstGeom prst="rect">
            <a:avLst/>
          </a:prstGeom>
          <a:noFill/>
          <a:extLst>
            <a:ext uri="{909E8E84-426E-40DD-AFC4-6F175D3DCCD1}">
              <a14:hiddenFill xmlns:a14="http://schemas.microsoft.com/office/drawing/2010/main">
                <a:solidFill>
                  <a:srgbClr val="FFFFFF"/>
                </a:solidFill>
              </a14:hiddenFill>
            </a:ext>
          </a:extLst>
        </p:spPr>
      </p:pic>
      <p:sp>
        <p:nvSpPr>
          <p:cNvPr id="34" name="Curved Up Arrow 33"/>
          <p:cNvSpPr/>
          <p:nvPr/>
        </p:nvSpPr>
        <p:spPr>
          <a:xfrm rot="18763267">
            <a:off x="7180841" y="5692181"/>
            <a:ext cx="504056" cy="288032"/>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black"/>
              </a:solidFill>
            </a:endParaRPr>
          </a:p>
        </p:txBody>
      </p:sp>
      <p:sp>
        <p:nvSpPr>
          <p:cNvPr id="39" name="TextBox 38"/>
          <p:cNvSpPr txBox="1"/>
          <p:nvPr/>
        </p:nvSpPr>
        <p:spPr>
          <a:xfrm>
            <a:off x="3858917" y="5976664"/>
            <a:ext cx="497059" cy="338554"/>
          </a:xfrm>
          <a:prstGeom prst="rect">
            <a:avLst/>
          </a:prstGeom>
          <a:noFill/>
        </p:spPr>
        <p:txBody>
          <a:bodyPr wrap="none" rtlCol="0">
            <a:spAutoFit/>
          </a:bodyPr>
          <a:lstStyle/>
          <a:p>
            <a:r>
              <a:rPr lang="en-US" sz="1600" dirty="0" smtClean="0">
                <a:solidFill>
                  <a:prstClr val="black"/>
                </a:solidFill>
              </a:rPr>
              <a:t>CO</a:t>
            </a:r>
            <a:r>
              <a:rPr lang="en-US" sz="1600" baseline="-25000" dirty="0" smtClean="0">
                <a:solidFill>
                  <a:prstClr val="black"/>
                </a:solidFill>
              </a:rPr>
              <a:t>2</a:t>
            </a:r>
            <a:endParaRPr lang="en-US" sz="1600" baseline="-25000" dirty="0">
              <a:solidFill>
                <a:prstClr val="black"/>
              </a:solidFill>
            </a:endParaRPr>
          </a:p>
        </p:txBody>
      </p:sp>
      <p:sp>
        <p:nvSpPr>
          <p:cNvPr id="40" name="TextBox 39"/>
          <p:cNvSpPr txBox="1"/>
          <p:nvPr/>
        </p:nvSpPr>
        <p:spPr>
          <a:xfrm>
            <a:off x="5525342" y="5989417"/>
            <a:ext cx="497059" cy="338554"/>
          </a:xfrm>
          <a:prstGeom prst="rect">
            <a:avLst/>
          </a:prstGeom>
          <a:noFill/>
        </p:spPr>
        <p:txBody>
          <a:bodyPr wrap="none" rtlCol="0">
            <a:spAutoFit/>
          </a:bodyPr>
          <a:lstStyle/>
          <a:p>
            <a:r>
              <a:rPr lang="en-US" sz="1600" dirty="0" smtClean="0">
                <a:solidFill>
                  <a:prstClr val="black"/>
                </a:solidFill>
              </a:rPr>
              <a:t>CO</a:t>
            </a:r>
            <a:r>
              <a:rPr lang="en-US" sz="1600" baseline="-25000" dirty="0" smtClean="0">
                <a:solidFill>
                  <a:prstClr val="black"/>
                </a:solidFill>
              </a:rPr>
              <a:t>2</a:t>
            </a:r>
            <a:endParaRPr lang="en-US" sz="1600" baseline="-25000" dirty="0">
              <a:solidFill>
                <a:prstClr val="black"/>
              </a:solidFill>
            </a:endParaRPr>
          </a:p>
        </p:txBody>
      </p:sp>
      <p:sp>
        <p:nvSpPr>
          <p:cNvPr id="41" name="TextBox 40"/>
          <p:cNvSpPr txBox="1"/>
          <p:nvPr/>
        </p:nvSpPr>
        <p:spPr>
          <a:xfrm>
            <a:off x="7212597" y="5989417"/>
            <a:ext cx="497059" cy="338554"/>
          </a:xfrm>
          <a:prstGeom prst="rect">
            <a:avLst/>
          </a:prstGeom>
          <a:noFill/>
        </p:spPr>
        <p:txBody>
          <a:bodyPr wrap="none" rtlCol="0">
            <a:spAutoFit/>
          </a:bodyPr>
          <a:lstStyle/>
          <a:p>
            <a:r>
              <a:rPr lang="en-US" sz="1600" dirty="0" smtClean="0">
                <a:solidFill>
                  <a:prstClr val="black"/>
                </a:solidFill>
              </a:rPr>
              <a:t>CO</a:t>
            </a:r>
            <a:r>
              <a:rPr lang="en-US" sz="1600" baseline="-25000" dirty="0" smtClean="0">
                <a:solidFill>
                  <a:prstClr val="black"/>
                </a:solidFill>
              </a:rPr>
              <a:t>2</a:t>
            </a:r>
            <a:endParaRPr lang="en-US" sz="1600" baseline="-25000" dirty="0">
              <a:solidFill>
                <a:prstClr val="black"/>
              </a:solidFill>
            </a:endParaRPr>
          </a:p>
        </p:txBody>
      </p:sp>
      <p:sp>
        <p:nvSpPr>
          <p:cNvPr id="42" name="TextBox 41"/>
          <p:cNvSpPr txBox="1"/>
          <p:nvPr/>
        </p:nvSpPr>
        <p:spPr>
          <a:xfrm>
            <a:off x="2651236" y="6138876"/>
            <a:ext cx="1061701" cy="307777"/>
          </a:xfrm>
          <a:prstGeom prst="rect">
            <a:avLst/>
          </a:prstGeom>
          <a:noFill/>
        </p:spPr>
        <p:txBody>
          <a:bodyPr wrap="none" rtlCol="0">
            <a:spAutoFit/>
          </a:bodyPr>
          <a:lstStyle/>
          <a:p>
            <a:r>
              <a:rPr lang="en-US" sz="1400" dirty="0" smtClean="0">
                <a:solidFill>
                  <a:prstClr val="black"/>
                </a:solidFill>
              </a:rPr>
              <a:t>By-products</a:t>
            </a:r>
            <a:endParaRPr lang="en-US" sz="1400" dirty="0">
              <a:solidFill>
                <a:prstClr val="black"/>
              </a:solidFill>
            </a:endParaRPr>
          </a:p>
        </p:txBody>
      </p:sp>
      <p:sp>
        <p:nvSpPr>
          <p:cNvPr id="43" name="TextBox 42"/>
          <p:cNvSpPr txBox="1"/>
          <p:nvPr/>
        </p:nvSpPr>
        <p:spPr>
          <a:xfrm>
            <a:off x="4453659" y="6120792"/>
            <a:ext cx="1061701" cy="307777"/>
          </a:xfrm>
          <a:prstGeom prst="rect">
            <a:avLst/>
          </a:prstGeom>
          <a:noFill/>
        </p:spPr>
        <p:txBody>
          <a:bodyPr wrap="none" rtlCol="0">
            <a:spAutoFit/>
          </a:bodyPr>
          <a:lstStyle/>
          <a:p>
            <a:r>
              <a:rPr lang="en-US" sz="1400" dirty="0" smtClean="0">
                <a:solidFill>
                  <a:prstClr val="black"/>
                </a:solidFill>
              </a:rPr>
              <a:t>By-products</a:t>
            </a:r>
            <a:endParaRPr lang="en-US" sz="1400" dirty="0">
              <a:solidFill>
                <a:prstClr val="black"/>
              </a:solidFill>
            </a:endParaRPr>
          </a:p>
        </p:txBody>
      </p:sp>
      <p:sp>
        <p:nvSpPr>
          <p:cNvPr id="44" name="TextBox 43"/>
          <p:cNvSpPr txBox="1"/>
          <p:nvPr/>
        </p:nvSpPr>
        <p:spPr>
          <a:xfrm>
            <a:off x="6094381" y="6093296"/>
            <a:ext cx="1061701" cy="307777"/>
          </a:xfrm>
          <a:prstGeom prst="rect">
            <a:avLst/>
          </a:prstGeom>
          <a:noFill/>
        </p:spPr>
        <p:txBody>
          <a:bodyPr wrap="none" rtlCol="0">
            <a:spAutoFit/>
          </a:bodyPr>
          <a:lstStyle/>
          <a:p>
            <a:r>
              <a:rPr lang="en-US" sz="1400" dirty="0" smtClean="0">
                <a:solidFill>
                  <a:prstClr val="black"/>
                </a:solidFill>
              </a:rPr>
              <a:t>By-products</a:t>
            </a:r>
            <a:endParaRPr lang="en-US" sz="1400" dirty="0">
              <a:solidFill>
                <a:prstClr val="black"/>
              </a:solidFill>
            </a:endParaRPr>
          </a:p>
        </p:txBody>
      </p:sp>
    </p:spTree>
    <p:extLst>
      <p:ext uri="{BB962C8B-B14F-4D97-AF65-F5344CB8AC3E}">
        <p14:creationId xmlns:p14="http://schemas.microsoft.com/office/powerpoint/2010/main" val="3349530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rPr>
              <a:pPr/>
              <a:t>12</a:t>
            </a:fld>
            <a:endParaRPr lang="en-US">
              <a:solidFill>
                <a:prstClr val="black">
                  <a:tint val="75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90904"/>
            <a:ext cx="6397405" cy="6192688"/>
          </a:xfrm>
          <a:prstGeom prst="rect">
            <a:avLst/>
          </a:prstGeom>
        </p:spPr>
      </p:pic>
      <p:sp>
        <p:nvSpPr>
          <p:cNvPr id="6" name="TextBox 5"/>
          <p:cNvSpPr txBox="1"/>
          <p:nvPr/>
        </p:nvSpPr>
        <p:spPr>
          <a:xfrm>
            <a:off x="467543" y="6340678"/>
            <a:ext cx="2488182" cy="276999"/>
          </a:xfrm>
          <a:prstGeom prst="rect">
            <a:avLst/>
          </a:prstGeom>
          <a:noFill/>
        </p:spPr>
        <p:txBody>
          <a:bodyPr wrap="none" rtlCol="0">
            <a:spAutoFit/>
          </a:bodyPr>
          <a:lstStyle/>
          <a:p>
            <a:r>
              <a:rPr lang="en-US" sz="1200" dirty="0" smtClean="0">
                <a:solidFill>
                  <a:prstClr val="black"/>
                </a:solidFill>
                <a:latin typeface="Arial" pitchFamily="34" charset="0"/>
                <a:cs typeface="Arial" pitchFamily="34" charset="0"/>
              </a:rPr>
              <a:t>Source: McGraw Hill Construction</a:t>
            </a:r>
            <a:endParaRPr lang="en-US"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749495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Use of firewood can have GHG emission reduction benefits</a:t>
            </a:r>
            <a:endParaRPr lang="en-US" b="1" dirty="0"/>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rPr>
              <a:pPr/>
              <a:t>13</a:t>
            </a:fld>
            <a:endParaRPr lang="en-US" dirty="0">
              <a:solidFill>
                <a:prstClr val="black">
                  <a:tint val="75000"/>
                </a:prstClr>
              </a:solidFill>
            </a:endParaRPr>
          </a:p>
        </p:txBody>
      </p:sp>
      <p:sp>
        <p:nvSpPr>
          <p:cNvPr id="7" name="TextBox 6"/>
          <p:cNvSpPr txBox="1"/>
          <p:nvPr/>
        </p:nvSpPr>
        <p:spPr>
          <a:xfrm>
            <a:off x="899592" y="6356350"/>
            <a:ext cx="3183307" cy="369332"/>
          </a:xfrm>
          <a:prstGeom prst="rect">
            <a:avLst/>
          </a:prstGeom>
          <a:noFill/>
        </p:spPr>
        <p:txBody>
          <a:bodyPr wrap="none" rtlCol="0">
            <a:spAutoFit/>
          </a:bodyPr>
          <a:lstStyle/>
          <a:p>
            <a:r>
              <a:rPr lang="en-US" dirty="0" smtClean="0">
                <a:solidFill>
                  <a:prstClr val="black"/>
                </a:solidFill>
              </a:rPr>
              <a:t>Adapted from: Paul et al. (2003)</a:t>
            </a:r>
            <a:endParaRPr lang="en-US" dirty="0">
              <a:solidFill>
                <a:prstClr val="black"/>
              </a:solidFill>
            </a:endParaRPr>
          </a:p>
        </p:txBody>
      </p:sp>
      <p:sp>
        <p:nvSpPr>
          <p:cNvPr id="6" name="TextBox 5"/>
          <p:cNvSpPr txBox="1"/>
          <p:nvPr/>
        </p:nvSpPr>
        <p:spPr>
          <a:xfrm>
            <a:off x="1979712" y="1509693"/>
            <a:ext cx="5832648" cy="338554"/>
          </a:xfrm>
          <a:prstGeom prst="rect">
            <a:avLst/>
          </a:prstGeom>
          <a:noFill/>
        </p:spPr>
        <p:txBody>
          <a:bodyPr wrap="square" rtlCol="0">
            <a:spAutoFit/>
          </a:bodyPr>
          <a:lstStyle/>
          <a:p>
            <a:r>
              <a:rPr lang="en-US" sz="1600" i="1" dirty="0" smtClean="0">
                <a:solidFill>
                  <a:prstClr val="black"/>
                </a:solidFill>
                <a:latin typeface="Arial" pitchFamily="34" charset="0"/>
                <a:cs typeface="Arial" pitchFamily="34" charset="0"/>
              </a:rPr>
              <a:t>kg of CO</a:t>
            </a:r>
            <a:r>
              <a:rPr lang="en-US" sz="1600" i="1" baseline="-25000" dirty="0" smtClean="0">
                <a:solidFill>
                  <a:prstClr val="black"/>
                </a:solidFill>
                <a:latin typeface="Arial" pitchFamily="34" charset="0"/>
                <a:cs typeface="Arial" pitchFamily="34" charset="0"/>
              </a:rPr>
              <a:t>2</a:t>
            </a:r>
            <a:r>
              <a:rPr lang="en-US" sz="1600" i="1" dirty="0" smtClean="0">
                <a:solidFill>
                  <a:prstClr val="black"/>
                </a:solidFill>
                <a:latin typeface="Arial" pitchFamily="34" charset="0"/>
                <a:cs typeface="Arial" pitchFamily="34" charset="0"/>
              </a:rPr>
              <a:t> per kWh produced from different sources</a:t>
            </a:r>
            <a:endParaRPr lang="en-US" sz="1600" i="1" dirty="0">
              <a:solidFill>
                <a:prstClr val="black"/>
              </a:solidFill>
              <a:latin typeface="Arial" pitchFamily="34" charset="0"/>
              <a:cs typeface="Arial" pitchFamily="34" charset="0"/>
            </a:endParaRP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9552" y="4437112"/>
            <a:ext cx="1080120" cy="1444178"/>
          </a:xfrm>
        </p:spPr>
      </p:pic>
      <p:graphicFrame>
        <p:nvGraphicFramePr>
          <p:cNvPr id="9" name="Chart 8"/>
          <p:cNvGraphicFramePr>
            <a:graphicFrameLocks/>
          </p:cNvGraphicFramePr>
          <p:nvPr>
            <p:extLst>
              <p:ext uri="{D42A27DB-BD31-4B8C-83A1-F6EECF244321}">
                <p14:modId xmlns:p14="http://schemas.microsoft.com/office/powerpoint/2010/main" val="1206962465"/>
              </p:ext>
            </p:extLst>
          </p:nvPr>
        </p:nvGraphicFramePr>
        <p:xfrm>
          <a:off x="1192112" y="1916832"/>
          <a:ext cx="6260208" cy="36004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3363022" y="4269193"/>
            <a:ext cx="5521448" cy="1923604"/>
          </a:xfrm>
          <a:prstGeom prst="rect">
            <a:avLst/>
          </a:prstGeom>
          <a:noFill/>
        </p:spPr>
        <p:txBody>
          <a:bodyPr wrap="none" rtlCol="0">
            <a:spAutoFit/>
          </a:bodyPr>
          <a:lstStyle/>
          <a:p>
            <a:pPr algn="r"/>
            <a:r>
              <a:rPr lang="en-US" i="1" dirty="0" smtClean="0">
                <a:solidFill>
                  <a:prstClr val="black"/>
                </a:solidFill>
              </a:rPr>
              <a:t>Forest figures are from studies of </a:t>
            </a:r>
          </a:p>
          <a:p>
            <a:pPr algn="r"/>
            <a:r>
              <a:rPr lang="en-US" i="1" dirty="0" smtClean="0">
                <a:solidFill>
                  <a:prstClr val="black"/>
                </a:solidFill>
              </a:rPr>
              <a:t>carbon capture through tree growth versus release due to</a:t>
            </a:r>
          </a:p>
          <a:p>
            <a:pPr algn="r"/>
            <a:r>
              <a:rPr lang="en-US" i="1" dirty="0">
                <a:solidFill>
                  <a:prstClr val="black"/>
                </a:solidFill>
              </a:rPr>
              <a:t>c</a:t>
            </a:r>
            <a:r>
              <a:rPr lang="en-US" i="1" dirty="0" smtClean="0">
                <a:solidFill>
                  <a:prstClr val="black"/>
                </a:solidFill>
              </a:rPr>
              <a:t>ollecting and burning firewood in normal examples – </a:t>
            </a:r>
          </a:p>
          <a:p>
            <a:pPr algn="r"/>
            <a:r>
              <a:rPr lang="en-US" i="1" dirty="0" smtClean="0">
                <a:solidFill>
                  <a:prstClr val="black"/>
                </a:solidFill>
              </a:rPr>
              <a:t>not perfect examples of sustainable forest management</a:t>
            </a:r>
          </a:p>
          <a:p>
            <a:pPr algn="r"/>
            <a:endParaRPr lang="en-US" i="1" dirty="0" smtClean="0">
              <a:solidFill>
                <a:prstClr val="black"/>
              </a:solidFill>
            </a:endParaRPr>
          </a:p>
          <a:p>
            <a:pPr algn="r"/>
            <a:r>
              <a:rPr lang="en-US" i="1" dirty="0" smtClean="0">
                <a:solidFill>
                  <a:prstClr val="black"/>
                </a:solidFill>
              </a:rPr>
              <a:t>Note that ‘renewable energy’ not carbon neutral!</a:t>
            </a:r>
          </a:p>
          <a:p>
            <a:pPr algn="r"/>
            <a:r>
              <a:rPr lang="en-US" sz="1100" i="1" dirty="0" smtClean="0">
                <a:solidFill>
                  <a:prstClr val="black"/>
                </a:solidFill>
              </a:rPr>
              <a:t>(Source National Renewable Energy Laboratory)</a:t>
            </a:r>
            <a:endParaRPr lang="en-US" sz="1100" i="1" dirty="0">
              <a:solidFill>
                <a:prstClr val="black"/>
              </a:solidFill>
            </a:endParaRPr>
          </a:p>
        </p:txBody>
      </p:sp>
      <p:sp>
        <p:nvSpPr>
          <p:cNvPr id="5" name="Rectangle 4"/>
          <p:cNvSpPr/>
          <p:nvPr/>
        </p:nvSpPr>
        <p:spPr>
          <a:xfrm>
            <a:off x="2915816" y="5445224"/>
            <a:ext cx="360040" cy="2160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2915816" y="5877272"/>
            <a:ext cx="180020" cy="2160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2" name="Straight Connector 11"/>
          <p:cNvCxnSpPr/>
          <p:nvPr/>
        </p:nvCxnSpPr>
        <p:spPr>
          <a:xfrm>
            <a:off x="2915816" y="5373216"/>
            <a:ext cx="0" cy="613522"/>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47664" y="5363924"/>
            <a:ext cx="1351717" cy="369332"/>
          </a:xfrm>
          <a:prstGeom prst="rect">
            <a:avLst/>
          </a:prstGeom>
          <a:noFill/>
        </p:spPr>
        <p:txBody>
          <a:bodyPr wrap="none" rtlCol="0">
            <a:spAutoFit/>
          </a:bodyPr>
          <a:lstStyle/>
          <a:p>
            <a:r>
              <a:rPr lang="en-US" dirty="0" smtClean="0">
                <a:solidFill>
                  <a:prstClr val="black"/>
                </a:solidFill>
              </a:rPr>
              <a:t>Solar energy</a:t>
            </a:r>
            <a:endParaRPr lang="en-US" dirty="0">
              <a:solidFill>
                <a:prstClr val="black"/>
              </a:solidFill>
            </a:endParaRPr>
          </a:p>
        </p:txBody>
      </p:sp>
      <p:sp>
        <p:nvSpPr>
          <p:cNvPr id="14" name="TextBox 13"/>
          <p:cNvSpPr txBox="1"/>
          <p:nvPr/>
        </p:nvSpPr>
        <p:spPr>
          <a:xfrm>
            <a:off x="1547664" y="5723964"/>
            <a:ext cx="1382173" cy="369332"/>
          </a:xfrm>
          <a:prstGeom prst="rect">
            <a:avLst/>
          </a:prstGeom>
          <a:noFill/>
        </p:spPr>
        <p:txBody>
          <a:bodyPr wrap="none" rtlCol="0">
            <a:spAutoFit/>
          </a:bodyPr>
          <a:lstStyle/>
          <a:p>
            <a:r>
              <a:rPr lang="en-US" dirty="0" smtClean="0">
                <a:solidFill>
                  <a:prstClr val="black"/>
                </a:solidFill>
              </a:rPr>
              <a:t>Wind energy</a:t>
            </a:r>
            <a:endParaRPr lang="en-US" dirty="0">
              <a:solidFill>
                <a:prstClr val="black"/>
              </a:solidFill>
            </a:endParaRPr>
          </a:p>
        </p:txBody>
      </p:sp>
    </p:spTree>
    <p:extLst>
      <p:ext uri="{BB962C8B-B14F-4D97-AF65-F5344CB8AC3E}">
        <p14:creationId xmlns:p14="http://schemas.microsoft.com/office/powerpoint/2010/main" val="2272402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420888"/>
            <a:ext cx="6851104" cy="792162"/>
          </a:xfrm>
        </p:spPr>
        <p:txBody>
          <a:bodyPr>
            <a:normAutofit fontScale="90000"/>
          </a:bodyPr>
          <a:lstStyle/>
          <a:p>
            <a:pPr algn="l"/>
            <a:r>
              <a:rPr lang="en-US" b="1" i="1" dirty="0" smtClean="0"/>
              <a:t>Public </a:t>
            </a:r>
            <a:r>
              <a:rPr lang="en-US" b="1" i="1" dirty="0"/>
              <a:t>Policy </a:t>
            </a:r>
            <a:r>
              <a:rPr lang="en-US" b="1" i="1" dirty="0" smtClean="0"/>
              <a:t>Reform:</a:t>
            </a:r>
            <a:r>
              <a:rPr lang="en-US" b="1" i="1" dirty="0"/>
              <a:t/>
            </a:r>
            <a:br>
              <a:rPr lang="en-US" b="1" i="1" dirty="0"/>
            </a:br>
            <a:r>
              <a:rPr lang="en-US" b="1" i="1" dirty="0"/>
              <a:t>Wood Energy in a Green </a:t>
            </a:r>
            <a:r>
              <a:rPr lang="en-US" b="1" i="1" dirty="0" smtClean="0"/>
              <a:t>Economy in the CCA region</a:t>
            </a:r>
            <a:endParaRPr lang="en-US" b="1" i="1" dirty="0"/>
          </a:p>
        </p:txBody>
      </p:sp>
      <p:sp>
        <p:nvSpPr>
          <p:cNvPr id="3" name="Slide Number Placeholder 2"/>
          <p:cNvSpPr>
            <a:spLocks noGrp="1"/>
          </p:cNvSpPr>
          <p:nvPr>
            <p:ph type="sldNum" sz="quarter" idx="12"/>
          </p:nvPr>
        </p:nvSpPr>
        <p:spPr/>
        <p:txBody>
          <a:bodyPr/>
          <a:lstStyle/>
          <a:p>
            <a:fld id="{0D5A3DC2-3C2A-48BD-85CD-711F655D94CC}" type="slidenum">
              <a:rPr lang="en-US" smtClean="0">
                <a:solidFill>
                  <a:prstClr val="black">
                    <a:tint val="75000"/>
                  </a:prstClr>
                </a:solidFill>
              </a:rPr>
              <a:pPr/>
              <a:t>14</a:t>
            </a:fld>
            <a:endParaRPr lang="en-US">
              <a:solidFill>
                <a:prstClr val="black">
                  <a:tint val="75000"/>
                </a:prstClr>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960" r="67143"/>
          <a:stretch/>
        </p:blipFill>
        <p:spPr>
          <a:xfrm>
            <a:off x="251518" y="733017"/>
            <a:ext cx="1629015" cy="5577530"/>
          </a:xfrm>
          <a:prstGeom prst="rect">
            <a:avLst/>
          </a:prstGeom>
          <a:ln>
            <a:noFill/>
          </a:ln>
          <a:effectLst>
            <a:softEdge rad="112500"/>
          </a:effectLst>
        </p:spPr>
      </p:pic>
    </p:spTree>
    <p:extLst>
      <p:ext uri="{BB962C8B-B14F-4D97-AF65-F5344CB8AC3E}">
        <p14:creationId xmlns:p14="http://schemas.microsoft.com/office/powerpoint/2010/main" val="166099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Elbow Connector 34"/>
          <p:cNvCxnSpPr/>
          <p:nvPr/>
        </p:nvCxnSpPr>
        <p:spPr>
          <a:xfrm flipH="1">
            <a:off x="4788024" y="4415372"/>
            <a:ext cx="2808429" cy="95784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16200000" flipH="1">
            <a:off x="5704804" y="702661"/>
            <a:ext cx="945464" cy="2779023"/>
          </a:xfrm>
          <a:prstGeom prst="bentConnector3">
            <a:avLst>
              <a:gd name="adj1" fmla="val 6552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rPr>
              <a:pPr/>
              <a:t>15</a:t>
            </a:fld>
            <a:endParaRPr lang="en-US">
              <a:solidFill>
                <a:prstClr val="black">
                  <a:tint val="75000"/>
                </a:prstClr>
              </a:solidFill>
            </a:endParaRPr>
          </a:p>
        </p:txBody>
      </p:sp>
      <p:grpSp>
        <p:nvGrpSpPr>
          <p:cNvPr id="5" name="Canvas 37"/>
          <p:cNvGrpSpPr/>
          <p:nvPr/>
        </p:nvGrpSpPr>
        <p:grpSpPr>
          <a:xfrm>
            <a:off x="1115617" y="872718"/>
            <a:ext cx="7056782" cy="5292586"/>
            <a:chOff x="238124" y="314324"/>
            <a:chExt cx="4571319" cy="3465806"/>
          </a:xfrm>
        </p:grpSpPr>
        <p:cxnSp>
          <p:nvCxnSpPr>
            <p:cNvPr id="13" name="Elbow Connector 12"/>
            <p:cNvCxnSpPr/>
            <p:nvPr/>
          </p:nvCxnSpPr>
          <p:spPr>
            <a:xfrm>
              <a:off x="797877" y="2634202"/>
              <a:ext cx="1819275" cy="62723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6200000" flipH="1">
              <a:off x="2078914" y="2633664"/>
              <a:ext cx="1095374" cy="19049"/>
            </a:xfrm>
            <a:prstGeom prst="bentConnector3">
              <a:avLst>
                <a:gd name="adj1" fmla="val -466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809750" y="1404992"/>
              <a:ext cx="1590675" cy="1101984"/>
            </a:xfrm>
            <a:prstGeom prst="rect">
              <a:avLst/>
            </a:prstGeom>
            <a:solidFill>
              <a:schemeClr val="accent3">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b="1" dirty="0" smtClean="0">
                  <a:solidFill>
                    <a:srgbClr val="000000"/>
                  </a:solidFill>
                  <a:ea typeface="Cambria"/>
                  <a:cs typeface="Times New Roman"/>
                </a:rPr>
                <a:t>Law</a:t>
              </a:r>
              <a:r>
                <a:rPr lang="en-US" sz="1600" dirty="0" smtClean="0">
                  <a:solidFill>
                    <a:prstClr val="black"/>
                  </a:solidFill>
                  <a:ea typeface="Cambria"/>
                  <a:cs typeface="Times New Roman"/>
                </a:rPr>
                <a:t>: </a:t>
              </a:r>
            </a:p>
            <a:p>
              <a:pPr algn="ctr"/>
              <a:r>
                <a:rPr lang="en-US" sz="1600" dirty="0" smtClean="0">
                  <a:solidFill>
                    <a:prstClr val="black"/>
                  </a:solidFill>
                  <a:ea typeface="Cambria"/>
                  <a:cs typeface="Times New Roman"/>
                </a:rPr>
                <a:t>Usufruct rights, community management, land leasing, establish market incentives for microloans, investments</a:t>
              </a:r>
              <a:endParaRPr lang="en-US" sz="1600" dirty="0">
                <a:solidFill>
                  <a:prstClr val="black"/>
                </a:solidFill>
                <a:ea typeface="Cambria"/>
                <a:cs typeface="Times New Roman"/>
              </a:endParaRPr>
            </a:p>
            <a:p>
              <a:pPr algn="ctr"/>
              <a:r>
                <a:rPr lang="en-US" dirty="0">
                  <a:solidFill>
                    <a:srgbClr val="000000"/>
                  </a:solidFill>
                  <a:ea typeface="Cambria"/>
                  <a:cs typeface="Times New Roman"/>
                </a:rPr>
                <a:t> </a:t>
              </a:r>
              <a:endParaRPr lang="en-US" sz="2800" dirty="0">
                <a:solidFill>
                  <a:prstClr val="white"/>
                </a:solidFill>
                <a:ea typeface="Cambria"/>
                <a:cs typeface="Times New Roman"/>
              </a:endParaRPr>
            </a:p>
          </p:txBody>
        </p:sp>
        <p:sp>
          <p:nvSpPr>
            <p:cNvPr id="9" name="Rectangle 8"/>
            <p:cNvSpPr/>
            <p:nvPr/>
          </p:nvSpPr>
          <p:spPr>
            <a:xfrm>
              <a:off x="238124" y="1424676"/>
              <a:ext cx="1133475" cy="1650384"/>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rgbClr val="000000"/>
                  </a:solidFill>
                  <a:ea typeface="Cambria"/>
                  <a:cs typeface="Times New Roman"/>
                </a:rPr>
                <a:t>Strategy</a:t>
              </a:r>
              <a:endParaRPr lang="en-US" sz="2400" dirty="0">
                <a:solidFill>
                  <a:prstClr val="white"/>
                </a:solidFill>
                <a:ea typeface="Cambria"/>
                <a:cs typeface="Times New Roman"/>
              </a:endParaRPr>
            </a:p>
            <a:p>
              <a:pPr algn="ctr"/>
              <a:r>
                <a:rPr lang="en-US" sz="1600" dirty="0" smtClean="0">
                  <a:solidFill>
                    <a:srgbClr val="000000"/>
                  </a:solidFill>
                  <a:ea typeface="Cambria"/>
                  <a:cs typeface="Times New Roman"/>
                </a:rPr>
                <a:t>Education, monetary incentives and regulatory approach for (a) land management (b) wood utilization, (c)  energy conversion</a:t>
              </a:r>
              <a:endParaRPr lang="en-US" sz="2400" dirty="0">
                <a:solidFill>
                  <a:prstClr val="white"/>
                </a:solidFill>
                <a:ea typeface="Cambria"/>
                <a:cs typeface="Times New Roman"/>
              </a:endParaRPr>
            </a:p>
          </p:txBody>
        </p:sp>
        <p:sp>
          <p:nvSpPr>
            <p:cNvPr id="10" name="Rectangle 9"/>
            <p:cNvSpPr/>
            <p:nvPr/>
          </p:nvSpPr>
          <p:spPr>
            <a:xfrm>
              <a:off x="1962149" y="3200048"/>
              <a:ext cx="1323975" cy="580082"/>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rgbClr val="000000"/>
                  </a:solidFill>
                  <a:ea typeface="Cambria"/>
                  <a:cs typeface="Times New Roman"/>
                </a:rPr>
                <a:t>Action Plan</a:t>
              </a:r>
              <a:endParaRPr lang="en-US" sz="2400" dirty="0">
                <a:solidFill>
                  <a:prstClr val="white"/>
                </a:solidFill>
                <a:ea typeface="Cambria"/>
                <a:cs typeface="Times New Roman"/>
              </a:endParaRPr>
            </a:p>
            <a:p>
              <a:pPr algn="ctr"/>
              <a:r>
                <a:rPr lang="en-US" sz="1600" dirty="0">
                  <a:solidFill>
                    <a:srgbClr val="000000"/>
                  </a:solidFill>
                  <a:ea typeface="Cambria"/>
                  <a:cs typeface="Times New Roman"/>
                </a:rPr>
                <a:t>Operational planning</a:t>
              </a:r>
              <a:endParaRPr lang="en-US" sz="2400" dirty="0">
                <a:solidFill>
                  <a:prstClr val="white"/>
                </a:solidFill>
                <a:ea typeface="Cambria"/>
                <a:cs typeface="Times New Roman"/>
              </a:endParaRPr>
            </a:p>
          </p:txBody>
        </p:sp>
        <p:cxnSp>
          <p:nvCxnSpPr>
            <p:cNvPr id="11" name="Elbow Connector 10"/>
            <p:cNvCxnSpPr/>
            <p:nvPr/>
          </p:nvCxnSpPr>
          <p:spPr>
            <a:xfrm rot="5400000">
              <a:off x="1395411" y="212760"/>
              <a:ext cx="619129" cy="1800226"/>
            </a:xfrm>
            <a:prstGeom prst="bentConnector3">
              <a:avLst>
                <a:gd name="adj1" fmla="val 6552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5400000">
              <a:off x="2411438" y="1145438"/>
              <a:ext cx="465194" cy="53916"/>
            </a:xfrm>
            <a:prstGeom prst="bentConnector3">
              <a:avLst>
                <a:gd name="adj1" fmla="val 550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0800000" flipH="1" flipV="1">
              <a:off x="1781175" y="623886"/>
              <a:ext cx="180974" cy="2909889"/>
            </a:xfrm>
            <a:prstGeom prst="bentConnector3">
              <a:avLst>
                <a:gd name="adj1" fmla="val -931584"/>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10800000" flipV="1">
              <a:off x="238125" y="623887"/>
              <a:ext cx="1543051" cy="1262066"/>
            </a:xfrm>
            <a:prstGeom prst="bentConnector3">
              <a:avLst>
                <a:gd name="adj1" fmla="val 109259"/>
              </a:avLst>
            </a:prstGeom>
            <a:ln>
              <a:solidFill>
                <a:schemeClr val="tx1"/>
              </a:solidFill>
              <a:prstDash val="dash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95018" y="1422438"/>
              <a:ext cx="1114425" cy="1221928"/>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b="1" dirty="0" smtClean="0">
                  <a:solidFill>
                    <a:srgbClr val="000000"/>
                  </a:solidFill>
                  <a:ea typeface="Cambria"/>
                  <a:cs typeface="Times New Roman"/>
                </a:rPr>
                <a:t>Institutions</a:t>
              </a:r>
            </a:p>
            <a:p>
              <a:pPr algn="ctr"/>
              <a:r>
                <a:rPr lang="en-US" sz="1600" dirty="0" smtClean="0">
                  <a:solidFill>
                    <a:srgbClr val="000000"/>
                  </a:solidFill>
                  <a:ea typeface="Cambria"/>
                  <a:cs typeface="Times New Roman"/>
                </a:rPr>
                <a:t>Forest, Energy, Economic Development Sector Agencies</a:t>
              </a:r>
              <a:endParaRPr lang="en-US" sz="1600" dirty="0">
                <a:solidFill>
                  <a:prstClr val="white"/>
                </a:solidFill>
                <a:ea typeface="Cambria"/>
                <a:cs typeface="Times New Roman"/>
              </a:endParaRPr>
            </a:p>
          </p:txBody>
        </p:sp>
        <p:sp>
          <p:nvSpPr>
            <p:cNvPr id="7" name="Rectangle 6"/>
            <p:cNvSpPr/>
            <p:nvPr/>
          </p:nvSpPr>
          <p:spPr>
            <a:xfrm>
              <a:off x="1781175" y="314324"/>
              <a:ext cx="1647825" cy="729715"/>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b="1" dirty="0" smtClean="0">
                  <a:solidFill>
                    <a:srgbClr val="000000"/>
                  </a:solidFill>
                  <a:ea typeface="Cambria"/>
                  <a:cs typeface="Times New Roman"/>
                </a:rPr>
                <a:t>Forest Policy</a:t>
              </a:r>
              <a:endParaRPr lang="en-US" sz="2400" dirty="0">
                <a:solidFill>
                  <a:prstClr val="white"/>
                </a:solidFill>
                <a:ea typeface="Cambria"/>
                <a:cs typeface="Times New Roman"/>
              </a:endParaRPr>
            </a:p>
            <a:p>
              <a:pPr algn="ctr"/>
              <a:r>
                <a:rPr lang="en-US" sz="1600" dirty="0" smtClean="0">
                  <a:solidFill>
                    <a:srgbClr val="000000"/>
                  </a:solidFill>
                  <a:ea typeface="Cambria"/>
                  <a:cs typeface="Times New Roman"/>
                </a:rPr>
                <a:t>Promote use of sustainable wood energy in a green economy</a:t>
              </a:r>
              <a:endParaRPr lang="en-US" sz="2400" dirty="0">
                <a:solidFill>
                  <a:prstClr val="white"/>
                </a:solidFill>
                <a:ea typeface="Cambria"/>
                <a:cs typeface="Times New Roman"/>
              </a:endParaRPr>
            </a:p>
          </p:txBody>
        </p:sp>
      </p:grpSp>
      <p:sp>
        <p:nvSpPr>
          <p:cNvPr id="37" name="Title 1"/>
          <p:cNvSpPr>
            <a:spLocks noGrp="1"/>
          </p:cNvSpPr>
          <p:nvPr>
            <p:ph type="title"/>
          </p:nvPr>
        </p:nvSpPr>
        <p:spPr>
          <a:xfrm>
            <a:off x="457200" y="44624"/>
            <a:ext cx="8229600" cy="792162"/>
          </a:xfrm>
        </p:spPr>
        <p:txBody>
          <a:bodyPr>
            <a:noAutofit/>
          </a:bodyPr>
          <a:lstStyle/>
          <a:p>
            <a:r>
              <a:rPr lang="en-US" sz="2800" b="1" dirty="0" smtClean="0"/>
              <a:t>Public Policy Framework: Wood Energy</a:t>
            </a:r>
            <a:endParaRPr lang="en-US" sz="2800" b="1" dirty="0"/>
          </a:p>
        </p:txBody>
      </p:sp>
      <p:cxnSp>
        <p:nvCxnSpPr>
          <p:cNvPr id="38" name="Straight Arrow Connector 37"/>
          <p:cNvCxnSpPr>
            <a:cxnSpLocks/>
          </p:cNvCxnSpPr>
          <p:nvPr/>
        </p:nvCxnSpPr>
        <p:spPr>
          <a:xfrm flipV="1">
            <a:off x="5388412" y="6381328"/>
            <a:ext cx="966361" cy="1"/>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a:cxnSpLocks/>
          </p:cNvCxnSpPr>
          <p:nvPr/>
        </p:nvCxnSpPr>
        <p:spPr>
          <a:xfrm flipV="1">
            <a:off x="5364088" y="6532329"/>
            <a:ext cx="1032436" cy="1"/>
          </a:xfrm>
          <a:prstGeom prst="straightConnector1">
            <a:avLst/>
          </a:prstGeom>
          <a:noFill/>
          <a:ln w="19050" cap="flat" cmpd="sng" algn="ctr">
            <a:solidFill>
              <a:sysClr val="windowText" lastClr="000000"/>
            </a:solidFill>
            <a:prstDash val="sysDot"/>
            <a:headEnd type="triangle" w="med" len="med"/>
            <a:tailEnd type="triangle" w="med" len="med"/>
          </a:ln>
          <a:effectLst/>
        </p:spPr>
      </p:cxnSp>
      <p:sp>
        <p:nvSpPr>
          <p:cNvPr id="40"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41" name="Rectangle 4"/>
          <p:cNvSpPr>
            <a:spLocks noChangeArrowheads="1"/>
          </p:cNvSpPr>
          <p:nvPr/>
        </p:nvSpPr>
        <p:spPr bwMode="auto">
          <a:xfrm>
            <a:off x="580280" y="6207115"/>
            <a:ext cx="485581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000" dirty="0" smtClean="0">
                <a:solidFill>
                  <a:prstClr val="black"/>
                </a:solidFill>
                <a:ea typeface="Cambria" pitchFamily="18" charset="0"/>
                <a:cs typeface="Arial" pitchFamily="34" charset="0"/>
              </a:rPr>
              <a:t>The solid lines/arrows  mean </a:t>
            </a:r>
            <a:r>
              <a:rPr lang="en-US" sz="1000" dirty="0" smtClean="0">
                <a:solidFill>
                  <a:prstClr val="black"/>
                </a:solidFill>
                <a:latin typeface="Cambria"/>
                <a:ea typeface="Cambria" pitchFamily="18" charset="0"/>
                <a:cs typeface="Arial" pitchFamily="34" charset="0"/>
              </a:rPr>
              <a:t>‘</a:t>
            </a:r>
            <a:r>
              <a:rPr lang="en-US" sz="1000" dirty="0" smtClean="0">
                <a:solidFill>
                  <a:prstClr val="black"/>
                </a:solidFill>
                <a:ea typeface="Cambria" pitchFamily="18" charset="0"/>
                <a:cs typeface="Arial" pitchFamily="34" charset="0"/>
              </a:rPr>
              <a:t>to guide and implement policy</a:t>
            </a:r>
            <a:r>
              <a:rPr lang="en-US" sz="1000" dirty="0" smtClean="0">
                <a:solidFill>
                  <a:prstClr val="black"/>
                </a:solidFill>
                <a:latin typeface="Cambria"/>
                <a:ea typeface="Cambria" pitchFamily="18" charset="0"/>
                <a:cs typeface="Arial" pitchFamily="34" charset="0"/>
              </a:rPr>
              <a:t>’</a:t>
            </a:r>
            <a:r>
              <a:rPr lang="en-US" sz="1000" dirty="0" smtClean="0">
                <a:solidFill>
                  <a:prstClr val="black"/>
                </a:solidFill>
                <a:ea typeface="Cambria" pitchFamily="18" charset="0"/>
                <a:cs typeface="Arial" pitchFamily="34" charset="0"/>
              </a:rPr>
              <a:t> (They are not hierarchical.)</a:t>
            </a:r>
            <a:endParaRPr lang="en-US" sz="700" dirty="0" smtClean="0">
              <a:solidFill>
                <a:prstClr val="black"/>
              </a:solidFill>
              <a:latin typeface="Arial" pitchFamily="34" charset="0"/>
              <a:cs typeface="Arial" pitchFamily="34" charset="0"/>
            </a:endParaRPr>
          </a:p>
        </p:txBody>
      </p:sp>
      <p:sp>
        <p:nvSpPr>
          <p:cNvPr id="42" name="Rectangle 5"/>
          <p:cNvSpPr>
            <a:spLocks noChangeArrowheads="1"/>
          </p:cNvSpPr>
          <p:nvPr/>
        </p:nvSpPr>
        <p:spPr bwMode="auto">
          <a:xfrm>
            <a:off x="539552" y="6381328"/>
            <a:ext cx="4965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000" dirty="0" smtClean="0">
                <a:solidFill>
                  <a:prstClr val="black"/>
                </a:solidFill>
                <a:ea typeface="Cambria" pitchFamily="18" charset="0"/>
                <a:cs typeface="Arial" pitchFamily="34" charset="0"/>
              </a:rPr>
              <a:t>The dotted lines/arrows mean a (cyclical) interaction or influence </a:t>
            </a:r>
          </a:p>
          <a:p>
            <a:pPr fontAlgn="base">
              <a:spcBef>
                <a:spcPct val="0"/>
              </a:spcBef>
              <a:spcAft>
                <a:spcPct val="0"/>
              </a:spcAft>
            </a:pPr>
            <a:r>
              <a:rPr lang="en-US" sz="1000" dirty="0" smtClean="0">
                <a:solidFill>
                  <a:prstClr val="black"/>
                </a:solidFill>
                <a:ea typeface="Cambria" pitchFamily="18" charset="0"/>
                <a:cs typeface="Arial" pitchFamily="34" charset="0"/>
              </a:rPr>
              <a:t>[Adapted from: FAO (2010)]</a:t>
            </a: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34590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06"/>
            <a:ext cx="8229600" cy="792162"/>
          </a:xfrm>
        </p:spPr>
        <p:txBody>
          <a:bodyPr>
            <a:noAutofit/>
          </a:bodyPr>
          <a:lstStyle/>
          <a:p>
            <a:r>
              <a:rPr lang="en-US" sz="3600" b="1" dirty="0" smtClean="0"/>
              <a:t> Public Policy for a Green Economy: Comprehensive Agenda</a:t>
            </a:r>
            <a:endParaRPr lang="en-US" sz="3600" b="1" dirty="0"/>
          </a:p>
        </p:txBody>
      </p:sp>
      <p:sp>
        <p:nvSpPr>
          <p:cNvPr id="3" name="Content Placeholder 2"/>
          <p:cNvSpPr>
            <a:spLocks noGrp="1"/>
          </p:cNvSpPr>
          <p:nvPr>
            <p:ph idx="1"/>
          </p:nvPr>
        </p:nvSpPr>
        <p:spPr>
          <a:xfrm>
            <a:off x="457200" y="1711349"/>
            <a:ext cx="8363272" cy="4525963"/>
          </a:xfrm>
        </p:spPr>
        <p:txBody>
          <a:bodyPr>
            <a:normAutofit/>
          </a:bodyPr>
          <a:lstStyle/>
          <a:p>
            <a:r>
              <a:rPr lang="en-US" sz="2800" dirty="0" smtClean="0">
                <a:latin typeface="Arial" pitchFamily="34" charset="0"/>
                <a:cs typeface="Arial" pitchFamily="34" charset="0"/>
              </a:rPr>
              <a:t>Support green economic development</a:t>
            </a:r>
            <a:endParaRPr lang="en-US" sz="2800" dirty="0">
              <a:latin typeface="Arial" pitchFamily="34" charset="0"/>
              <a:cs typeface="Arial" pitchFamily="34" charset="0"/>
            </a:endParaRPr>
          </a:p>
          <a:p>
            <a:r>
              <a:rPr lang="en-US" sz="2800" dirty="0">
                <a:latin typeface="Arial" pitchFamily="34" charset="0"/>
                <a:cs typeface="Arial" pitchFamily="34" charset="0"/>
              </a:rPr>
              <a:t>Promote Sustainable Forest Management</a:t>
            </a:r>
          </a:p>
          <a:p>
            <a:r>
              <a:rPr lang="en-US" sz="2800" dirty="0" smtClean="0">
                <a:latin typeface="Arial" pitchFamily="34" charset="0"/>
                <a:cs typeface="Arial" pitchFamily="34" charset="0"/>
              </a:rPr>
              <a:t>Maximize carbon emissions reduction capacity</a:t>
            </a:r>
            <a:endParaRPr lang="en-US" sz="2800" dirty="0">
              <a:latin typeface="Arial" pitchFamily="34" charset="0"/>
              <a:cs typeface="Arial" pitchFamily="34" charset="0"/>
            </a:endParaRPr>
          </a:p>
          <a:p>
            <a:r>
              <a:rPr lang="en-US" sz="2800" dirty="0" smtClean="0">
                <a:latin typeface="Arial" pitchFamily="34" charset="0"/>
                <a:cs typeface="Arial" pitchFamily="34" charset="0"/>
              </a:rPr>
              <a:t>Minimize particle pollution from combustion</a:t>
            </a:r>
            <a:endParaRPr lang="en-US" sz="2800" dirty="0">
              <a:latin typeface="Arial" pitchFamily="34" charset="0"/>
              <a:cs typeface="Arial" pitchFamily="34" charset="0"/>
            </a:endParaRPr>
          </a:p>
          <a:p>
            <a:r>
              <a:rPr lang="en-US" sz="2800" dirty="0" smtClean="0">
                <a:latin typeface="Arial" pitchFamily="34" charset="0"/>
                <a:cs typeface="Arial" pitchFamily="34" charset="0"/>
              </a:rPr>
              <a:t>Strengthen energy security, diversification and low-cost heating/cooking systems</a:t>
            </a:r>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rPr>
              <a:pPr/>
              <a:t>16</a:t>
            </a:fld>
            <a:endParaRPr lang="en-US">
              <a:solidFill>
                <a:prstClr val="black">
                  <a:tint val="75000"/>
                </a:prstClr>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5052" b="7976"/>
          <a:stretch/>
        </p:blipFill>
        <p:spPr>
          <a:xfrm>
            <a:off x="3265560" y="5013176"/>
            <a:ext cx="2776955" cy="1394840"/>
          </a:xfrm>
          <a:prstGeom prst="rect">
            <a:avLst/>
          </a:prstGeom>
          <a:ln>
            <a:noFill/>
          </a:ln>
          <a:effectLst>
            <a:softEdge rad="112500"/>
          </a:effectLst>
        </p:spPr>
      </p:pic>
    </p:spTree>
    <p:extLst>
      <p:ext uri="{BB962C8B-B14F-4D97-AF65-F5344CB8AC3E}">
        <p14:creationId xmlns:p14="http://schemas.microsoft.com/office/powerpoint/2010/main" val="489497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495800" y="1066800"/>
            <a:ext cx="2209800" cy="4133905"/>
          </a:xfrm>
          <a:prstGeom prst="roundRect">
            <a:avLst/>
          </a:prstGeom>
          <a:solidFill>
            <a:srgbClr val="FFFF9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r>
              <a:rPr lang="en-US" dirty="0" smtClean="0">
                <a:solidFill>
                  <a:sysClr val="windowText" lastClr="000000"/>
                </a:solidFill>
              </a:rPr>
              <a:t>Supply chain</a:t>
            </a:r>
            <a:endParaRPr lang="en-US" dirty="0">
              <a:solidFill>
                <a:sysClr val="windowText" lastClr="000000"/>
              </a:solidFill>
            </a:endParaRPr>
          </a:p>
        </p:txBody>
      </p:sp>
      <p:sp>
        <p:nvSpPr>
          <p:cNvPr id="19" name="Rounded Rectangle 18"/>
          <p:cNvSpPr/>
          <p:nvPr/>
        </p:nvSpPr>
        <p:spPr>
          <a:xfrm>
            <a:off x="7315200" y="810963"/>
            <a:ext cx="1578506" cy="5068202"/>
          </a:xfrm>
          <a:prstGeom prst="roundRect">
            <a:avLst/>
          </a:prstGeom>
          <a:solidFill>
            <a:srgbClr val="FFFF9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pPr algn="r"/>
            <a:r>
              <a:rPr lang="en-US" dirty="0" smtClean="0">
                <a:solidFill>
                  <a:sysClr val="windowText" lastClr="000000"/>
                </a:solidFill>
              </a:rPr>
              <a:t>Energy conversion&amp; utilization</a:t>
            </a:r>
            <a:endParaRPr lang="en-US" dirty="0">
              <a:solidFill>
                <a:sysClr val="windowText" lastClr="000000"/>
              </a:solidFill>
            </a:endParaRPr>
          </a:p>
        </p:txBody>
      </p:sp>
      <p:sp>
        <p:nvSpPr>
          <p:cNvPr id="18" name="Rounded Rectangle 17"/>
          <p:cNvSpPr/>
          <p:nvPr/>
        </p:nvSpPr>
        <p:spPr>
          <a:xfrm>
            <a:off x="381000" y="1257404"/>
            <a:ext cx="2209800" cy="5143396"/>
          </a:xfrm>
          <a:prstGeom prst="roundRect">
            <a:avLst/>
          </a:prstGeom>
          <a:solidFill>
            <a:srgbClr val="FFFF9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r>
              <a:rPr lang="en-US" dirty="0" smtClean="0">
                <a:solidFill>
                  <a:sysClr val="windowText" lastClr="000000"/>
                </a:solidFill>
              </a:rPr>
              <a:t>Forest management</a:t>
            </a:r>
            <a:endParaRPr lang="en-US" dirty="0">
              <a:solidFill>
                <a:sysClr val="windowText" lastClr="000000"/>
              </a:solidFill>
            </a:endParaRPr>
          </a:p>
        </p:txBody>
      </p:sp>
      <p:sp>
        <p:nvSpPr>
          <p:cNvPr id="2" name="Title 1"/>
          <p:cNvSpPr>
            <a:spLocks noGrp="1"/>
          </p:cNvSpPr>
          <p:nvPr>
            <p:ph type="title"/>
          </p:nvPr>
        </p:nvSpPr>
        <p:spPr>
          <a:xfrm>
            <a:off x="374848" y="260648"/>
            <a:ext cx="8229600" cy="792162"/>
          </a:xfrm>
        </p:spPr>
        <p:txBody>
          <a:bodyPr/>
          <a:lstStyle/>
          <a:p>
            <a:r>
              <a:rPr lang="en-US" b="1" dirty="0" smtClean="0"/>
              <a:t>Public Policy: Wood Energy Web</a:t>
            </a:r>
            <a:endParaRPr lang="en-US" b="1" dirty="0"/>
          </a:p>
        </p:txBody>
      </p:sp>
      <p:pic>
        <p:nvPicPr>
          <p:cNvPr id="7" name="Content Placeholder 21" descr="P1011124"/>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3320394" y="3197760"/>
            <a:ext cx="1928368" cy="1446276"/>
          </a:xfrm>
          <a:effectLst>
            <a:softEdge rad="63500"/>
          </a:effectLst>
        </p:spPr>
      </p:pic>
      <p:pic>
        <p:nvPicPr>
          <p:cNvPr id="8" name="Picture 26" descr="P101008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3388588" y="5205130"/>
            <a:ext cx="1797427" cy="1348070"/>
          </a:xfrm>
          <a:prstGeom prst="rect">
            <a:avLst/>
          </a:prstGeom>
          <a:effectLst>
            <a:softEdge rad="63500"/>
          </a:effectLst>
        </p:spPr>
      </p:pic>
      <p:pic>
        <p:nvPicPr>
          <p:cNvPr id="9" name="Picture 2" descr="C:\Users\aguilarf\Pictures\Biomass\Mornin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931" r="46125" b="19622"/>
          <a:stretch/>
        </p:blipFill>
        <p:spPr bwMode="auto">
          <a:xfrm>
            <a:off x="877606" y="1597560"/>
            <a:ext cx="1394781" cy="40145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0" name="Right Arrow 9"/>
          <p:cNvSpPr/>
          <p:nvPr/>
        </p:nvSpPr>
        <p:spPr>
          <a:xfrm>
            <a:off x="1815187" y="2524498"/>
            <a:ext cx="5410200" cy="685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prstClr val="black"/>
                </a:solidFill>
              </a:rPr>
              <a:t>Direct</a:t>
            </a:r>
            <a:endParaRPr lang="en-US" dirty="0">
              <a:solidFill>
                <a:prstClr val="black"/>
              </a:solidFill>
            </a:endParaRPr>
          </a:p>
        </p:txBody>
      </p:sp>
      <p:sp>
        <p:nvSpPr>
          <p:cNvPr id="11" name="Right Arrow 10"/>
          <p:cNvSpPr/>
          <p:nvPr/>
        </p:nvSpPr>
        <p:spPr>
          <a:xfrm rot="5400000">
            <a:off x="3734888" y="4604354"/>
            <a:ext cx="1076208" cy="49459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12" name="Right Arrow 11"/>
          <p:cNvSpPr/>
          <p:nvPr/>
        </p:nvSpPr>
        <p:spPr>
          <a:xfrm rot="20063815">
            <a:off x="5221959" y="4986171"/>
            <a:ext cx="1384238" cy="62456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prstClr val="black"/>
                </a:solidFill>
              </a:rPr>
              <a:t>Recovered</a:t>
            </a:r>
            <a:endParaRPr lang="en-US" dirty="0">
              <a:solidFill>
                <a:prstClr val="black"/>
              </a:solidFill>
            </a:endParaRPr>
          </a:p>
        </p:txBody>
      </p:sp>
      <p:sp>
        <p:nvSpPr>
          <p:cNvPr id="13" name="Right Arrow 12"/>
          <p:cNvSpPr/>
          <p:nvPr/>
        </p:nvSpPr>
        <p:spPr>
          <a:xfrm>
            <a:off x="1815187" y="3414636"/>
            <a:ext cx="5410200" cy="685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5424868" y="3572870"/>
            <a:ext cx="906210" cy="369332"/>
          </a:xfrm>
          <a:prstGeom prst="rect">
            <a:avLst/>
          </a:prstGeom>
          <a:noFill/>
        </p:spPr>
        <p:txBody>
          <a:bodyPr wrap="none" rtlCol="0">
            <a:spAutoFit/>
          </a:bodyPr>
          <a:lstStyle/>
          <a:p>
            <a:r>
              <a:rPr lang="en-US" dirty="0" smtClean="0">
                <a:solidFill>
                  <a:prstClr val="black"/>
                </a:solidFill>
              </a:rPr>
              <a:t>Indirect</a:t>
            </a:r>
            <a:endParaRPr lang="en-US" dirty="0">
              <a:solidFill>
                <a:prstClr val="black"/>
              </a:solidFill>
            </a:endParaRPr>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20131" t="3046" r="20131" b="15832"/>
          <a:stretch/>
        </p:blipFill>
        <p:spPr>
          <a:xfrm flipH="1">
            <a:off x="7490504" y="3135157"/>
            <a:ext cx="1156995" cy="1178388"/>
          </a:xfrm>
          <a:prstGeom prst="rect">
            <a:avLst/>
          </a:prstGeom>
          <a:effectLst>
            <a:softEdge rad="63500"/>
          </a:effectLst>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17633" t="26469" r="8627" b="2294"/>
          <a:stretch/>
        </p:blipFill>
        <p:spPr>
          <a:xfrm>
            <a:off x="7565076" y="4374322"/>
            <a:ext cx="1026138" cy="1321756"/>
          </a:xfrm>
          <a:prstGeom prst="rect">
            <a:avLst/>
          </a:prstGeom>
          <a:effectLst>
            <a:softEdge rad="63500"/>
          </a:effectLst>
        </p:spPr>
      </p:pic>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l="9778" t="2111" r="6074" b="2186"/>
          <a:stretch/>
        </p:blipFill>
        <p:spPr>
          <a:xfrm>
            <a:off x="7583526" y="1752600"/>
            <a:ext cx="841340" cy="1275835"/>
          </a:xfrm>
          <a:prstGeom prst="rect">
            <a:avLst/>
          </a:prstGeom>
          <a:effectLst>
            <a:softEdge rad="63500"/>
          </a:effectLst>
        </p:spPr>
      </p:pic>
      <p:sp>
        <p:nvSpPr>
          <p:cNvPr id="3" name="Slide Number Placeholder 2"/>
          <p:cNvSpPr>
            <a:spLocks noGrp="1"/>
          </p:cNvSpPr>
          <p:nvPr>
            <p:ph type="sldNum" sz="quarter" idx="12"/>
          </p:nvPr>
        </p:nvSpPr>
        <p:spPr/>
        <p:txBody>
          <a:bodyPr/>
          <a:lstStyle/>
          <a:p>
            <a:fld id="{0D5A3DC2-3C2A-48BD-85CD-711F655D94CC}" type="slidenum">
              <a:rPr lang="en-US" smtClean="0">
                <a:solidFill>
                  <a:prstClr val="black">
                    <a:tint val="75000"/>
                  </a:prstClr>
                </a:solidFill>
              </a:rPr>
              <a:pPr/>
              <a:t>17</a:t>
            </a:fld>
            <a:endParaRPr lang="en-US" dirty="0">
              <a:solidFill>
                <a:prstClr val="black">
                  <a:tint val="75000"/>
                </a:prstClr>
              </a:solidFill>
            </a:endParaRPr>
          </a:p>
        </p:txBody>
      </p:sp>
      <p:sp>
        <p:nvSpPr>
          <p:cNvPr id="21" name="TextBox 20"/>
          <p:cNvSpPr txBox="1"/>
          <p:nvPr/>
        </p:nvSpPr>
        <p:spPr>
          <a:xfrm>
            <a:off x="5508104" y="4005064"/>
            <a:ext cx="2223412" cy="738664"/>
          </a:xfrm>
          <a:prstGeom prst="rect">
            <a:avLst/>
          </a:prstGeom>
          <a:noFill/>
        </p:spPr>
        <p:txBody>
          <a:bodyPr wrap="square" rtlCol="0">
            <a:spAutoFit/>
          </a:bodyPr>
          <a:lstStyle/>
          <a:p>
            <a:r>
              <a:rPr lang="en-US" sz="1400" dirty="0" smtClean="0">
                <a:solidFill>
                  <a:prstClr val="black"/>
                </a:solidFill>
              </a:rPr>
              <a:t>Wood product industry by-products (slabs, sawdust, chips) </a:t>
            </a:r>
            <a:endParaRPr lang="en-US" sz="1400" dirty="0">
              <a:solidFill>
                <a:prstClr val="black"/>
              </a:solidFill>
            </a:endParaRPr>
          </a:p>
        </p:txBody>
      </p:sp>
      <p:sp>
        <p:nvSpPr>
          <p:cNvPr id="22" name="TextBox 21"/>
          <p:cNvSpPr txBox="1"/>
          <p:nvPr/>
        </p:nvSpPr>
        <p:spPr>
          <a:xfrm>
            <a:off x="5945228" y="1383268"/>
            <a:ext cx="1545276" cy="738664"/>
          </a:xfrm>
          <a:prstGeom prst="rect">
            <a:avLst/>
          </a:prstGeom>
          <a:noFill/>
        </p:spPr>
        <p:txBody>
          <a:bodyPr wrap="square" rtlCol="0">
            <a:spAutoFit/>
          </a:bodyPr>
          <a:lstStyle/>
          <a:p>
            <a:r>
              <a:rPr lang="en-US" sz="1400" dirty="0" smtClean="0">
                <a:solidFill>
                  <a:prstClr val="black"/>
                </a:solidFill>
              </a:rPr>
              <a:t>Logging co-products (tops, branches, stumps)</a:t>
            </a:r>
            <a:endParaRPr lang="en-US" sz="1400" dirty="0">
              <a:solidFill>
                <a:prstClr val="black"/>
              </a:solidFill>
            </a:endParaRPr>
          </a:p>
        </p:txBody>
      </p:sp>
      <p:pic>
        <p:nvPicPr>
          <p:cNvPr id="23" name="Picture 22"/>
          <p:cNvPicPr>
            <a:picLocks noChangeAspect="1"/>
          </p:cNvPicPr>
          <p:nvPr/>
        </p:nvPicPr>
        <p:blipFill rotWithShape="1">
          <a:blip r:embed="rId9" cstate="print">
            <a:extLst>
              <a:ext uri="{28A0092B-C50C-407E-A947-70E740481C1C}">
                <a14:useLocalDpi xmlns:a14="http://schemas.microsoft.com/office/drawing/2010/main" val="0"/>
              </a:ext>
            </a:extLst>
          </a:blip>
          <a:srcRect l="9536" t="33087" b="3606"/>
          <a:stretch/>
        </p:blipFill>
        <p:spPr>
          <a:xfrm>
            <a:off x="3101184" y="1383268"/>
            <a:ext cx="2323683" cy="1088570"/>
          </a:xfrm>
          <a:prstGeom prst="rect">
            <a:avLst/>
          </a:prstGeom>
          <a:effectLst>
            <a:softEdge rad="63500"/>
          </a:effectLst>
        </p:spPr>
      </p:pic>
      <p:grpSp>
        <p:nvGrpSpPr>
          <p:cNvPr id="34" name="Group 33"/>
          <p:cNvGrpSpPr/>
          <p:nvPr/>
        </p:nvGrpSpPr>
        <p:grpSpPr>
          <a:xfrm>
            <a:off x="179512" y="3792672"/>
            <a:ext cx="8664142" cy="2782306"/>
            <a:chOff x="179512" y="3792672"/>
            <a:chExt cx="8664142" cy="2782306"/>
          </a:xfrm>
        </p:grpSpPr>
        <p:sp>
          <p:nvSpPr>
            <p:cNvPr id="5" name="Oval 4"/>
            <p:cNvSpPr/>
            <p:nvPr/>
          </p:nvSpPr>
          <p:spPr>
            <a:xfrm>
              <a:off x="179512" y="5389752"/>
              <a:ext cx="2092875" cy="1163447"/>
            </a:xfrm>
            <a:prstGeom prst="ellipse">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5132512" y="3792672"/>
              <a:ext cx="3039888" cy="1163447"/>
            </a:xfrm>
            <a:prstGeom prst="ellipse">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5433204" y="5928647"/>
              <a:ext cx="3410450" cy="646331"/>
            </a:xfrm>
            <a:prstGeom prst="rect">
              <a:avLst/>
            </a:prstGeom>
            <a:noFill/>
          </p:spPr>
          <p:txBody>
            <a:bodyPr wrap="square" rtlCol="0">
              <a:spAutoFit/>
            </a:bodyPr>
            <a:lstStyle/>
            <a:p>
              <a:r>
                <a:rPr lang="en-US" b="1" dirty="0" smtClean="0">
                  <a:solidFill>
                    <a:srgbClr val="C00000"/>
                  </a:solidFill>
                </a:rPr>
                <a:t>Opportunities for economic growth – need for reform</a:t>
              </a:r>
              <a:endParaRPr lang="en-US" b="1" dirty="0">
                <a:solidFill>
                  <a:srgbClr val="C00000"/>
                </a:solidFill>
              </a:endParaRPr>
            </a:p>
          </p:txBody>
        </p:sp>
        <p:cxnSp>
          <p:nvCxnSpPr>
            <p:cNvPr id="28" name="Straight Arrow Connector 27"/>
            <p:cNvCxnSpPr>
              <a:stCxn id="6" idx="0"/>
            </p:cNvCxnSpPr>
            <p:nvPr/>
          </p:nvCxnSpPr>
          <p:spPr>
            <a:xfrm flipH="1" flipV="1">
              <a:off x="6876257" y="5035201"/>
              <a:ext cx="262172" cy="893446"/>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5" idx="6"/>
            </p:cNvCxnSpPr>
            <p:nvPr/>
          </p:nvCxnSpPr>
          <p:spPr>
            <a:xfrm flipH="1" flipV="1">
              <a:off x="2272387" y="5971476"/>
              <a:ext cx="3152480" cy="18112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0656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Need for Policy Reform and Change</a:t>
            </a:r>
            <a:endParaRPr lang="en-US" b="1" dirty="0"/>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rPr>
              <a:pPr/>
              <a:t>18</a:t>
            </a:fld>
            <a:endParaRPr lang="en-US">
              <a:solidFill>
                <a:prstClr val="black">
                  <a:tint val="75000"/>
                </a:prstClr>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960" r="67143"/>
          <a:stretch/>
        </p:blipFill>
        <p:spPr>
          <a:xfrm>
            <a:off x="632608" y="1165554"/>
            <a:ext cx="1694688" cy="4701998"/>
          </a:xfrm>
          <a:prstGeom prst="rect">
            <a:avLst/>
          </a:prstGeom>
          <a:ln>
            <a:noFill/>
          </a:ln>
          <a:effectLst>
            <a:softEdge rad="112500"/>
          </a:effectLst>
        </p:spPr>
      </p:pic>
      <p:pic>
        <p:nvPicPr>
          <p:cNvPr id="6" name="Picture 2" descr="C:\Users\aguilarf\AppData\Local\Microsoft\Windows\Temporary Internet Files\Content.IE5\HRJR3BW0\MC900431515[1].png"/>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587687" y="1189178"/>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aguilarf\AppData\Local\Microsoft\Windows\Temporary Internet Files\Content.IE5\7EOEPLWR\MC900366206[1].wmf"/>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3986812" y="3862527"/>
            <a:ext cx="1515161" cy="18443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78256" y="1692012"/>
            <a:ext cx="1905712" cy="1754326"/>
          </a:xfrm>
          <a:prstGeom prst="rect">
            <a:avLst/>
          </a:prstGeom>
          <a:noFill/>
        </p:spPr>
        <p:txBody>
          <a:bodyPr wrap="square" rtlCol="0">
            <a:spAutoFit/>
          </a:bodyPr>
          <a:lstStyle/>
          <a:p>
            <a:r>
              <a:rPr lang="en-US" u="sng" dirty="0" smtClean="0">
                <a:solidFill>
                  <a:prstClr val="black"/>
                </a:solidFill>
                <a:latin typeface="Arial" pitchFamily="34" charset="0"/>
                <a:cs typeface="Arial" pitchFamily="34" charset="0"/>
              </a:rPr>
              <a:t>Land tenure: </a:t>
            </a:r>
            <a:r>
              <a:rPr lang="en-US" dirty="0" smtClean="0">
                <a:solidFill>
                  <a:prstClr val="black"/>
                </a:solidFill>
                <a:latin typeface="Arial" pitchFamily="34" charset="0"/>
                <a:cs typeface="Arial" pitchFamily="34" charset="0"/>
              </a:rPr>
              <a:t>Legalize access &amp; management for long-term planning and investment</a:t>
            </a:r>
            <a:endParaRPr lang="en-US" dirty="0">
              <a:solidFill>
                <a:prstClr val="black"/>
              </a:solidFill>
              <a:latin typeface="Arial" pitchFamily="34" charset="0"/>
              <a:cs typeface="Arial" pitchFamily="34" charset="0"/>
            </a:endParaRPr>
          </a:p>
        </p:txBody>
      </p:sp>
      <p:sp>
        <p:nvSpPr>
          <p:cNvPr id="10" name="TextBox 9"/>
          <p:cNvSpPr txBox="1"/>
          <p:nvPr/>
        </p:nvSpPr>
        <p:spPr>
          <a:xfrm>
            <a:off x="5586970" y="3862527"/>
            <a:ext cx="2858018" cy="2031325"/>
          </a:xfrm>
          <a:prstGeom prst="rect">
            <a:avLst/>
          </a:prstGeom>
          <a:noFill/>
        </p:spPr>
        <p:txBody>
          <a:bodyPr wrap="square" rtlCol="0">
            <a:spAutoFit/>
          </a:bodyPr>
          <a:lstStyle/>
          <a:p>
            <a:r>
              <a:rPr lang="en-US" u="sng" dirty="0" smtClean="0">
                <a:solidFill>
                  <a:prstClr val="black"/>
                </a:solidFill>
                <a:latin typeface="Arial" pitchFamily="34" charset="0"/>
                <a:cs typeface="Arial" pitchFamily="34" charset="0"/>
              </a:rPr>
              <a:t>Institutions: </a:t>
            </a:r>
            <a:r>
              <a:rPr lang="en-US" dirty="0" smtClean="0">
                <a:solidFill>
                  <a:prstClr val="black"/>
                </a:solidFill>
                <a:latin typeface="Arial" pitchFamily="34" charset="0"/>
                <a:cs typeface="Arial" pitchFamily="34" charset="0"/>
              </a:rPr>
              <a:t>Need for shifts in paradigm, educate managers, evaluate existing disincentives such as define all forests as protected areas</a:t>
            </a:r>
            <a:endParaRPr lang="en-US" dirty="0">
              <a:solidFill>
                <a:prstClr val="black"/>
              </a:solidFill>
              <a:latin typeface="Arial" pitchFamily="34" charset="0"/>
              <a:cs typeface="Arial" pitchFamily="34" charset="0"/>
            </a:endParaRPr>
          </a:p>
        </p:txBody>
      </p:sp>
      <p:sp>
        <p:nvSpPr>
          <p:cNvPr id="11" name="TextBox 10"/>
          <p:cNvSpPr txBox="1"/>
          <p:nvPr/>
        </p:nvSpPr>
        <p:spPr>
          <a:xfrm>
            <a:off x="6282294" y="1364800"/>
            <a:ext cx="2149782" cy="1754326"/>
          </a:xfrm>
          <a:prstGeom prst="rect">
            <a:avLst/>
          </a:prstGeom>
          <a:noFill/>
        </p:spPr>
        <p:txBody>
          <a:bodyPr wrap="square" rtlCol="0">
            <a:spAutoFit/>
          </a:bodyPr>
          <a:lstStyle/>
          <a:p>
            <a:r>
              <a:rPr lang="en-US" u="sng" dirty="0" smtClean="0">
                <a:solidFill>
                  <a:prstClr val="black"/>
                </a:solidFill>
                <a:latin typeface="Arial" pitchFamily="34" charset="0"/>
                <a:cs typeface="Arial" pitchFamily="34" charset="0"/>
              </a:rPr>
              <a:t>Households: </a:t>
            </a:r>
            <a:r>
              <a:rPr lang="en-US" dirty="0" smtClean="0">
                <a:solidFill>
                  <a:prstClr val="black"/>
                </a:solidFill>
                <a:latin typeface="Arial" pitchFamily="34" charset="0"/>
                <a:cs typeface="Arial" pitchFamily="34" charset="0"/>
              </a:rPr>
              <a:t> Incentives for long-term management, maximize resource use, energy security</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587898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382000" cy="4525963"/>
          </a:xfrm>
        </p:spPr>
        <p:txBody>
          <a:bodyPr>
            <a:normAutofit fontScale="92500"/>
          </a:bodyPr>
          <a:lstStyle/>
          <a:p>
            <a:r>
              <a:rPr lang="en-US" dirty="0" smtClean="0">
                <a:latin typeface="Arial" pitchFamily="34" charset="0"/>
                <a:cs typeface="Arial" pitchFamily="34" charset="0"/>
              </a:rPr>
              <a:t>Re-define land tenure, assign user rights to promote long-term land management </a:t>
            </a:r>
          </a:p>
          <a:p>
            <a:r>
              <a:rPr lang="en-US" dirty="0" smtClean="0">
                <a:latin typeface="Arial" pitchFamily="34" charset="0"/>
                <a:cs typeface="Arial" pitchFamily="34" charset="0"/>
              </a:rPr>
              <a:t>Define areas open and those off-limits for wood utilization (e.g. based on soil maps, strict conservation areas)</a:t>
            </a:r>
          </a:p>
          <a:p>
            <a:r>
              <a:rPr lang="en-US" dirty="0" smtClean="0">
                <a:latin typeface="Arial" pitchFamily="34" charset="0"/>
                <a:cs typeface="Arial" pitchFamily="34" charset="0"/>
              </a:rPr>
              <a:t>Pilot multi-purposed woody crops for increased productivity. </a:t>
            </a:r>
          </a:p>
          <a:p>
            <a:r>
              <a:rPr lang="en-US" dirty="0" smtClean="0">
                <a:latin typeface="Arial" pitchFamily="34" charset="0"/>
                <a:cs typeface="Arial" pitchFamily="34" charset="0"/>
              </a:rPr>
              <a:t>Strategies to maximize uses: combine wood structural (construction) and energy uses</a:t>
            </a:r>
          </a:p>
        </p:txBody>
      </p:sp>
      <p:sp>
        <p:nvSpPr>
          <p:cNvPr id="5" name="Title 1"/>
          <p:cNvSpPr>
            <a:spLocks noGrp="1"/>
          </p:cNvSpPr>
          <p:nvPr>
            <p:ph type="title"/>
          </p:nvPr>
        </p:nvSpPr>
        <p:spPr>
          <a:xfrm>
            <a:off x="457200" y="404590"/>
            <a:ext cx="8229600" cy="792162"/>
          </a:xfrm>
        </p:spPr>
        <p:txBody>
          <a:bodyPr>
            <a:normAutofit fontScale="90000"/>
          </a:bodyPr>
          <a:lstStyle/>
          <a:p>
            <a:r>
              <a:rPr lang="en-US" b="1" dirty="0" smtClean="0">
                <a:cs typeface="Arial" pitchFamily="34" charset="0"/>
              </a:rPr>
              <a:t>Tools for reform: Land Management</a:t>
            </a:r>
            <a:endParaRPr lang="en-US" b="1" dirty="0"/>
          </a:p>
        </p:txBody>
      </p:sp>
      <p:sp>
        <p:nvSpPr>
          <p:cNvPr id="2" name="Slide Number Placeholder 1"/>
          <p:cNvSpPr>
            <a:spLocks noGrp="1"/>
          </p:cNvSpPr>
          <p:nvPr>
            <p:ph type="sldNum" sz="quarter" idx="12"/>
          </p:nvPr>
        </p:nvSpPr>
        <p:spPr/>
        <p:txBody>
          <a:bodyPr/>
          <a:lstStyle/>
          <a:p>
            <a:fld id="{0D5A3DC2-3C2A-48BD-85CD-711F655D94CC}"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224548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solidFill>
                <a:prstClr val="black"/>
              </a:solidFill>
            </a:endParaRPr>
          </a:p>
        </p:txBody>
      </p:sp>
      <p:sp>
        <p:nvSpPr>
          <p:cNvPr id="10243"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solidFill>
                <a:prstClr val="black"/>
              </a:solidFill>
            </a:endParaRPr>
          </a:p>
        </p:txBody>
      </p:sp>
      <p:sp>
        <p:nvSpPr>
          <p:cNvPr id="10244"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solidFill>
                <a:prstClr val="black"/>
              </a:solidFill>
            </a:endParaRPr>
          </a:p>
        </p:txBody>
      </p:sp>
      <p:sp>
        <p:nvSpPr>
          <p:cNvPr id="10245"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solidFill>
                <a:prstClr val="black"/>
              </a:solidFill>
            </a:endParaRPr>
          </a:p>
        </p:txBody>
      </p:sp>
      <p:sp>
        <p:nvSpPr>
          <p:cNvPr id="10246" name="Text Box 9"/>
          <p:cNvSpPr txBox="1">
            <a:spLocks noChangeArrowheads="1"/>
          </p:cNvSpPr>
          <p:nvPr/>
        </p:nvSpPr>
        <p:spPr bwMode="auto">
          <a:xfrm>
            <a:off x="3779838"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solidFill>
                <a:prstClr val="black"/>
              </a:solidFill>
            </a:endParaRPr>
          </a:p>
        </p:txBody>
      </p:sp>
      <p:sp>
        <p:nvSpPr>
          <p:cNvPr id="10247" name="Text Box 10"/>
          <p:cNvSpPr txBox="1">
            <a:spLocks noChangeArrowheads="1"/>
          </p:cNvSpPr>
          <p:nvPr/>
        </p:nvSpPr>
        <p:spPr bwMode="auto">
          <a:xfrm>
            <a:off x="3851275" y="1844675"/>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solidFill>
                <a:prstClr val="black"/>
              </a:solidFill>
            </a:endParaRPr>
          </a:p>
        </p:txBody>
      </p:sp>
      <p:sp>
        <p:nvSpPr>
          <p:cNvPr id="19" name="Down Arrow 18"/>
          <p:cNvSpPr/>
          <p:nvPr/>
        </p:nvSpPr>
        <p:spPr>
          <a:xfrm>
            <a:off x="222785" y="1570583"/>
            <a:ext cx="3095997" cy="1066874"/>
          </a:xfrm>
          <a:prstGeom prst="downArrow">
            <a:avLst>
              <a:gd name="adj1" fmla="val 50000"/>
              <a:gd name="adj2" fmla="val 55212"/>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prstClr val="black"/>
                </a:solidFill>
              </a:rPr>
              <a:t>Preliminaries and principles</a:t>
            </a:r>
            <a:endParaRPr lang="en-GB" b="1" dirty="0">
              <a:solidFill>
                <a:prstClr val="black"/>
              </a:solidFill>
            </a:endParaRPr>
          </a:p>
        </p:txBody>
      </p:sp>
      <p:sp>
        <p:nvSpPr>
          <p:cNvPr id="20" name="Down Arrow 19"/>
          <p:cNvSpPr/>
          <p:nvPr/>
        </p:nvSpPr>
        <p:spPr>
          <a:xfrm>
            <a:off x="150132" y="2639417"/>
            <a:ext cx="3168650" cy="1368152"/>
          </a:xfrm>
          <a:prstGeom prst="downArrow">
            <a:avLst>
              <a:gd name="adj1" fmla="val 50000"/>
              <a:gd name="adj2" fmla="val 5968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prstClr val="black"/>
                </a:solidFill>
              </a:rPr>
              <a:t>Review and analysis</a:t>
            </a:r>
            <a:endParaRPr lang="en-GB" b="1" dirty="0">
              <a:solidFill>
                <a:prstClr val="black"/>
              </a:solidFill>
            </a:endParaRPr>
          </a:p>
        </p:txBody>
      </p:sp>
      <p:sp>
        <p:nvSpPr>
          <p:cNvPr id="22" name="Down Arrow 21"/>
          <p:cNvSpPr/>
          <p:nvPr/>
        </p:nvSpPr>
        <p:spPr>
          <a:xfrm>
            <a:off x="221966" y="4010075"/>
            <a:ext cx="3024981" cy="1116211"/>
          </a:xfrm>
          <a:prstGeom prst="downArrow">
            <a:avLst>
              <a:gd name="adj1" fmla="val 50000"/>
              <a:gd name="adj2" fmla="val 5521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u="sng" dirty="0" smtClean="0">
                <a:solidFill>
                  <a:prstClr val="black"/>
                </a:solidFill>
              </a:rPr>
              <a:t>Policy development</a:t>
            </a:r>
            <a:endParaRPr lang="en-GB" b="1" u="sng" dirty="0">
              <a:solidFill>
                <a:prstClr val="black"/>
              </a:solidFill>
            </a:endParaRPr>
          </a:p>
        </p:txBody>
      </p:sp>
      <p:sp>
        <p:nvSpPr>
          <p:cNvPr id="23" name="Down Arrow 22"/>
          <p:cNvSpPr/>
          <p:nvPr/>
        </p:nvSpPr>
        <p:spPr>
          <a:xfrm>
            <a:off x="-29242" y="5126286"/>
            <a:ext cx="3600053" cy="1738436"/>
          </a:xfrm>
          <a:prstGeom prst="downArrow">
            <a:avLst>
              <a:gd name="adj1" fmla="val 50000"/>
              <a:gd name="adj2" fmla="val 552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prstClr val="black"/>
                </a:solidFill>
              </a:rPr>
              <a:t>Outcome: Improved understanding and skills </a:t>
            </a:r>
            <a:endParaRPr lang="en-GB" b="1"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741867448"/>
              </p:ext>
            </p:extLst>
          </p:nvPr>
        </p:nvGraphicFramePr>
        <p:xfrm>
          <a:off x="3318782" y="1392170"/>
          <a:ext cx="5573698" cy="5181652"/>
        </p:xfrm>
        <a:graphic>
          <a:graphicData uri="http://schemas.openxmlformats.org/drawingml/2006/table">
            <a:tbl>
              <a:tblPr firstRow="1" bandRow="1">
                <a:tableStyleId>{5C22544A-7EE6-4342-B048-85BDC9FD1C3A}</a:tableStyleId>
              </a:tblPr>
              <a:tblGrid>
                <a:gridCol w="5573698"/>
              </a:tblGrid>
              <a:tr h="989494">
                <a:tc>
                  <a:txBody>
                    <a:bodyPr/>
                    <a:lstStyle/>
                    <a:p>
                      <a:pPr marL="285750" indent="-285750">
                        <a:buFont typeface="Arial" panose="020B0604020202020204" pitchFamily="34" charset="0"/>
                        <a:buChar char="•"/>
                      </a:pPr>
                      <a:r>
                        <a:rPr lang="en-GB" u="none" dirty="0" smtClean="0">
                          <a:solidFill>
                            <a:schemeClr val="tx1"/>
                          </a:solidFill>
                        </a:rPr>
                        <a:t>Intro</a:t>
                      </a:r>
                      <a:r>
                        <a:rPr lang="en-GB" u="none" baseline="0" dirty="0" smtClean="0">
                          <a:solidFill>
                            <a:schemeClr val="tx1"/>
                          </a:solidFill>
                        </a:rPr>
                        <a:t> to the training</a:t>
                      </a:r>
                    </a:p>
                    <a:p>
                      <a:pPr marL="285750" indent="-285750">
                        <a:buFont typeface="Arial" panose="020B0604020202020204" pitchFamily="34" charset="0"/>
                        <a:buChar char="•"/>
                      </a:pPr>
                      <a:r>
                        <a:rPr lang="en-GB" u="none" baseline="0" dirty="0" smtClean="0">
                          <a:solidFill>
                            <a:schemeClr val="tx1"/>
                          </a:solidFill>
                        </a:rPr>
                        <a:t>SFM and green economy principles</a:t>
                      </a:r>
                      <a:endParaRPr lang="en-GB" u="none" dirty="0">
                        <a:solidFill>
                          <a:schemeClr val="tx1"/>
                        </a:solidFill>
                      </a:endParaRPr>
                    </a:p>
                  </a:txBody>
                  <a:tcPr>
                    <a:solidFill>
                      <a:schemeClr val="accent6">
                        <a:lumMod val="20000"/>
                        <a:lumOff val="80000"/>
                      </a:schemeClr>
                    </a:solidFill>
                  </a:tcPr>
                </a:tc>
              </a:tr>
              <a:tr h="1494677">
                <a:tc>
                  <a:txBody>
                    <a:bodyPr/>
                    <a:lstStyle/>
                    <a:p>
                      <a:pPr marL="285750" indent="-285750">
                        <a:buFont typeface="Arial" panose="020B0604020202020204" pitchFamily="34" charset="0"/>
                        <a:buChar char="•"/>
                      </a:pPr>
                      <a:r>
                        <a:rPr lang="en-GB" b="1" dirty="0" smtClean="0"/>
                        <a:t>Review</a:t>
                      </a:r>
                      <a:r>
                        <a:rPr lang="en-GB" b="1" baseline="0" dirty="0" smtClean="0"/>
                        <a:t> and analysis skills and methods.</a:t>
                      </a:r>
                    </a:p>
                    <a:p>
                      <a:pPr marL="285750" indent="-285750">
                        <a:buFont typeface="Arial" panose="020B0604020202020204" pitchFamily="34" charset="0"/>
                        <a:buChar char="•"/>
                      </a:pPr>
                      <a:r>
                        <a:rPr lang="en-GB" b="1" u="none" baseline="0" dirty="0" smtClean="0">
                          <a:solidFill>
                            <a:schemeClr val="tx1"/>
                          </a:solidFill>
                        </a:rPr>
                        <a:t>Spotlight on data gathering and analysis</a:t>
                      </a:r>
                      <a:endParaRPr lang="en-GB" b="1" u="none" dirty="0">
                        <a:solidFill>
                          <a:schemeClr val="tx1"/>
                        </a:solidFill>
                      </a:endParaRPr>
                    </a:p>
                  </a:txBody>
                  <a:tcPr>
                    <a:solidFill>
                      <a:schemeClr val="accent6">
                        <a:lumMod val="40000"/>
                        <a:lumOff val="60000"/>
                      </a:schemeClr>
                    </a:solidFill>
                  </a:tcPr>
                </a:tc>
              </a:tr>
              <a:tr h="1283587">
                <a:tc>
                  <a:txBody>
                    <a:bodyPr/>
                    <a:lstStyle/>
                    <a:p>
                      <a:pPr marL="285750" indent="-285750">
                        <a:buFont typeface="Arial" panose="020B0604020202020204" pitchFamily="34" charset="0"/>
                        <a:buChar char="•"/>
                      </a:pPr>
                      <a:r>
                        <a:rPr lang="en-GB" b="1" u="sng" dirty="0" smtClean="0">
                          <a:solidFill>
                            <a:schemeClr val="tx1"/>
                          </a:solidFill>
                        </a:rPr>
                        <a:t>Spotlight</a:t>
                      </a:r>
                      <a:r>
                        <a:rPr lang="en-GB" b="1" u="sng" baseline="0" dirty="0" smtClean="0">
                          <a:solidFill>
                            <a:schemeClr val="tx1"/>
                          </a:solidFill>
                        </a:rPr>
                        <a:t> on wood energy</a:t>
                      </a:r>
                    </a:p>
                    <a:p>
                      <a:pPr marL="285750" indent="-285750">
                        <a:buFont typeface="Arial" panose="020B0604020202020204" pitchFamily="34" charset="0"/>
                        <a:buChar char="•"/>
                      </a:pPr>
                      <a:r>
                        <a:rPr lang="en-GB" b="1" baseline="0" dirty="0" smtClean="0">
                          <a:solidFill>
                            <a:schemeClr val="tx1"/>
                          </a:solidFill>
                        </a:rPr>
                        <a:t>Policy priority negotiation</a:t>
                      </a:r>
                    </a:p>
                    <a:p>
                      <a:pPr marL="285750" indent="-285750">
                        <a:buFont typeface="Arial" panose="020B0604020202020204" pitchFamily="34" charset="0"/>
                        <a:buChar char="•"/>
                      </a:pPr>
                      <a:r>
                        <a:rPr lang="en-GB" b="1" u="none" baseline="0" dirty="0" smtClean="0">
                          <a:solidFill>
                            <a:schemeClr val="tx1"/>
                          </a:solidFill>
                        </a:rPr>
                        <a:t>Policy drafting and review</a:t>
                      </a:r>
                      <a:endParaRPr lang="en-GB" b="1" u="none" dirty="0">
                        <a:solidFill>
                          <a:schemeClr val="tx1"/>
                        </a:solidFill>
                      </a:endParaRPr>
                    </a:p>
                  </a:txBody>
                  <a:tcPr>
                    <a:solidFill>
                      <a:schemeClr val="accent6">
                        <a:lumMod val="75000"/>
                      </a:schemeClr>
                    </a:solidFill>
                  </a:tcPr>
                </a:tc>
              </a:tr>
              <a:tr h="1413894">
                <a:tc>
                  <a:txBody>
                    <a:bodyPr/>
                    <a:lstStyle/>
                    <a:p>
                      <a:pPr marL="285750" indent="-285750">
                        <a:buFont typeface="Arial" panose="020B0604020202020204" pitchFamily="34" charset="0"/>
                        <a:buChar char="•"/>
                      </a:pPr>
                      <a:r>
                        <a:rPr lang="en-GB" b="1" baseline="0" dirty="0" smtClean="0">
                          <a:solidFill>
                            <a:schemeClr val="tx1"/>
                          </a:solidFill>
                        </a:rPr>
                        <a:t>Planning the process and methods for forestry plan/strategy for the green economy development.</a:t>
                      </a:r>
                    </a:p>
                    <a:p>
                      <a:pPr marL="285750" indent="-285750">
                        <a:buFont typeface="Arial" panose="020B0604020202020204" pitchFamily="34" charset="0"/>
                        <a:buChar char="•"/>
                      </a:pPr>
                      <a:r>
                        <a:rPr lang="en-GB" b="1" baseline="0" dirty="0" smtClean="0">
                          <a:solidFill>
                            <a:schemeClr val="tx1"/>
                          </a:solidFill>
                        </a:rPr>
                        <a:t>Training evaluation</a:t>
                      </a:r>
                    </a:p>
                  </a:txBody>
                  <a:tcPr>
                    <a:solidFill>
                      <a:srgbClr val="FF0000"/>
                    </a:solidFill>
                  </a:tcPr>
                </a:tc>
              </a:tr>
            </a:tbl>
          </a:graphicData>
        </a:graphic>
      </p:graphicFrame>
      <p:sp>
        <p:nvSpPr>
          <p:cNvPr id="24" name="Rectangle 23"/>
          <p:cNvSpPr txBox="1">
            <a:spLocks noChangeArrowheads="1"/>
          </p:cNvSpPr>
          <p:nvPr/>
        </p:nvSpPr>
        <p:spPr bwMode="auto">
          <a:xfrm>
            <a:off x="0" y="-53324"/>
            <a:ext cx="9149335" cy="743599"/>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smtClean="0">
                <a:solidFill>
                  <a:prstClr val="black"/>
                </a:solidFill>
              </a:rPr>
              <a:t>Training </a:t>
            </a:r>
            <a:r>
              <a:rPr lang="en-US" altLang="en-US" sz="3200" b="1" dirty="0">
                <a:solidFill>
                  <a:prstClr val="black"/>
                </a:solidFill>
              </a:rPr>
              <a:t>flow and </a:t>
            </a:r>
            <a:r>
              <a:rPr lang="en-US" altLang="en-US" sz="3200" b="1" dirty="0" smtClean="0">
                <a:solidFill>
                  <a:prstClr val="black"/>
                </a:solidFill>
              </a:rPr>
              <a:t>structure – </a:t>
            </a:r>
            <a:r>
              <a:rPr lang="en-US" altLang="en-US" sz="3200" b="1" u="sng" dirty="0" smtClean="0">
                <a:solidFill>
                  <a:prstClr val="black"/>
                </a:solidFill>
              </a:rPr>
              <a:t>where are we?</a:t>
            </a:r>
            <a:endParaRPr lang="en-US" sz="3200" b="1" u="sng" dirty="0">
              <a:solidFill>
                <a:srgbClr val="FF0000"/>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950194046"/>
              </p:ext>
            </p:extLst>
          </p:nvPr>
        </p:nvGraphicFramePr>
        <p:xfrm>
          <a:off x="0" y="690275"/>
          <a:ext cx="8892480" cy="640080"/>
        </p:xfrm>
        <a:graphic>
          <a:graphicData uri="http://schemas.openxmlformats.org/drawingml/2006/table">
            <a:tbl>
              <a:tblPr firstRow="1" bandRow="1">
                <a:tableStyleId>{5C22544A-7EE6-4342-B048-85BDC9FD1C3A}</a:tableStyleId>
              </a:tblPr>
              <a:tblGrid>
                <a:gridCol w="3275856"/>
                <a:gridCol w="5616624"/>
              </a:tblGrid>
              <a:tr h="5784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Components of the training</a:t>
                      </a: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Content-topics of the training</a:t>
                      </a: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904855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3068960"/>
            <a:ext cx="3107748" cy="27363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50838"/>
            <a:ext cx="8229600" cy="792162"/>
          </a:xfrm>
        </p:spPr>
        <p:txBody>
          <a:bodyPr>
            <a:normAutofit/>
          </a:bodyPr>
          <a:lstStyle/>
          <a:p>
            <a:r>
              <a:rPr lang="en-US" b="1" dirty="0" smtClean="0"/>
              <a:t>Example: Firewood</a:t>
            </a:r>
            <a:endParaRPr lang="en-US" b="1" dirty="0"/>
          </a:p>
        </p:txBody>
      </p:sp>
      <p:sp>
        <p:nvSpPr>
          <p:cNvPr id="3" name="Content Placeholder 2"/>
          <p:cNvSpPr>
            <a:spLocks noGrp="1"/>
          </p:cNvSpPr>
          <p:nvPr>
            <p:ph idx="1"/>
          </p:nvPr>
        </p:nvSpPr>
        <p:spPr>
          <a:xfrm>
            <a:off x="323528" y="1449000"/>
            <a:ext cx="8229600" cy="1584176"/>
          </a:xfrm>
        </p:spPr>
        <p:txBody>
          <a:bodyPr>
            <a:normAutofit fontScale="85000" lnSpcReduction="20000"/>
          </a:bodyPr>
          <a:lstStyle/>
          <a:p>
            <a:r>
              <a:rPr lang="en-US" dirty="0" smtClean="0">
                <a:latin typeface="Arial" pitchFamily="34" charset="0"/>
                <a:cs typeface="Arial" pitchFamily="34" charset="0"/>
              </a:rPr>
              <a:t>Firewood as a co-product of timber management</a:t>
            </a:r>
          </a:p>
          <a:p>
            <a:r>
              <a:rPr lang="en-US" dirty="0" smtClean="0">
                <a:latin typeface="Arial" pitchFamily="34" charset="0"/>
                <a:cs typeface="Arial" pitchFamily="34" charset="0"/>
              </a:rPr>
              <a:t>Processing to reduce moisture content: </a:t>
            </a:r>
          </a:p>
          <a:p>
            <a:pPr lvl="1"/>
            <a:r>
              <a:rPr lang="en-US" dirty="0" smtClean="0">
                <a:latin typeface="Arial" pitchFamily="34" charset="0"/>
                <a:cs typeface="Arial" pitchFamily="34" charset="0"/>
              </a:rPr>
              <a:t>Remove bark</a:t>
            </a:r>
          </a:p>
          <a:p>
            <a:pPr lvl="1"/>
            <a:r>
              <a:rPr lang="en-US" dirty="0" smtClean="0">
                <a:latin typeface="Arial" pitchFamily="34" charset="0"/>
                <a:cs typeface="Arial" pitchFamily="34" charset="0"/>
              </a:rPr>
              <a:t>Split wood </a:t>
            </a:r>
            <a:r>
              <a:rPr lang="en-US" dirty="0">
                <a:latin typeface="Arial" pitchFamily="34" charset="0"/>
                <a:cs typeface="Arial" pitchFamily="34" charset="0"/>
              </a:rPr>
              <a:t>into small pieces </a:t>
            </a:r>
            <a:r>
              <a:rPr lang="en-US" dirty="0" smtClean="0">
                <a:latin typeface="Arial" pitchFamily="34" charset="0"/>
                <a:cs typeface="Arial" pitchFamily="34" charset="0"/>
              </a:rPr>
              <a:t>(35 cm </a:t>
            </a:r>
            <a:r>
              <a:rPr lang="en-US" dirty="0">
                <a:latin typeface="Arial" pitchFamily="34" charset="0"/>
                <a:cs typeface="Arial" pitchFamily="34" charset="0"/>
              </a:rPr>
              <a:t>in </a:t>
            </a:r>
            <a:r>
              <a:rPr lang="en-US" dirty="0" smtClean="0">
                <a:latin typeface="Arial" pitchFamily="34" charset="0"/>
                <a:cs typeface="Arial" pitchFamily="34" charset="0"/>
              </a:rPr>
              <a:t>diameter)</a:t>
            </a:r>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rPr>
              <a:pPr/>
              <a:t>20</a:t>
            </a:fld>
            <a:endParaRPr lang="en-US">
              <a:solidFill>
                <a:prstClr val="black">
                  <a:tint val="75000"/>
                </a:prstClr>
              </a:solidFill>
            </a:endParaRPr>
          </a:p>
        </p:txBody>
      </p:sp>
      <p:sp>
        <p:nvSpPr>
          <p:cNvPr id="7" name="Content Placeholder 2"/>
          <p:cNvSpPr txBox="1">
            <a:spLocks/>
          </p:cNvSpPr>
          <p:nvPr/>
        </p:nvSpPr>
        <p:spPr>
          <a:xfrm>
            <a:off x="323528" y="2996952"/>
            <a:ext cx="6192688" cy="31935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prstClr val="black"/>
                </a:solidFill>
                <a:latin typeface="Arial" pitchFamily="34" charset="0"/>
                <a:cs typeface="Arial" pitchFamily="34" charset="0"/>
              </a:rPr>
              <a:t>Storage:</a:t>
            </a:r>
          </a:p>
          <a:p>
            <a:pPr lvl="1"/>
            <a:r>
              <a:rPr lang="en-US" sz="2400" dirty="0" smtClean="0">
                <a:solidFill>
                  <a:prstClr val="black"/>
                </a:solidFill>
                <a:latin typeface="Arial" pitchFamily="34" charset="0"/>
                <a:cs typeface="Arial" pitchFamily="34" charset="0"/>
              </a:rPr>
              <a:t>Stack in a neat pile</a:t>
            </a:r>
          </a:p>
          <a:p>
            <a:pPr lvl="1"/>
            <a:r>
              <a:rPr lang="en-US" sz="2400" dirty="0" smtClean="0">
                <a:solidFill>
                  <a:prstClr val="black"/>
                </a:solidFill>
                <a:latin typeface="Arial" pitchFamily="34" charset="0"/>
                <a:cs typeface="Arial" pitchFamily="34" charset="0"/>
              </a:rPr>
              <a:t>Cover the top to avoid moisture</a:t>
            </a:r>
          </a:p>
          <a:p>
            <a:pPr lvl="1"/>
            <a:r>
              <a:rPr lang="en-US" sz="2400" dirty="0" smtClean="0">
                <a:solidFill>
                  <a:prstClr val="black"/>
                </a:solidFill>
                <a:latin typeface="Arial" pitchFamily="34" charset="0"/>
                <a:cs typeface="Arial" pitchFamily="34" charset="0"/>
              </a:rPr>
              <a:t>Store in a cool dry place </a:t>
            </a:r>
          </a:p>
          <a:p>
            <a:pPr lvl="1"/>
            <a:r>
              <a:rPr lang="en-US" sz="2400" dirty="0" smtClean="0">
                <a:solidFill>
                  <a:prstClr val="black"/>
                </a:solidFill>
                <a:latin typeface="Arial" pitchFamily="34" charset="0"/>
                <a:cs typeface="Arial" pitchFamily="34" charset="0"/>
              </a:rPr>
              <a:t>20 percent moisture or less  better for efficient combustion</a:t>
            </a: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066459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582"/>
            <a:ext cx="8229600" cy="792162"/>
          </a:xfrm>
        </p:spPr>
        <p:txBody>
          <a:bodyPr>
            <a:normAutofit fontScale="90000"/>
          </a:bodyPr>
          <a:lstStyle/>
          <a:p>
            <a:r>
              <a:rPr lang="en-US" b="1" dirty="0" smtClean="0"/>
              <a:t>Optimize Benefits of Firewood Use: Management</a:t>
            </a:r>
            <a:endParaRPr lang="en-US" b="1" dirty="0"/>
          </a:p>
        </p:txBody>
      </p:sp>
      <p:sp>
        <p:nvSpPr>
          <p:cNvPr id="3" name="Content Placeholder 2"/>
          <p:cNvSpPr>
            <a:spLocks noGrp="1"/>
          </p:cNvSpPr>
          <p:nvPr>
            <p:ph idx="1"/>
          </p:nvPr>
        </p:nvSpPr>
        <p:spPr>
          <a:xfrm>
            <a:off x="518864" y="1423317"/>
            <a:ext cx="8229600" cy="4525963"/>
          </a:xfrm>
        </p:spPr>
        <p:txBody>
          <a:bodyPr>
            <a:normAutofit/>
          </a:bodyPr>
          <a:lstStyle/>
          <a:p>
            <a:r>
              <a:rPr lang="en-US" sz="2800" dirty="0" smtClean="0">
                <a:latin typeface="Arial" pitchFamily="34" charset="0"/>
                <a:cs typeface="Arial" pitchFamily="34" charset="0"/>
              </a:rPr>
              <a:t>Sustainable yield. Net biomass (forest or plantation) growth should be positive (growth&gt; removals). Land clearing is not!</a:t>
            </a:r>
          </a:p>
          <a:p>
            <a:r>
              <a:rPr lang="en-US" sz="2800" dirty="0" smtClean="0">
                <a:latin typeface="Arial" pitchFamily="34" charset="0"/>
                <a:cs typeface="Arial" pitchFamily="34" charset="0"/>
              </a:rPr>
              <a:t>Greater benefits when harvested with other products (e.g. timber, fodder)</a:t>
            </a:r>
          </a:p>
          <a:p>
            <a:r>
              <a:rPr lang="en-US" sz="2800" dirty="0" smtClean="0">
                <a:latin typeface="Arial" pitchFamily="34" charset="0"/>
                <a:cs typeface="Arial" pitchFamily="34" charset="0"/>
              </a:rPr>
              <a:t>Multi-purpose plantations are a favorable option</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rPr>
              <a:pPr/>
              <a:t>21</a:t>
            </a:fld>
            <a:endParaRPr lang="en-US">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208" y="4797152"/>
            <a:ext cx="2736304" cy="1389869"/>
          </a:xfrm>
          <a:prstGeom prst="rect">
            <a:avLst/>
          </a:prstGeom>
          <a:ln>
            <a:noFill/>
          </a:ln>
          <a:effectLst>
            <a:softEdge rad="112500"/>
          </a:effectLst>
        </p:spPr>
      </p:pic>
    </p:spTree>
    <p:extLst>
      <p:ext uri="{BB962C8B-B14F-4D97-AF65-F5344CB8AC3E}">
        <p14:creationId xmlns:p14="http://schemas.microsoft.com/office/powerpoint/2010/main" val="2701746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Arial" pitchFamily="34" charset="0"/>
                <a:cs typeface="Arial" pitchFamily="34" charset="0"/>
              </a:rPr>
              <a:t>For each 100 micrograms of particulate pollution per cubic meter of air there is greater </a:t>
            </a:r>
            <a:r>
              <a:rPr lang="en-US" dirty="0">
                <a:latin typeface="Arial" pitchFamily="34" charset="0"/>
                <a:cs typeface="Arial" pitchFamily="34" charset="0"/>
              </a:rPr>
              <a:t>risk </a:t>
            </a:r>
            <a:r>
              <a:rPr lang="en-US" dirty="0" smtClean="0">
                <a:latin typeface="Arial" pitchFamily="34" charset="0"/>
                <a:cs typeface="Arial" pitchFamily="34" charset="0"/>
              </a:rPr>
              <a:t>(%) of </a:t>
            </a:r>
            <a:r>
              <a:rPr lang="en-US" dirty="0">
                <a:latin typeface="Arial" pitchFamily="34" charset="0"/>
                <a:cs typeface="Arial" pitchFamily="34" charset="0"/>
              </a:rPr>
              <a:t>dying </a:t>
            </a:r>
            <a:r>
              <a:rPr lang="en-US" dirty="0" smtClean="0">
                <a:latin typeface="Arial" pitchFamily="34" charset="0"/>
                <a:cs typeface="Arial" pitchFamily="34" charset="0"/>
              </a:rPr>
              <a:t>from:</a:t>
            </a:r>
          </a:p>
          <a:p>
            <a:pPr lvl="1"/>
            <a:r>
              <a:rPr lang="en-US" dirty="0" smtClean="0">
                <a:latin typeface="Arial" pitchFamily="34" charset="0"/>
                <a:cs typeface="Arial" pitchFamily="34" charset="0"/>
              </a:rPr>
              <a:t>Emphysema (32%) </a:t>
            </a:r>
          </a:p>
          <a:p>
            <a:pPr lvl="1"/>
            <a:r>
              <a:rPr lang="en-US" dirty="0" smtClean="0">
                <a:latin typeface="Arial" pitchFamily="34" charset="0"/>
                <a:cs typeface="Arial" pitchFamily="34" charset="0"/>
              </a:rPr>
              <a:t>Bronchitis and asthma (19%)</a:t>
            </a:r>
          </a:p>
          <a:p>
            <a:pPr lvl="1"/>
            <a:r>
              <a:rPr lang="en-US" dirty="0" smtClean="0">
                <a:latin typeface="Arial" pitchFamily="34" charset="0"/>
                <a:cs typeface="Arial" pitchFamily="34" charset="0"/>
              </a:rPr>
              <a:t>Pneumonia (12%)</a:t>
            </a:r>
          </a:p>
          <a:p>
            <a:pPr lvl="1"/>
            <a:r>
              <a:rPr lang="en-US" dirty="0" smtClean="0">
                <a:latin typeface="Arial" pitchFamily="34" charset="0"/>
                <a:cs typeface="Arial" pitchFamily="34" charset="0"/>
              </a:rPr>
              <a:t>Cardiovascular disease (9%)</a:t>
            </a:r>
          </a:p>
          <a:p>
            <a:endParaRPr lang="en-US" dirty="0">
              <a:latin typeface="Arial" pitchFamily="34" charset="0"/>
              <a:cs typeface="Arial" pitchFamily="34" charset="0"/>
            </a:endParaRPr>
          </a:p>
        </p:txBody>
      </p:sp>
      <p:sp>
        <p:nvSpPr>
          <p:cNvPr id="4" name="TextBox 3"/>
          <p:cNvSpPr txBox="1"/>
          <p:nvPr/>
        </p:nvSpPr>
        <p:spPr>
          <a:xfrm>
            <a:off x="457200" y="6324600"/>
            <a:ext cx="4129400" cy="307777"/>
          </a:xfrm>
          <a:prstGeom prst="rect">
            <a:avLst/>
          </a:prstGeom>
          <a:noFill/>
        </p:spPr>
        <p:txBody>
          <a:bodyPr wrap="none" rtlCol="0">
            <a:spAutoFit/>
          </a:bodyPr>
          <a:lstStyle/>
          <a:p>
            <a:r>
              <a:rPr lang="en-US" sz="1400" dirty="0" smtClean="0">
                <a:solidFill>
                  <a:prstClr val="black"/>
                </a:solidFill>
                <a:latin typeface="Arial" pitchFamily="34" charset="0"/>
                <a:cs typeface="Arial" pitchFamily="34" charset="0"/>
              </a:rPr>
              <a:t>Source: Washington State Department of Ecology</a:t>
            </a:r>
            <a:endParaRPr lang="en-US" sz="1400" dirty="0">
              <a:solidFill>
                <a:prstClr val="black"/>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D5A3DC2-3C2A-48BD-85CD-711F655D94CC}" type="slidenum">
              <a:rPr lang="en-US" smtClean="0">
                <a:solidFill>
                  <a:prstClr val="black">
                    <a:tint val="75000"/>
                  </a:prstClr>
                </a:solidFill>
              </a:rPr>
              <a:pPr/>
              <a:t>22</a:t>
            </a:fld>
            <a:endParaRPr lang="en-US">
              <a:solidFill>
                <a:prstClr val="black">
                  <a:tint val="75000"/>
                </a:prstClr>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9799" r="12228"/>
          <a:stretch/>
        </p:blipFill>
        <p:spPr>
          <a:xfrm>
            <a:off x="6588224" y="2966469"/>
            <a:ext cx="2143887" cy="3358131"/>
          </a:xfrm>
          <a:prstGeom prst="rect">
            <a:avLst/>
          </a:prstGeom>
          <a:ln>
            <a:noFill/>
          </a:ln>
          <a:effectLst>
            <a:softEdge rad="112500"/>
          </a:effectLst>
        </p:spPr>
      </p:pic>
      <p:sp>
        <p:nvSpPr>
          <p:cNvPr id="9" name="Title 1"/>
          <p:cNvSpPr txBox="1">
            <a:spLocks/>
          </p:cNvSpPr>
          <p:nvPr/>
        </p:nvSpPr>
        <p:spPr>
          <a:xfrm>
            <a:off x="457200" y="476598"/>
            <a:ext cx="8229600" cy="792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baseline="0">
                <a:solidFill>
                  <a:schemeClr val="tx1"/>
                </a:solidFill>
                <a:latin typeface="Arial" pitchFamily="34" charset="0"/>
                <a:ea typeface="+mj-ea"/>
                <a:cs typeface="+mj-cs"/>
              </a:defRPr>
            </a:lvl1pPr>
          </a:lstStyle>
          <a:p>
            <a:r>
              <a:rPr lang="en-US" sz="3600" b="1" dirty="0" smtClean="0">
                <a:solidFill>
                  <a:prstClr val="black"/>
                </a:solidFill>
              </a:rPr>
              <a:t>Optimize Benefits of Firewood Use: Clean Conversion</a:t>
            </a:r>
            <a:endParaRPr lang="en-US" sz="3600" b="1" dirty="0">
              <a:solidFill>
                <a:prstClr val="black"/>
              </a:solidFill>
            </a:endParaRPr>
          </a:p>
        </p:txBody>
      </p:sp>
    </p:spTree>
    <p:extLst>
      <p:ext uri="{BB962C8B-B14F-4D97-AF65-F5344CB8AC3E}">
        <p14:creationId xmlns:p14="http://schemas.microsoft.com/office/powerpoint/2010/main" val="2013758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92162"/>
          </a:xfrm>
        </p:spPr>
        <p:txBody>
          <a:bodyPr>
            <a:normAutofit fontScale="90000"/>
          </a:bodyPr>
          <a:lstStyle/>
          <a:p>
            <a:r>
              <a:rPr lang="en-US" b="1" dirty="0" smtClean="0"/>
              <a:t>Tools for Reform: Legal &amp; Socio-Economic</a:t>
            </a:r>
            <a:endParaRPr lang="en-US" b="1" dirty="0"/>
          </a:p>
        </p:txBody>
      </p:sp>
      <p:sp>
        <p:nvSpPr>
          <p:cNvPr id="3" name="Content Placeholder 2"/>
          <p:cNvSpPr>
            <a:spLocks noGrp="1"/>
          </p:cNvSpPr>
          <p:nvPr>
            <p:ph idx="1"/>
          </p:nvPr>
        </p:nvSpPr>
        <p:spPr>
          <a:xfrm>
            <a:off x="457200" y="1412776"/>
            <a:ext cx="8229600" cy="4525963"/>
          </a:xfrm>
        </p:spPr>
        <p:txBody>
          <a:bodyPr>
            <a:normAutofit lnSpcReduction="10000"/>
          </a:bodyPr>
          <a:lstStyle/>
          <a:p>
            <a:r>
              <a:rPr lang="en-US" dirty="0" smtClean="0">
                <a:latin typeface="Arial" pitchFamily="34" charset="0"/>
                <a:cs typeface="Arial" pitchFamily="34" charset="0"/>
              </a:rPr>
              <a:t>CCA laws define most forests as protected, creating a disincentive to motivate management by local villagers…</a:t>
            </a:r>
          </a:p>
          <a:p>
            <a:r>
              <a:rPr lang="en-US" i="1" dirty="0" smtClean="0">
                <a:latin typeface="Arial" pitchFamily="34" charset="0"/>
                <a:cs typeface="Arial" pitchFamily="34" charset="0"/>
              </a:rPr>
              <a:t>Yet wood energy is central to local livelihoods!</a:t>
            </a:r>
          </a:p>
          <a:p>
            <a:r>
              <a:rPr lang="en-US" dirty="0" smtClean="0">
                <a:latin typeface="Arial" pitchFamily="34" charset="0"/>
                <a:cs typeface="Arial" pitchFamily="34" charset="0"/>
              </a:rPr>
              <a:t>Opportunity provided by tradition of collection, cooking and heating with wood</a:t>
            </a:r>
          </a:p>
          <a:p>
            <a:r>
              <a:rPr lang="en-US" dirty="0">
                <a:latin typeface="Arial" pitchFamily="34" charset="0"/>
                <a:cs typeface="Arial" pitchFamily="34" charset="0"/>
              </a:rPr>
              <a:t>In many </a:t>
            </a:r>
            <a:r>
              <a:rPr lang="en-US" dirty="0" smtClean="0">
                <a:latin typeface="Arial" pitchFamily="34" charset="0"/>
                <a:cs typeface="Arial" pitchFamily="34" charset="0"/>
              </a:rPr>
              <a:t>villages, supply </a:t>
            </a:r>
            <a:r>
              <a:rPr lang="en-US" dirty="0">
                <a:latin typeface="Arial" pitchFamily="34" charset="0"/>
                <a:cs typeface="Arial" pitchFamily="34" charset="0"/>
              </a:rPr>
              <a:t>of electricity, coal, gas or fuel is often </a:t>
            </a:r>
            <a:r>
              <a:rPr lang="en-US" dirty="0" smtClean="0">
                <a:latin typeface="Arial" pitchFamily="34" charset="0"/>
                <a:cs typeface="Arial" pitchFamily="34" charset="0"/>
              </a:rPr>
              <a:t>not provided</a:t>
            </a:r>
          </a:p>
          <a:p>
            <a:pPr marL="0" indent="0">
              <a:buNone/>
            </a:pP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744390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Uzbekistan </a:t>
            </a:r>
            <a:endParaRPr lang="en-US" b="1" dirty="0"/>
          </a:p>
        </p:txBody>
      </p:sp>
      <p:sp>
        <p:nvSpPr>
          <p:cNvPr id="3" name="Content Placeholder 2"/>
          <p:cNvSpPr>
            <a:spLocks noGrp="1"/>
          </p:cNvSpPr>
          <p:nvPr>
            <p:ph idx="1"/>
          </p:nvPr>
        </p:nvSpPr>
        <p:spPr>
          <a:xfrm>
            <a:off x="323528" y="1124744"/>
            <a:ext cx="8568952" cy="4824536"/>
          </a:xfrm>
        </p:spPr>
        <p:txBody>
          <a:bodyPr>
            <a:noAutofit/>
          </a:bodyPr>
          <a:lstStyle/>
          <a:p>
            <a:r>
              <a:rPr lang="en-US" sz="2400" dirty="0" smtClean="0">
                <a:latin typeface="Arial" pitchFamily="34" charset="0"/>
                <a:cs typeface="Arial" pitchFamily="34" charset="0"/>
              </a:rPr>
              <a:t>When </a:t>
            </a:r>
            <a:r>
              <a:rPr lang="en-US" sz="2400" dirty="0">
                <a:latin typeface="Arial" pitchFamily="34" charset="0"/>
                <a:cs typeface="Arial" pitchFamily="34" charset="0"/>
              </a:rPr>
              <a:t>a </a:t>
            </a:r>
            <a:r>
              <a:rPr lang="en-US" sz="2400" dirty="0" smtClean="0">
                <a:latin typeface="Arial" pitchFamily="34" charset="0"/>
                <a:cs typeface="Arial" pitchFamily="34" charset="0"/>
              </a:rPr>
              <a:t>boy </a:t>
            </a:r>
            <a:r>
              <a:rPr lang="en-US" sz="2400" dirty="0">
                <a:latin typeface="Arial" pitchFamily="34" charset="0"/>
                <a:cs typeface="Arial" pitchFamily="34" charset="0"/>
              </a:rPr>
              <a:t>is </a:t>
            </a:r>
            <a:r>
              <a:rPr lang="en-US" sz="2400" dirty="0" smtClean="0">
                <a:latin typeface="Arial" pitchFamily="34" charset="0"/>
                <a:cs typeface="Arial" pitchFamily="34" charset="0"/>
              </a:rPr>
              <a:t>born, </a:t>
            </a:r>
            <a:r>
              <a:rPr lang="en-US" sz="2400" dirty="0">
                <a:latin typeface="Arial" pitchFamily="34" charset="0"/>
                <a:cs typeface="Arial" pitchFamily="34" charset="0"/>
              </a:rPr>
              <a:t>father plants </a:t>
            </a:r>
            <a:r>
              <a:rPr lang="en-US" sz="2400" dirty="0" smtClean="0">
                <a:latin typeface="Arial" pitchFamily="34" charset="0"/>
                <a:cs typeface="Arial" pitchFamily="34" charset="0"/>
              </a:rPr>
              <a:t>20 </a:t>
            </a:r>
            <a:r>
              <a:rPr lang="en-US" sz="2400" dirty="0">
                <a:latin typeface="Arial" pitchFamily="34" charset="0"/>
                <a:cs typeface="Arial" pitchFamily="34" charset="0"/>
              </a:rPr>
              <a:t>poplars along </a:t>
            </a:r>
            <a:r>
              <a:rPr lang="en-US" sz="2400" dirty="0" smtClean="0">
                <a:latin typeface="Arial" pitchFamily="34" charset="0"/>
                <a:cs typeface="Arial" pitchFamily="34" charset="0"/>
              </a:rPr>
              <a:t>irrigation </a:t>
            </a:r>
            <a:r>
              <a:rPr lang="en-US" sz="2400" dirty="0">
                <a:latin typeface="Arial" pitchFamily="34" charset="0"/>
                <a:cs typeface="Arial" pitchFamily="34" charset="0"/>
              </a:rPr>
              <a:t>channel in </a:t>
            </a:r>
            <a:r>
              <a:rPr lang="en-US" sz="2400" dirty="0" smtClean="0">
                <a:latin typeface="Arial" pitchFamily="34" charset="0"/>
                <a:cs typeface="Arial" pitchFamily="34" charset="0"/>
              </a:rPr>
              <a:t>his yard</a:t>
            </a:r>
            <a:r>
              <a:rPr lang="en-US" sz="2400" dirty="0">
                <a:latin typeface="Arial" pitchFamily="34" charset="0"/>
                <a:cs typeface="Arial" pitchFamily="34" charset="0"/>
              </a:rPr>
              <a:t>. </a:t>
            </a: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When son marries and </a:t>
            </a:r>
            <a:r>
              <a:rPr lang="en-US" sz="2400" dirty="0">
                <a:latin typeface="Arial" pitchFamily="34" charset="0"/>
                <a:cs typeface="Arial" pitchFamily="34" charset="0"/>
              </a:rPr>
              <a:t>needs a </a:t>
            </a:r>
            <a:r>
              <a:rPr lang="en-US" sz="2400" dirty="0" smtClean="0">
                <a:latin typeface="Arial" pitchFamily="34" charset="0"/>
                <a:cs typeface="Arial" pitchFamily="34" charset="0"/>
              </a:rPr>
              <a:t>house, poplar </a:t>
            </a:r>
            <a:r>
              <a:rPr lang="en-US" sz="2400" dirty="0">
                <a:latin typeface="Arial" pitchFamily="34" charset="0"/>
                <a:cs typeface="Arial" pitchFamily="34" charset="0"/>
              </a:rPr>
              <a:t>trees are cut down and house is </a:t>
            </a:r>
            <a:r>
              <a:rPr lang="en-US" sz="2400" dirty="0" smtClean="0">
                <a:latin typeface="Arial" pitchFamily="34" charset="0"/>
                <a:cs typeface="Arial" pitchFamily="34" charset="0"/>
              </a:rPr>
              <a:t>built.</a:t>
            </a:r>
            <a:endParaRPr lang="en-US" sz="2400" dirty="0">
              <a:latin typeface="Arial" pitchFamily="34" charset="0"/>
              <a:cs typeface="Arial" pitchFamily="34" charset="0"/>
            </a:endParaRPr>
          </a:p>
          <a:p>
            <a:r>
              <a:rPr lang="en-US" sz="2400" dirty="0" smtClean="0">
                <a:latin typeface="Arial" pitchFamily="34" charset="0"/>
                <a:cs typeface="Arial" pitchFamily="34" charset="0"/>
              </a:rPr>
              <a:t>Poplar </a:t>
            </a:r>
            <a:r>
              <a:rPr lang="en-US" sz="2400" dirty="0">
                <a:latin typeface="Arial" pitchFamily="34" charset="0"/>
                <a:cs typeface="Arial" pitchFamily="34" charset="0"/>
              </a:rPr>
              <a:t>trees </a:t>
            </a:r>
            <a:r>
              <a:rPr lang="en-US" sz="2400" dirty="0" smtClean="0">
                <a:latin typeface="Arial" pitchFamily="34" charset="0"/>
                <a:cs typeface="Arial" pitchFamily="34" charset="0"/>
              </a:rPr>
              <a:t>grown </a:t>
            </a:r>
            <a:r>
              <a:rPr lang="en-US" sz="2400" dirty="0">
                <a:latin typeface="Arial" pitchFamily="34" charset="0"/>
                <a:cs typeface="Arial" pitchFamily="34" charset="0"/>
              </a:rPr>
              <a:t>in the yard, not outside of the private </a:t>
            </a:r>
            <a:r>
              <a:rPr lang="en-US" sz="2400" dirty="0" smtClean="0">
                <a:latin typeface="Arial" pitchFamily="34" charset="0"/>
                <a:cs typeface="Arial" pitchFamily="34" charset="0"/>
              </a:rPr>
              <a:t>plot:  (1) Security </a:t>
            </a:r>
            <a:r>
              <a:rPr lang="en-US" sz="2400" dirty="0">
                <a:latin typeface="Arial" pitchFamily="34" charset="0"/>
                <a:cs typeface="Arial" pitchFamily="34" charset="0"/>
              </a:rPr>
              <a:t>against </a:t>
            </a:r>
            <a:r>
              <a:rPr lang="en-US" sz="2400" dirty="0" smtClean="0">
                <a:latin typeface="Arial" pitchFamily="34" charset="0"/>
                <a:cs typeface="Arial" pitchFamily="34" charset="0"/>
              </a:rPr>
              <a:t>theft; (2) Cutting </a:t>
            </a:r>
            <a:r>
              <a:rPr lang="en-US" sz="2400" dirty="0">
                <a:latin typeface="Arial" pitchFamily="34" charset="0"/>
                <a:cs typeface="Arial" pitchFamily="34" charset="0"/>
              </a:rPr>
              <a:t>trees outside the yard requires a permit and payment of a fee to the government.</a:t>
            </a:r>
          </a:p>
        </p:txBody>
      </p:sp>
      <p:sp>
        <p:nvSpPr>
          <p:cNvPr id="5" name="Slide Number Placeholder 4"/>
          <p:cNvSpPr>
            <a:spLocks noGrp="1"/>
          </p:cNvSpPr>
          <p:nvPr>
            <p:ph type="sldNum" sz="quarter" idx="12"/>
          </p:nvPr>
        </p:nvSpPr>
        <p:spPr/>
        <p:txBody>
          <a:bodyPr/>
          <a:lstStyle/>
          <a:p>
            <a:fld id="{0D5A3DC2-3C2A-48BD-85CD-711F655D94CC}" type="slidenum">
              <a:rPr lang="en-US" smtClean="0">
                <a:solidFill>
                  <a:prstClr val="black">
                    <a:tint val="75000"/>
                  </a:prstClr>
                </a:solidFill>
              </a:rPr>
              <a:pPr/>
              <a:t>24</a:t>
            </a:fld>
            <a:endParaRPr lang="en-US">
              <a:solidFill>
                <a:prstClr val="black">
                  <a:tint val="75000"/>
                </a:prstClr>
              </a:solidFill>
            </a:endParaRPr>
          </a:p>
        </p:txBody>
      </p:sp>
      <p:sp>
        <p:nvSpPr>
          <p:cNvPr id="6" name="TextBox 5"/>
          <p:cNvSpPr txBox="1"/>
          <p:nvPr/>
        </p:nvSpPr>
        <p:spPr>
          <a:xfrm>
            <a:off x="611560" y="4509120"/>
            <a:ext cx="7759368" cy="1569660"/>
          </a:xfrm>
          <a:prstGeom prst="rect">
            <a:avLst/>
          </a:prstGeom>
          <a:noFill/>
        </p:spPr>
        <p:txBody>
          <a:bodyPr wrap="none" rtlCol="0">
            <a:spAutoFit/>
          </a:bodyPr>
          <a:lstStyle/>
          <a:p>
            <a:pPr marL="342900" indent="-342900">
              <a:buFontTx/>
              <a:buChar char="-"/>
            </a:pPr>
            <a:r>
              <a:rPr lang="en-US" sz="2400" i="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What allows this 20-year planning? </a:t>
            </a:r>
          </a:p>
          <a:p>
            <a:r>
              <a:rPr lang="en-US" sz="2400" i="1" dirty="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400" i="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Long-term land tenure, secure property rights!!!</a:t>
            </a:r>
          </a:p>
          <a:p>
            <a:pPr marL="342900" indent="-342900">
              <a:buFontTx/>
              <a:buChar char="-"/>
            </a:pPr>
            <a:r>
              <a:rPr lang="en-US" sz="2400" i="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Multiple use: </a:t>
            </a:r>
          </a:p>
          <a:p>
            <a:pPr lvl="1"/>
            <a:r>
              <a:rPr lang="en-US" sz="2400" i="1" dirty="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400" i="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Timber for construction, co-products for energy!!!</a:t>
            </a:r>
            <a:endParaRPr lang="en-US" sz="2400" i="1"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04412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China</a:t>
            </a:r>
            <a:endParaRPr lang="en-US" b="1" dirty="0"/>
          </a:p>
        </p:txBody>
      </p:sp>
      <p:sp>
        <p:nvSpPr>
          <p:cNvPr id="3" name="Content Placeholder 2"/>
          <p:cNvSpPr>
            <a:spLocks noGrp="1"/>
          </p:cNvSpPr>
          <p:nvPr>
            <p:ph idx="1"/>
          </p:nvPr>
        </p:nvSpPr>
        <p:spPr>
          <a:xfrm>
            <a:off x="467544" y="1268760"/>
            <a:ext cx="8229600" cy="4525963"/>
          </a:xfrm>
        </p:spPr>
        <p:txBody>
          <a:bodyPr>
            <a:noAutofit/>
          </a:bodyPr>
          <a:lstStyle/>
          <a:p>
            <a:r>
              <a:rPr lang="en-US" sz="2400" dirty="0" smtClean="0">
                <a:latin typeface="Arial" pitchFamily="34" charset="0"/>
                <a:cs typeface="Arial" pitchFamily="34" charset="0"/>
              </a:rPr>
              <a:t>Central government has promoted forestland property right reform </a:t>
            </a:r>
            <a:r>
              <a:rPr lang="en-US" sz="2400" dirty="0">
                <a:latin typeface="Arial" pitchFamily="34" charset="0"/>
                <a:cs typeface="Arial" pitchFamily="34" charset="0"/>
              </a:rPr>
              <a:t>since the </a:t>
            </a:r>
            <a:r>
              <a:rPr lang="en-US" sz="2400" dirty="0" smtClean="0">
                <a:latin typeface="Arial" pitchFamily="34" charset="0"/>
                <a:cs typeface="Arial" pitchFamily="34" charset="0"/>
              </a:rPr>
              <a:t>1980s. </a:t>
            </a:r>
          </a:p>
          <a:p>
            <a:r>
              <a:rPr lang="en-US" sz="2400" dirty="0" smtClean="0">
                <a:latin typeface="Arial" pitchFamily="34" charset="0"/>
                <a:cs typeface="Arial" pitchFamily="34" charset="0"/>
              </a:rPr>
              <a:t>First pilot in 4 provinces to make </a:t>
            </a:r>
            <a:r>
              <a:rPr lang="en-US" sz="2400" dirty="0">
                <a:latin typeface="Arial" pitchFamily="34" charset="0"/>
                <a:cs typeface="Arial" pitchFamily="34" charset="0"/>
              </a:rPr>
              <a:t>property rights clearer, alleviate </a:t>
            </a:r>
            <a:r>
              <a:rPr lang="en-US" sz="2400" dirty="0" smtClean="0">
                <a:latin typeface="Arial" pitchFamily="34" charset="0"/>
                <a:cs typeface="Arial" pitchFamily="34" charset="0"/>
              </a:rPr>
              <a:t>owners</a:t>
            </a:r>
            <a:r>
              <a:rPr lang="en-US" sz="2400" dirty="0">
                <a:latin typeface="Arial" pitchFamily="34" charset="0"/>
                <a:cs typeface="Arial" pitchFamily="34" charset="0"/>
              </a:rPr>
              <a:t>’ tax burdens, </a:t>
            </a:r>
            <a:r>
              <a:rPr lang="en-US" sz="2400" dirty="0" smtClean="0">
                <a:latin typeface="Arial" pitchFamily="34" charset="0"/>
                <a:cs typeface="Arial" pitchFamily="34" charset="0"/>
              </a:rPr>
              <a:t>allow </a:t>
            </a:r>
            <a:r>
              <a:rPr lang="en-US" sz="2400" dirty="0">
                <a:latin typeface="Arial" pitchFamily="34" charset="0"/>
                <a:cs typeface="Arial" pitchFamily="34" charset="0"/>
              </a:rPr>
              <a:t>flexible management and streamline </a:t>
            </a:r>
            <a:r>
              <a:rPr lang="en-US" sz="2400" dirty="0" smtClean="0">
                <a:latin typeface="Arial" pitchFamily="34" charset="0"/>
                <a:cs typeface="Arial" pitchFamily="34" charset="0"/>
              </a:rPr>
              <a:t>tenure rights transfer established in 2004.</a:t>
            </a:r>
          </a:p>
          <a:p>
            <a:r>
              <a:rPr lang="en-US" sz="2400" dirty="0" smtClean="0">
                <a:latin typeface="Arial" pitchFamily="34" charset="0"/>
                <a:cs typeface="Arial" pitchFamily="34" charset="0"/>
              </a:rPr>
              <a:t>By 2010 accomplished main </a:t>
            </a:r>
            <a:r>
              <a:rPr lang="en-US" sz="2400" dirty="0">
                <a:latin typeface="Arial" pitchFamily="34" charset="0"/>
                <a:cs typeface="Arial" pitchFamily="34" charset="0"/>
              </a:rPr>
              <a:t>tasks </a:t>
            </a:r>
            <a:r>
              <a:rPr lang="en-US" sz="2400" dirty="0" smtClean="0">
                <a:latin typeface="Arial" pitchFamily="34" charset="0"/>
                <a:cs typeface="Arial" pitchFamily="34" charset="0"/>
              </a:rPr>
              <a:t>in 18 provinces with over 68 million households as main beneficiaries Although focused on high-value timber products aim also generated large amounts of co-products for energy</a:t>
            </a:r>
          </a:p>
          <a:p>
            <a:r>
              <a:rPr lang="en-US" sz="2400" dirty="0" smtClean="0">
                <a:latin typeface="Arial" pitchFamily="34" charset="0"/>
                <a:cs typeface="Arial" pitchFamily="34" charset="0"/>
              </a:rPr>
              <a:t>Demonstrates importance of government commitment. Recommended to pilot reform before expanding to entire country.</a:t>
            </a: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2540137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Public Policy Recommendations</a:t>
            </a:r>
            <a:endParaRPr lang="en-US" b="1" dirty="0"/>
          </a:p>
        </p:txBody>
      </p:sp>
      <p:sp>
        <p:nvSpPr>
          <p:cNvPr id="3" name="Content Placeholder 2"/>
          <p:cNvSpPr>
            <a:spLocks noGrp="1"/>
          </p:cNvSpPr>
          <p:nvPr>
            <p:ph idx="1"/>
          </p:nvPr>
        </p:nvSpPr>
        <p:spPr>
          <a:xfrm>
            <a:off x="457200" y="1268760"/>
            <a:ext cx="8435280" cy="4754564"/>
          </a:xfrm>
        </p:spPr>
        <p:txBody>
          <a:bodyPr>
            <a:normAutofit fontScale="85000" lnSpcReduction="20000"/>
          </a:bodyPr>
          <a:lstStyle/>
          <a:p>
            <a:r>
              <a:rPr lang="en-US" dirty="0" smtClean="0">
                <a:latin typeface="Arial" pitchFamily="34" charset="0"/>
                <a:cs typeface="Arial" pitchFamily="34" charset="0"/>
              </a:rPr>
              <a:t>Promote sustainable wood use as an environmentally friendly renewable resource</a:t>
            </a:r>
          </a:p>
          <a:p>
            <a:r>
              <a:rPr lang="en-US" dirty="0">
                <a:latin typeface="Arial" pitchFamily="34" charset="0"/>
                <a:cs typeface="Arial" pitchFamily="34" charset="0"/>
              </a:rPr>
              <a:t>Redefine land use rights, streamline </a:t>
            </a:r>
            <a:r>
              <a:rPr lang="en-US" dirty="0" smtClean="0">
                <a:latin typeface="Arial" pitchFamily="34" charset="0"/>
                <a:cs typeface="Arial" pitchFamily="34" charset="0"/>
              </a:rPr>
              <a:t>bureaucratic </a:t>
            </a:r>
            <a:r>
              <a:rPr lang="en-US" dirty="0">
                <a:latin typeface="Arial" pitchFamily="34" charset="0"/>
                <a:cs typeface="Arial" pitchFamily="34" charset="0"/>
              </a:rPr>
              <a:t>procedures around wood use</a:t>
            </a:r>
          </a:p>
          <a:p>
            <a:r>
              <a:rPr lang="en-US" dirty="0" smtClean="0">
                <a:latin typeface="Arial" pitchFamily="34" charset="0"/>
                <a:cs typeface="Arial" pitchFamily="34" charset="0"/>
              </a:rPr>
              <a:t>Invest </a:t>
            </a:r>
            <a:r>
              <a:rPr lang="en-US" dirty="0">
                <a:latin typeface="Arial" pitchFamily="34" charset="0"/>
                <a:cs typeface="Arial" pitchFamily="34" charset="0"/>
              </a:rPr>
              <a:t>in capacity building to </a:t>
            </a:r>
            <a:r>
              <a:rPr lang="en-US" dirty="0" smtClean="0">
                <a:latin typeface="Arial" pitchFamily="34" charset="0"/>
                <a:cs typeface="Arial" pitchFamily="34" charset="0"/>
              </a:rPr>
              <a:t>optimize forest productivity: integrate timber products and firewood</a:t>
            </a:r>
          </a:p>
          <a:p>
            <a:r>
              <a:rPr lang="en-US" dirty="0" smtClean="0">
                <a:latin typeface="Arial" pitchFamily="34" charset="0"/>
                <a:cs typeface="Arial" pitchFamily="34" charset="0"/>
              </a:rPr>
              <a:t>Evaluate forest classification and tenure reform to address underlining disincentives for local people not investing in forest management</a:t>
            </a:r>
            <a:endParaRPr lang="en-US" dirty="0">
              <a:latin typeface="Arial" pitchFamily="34" charset="0"/>
              <a:cs typeface="Arial" pitchFamily="34" charset="0"/>
            </a:endParaRPr>
          </a:p>
          <a:p>
            <a:r>
              <a:rPr lang="en-US" dirty="0" smtClean="0">
                <a:latin typeface="Arial" pitchFamily="34" charset="0"/>
                <a:cs typeface="Arial" pitchFamily="34" charset="0"/>
              </a:rPr>
              <a:t>Facilitate </a:t>
            </a:r>
            <a:r>
              <a:rPr lang="en-US" dirty="0">
                <a:latin typeface="Arial" pitchFamily="34" charset="0"/>
                <a:cs typeface="Arial" pitchFamily="34" charset="0"/>
              </a:rPr>
              <a:t>a network of </a:t>
            </a:r>
            <a:r>
              <a:rPr lang="en-US" dirty="0" smtClean="0">
                <a:latin typeface="Arial" pitchFamily="34" charset="0"/>
                <a:cs typeface="Arial" pitchFamily="34" charset="0"/>
              </a:rPr>
              <a:t>forest sector stakeholders: villagers, businesses, government institutions, NGOs to partner on wood energy development</a:t>
            </a:r>
          </a:p>
        </p:txBody>
      </p:sp>
      <p:sp>
        <p:nvSpPr>
          <p:cNvPr id="4" name="TextBox 3"/>
          <p:cNvSpPr txBox="1"/>
          <p:nvPr/>
        </p:nvSpPr>
        <p:spPr>
          <a:xfrm>
            <a:off x="457200" y="6400800"/>
            <a:ext cx="6324167" cy="276999"/>
          </a:xfrm>
          <a:prstGeom prst="rect">
            <a:avLst/>
          </a:prstGeom>
          <a:noFill/>
        </p:spPr>
        <p:txBody>
          <a:bodyPr wrap="none" rtlCol="0">
            <a:spAutoFit/>
          </a:bodyPr>
          <a:lstStyle/>
          <a:p>
            <a:r>
              <a:rPr lang="en-US" sz="1200" dirty="0" smtClean="0">
                <a:solidFill>
                  <a:prstClr val="black"/>
                </a:solidFill>
                <a:latin typeface="Arial" pitchFamily="34" charset="0"/>
                <a:cs typeface="Arial" pitchFamily="34" charset="0"/>
              </a:rPr>
              <a:t>Adapted from: ECE/FAO, Green Economy Policy Brief: Wood Energy Opportunity or Risk?</a:t>
            </a:r>
            <a:endParaRPr lang="en-US" sz="1200" dirty="0">
              <a:solidFill>
                <a:prstClr val="black"/>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D5A3DC2-3C2A-48BD-85CD-711F655D94CC}"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4139106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b="1" dirty="0" smtClean="0"/>
              <a:t>Final Remarks: Wood Energy</a:t>
            </a:r>
          </a:p>
        </p:txBody>
      </p:sp>
      <p:sp>
        <p:nvSpPr>
          <p:cNvPr id="18435" name="Content Placeholder 2"/>
          <p:cNvSpPr>
            <a:spLocks noGrp="1"/>
          </p:cNvSpPr>
          <p:nvPr>
            <p:ph idx="1"/>
          </p:nvPr>
        </p:nvSpPr>
        <p:spPr>
          <a:xfrm>
            <a:off x="395536" y="1143571"/>
            <a:ext cx="8568952" cy="5165749"/>
          </a:xfrm>
        </p:spPr>
        <p:txBody>
          <a:bodyPr>
            <a:normAutofit/>
          </a:bodyPr>
          <a:lstStyle/>
          <a:p>
            <a:pPr marL="512763" indent="-512763">
              <a:buClr>
                <a:schemeClr val="accent2">
                  <a:lumMod val="75000"/>
                </a:schemeClr>
              </a:buClr>
              <a:buFont typeface="Wingdings" pitchFamily="2" charset="2"/>
              <a:buChar char="q"/>
              <a:defRPr/>
            </a:pPr>
            <a:r>
              <a:rPr lang="en-US" sz="2800" dirty="0" smtClean="0">
                <a:latin typeface="Arial" pitchFamily="34" charset="0"/>
                <a:cs typeface="Arial" pitchFamily="34" charset="0"/>
              </a:rPr>
              <a:t>Compatible with sustainable forest management practices and green economy principles</a:t>
            </a:r>
          </a:p>
          <a:p>
            <a:pPr marL="512763" indent="-512763">
              <a:buClr>
                <a:schemeClr val="accent2">
                  <a:lumMod val="75000"/>
                </a:schemeClr>
              </a:buClr>
              <a:buFont typeface="Wingdings" pitchFamily="2" charset="2"/>
              <a:buChar char="q"/>
              <a:defRPr/>
            </a:pPr>
            <a:r>
              <a:rPr lang="en-US" sz="2800" dirty="0" smtClean="0">
                <a:latin typeface="Arial" pitchFamily="34" charset="0"/>
                <a:cs typeface="Arial" pitchFamily="34" charset="0"/>
              </a:rPr>
              <a:t>Fundamental to food and energy security!</a:t>
            </a:r>
          </a:p>
          <a:p>
            <a:pPr marL="512763" indent="-512763">
              <a:buClr>
                <a:schemeClr val="accent2">
                  <a:lumMod val="75000"/>
                </a:schemeClr>
              </a:buClr>
              <a:buFont typeface="Wingdings" pitchFamily="2" charset="2"/>
              <a:buChar char="q"/>
              <a:defRPr/>
            </a:pPr>
            <a:r>
              <a:rPr lang="en-US" sz="2800" dirty="0" smtClean="0">
                <a:latin typeface="Arial" pitchFamily="34" charset="0"/>
                <a:cs typeface="Arial" pitchFamily="34" charset="0"/>
              </a:rPr>
              <a:t>Integrate sustainable forest management with long-term </a:t>
            </a:r>
            <a:r>
              <a:rPr lang="en-US" sz="2800" dirty="0">
                <a:latin typeface="Arial" pitchFamily="34" charset="0"/>
                <a:cs typeface="Arial" pitchFamily="34" charset="0"/>
              </a:rPr>
              <a:t>economic </a:t>
            </a:r>
            <a:r>
              <a:rPr lang="en-US" sz="2800" dirty="0" smtClean="0">
                <a:latin typeface="Arial" pitchFamily="34" charset="0"/>
                <a:cs typeface="Arial" pitchFamily="34" charset="0"/>
              </a:rPr>
              <a:t>development goals</a:t>
            </a:r>
          </a:p>
          <a:p>
            <a:pPr marL="512763" indent="-512763">
              <a:buClr>
                <a:schemeClr val="accent2">
                  <a:lumMod val="75000"/>
                </a:schemeClr>
              </a:buClr>
              <a:buFont typeface="Wingdings" pitchFamily="2" charset="2"/>
              <a:buChar char="q"/>
              <a:defRPr/>
            </a:pPr>
            <a:r>
              <a:rPr lang="en-US" sz="2800" dirty="0" smtClean="0">
                <a:latin typeface="Arial" pitchFamily="34" charset="0"/>
                <a:cs typeface="Arial" pitchFamily="34" charset="0"/>
              </a:rPr>
              <a:t>Low-carbon localized energy systems at low infrastructure costs</a:t>
            </a:r>
          </a:p>
        </p:txBody>
      </p:sp>
      <p:sp>
        <p:nvSpPr>
          <p:cNvPr id="2" name="Slide Number Placeholder 1"/>
          <p:cNvSpPr>
            <a:spLocks noGrp="1"/>
          </p:cNvSpPr>
          <p:nvPr>
            <p:ph type="sldNum" sz="quarter" idx="12"/>
          </p:nvPr>
        </p:nvSpPr>
        <p:spPr/>
        <p:txBody>
          <a:bodyPr/>
          <a:lstStyle/>
          <a:p>
            <a:fld id="{0D5A3DC2-3C2A-48BD-85CD-711F655D94CC}" type="slidenum">
              <a:rPr lang="en-US" smtClean="0">
                <a:solidFill>
                  <a:prstClr val="black">
                    <a:tint val="75000"/>
                  </a:prstClr>
                </a:solidFill>
              </a:rPr>
              <a:pPr/>
              <a:t>27</a:t>
            </a:fld>
            <a:endParaRPr lang="en-US">
              <a:solidFill>
                <a:prstClr val="black">
                  <a:tint val="75000"/>
                </a:prstClr>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156" t="13384" r="19706" b="25066"/>
          <a:stretch/>
        </p:blipFill>
        <p:spPr>
          <a:xfrm>
            <a:off x="3419872" y="4581128"/>
            <a:ext cx="2808313" cy="1725368"/>
          </a:xfrm>
          <a:prstGeom prst="rect">
            <a:avLst/>
          </a:prstGeom>
        </p:spPr>
      </p:pic>
    </p:spTree>
    <p:extLst>
      <p:ext uri="{BB962C8B-B14F-4D97-AF65-F5344CB8AC3E}">
        <p14:creationId xmlns:p14="http://schemas.microsoft.com/office/powerpoint/2010/main" val="583483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Final Remarks: Public Policy</a:t>
            </a:r>
            <a:endParaRPr lang="en-US" b="1" dirty="0"/>
          </a:p>
        </p:txBody>
      </p:sp>
      <p:sp>
        <p:nvSpPr>
          <p:cNvPr id="3" name="Content Placeholder 2"/>
          <p:cNvSpPr>
            <a:spLocks noGrp="1"/>
          </p:cNvSpPr>
          <p:nvPr>
            <p:ph idx="1"/>
          </p:nvPr>
        </p:nvSpPr>
        <p:spPr>
          <a:xfrm>
            <a:off x="467544" y="1340768"/>
            <a:ext cx="8229600" cy="4525963"/>
          </a:xfrm>
        </p:spPr>
        <p:txBody>
          <a:bodyPr/>
          <a:lstStyle/>
          <a:p>
            <a:pPr marL="231775" indent="-231775">
              <a:buClr>
                <a:schemeClr val="accent2">
                  <a:lumMod val="75000"/>
                </a:schemeClr>
              </a:buClr>
              <a:buFont typeface="Wingdings" pitchFamily="2" charset="2"/>
              <a:buChar char="q"/>
              <a:defRPr/>
            </a:pPr>
            <a:r>
              <a:rPr lang="en-GB" sz="2800" dirty="0" smtClean="0">
                <a:latin typeface="Arial" pitchFamily="34" charset="0"/>
                <a:cs typeface="Arial" pitchFamily="34" charset="0"/>
              </a:rPr>
              <a:t>Tailored </a:t>
            </a:r>
            <a:r>
              <a:rPr lang="en-GB" sz="2800" dirty="0">
                <a:latin typeface="Arial" pitchFamily="34" charset="0"/>
                <a:cs typeface="Arial" pitchFamily="34" charset="0"/>
              </a:rPr>
              <a:t>to country-specific conditions</a:t>
            </a:r>
          </a:p>
          <a:p>
            <a:pPr lvl="1" indent="-342900">
              <a:buClr>
                <a:schemeClr val="accent2">
                  <a:lumMod val="75000"/>
                </a:schemeClr>
              </a:buClr>
              <a:buFont typeface="Wingdings" pitchFamily="2" charset="2"/>
              <a:buChar char="§"/>
              <a:defRPr/>
            </a:pPr>
            <a:r>
              <a:rPr lang="en-GB" sz="2400" dirty="0">
                <a:latin typeface="Arial" pitchFamily="34" charset="0"/>
                <a:cs typeface="Arial" pitchFamily="34" charset="0"/>
              </a:rPr>
              <a:t>Amendment of public policy tools instruments: </a:t>
            </a:r>
            <a:r>
              <a:rPr lang="en-GB" sz="2400" dirty="0" smtClean="0">
                <a:latin typeface="Arial" pitchFamily="34" charset="0"/>
                <a:cs typeface="Arial" pitchFamily="34" charset="0"/>
              </a:rPr>
              <a:t>revisit land </a:t>
            </a:r>
            <a:r>
              <a:rPr lang="en-GB" sz="2400" dirty="0">
                <a:latin typeface="Arial" pitchFamily="34" charset="0"/>
                <a:cs typeface="Arial" pitchFamily="34" charset="0"/>
              </a:rPr>
              <a:t>ownership and usufruct rights, liberalization of loan markets, education on coppice crops, tax </a:t>
            </a:r>
            <a:r>
              <a:rPr lang="en-GB" sz="2400" dirty="0" smtClean="0">
                <a:latin typeface="Arial" pitchFamily="34" charset="0"/>
                <a:cs typeface="Arial" pitchFamily="34" charset="0"/>
              </a:rPr>
              <a:t>incentives for land management </a:t>
            </a:r>
            <a:endParaRPr lang="en-GB" sz="2400" dirty="0">
              <a:latin typeface="Arial" pitchFamily="34" charset="0"/>
              <a:cs typeface="Arial" pitchFamily="34" charset="0"/>
            </a:endParaRPr>
          </a:p>
          <a:p>
            <a:pPr lvl="1" indent="-342900">
              <a:buClr>
                <a:schemeClr val="accent2">
                  <a:lumMod val="75000"/>
                </a:schemeClr>
              </a:buClr>
              <a:buFont typeface="Wingdings" pitchFamily="2" charset="2"/>
              <a:buChar char="§"/>
              <a:defRPr/>
            </a:pPr>
            <a:r>
              <a:rPr lang="en-GB" sz="2400" dirty="0" smtClean="0">
                <a:latin typeface="Arial" pitchFamily="34" charset="0"/>
                <a:cs typeface="Arial" pitchFamily="34" charset="0"/>
              </a:rPr>
              <a:t>Engage </a:t>
            </a:r>
            <a:r>
              <a:rPr lang="en-GB" sz="2400" dirty="0">
                <a:latin typeface="Arial" pitchFamily="34" charset="0"/>
                <a:cs typeface="Arial" pitchFamily="34" charset="0"/>
              </a:rPr>
              <a:t>stakeholders in decision making </a:t>
            </a:r>
            <a:r>
              <a:rPr lang="en-GB" sz="2400" dirty="0" smtClean="0">
                <a:latin typeface="Arial" pitchFamily="34" charset="0"/>
                <a:cs typeface="Arial" pitchFamily="34" charset="0"/>
              </a:rPr>
              <a:t>process, a </a:t>
            </a:r>
            <a:r>
              <a:rPr lang="en-GB" sz="2400" dirty="0">
                <a:latin typeface="Arial" pitchFamily="34" charset="0"/>
                <a:cs typeface="Arial" pitchFamily="34" charset="0"/>
              </a:rPr>
              <a:t>new approach from public forest </a:t>
            </a:r>
            <a:r>
              <a:rPr lang="en-GB" sz="2400" dirty="0" smtClean="0">
                <a:latin typeface="Arial" pitchFamily="34" charset="0"/>
                <a:cs typeface="Arial" pitchFamily="34" charset="0"/>
              </a:rPr>
              <a:t>institutions, partner with local villagers</a:t>
            </a:r>
            <a:endParaRPr lang="en-GB" sz="2400" dirty="0">
              <a:latin typeface="Arial" pitchFamily="34" charset="0"/>
              <a:cs typeface="Arial" pitchFamily="34" charset="0"/>
            </a:endParaRPr>
          </a:p>
          <a:p>
            <a:pPr lvl="1" indent="-342900">
              <a:buClr>
                <a:schemeClr val="accent2">
                  <a:lumMod val="75000"/>
                </a:schemeClr>
              </a:buClr>
              <a:buFont typeface="Wingdings" pitchFamily="2" charset="2"/>
              <a:buChar char="§"/>
              <a:defRPr/>
            </a:pPr>
            <a:r>
              <a:rPr lang="en-GB" sz="2400" dirty="0" smtClean="0">
                <a:latin typeface="Arial" pitchFamily="34" charset="0"/>
                <a:cs typeface="Arial" pitchFamily="34" charset="0"/>
              </a:rPr>
              <a:t>Pilot projects that integrate </a:t>
            </a:r>
            <a:r>
              <a:rPr lang="en-GB" sz="2400" dirty="0">
                <a:latin typeface="Arial" pitchFamily="34" charset="0"/>
                <a:cs typeface="Arial" pitchFamily="34" charset="0"/>
              </a:rPr>
              <a:t>forest sustainability goals with </a:t>
            </a:r>
            <a:r>
              <a:rPr lang="en-GB" sz="2400" dirty="0" smtClean="0">
                <a:latin typeface="Arial" pitchFamily="34" charset="0"/>
                <a:cs typeface="Arial" pitchFamily="34" charset="0"/>
              </a:rPr>
              <a:t>clean firewood use</a:t>
            </a:r>
            <a:endParaRPr lang="en-GB"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rPr>
              <a:pPr/>
              <a:t>28</a:t>
            </a:fld>
            <a:endParaRPr lang="en-US">
              <a:solidFill>
                <a:prstClr val="black">
                  <a:tint val="75000"/>
                </a:prstClr>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5052" b="7976"/>
          <a:stretch/>
        </p:blipFill>
        <p:spPr>
          <a:xfrm>
            <a:off x="3347863" y="5266504"/>
            <a:ext cx="2776955" cy="1394840"/>
          </a:xfrm>
          <a:prstGeom prst="rect">
            <a:avLst/>
          </a:prstGeom>
          <a:ln>
            <a:noFill/>
          </a:ln>
          <a:effectLst>
            <a:softEdge rad="112500"/>
          </a:effectLst>
        </p:spPr>
      </p:pic>
    </p:spTree>
    <p:extLst>
      <p:ext uri="{BB962C8B-B14F-4D97-AF65-F5344CB8AC3E}">
        <p14:creationId xmlns:p14="http://schemas.microsoft.com/office/powerpoint/2010/main" val="1835156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609600"/>
            <a:ext cx="8229600" cy="792162"/>
          </a:xfrm>
        </p:spPr>
        <p:txBody>
          <a:bodyPr/>
          <a:lstStyle/>
          <a:p>
            <a:pPr eaLnBrk="1" hangingPunct="1"/>
            <a:r>
              <a:rPr lang="en-US" dirty="0" smtClean="0"/>
              <a:t>Thank You</a:t>
            </a:r>
          </a:p>
        </p:txBody>
      </p:sp>
      <p:sp>
        <p:nvSpPr>
          <p:cNvPr id="19466" name="TextBox 9"/>
          <p:cNvSpPr txBox="1">
            <a:spLocks noChangeArrowheads="1"/>
          </p:cNvSpPr>
          <p:nvPr/>
        </p:nvSpPr>
        <p:spPr bwMode="auto">
          <a:xfrm>
            <a:off x="3205896" y="4645620"/>
            <a:ext cx="255711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solidFill>
                  <a:prstClr val="black"/>
                </a:solidFill>
              </a:rPr>
              <a:t>Contact</a:t>
            </a:r>
            <a:r>
              <a:rPr lang="en-US" dirty="0" smtClean="0">
                <a:solidFill>
                  <a:prstClr val="black"/>
                </a:solidFill>
              </a:rPr>
              <a:t>:</a:t>
            </a:r>
          </a:p>
          <a:p>
            <a:pPr algn="ctr" eaLnBrk="1" hangingPunct="1"/>
            <a:r>
              <a:rPr lang="en-US" dirty="0" smtClean="0">
                <a:solidFill>
                  <a:prstClr val="black"/>
                </a:solidFill>
              </a:rPr>
              <a:t>Francisco X Aguilar</a:t>
            </a:r>
          </a:p>
          <a:p>
            <a:pPr algn="ctr" eaLnBrk="1" hangingPunct="1"/>
            <a:r>
              <a:rPr lang="en-US" dirty="0" smtClean="0">
                <a:solidFill>
                  <a:prstClr val="black"/>
                </a:solidFill>
              </a:rPr>
              <a:t>Department of Forestry</a:t>
            </a:r>
          </a:p>
          <a:p>
            <a:pPr algn="ctr" eaLnBrk="1" hangingPunct="1"/>
            <a:r>
              <a:rPr lang="en-US" dirty="0" smtClean="0">
                <a:solidFill>
                  <a:prstClr val="black"/>
                </a:solidFill>
              </a:rPr>
              <a:t>University of Missouri</a:t>
            </a:r>
          </a:p>
          <a:p>
            <a:pPr algn="ctr" eaLnBrk="1" hangingPunct="1"/>
            <a:r>
              <a:rPr lang="en-US" u="sng" dirty="0" smtClean="0">
                <a:solidFill>
                  <a:prstClr val="black"/>
                </a:solidFill>
              </a:rPr>
              <a:t>aguilarf@missouri.edu</a:t>
            </a:r>
            <a:endParaRPr lang="en-US" u="sng" dirty="0">
              <a:solidFill>
                <a:prstClr val="black"/>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6622" y="1807509"/>
            <a:ext cx="1115659" cy="1115659"/>
          </a:xfrm>
          <a:prstGeom prst="rect">
            <a:avLst/>
          </a:prstGeom>
        </p:spPr>
      </p:pic>
      <p:sp>
        <p:nvSpPr>
          <p:cNvPr id="2" name="Slide Number Placeholder 1"/>
          <p:cNvSpPr>
            <a:spLocks noGrp="1"/>
          </p:cNvSpPr>
          <p:nvPr>
            <p:ph type="sldNum" sz="quarter" idx="12"/>
          </p:nvPr>
        </p:nvSpPr>
        <p:spPr>
          <a:xfrm>
            <a:off x="6553200" y="6304235"/>
            <a:ext cx="2133600" cy="365125"/>
          </a:xfrm>
        </p:spPr>
        <p:txBody>
          <a:bodyPr/>
          <a:lstStyle/>
          <a:p>
            <a:fld id="{0D5A3DC2-3C2A-48BD-85CD-711F655D94CC}" type="slidenum">
              <a:rPr lang="en-US" smtClean="0">
                <a:solidFill>
                  <a:prstClr val="black">
                    <a:tint val="75000"/>
                  </a:prstClr>
                </a:solidFill>
              </a:rPr>
              <a:pPr/>
              <a:t>29</a:t>
            </a:fld>
            <a:endParaRPr lang="en-US" dirty="0">
              <a:solidFill>
                <a:prstClr val="black">
                  <a:tint val="75000"/>
                </a:prstClr>
              </a:solidFill>
            </a:endParaRPr>
          </a:p>
        </p:txBody>
      </p:sp>
      <p:sp>
        <p:nvSpPr>
          <p:cNvPr id="3" name="TextBox 2"/>
          <p:cNvSpPr txBox="1"/>
          <p:nvPr/>
        </p:nvSpPr>
        <p:spPr>
          <a:xfrm>
            <a:off x="683568" y="3068960"/>
            <a:ext cx="7992888" cy="1384995"/>
          </a:xfrm>
          <a:prstGeom prst="rect">
            <a:avLst/>
          </a:prstGeom>
          <a:noFill/>
        </p:spPr>
        <p:txBody>
          <a:bodyPr wrap="square" rtlCol="0">
            <a:spAutoFit/>
          </a:bodyPr>
          <a:lstStyle/>
          <a:p>
            <a:pPr algn="ctr"/>
            <a:r>
              <a:rPr lang="en-GB" sz="2800" b="1" dirty="0" smtClean="0">
                <a:solidFill>
                  <a:prstClr val="black"/>
                </a:solidFill>
                <a:latin typeface="Arial" pitchFamily="34" charset="0"/>
                <a:cs typeface="Arial" pitchFamily="34" charset="0"/>
              </a:rPr>
              <a:t>Any questions on the presentation before we move on to the next presentation and exercise?</a:t>
            </a:r>
            <a:endParaRPr lang="en-GB" sz="28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927955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649760"/>
            <a:ext cx="7486600" cy="1203176"/>
          </a:xfrm>
        </p:spPr>
        <p:txBody>
          <a:bodyPr>
            <a:normAutofit fontScale="90000"/>
          </a:bodyPr>
          <a:lstStyle/>
          <a:p>
            <a:r>
              <a:rPr lang="en-US" b="1" dirty="0" smtClean="0">
                <a:latin typeface="Arial" pitchFamily="34" charset="0"/>
                <a:cs typeface="Arial" pitchFamily="34" charset="0"/>
              </a:rPr>
              <a:t>Wood Energy</a:t>
            </a:r>
            <a:br>
              <a:rPr lang="en-US" b="1" dirty="0" smtClean="0">
                <a:latin typeface="Arial" pitchFamily="34" charset="0"/>
                <a:cs typeface="Arial" pitchFamily="34" charset="0"/>
              </a:rPr>
            </a:br>
            <a:r>
              <a:rPr lang="en-US" b="1" dirty="0" smtClean="0">
                <a:latin typeface="Arial" pitchFamily="34" charset="0"/>
                <a:cs typeface="Arial" pitchFamily="34" charset="0"/>
              </a:rPr>
              <a:t>for Greener Economies in the Caucasus </a:t>
            </a:r>
            <a:r>
              <a:rPr lang="en-US" b="1" dirty="0">
                <a:latin typeface="Arial" pitchFamily="34" charset="0"/>
                <a:cs typeface="Arial" pitchFamily="34" charset="0"/>
              </a:rPr>
              <a:t>and Central Asia </a:t>
            </a:r>
            <a:r>
              <a:rPr lang="en-US" b="1" dirty="0" smtClean="0">
                <a:latin typeface="Arial" pitchFamily="34" charset="0"/>
                <a:cs typeface="Arial" pitchFamily="34" charset="0"/>
              </a:rPr>
              <a:t>Region</a:t>
            </a:r>
            <a:endParaRPr lang="en-US" b="1" dirty="0">
              <a:latin typeface="Arial" pitchFamily="34" charset="0"/>
              <a:cs typeface="Arial" pitchFamily="34" charset="0"/>
            </a:endParaRPr>
          </a:p>
        </p:txBody>
      </p:sp>
      <p:sp>
        <p:nvSpPr>
          <p:cNvPr id="3" name="Subtitle 2"/>
          <p:cNvSpPr>
            <a:spLocks noGrp="1"/>
          </p:cNvSpPr>
          <p:nvPr>
            <p:ph type="subTitle" idx="1"/>
          </p:nvPr>
        </p:nvSpPr>
        <p:spPr>
          <a:xfrm>
            <a:off x="1691680" y="4293096"/>
            <a:ext cx="5883424" cy="1752600"/>
          </a:xfrm>
        </p:spPr>
        <p:txBody>
          <a:bodyPr>
            <a:normAutofit lnSpcReduction="10000"/>
          </a:bodyPr>
          <a:lstStyle/>
          <a:p>
            <a:r>
              <a:rPr lang="en-US" sz="2400" dirty="0" smtClean="0">
                <a:solidFill>
                  <a:schemeClr val="tx1"/>
                </a:solidFill>
                <a:latin typeface="Arial" pitchFamily="34" charset="0"/>
                <a:cs typeface="Arial" pitchFamily="34" charset="0"/>
              </a:rPr>
              <a:t>Francisco X Aguilar</a:t>
            </a:r>
          </a:p>
          <a:p>
            <a:r>
              <a:rPr lang="en-US" sz="2400" dirty="0" smtClean="0">
                <a:solidFill>
                  <a:schemeClr val="tx1"/>
                </a:solidFill>
                <a:latin typeface="Arial" pitchFamily="34" charset="0"/>
                <a:cs typeface="Arial" pitchFamily="34" charset="0"/>
              </a:rPr>
              <a:t>Associate Professor</a:t>
            </a:r>
          </a:p>
          <a:p>
            <a:r>
              <a:rPr lang="en-US" sz="2400" dirty="0" smtClean="0">
                <a:solidFill>
                  <a:schemeClr val="tx1"/>
                </a:solidFill>
                <a:latin typeface="Arial" pitchFamily="34" charset="0"/>
                <a:cs typeface="Arial" pitchFamily="34" charset="0"/>
              </a:rPr>
              <a:t>Department of Forestry</a:t>
            </a:r>
          </a:p>
          <a:p>
            <a:r>
              <a:rPr lang="en-US" sz="2400" dirty="0" smtClean="0">
                <a:solidFill>
                  <a:schemeClr val="tx1"/>
                </a:solidFill>
                <a:latin typeface="Arial" pitchFamily="34" charset="0"/>
                <a:cs typeface="Arial" pitchFamily="34" charset="0"/>
              </a:rPr>
              <a:t>University of Missouri, USA</a:t>
            </a:r>
            <a:endParaRPr lang="en-US" sz="240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latin typeface="Arial" pitchFamily="34" charset="0"/>
                <a:cs typeface="Arial" pitchFamily="34" charset="0"/>
              </a:rPr>
              <a:pPr/>
              <a:t>3</a:t>
            </a:fld>
            <a:endParaRPr lang="en-US">
              <a:solidFill>
                <a:prstClr val="black">
                  <a:tint val="75000"/>
                </a:prstClr>
              </a:solidFill>
              <a:latin typeface="Arial" pitchFamily="34" charset="0"/>
              <a:cs typeface="Arial"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4437112"/>
            <a:ext cx="1080120" cy="1080120"/>
          </a:xfrm>
          <a:prstGeom prst="rect">
            <a:avLst/>
          </a:prstGeom>
        </p:spPr>
      </p:pic>
      <p:pic>
        <p:nvPicPr>
          <p:cNvPr id="7" name="Picture 36" descr="SNR2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4365104"/>
            <a:ext cx="1296144" cy="1296144"/>
          </a:xfrm>
          <a:prstGeom prst="rect">
            <a:avLst/>
          </a:prstGeom>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6316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solidFill>
                <a:prstClr val="black"/>
              </a:solidFill>
            </a:endParaRPr>
          </a:p>
        </p:txBody>
      </p:sp>
      <p:sp>
        <p:nvSpPr>
          <p:cNvPr id="10243"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solidFill>
                <a:prstClr val="black"/>
              </a:solidFill>
            </a:endParaRPr>
          </a:p>
        </p:txBody>
      </p:sp>
      <p:sp>
        <p:nvSpPr>
          <p:cNvPr id="10244"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solidFill>
                <a:prstClr val="black"/>
              </a:solidFill>
            </a:endParaRPr>
          </a:p>
        </p:txBody>
      </p:sp>
      <p:sp>
        <p:nvSpPr>
          <p:cNvPr id="10245"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solidFill>
                <a:prstClr val="black"/>
              </a:solidFill>
            </a:endParaRPr>
          </a:p>
        </p:txBody>
      </p:sp>
      <p:sp>
        <p:nvSpPr>
          <p:cNvPr id="10246" name="Text Box 9"/>
          <p:cNvSpPr txBox="1">
            <a:spLocks noChangeArrowheads="1"/>
          </p:cNvSpPr>
          <p:nvPr/>
        </p:nvSpPr>
        <p:spPr bwMode="auto">
          <a:xfrm>
            <a:off x="3779838"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solidFill>
                <a:prstClr val="black"/>
              </a:solidFill>
            </a:endParaRPr>
          </a:p>
        </p:txBody>
      </p:sp>
      <p:sp>
        <p:nvSpPr>
          <p:cNvPr id="10247" name="Text Box 10"/>
          <p:cNvSpPr txBox="1">
            <a:spLocks noChangeArrowheads="1"/>
          </p:cNvSpPr>
          <p:nvPr/>
        </p:nvSpPr>
        <p:spPr bwMode="auto">
          <a:xfrm>
            <a:off x="3851275" y="1844675"/>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solidFill>
                <a:prstClr val="black"/>
              </a:solidFill>
            </a:endParaRPr>
          </a:p>
        </p:txBody>
      </p:sp>
      <p:sp>
        <p:nvSpPr>
          <p:cNvPr id="19" name="Down Arrow 18"/>
          <p:cNvSpPr/>
          <p:nvPr/>
        </p:nvSpPr>
        <p:spPr>
          <a:xfrm>
            <a:off x="222785" y="1570583"/>
            <a:ext cx="3095997" cy="1066874"/>
          </a:xfrm>
          <a:prstGeom prst="downArrow">
            <a:avLst>
              <a:gd name="adj1" fmla="val 50000"/>
              <a:gd name="adj2" fmla="val 55212"/>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prstClr val="black"/>
                </a:solidFill>
              </a:rPr>
              <a:t>Preliminaries and principles</a:t>
            </a:r>
            <a:endParaRPr lang="en-GB" b="1" dirty="0">
              <a:solidFill>
                <a:prstClr val="black"/>
              </a:solidFill>
            </a:endParaRPr>
          </a:p>
        </p:txBody>
      </p:sp>
      <p:sp>
        <p:nvSpPr>
          <p:cNvPr id="20" name="Down Arrow 19"/>
          <p:cNvSpPr/>
          <p:nvPr/>
        </p:nvSpPr>
        <p:spPr>
          <a:xfrm>
            <a:off x="150132" y="2639417"/>
            <a:ext cx="3168650" cy="1368152"/>
          </a:xfrm>
          <a:prstGeom prst="downArrow">
            <a:avLst>
              <a:gd name="adj1" fmla="val 50000"/>
              <a:gd name="adj2" fmla="val 5968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prstClr val="black"/>
                </a:solidFill>
              </a:rPr>
              <a:t>Review and analysis</a:t>
            </a:r>
            <a:endParaRPr lang="en-GB" b="1" dirty="0">
              <a:solidFill>
                <a:prstClr val="black"/>
              </a:solidFill>
            </a:endParaRPr>
          </a:p>
        </p:txBody>
      </p:sp>
      <p:sp>
        <p:nvSpPr>
          <p:cNvPr id="22" name="Down Arrow 21"/>
          <p:cNvSpPr/>
          <p:nvPr/>
        </p:nvSpPr>
        <p:spPr>
          <a:xfrm>
            <a:off x="221966" y="4010075"/>
            <a:ext cx="3024981" cy="1116211"/>
          </a:xfrm>
          <a:prstGeom prst="downArrow">
            <a:avLst>
              <a:gd name="adj1" fmla="val 50000"/>
              <a:gd name="adj2" fmla="val 5521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u="sng" dirty="0" smtClean="0">
                <a:solidFill>
                  <a:prstClr val="black"/>
                </a:solidFill>
              </a:rPr>
              <a:t>Policy development</a:t>
            </a:r>
            <a:endParaRPr lang="en-GB" b="1" u="sng" dirty="0">
              <a:solidFill>
                <a:prstClr val="black"/>
              </a:solidFill>
            </a:endParaRPr>
          </a:p>
        </p:txBody>
      </p:sp>
      <p:sp>
        <p:nvSpPr>
          <p:cNvPr id="23" name="Down Arrow 22"/>
          <p:cNvSpPr/>
          <p:nvPr/>
        </p:nvSpPr>
        <p:spPr>
          <a:xfrm>
            <a:off x="-29242" y="5126286"/>
            <a:ext cx="3600053" cy="1738436"/>
          </a:xfrm>
          <a:prstGeom prst="downArrow">
            <a:avLst>
              <a:gd name="adj1" fmla="val 50000"/>
              <a:gd name="adj2" fmla="val 552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prstClr val="black"/>
                </a:solidFill>
              </a:rPr>
              <a:t>Outcome: Improved understanding and skills </a:t>
            </a:r>
            <a:endParaRPr lang="en-GB" b="1"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93740950"/>
              </p:ext>
            </p:extLst>
          </p:nvPr>
        </p:nvGraphicFramePr>
        <p:xfrm>
          <a:off x="3318782" y="1392170"/>
          <a:ext cx="5573698" cy="5181652"/>
        </p:xfrm>
        <a:graphic>
          <a:graphicData uri="http://schemas.openxmlformats.org/drawingml/2006/table">
            <a:tbl>
              <a:tblPr firstRow="1" bandRow="1">
                <a:tableStyleId>{5C22544A-7EE6-4342-B048-85BDC9FD1C3A}</a:tableStyleId>
              </a:tblPr>
              <a:tblGrid>
                <a:gridCol w="5573698"/>
              </a:tblGrid>
              <a:tr h="989494">
                <a:tc>
                  <a:txBody>
                    <a:bodyPr/>
                    <a:lstStyle/>
                    <a:p>
                      <a:pPr marL="285750" indent="-285750">
                        <a:buFont typeface="Arial" panose="020B0604020202020204" pitchFamily="34" charset="0"/>
                        <a:buChar char="•"/>
                      </a:pPr>
                      <a:r>
                        <a:rPr lang="en-GB" u="none" dirty="0" smtClean="0">
                          <a:solidFill>
                            <a:schemeClr val="tx1"/>
                          </a:solidFill>
                        </a:rPr>
                        <a:t>Intro</a:t>
                      </a:r>
                      <a:r>
                        <a:rPr lang="en-GB" u="none" baseline="0" dirty="0" smtClean="0">
                          <a:solidFill>
                            <a:schemeClr val="tx1"/>
                          </a:solidFill>
                        </a:rPr>
                        <a:t> to the training</a:t>
                      </a:r>
                    </a:p>
                    <a:p>
                      <a:pPr marL="285750" indent="-285750">
                        <a:buFont typeface="Arial" panose="020B0604020202020204" pitchFamily="34" charset="0"/>
                        <a:buChar char="•"/>
                      </a:pPr>
                      <a:r>
                        <a:rPr lang="en-GB" u="none" baseline="0" dirty="0" smtClean="0">
                          <a:solidFill>
                            <a:schemeClr val="tx1"/>
                          </a:solidFill>
                        </a:rPr>
                        <a:t>SFM and green economy principles</a:t>
                      </a:r>
                      <a:endParaRPr lang="en-GB" u="none" dirty="0">
                        <a:solidFill>
                          <a:schemeClr val="tx1"/>
                        </a:solidFill>
                      </a:endParaRPr>
                    </a:p>
                  </a:txBody>
                  <a:tcPr>
                    <a:solidFill>
                      <a:schemeClr val="accent6">
                        <a:lumMod val="20000"/>
                        <a:lumOff val="80000"/>
                      </a:schemeClr>
                    </a:solidFill>
                  </a:tcPr>
                </a:tc>
              </a:tr>
              <a:tr h="1494677">
                <a:tc>
                  <a:txBody>
                    <a:bodyPr/>
                    <a:lstStyle/>
                    <a:p>
                      <a:pPr marL="285750" indent="-285750">
                        <a:buFont typeface="Arial" panose="020B0604020202020204" pitchFamily="34" charset="0"/>
                        <a:buChar char="•"/>
                      </a:pPr>
                      <a:r>
                        <a:rPr lang="en-GB" b="1" dirty="0" smtClean="0"/>
                        <a:t>Review</a:t>
                      </a:r>
                      <a:r>
                        <a:rPr lang="en-GB" b="1" baseline="0" dirty="0" smtClean="0"/>
                        <a:t> and analysis skills and methods.</a:t>
                      </a:r>
                    </a:p>
                    <a:p>
                      <a:pPr marL="285750" indent="-285750">
                        <a:buFont typeface="Arial" panose="020B0604020202020204" pitchFamily="34" charset="0"/>
                        <a:buChar char="•"/>
                      </a:pPr>
                      <a:r>
                        <a:rPr lang="en-GB" b="1" u="none" baseline="0" dirty="0" smtClean="0">
                          <a:solidFill>
                            <a:schemeClr val="tx1"/>
                          </a:solidFill>
                        </a:rPr>
                        <a:t>Spotlight on data gathering and analysis</a:t>
                      </a:r>
                      <a:endParaRPr lang="en-GB" b="1" u="none" dirty="0">
                        <a:solidFill>
                          <a:schemeClr val="tx1"/>
                        </a:solidFill>
                      </a:endParaRPr>
                    </a:p>
                  </a:txBody>
                  <a:tcPr>
                    <a:solidFill>
                      <a:schemeClr val="accent6">
                        <a:lumMod val="40000"/>
                        <a:lumOff val="60000"/>
                      </a:schemeClr>
                    </a:solidFill>
                  </a:tcPr>
                </a:tc>
              </a:tr>
              <a:tr h="1283587">
                <a:tc>
                  <a:txBody>
                    <a:bodyPr/>
                    <a:lstStyle/>
                    <a:p>
                      <a:pPr marL="285750" indent="-285750">
                        <a:buFont typeface="Arial" panose="020B0604020202020204" pitchFamily="34" charset="0"/>
                        <a:buChar char="•"/>
                      </a:pPr>
                      <a:r>
                        <a:rPr lang="en-GB" b="1" u="sng" dirty="0" smtClean="0">
                          <a:solidFill>
                            <a:schemeClr val="tx1"/>
                          </a:solidFill>
                        </a:rPr>
                        <a:t>Spotlight</a:t>
                      </a:r>
                      <a:r>
                        <a:rPr lang="en-GB" b="1" u="sng" baseline="0" dirty="0" smtClean="0">
                          <a:solidFill>
                            <a:schemeClr val="tx1"/>
                          </a:solidFill>
                        </a:rPr>
                        <a:t> on wood energy</a:t>
                      </a:r>
                    </a:p>
                    <a:p>
                      <a:pPr marL="285750" indent="-285750">
                        <a:buFont typeface="Arial" panose="020B0604020202020204" pitchFamily="34" charset="0"/>
                        <a:buChar char="•"/>
                      </a:pPr>
                      <a:r>
                        <a:rPr lang="en-GB" b="1" u="sng" baseline="0" dirty="0" smtClean="0">
                          <a:solidFill>
                            <a:schemeClr val="tx1"/>
                          </a:solidFill>
                        </a:rPr>
                        <a:t>Policy priority negotiation</a:t>
                      </a:r>
                    </a:p>
                    <a:p>
                      <a:pPr marL="285750" indent="-285750">
                        <a:buFont typeface="Arial" panose="020B0604020202020204" pitchFamily="34" charset="0"/>
                        <a:buChar char="•"/>
                      </a:pPr>
                      <a:r>
                        <a:rPr lang="en-GB" b="1" u="none" baseline="0" dirty="0" smtClean="0">
                          <a:solidFill>
                            <a:schemeClr val="tx1"/>
                          </a:solidFill>
                        </a:rPr>
                        <a:t>Policy drafting and review</a:t>
                      </a:r>
                      <a:endParaRPr lang="en-GB" b="1" u="none" dirty="0">
                        <a:solidFill>
                          <a:schemeClr val="tx1"/>
                        </a:solidFill>
                      </a:endParaRPr>
                    </a:p>
                  </a:txBody>
                  <a:tcPr>
                    <a:solidFill>
                      <a:schemeClr val="accent6">
                        <a:lumMod val="75000"/>
                      </a:schemeClr>
                    </a:solidFill>
                  </a:tcPr>
                </a:tc>
              </a:tr>
              <a:tr h="1413894">
                <a:tc>
                  <a:txBody>
                    <a:bodyPr/>
                    <a:lstStyle/>
                    <a:p>
                      <a:pPr marL="285750" indent="-285750">
                        <a:buFont typeface="Arial" panose="020B0604020202020204" pitchFamily="34" charset="0"/>
                        <a:buChar char="•"/>
                      </a:pPr>
                      <a:r>
                        <a:rPr lang="en-GB" b="1" baseline="0" dirty="0" smtClean="0">
                          <a:solidFill>
                            <a:schemeClr val="tx1"/>
                          </a:solidFill>
                        </a:rPr>
                        <a:t>Planning the process and methods for forestry plan/strategy for the green economy development.</a:t>
                      </a:r>
                    </a:p>
                    <a:p>
                      <a:pPr marL="285750" indent="-285750">
                        <a:buFont typeface="Arial" panose="020B0604020202020204" pitchFamily="34" charset="0"/>
                        <a:buChar char="•"/>
                      </a:pPr>
                      <a:r>
                        <a:rPr lang="en-GB" b="1" baseline="0" dirty="0" smtClean="0">
                          <a:solidFill>
                            <a:schemeClr val="tx1"/>
                          </a:solidFill>
                        </a:rPr>
                        <a:t>Training evaluation</a:t>
                      </a:r>
                    </a:p>
                  </a:txBody>
                  <a:tcPr>
                    <a:solidFill>
                      <a:srgbClr val="FF0000"/>
                    </a:solidFill>
                  </a:tcPr>
                </a:tc>
              </a:tr>
            </a:tbl>
          </a:graphicData>
        </a:graphic>
      </p:graphicFrame>
      <p:sp>
        <p:nvSpPr>
          <p:cNvPr id="24" name="Rectangle 23"/>
          <p:cNvSpPr txBox="1">
            <a:spLocks noChangeArrowheads="1"/>
          </p:cNvSpPr>
          <p:nvPr/>
        </p:nvSpPr>
        <p:spPr bwMode="auto">
          <a:xfrm>
            <a:off x="0" y="-53324"/>
            <a:ext cx="9149335" cy="743599"/>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smtClean="0">
                <a:solidFill>
                  <a:prstClr val="black"/>
                </a:solidFill>
              </a:rPr>
              <a:t>Training </a:t>
            </a:r>
            <a:r>
              <a:rPr lang="en-US" altLang="en-US" sz="3200" b="1" dirty="0">
                <a:solidFill>
                  <a:prstClr val="black"/>
                </a:solidFill>
              </a:rPr>
              <a:t>flow and </a:t>
            </a:r>
            <a:r>
              <a:rPr lang="en-US" altLang="en-US" sz="3200" b="1" dirty="0" smtClean="0">
                <a:solidFill>
                  <a:prstClr val="black"/>
                </a:solidFill>
              </a:rPr>
              <a:t>structure – </a:t>
            </a:r>
            <a:r>
              <a:rPr lang="en-US" altLang="en-US" sz="3200" b="1" u="sng" dirty="0" smtClean="0">
                <a:solidFill>
                  <a:prstClr val="black"/>
                </a:solidFill>
              </a:rPr>
              <a:t>where are we?</a:t>
            </a:r>
            <a:endParaRPr lang="en-US" sz="3200" b="1" u="sng" dirty="0">
              <a:solidFill>
                <a:srgbClr val="FF0000"/>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33180736"/>
              </p:ext>
            </p:extLst>
          </p:nvPr>
        </p:nvGraphicFramePr>
        <p:xfrm>
          <a:off x="0" y="690275"/>
          <a:ext cx="8892480" cy="640080"/>
        </p:xfrm>
        <a:graphic>
          <a:graphicData uri="http://schemas.openxmlformats.org/drawingml/2006/table">
            <a:tbl>
              <a:tblPr firstRow="1" bandRow="1">
                <a:tableStyleId>{5C22544A-7EE6-4342-B048-85BDC9FD1C3A}</a:tableStyleId>
              </a:tblPr>
              <a:tblGrid>
                <a:gridCol w="3275856"/>
                <a:gridCol w="5616624"/>
              </a:tblGrid>
              <a:tr h="5784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Components of the training</a:t>
                      </a: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Content-topics of the training</a:t>
                      </a: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0340841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57150" y="1360488"/>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a:solidFill>
                <a:srgbClr val="FFFFFF"/>
              </a:solidFill>
            </a:endParaRPr>
          </a:p>
        </p:txBody>
      </p:sp>
      <p:sp>
        <p:nvSpPr>
          <p:cNvPr id="16387" name="Rectangle 2"/>
          <p:cNvSpPr>
            <a:spLocks noChangeArrowheads="1"/>
          </p:cNvSpPr>
          <p:nvPr/>
        </p:nvSpPr>
        <p:spPr bwMode="auto">
          <a:xfrm>
            <a:off x="57150" y="1360488"/>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a:solidFill>
                <a:srgbClr val="FFFFFF"/>
              </a:solidFill>
            </a:endParaRPr>
          </a:p>
        </p:txBody>
      </p:sp>
      <p:sp>
        <p:nvSpPr>
          <p:cNvPr id="16388" name="Rectangle 3"/>
          <p:cNvSpPr>
            <a:spLocks noChangeArrowheads="1"/>
          </p:cNvSpPr>
          <p:nvPr/>
        </p:nvSpPr>
        <p:spPr bwMode="auto">
          <a:xfrm>
            <a:off x="57150" y="1360488"/>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a:solidFill>
                <a:srgbClr val="FFFFFF"/>
              </a:solidFill>
            </a:endParaRPr>
          </a:p>
        </p:txBody>
      </p:sp>
      <p:sp>
        <p:nvSpPr>
          <p:cNvPr id="16389" name="Rectangle 4"/>
          <p:cNvSpPr>
            <a:spLocks noChangeArrowheads="1"/>
          </p:cNvSpPr>
          <p:nvPr/>
        </p:nvSpPr>
        <p:spPr bwMode="auto">
          <a:xfrm>
            <a:off x="57150" y="1360488"/>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a:solidFill>
                <a:srgbClr val="FFFFFF"/>
              </a:solidFill>
            </a:endParaRPr>
          </a:p>
        </p:txBody>
      </p:sp>
      <p:sp>
        <p:nvSpPr>
          <p:cNvPr id="16391" name="Rectangle 6"/>
          <p:cNvSpPr>
            <a:spLocks noChangeArrowheads="1"/>
          </p:cNvSpPr>
          <p:nvPr/>
        </p:nvSpPr>
        <p:spPr bwMode="auto">
          <a:xfrm>
            <a:off x="0" y="980728"/>
            <a:ext cx="9086849" cy="54498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eaLnBrk="0" hangingPunct="0">
              <a:buFontTx/>
              <a:buChar char="•"/>
            </a:pPr>
            <a:endParaRPr lang="en-GB" sz="1200" b="1" u="sng" dirty="0">
              <a:solidFill>
                <a:srgbClr val="008080"/>
              </a:solidFill>
              <a:cs typeface="Times New Roman" pitchFamily="18" charset="0"/>
            </a:endParaRPr>
          </a:p>
          <a:p>
            <a:pPr marL="342900" indent="-342900" eaLnBrk="0" hangingPunct="0">
              <a:buFont typeface="Arial" pitchFamily="34" charset="0"/>
              <a:buChar char="•"/>
            </a:pPr>
            <a:r>
              <a:rPr lang="en-GB" sz="2400" b="1" dirty="0" smtClean="0">
                <a:solidFill>
                  <a:srgbClr val="00B050"/>
                </a:solidFill>
                <a:cs typeface="Times New Roman" pitchFamily="18" charset="0"/>
              </a:rPr>
              <a:t>Relevance and balance:</a:t>
            </a:r>
            <a:r>
              <a:rPr lang="en-GB" sz="2400" b="1" dirty="0" smtClean="0">
                <a:solidFill>
                  <a:srgbClr val="008080"/>
                </a:solidFill>
                <a:cs typeface="Times New Roman" pitchFamily="18" charset="0"/>
              </a:rPr>
              <a:t> </a:t>
            </a:r>
            <a:r>
              <a:rPr lang="en-GB" sz="2400" dirty="0">
                <a:cs typeface="Times New Roman" pitchFamily="18" charset="0"/>
              </a:rPr>
              <a:t>Improving the </a:t>
            </a:r>
            <a:r>
              <a:rPr lang="en-GB" sz="2400" dirty="0" smtClean="0">
                <a:cs typeface="Times New Roman" pitchFamily="18" charset="0"/>
              </a:rPr>
              <a:t>relevance and balance of the policy by examining </a:t>
            </a:r>
            <a:r>
              <a:rPr lang="en-GB" sz="2400" dirty="0">
                <a:cs typeface="Times New Roman" pitchFamily="18" charset="0"/>
              </a:rPr>
              <a:t>all key </a:t>
            </a:r>
            <a:r>
              <a:rPr lang="en-GB" sz="2400" dirty="0" smtClean="0">
                <a:cs typeface="Times New Roman" pitchFamily="18" charset="0"/>
              </a:rPr>
              <a:t>issues from the perspectives of different stakeholders.</a:t>
            </a:r>
            <a:endParaRPr lang="en-GB" sz="2400" dirty="0">
              <a:cs typeface="Times New Roman" pitchFamily="18" charset="0"/>
            </a:endParaRPr>
          </a:p>
          <a:p>
            <a:pPr eaLnBrk="0" hangingPunct="0">
              <a:buFontTx/>
              <a:buChar char="•"/>
            </a:pPr>
            <a:endParaRPr lang="en-GB" sz="2400" b="1" dirty="0">
              <a:cs typeface="Times New Roman" pitchFamily="18" charset="0"/>
            </a:endParaRPr>
          </a:p>
          <a:p>
            <a:pPr marL="342900" indent="-342900" eaLnBrk="0" hangingPunct="0">
              <a:buFont typeface="Arial" pitchFamily="34" charset="0"/>
              <a:buChar char="•"/>
            </a:pPr>
            <a:r>
              <a:rPr lang="en-GB" sz="2400" b="1" dirty="0" smtClean="0">
                <a:solidFill>
                  <a:srgbClr val="00B050"/>
                </a:solidFill>
                <a:cs typeface="Times New Roman" pitchFamily="18" charset="0"/>
              </a:rPr>
              <a:t>Ownership</a:t>
            </a:r>
            <a:r>
              <a:rPr lang="en-GB" sz="2400" b="1" dirty="0">
                <a:solidFill>
                  <a:srgbClr val="00B050"/>
                </a:solidFill>
                <a:cs typeface="Times New Roman" pitchFamily="18" charset="0"/>
              </a:rPr>
              <a:t>: </a:t>
            </a:r>
            <a:r>
              <a:rPr lang="en-GB" sz="2400" dirty="0">
                <a:cs typeface="Times New Roman" pitchFamily="18" charset="0"/>
              </a:rPr>
              <a:t>Increasing ownership of the </a:t>
            </a:r>
            <a:r>
              <a:rPr lang="en-GB" sz="2400" dirty="0" smtClean="0">
                <a:cs typeface="Times New Roman" pitchFamily="18" charset="0"/>
              </a:rPr>
              <a:t>policy by stakeholders. Through engaging the negotiating policy priorities </a:t>
            </a:r>
            <a:r>
              <a:rPr lang="en-GB" sz="2400" dirty="0">
                <a:cs typeface="Times New Roman" pitchFamily="18" charset="0"/>
              </a:rPr>
              <a:t>will increase </a:t>
            </a:r>
            <a:r>
              <a:rPr lang="en-GB" sz="2400" dirty="0" smtClean="0">
                <a:cs typeface="Times New Roman" pitchFamily="18" charset="0"/>
              </a:rPr>
              <a:t>chances </a:t>
            </a:r>
            <a:r>
              <a:rPr lang="en-GB" sz="2400" dirty="0">
                <a:cs typeface="Times New Roman" pitchFamily="18" charset="0"/>
              </a:rPr>
              <a:t>of its acceptance and implementation </a:t>
            </a:r>
          </a:p>
          <a:p>
            <a:pPr eaLnBrk="0" hangingPunct="0"/>
            <a:endParaRPr lang="en-GB" sz="2400" dirty="0">
              <a:cs typeface="Times New Roman" pitchFamily="18" charset="0"/>
            </a:endParaRPr>
          </a:p>
          <a:p>
            <a:pPr marL="342900" indent="-342900" eaLnBrk="0" hangingPunct="0">
              <a:buFont typeface="Arial" pitchFamily="34" charset="0"/>
              <a:buChar char="•"/>
            </a:pPr>
            <a:r>
              <a:rPr lang="en-GB" sz="2400" b="1" dirty="0" smtClean="0">
                <a:solidFill>
                  <a:srgbClr val="00B050"/>
                </a:solidFill>
                <a:cs typeface="Times New Roman" pitchFamily="18" charset="0"/>
              </a:rPr>
              <a:t>Accountability</a:t>
            </a:r>
            <a:r>
              <a:rPr lang="en-GB" sz="2400" b="1" dirty="0">
                <a:solidFill>
                  <a:srgbClr val="00B050"/>
                </a:solidFill>
                <a:cs typeface="Times New Roman" pitchFamily="18" charset="0"/>
              </a:rPr>
              <a:t>: </a:t>
            </a:r>
            <a:r>
              <a:rPr lang="en-GB" sz="2400" dirty="0" smtClean="0">
                <a:cs typeface="Times New Roman" pitchFamily="18" charset="0"/>
              </a:rPr>
              <a:t>Increasing accountability, interaction of key decision makers with other forest stakeholders helps them better understand and feel the consequences of policies on forest stakeholders. </a:t>
            </a:r>
            <a:endParaRPr lang="en-GB" sz="2400" dirty="0">
              <a:cs typeface="Times New Roman" pitchFamily="18" charset="0"/>
            </a:endParaRPr>
          </a:p>
          <a:p>
            <a:pPr eaLnBrk="0" hangingPunct="0"/>
            <a:endParaRPr lang="en-GB" sz="2400" dirty="0"/>
          </a:p>
          <a:p>
            <a:pPr marL="342900" indent="-342900" eaLnBrk="0" hangingPunct="0">
              <a:buFont typeface="Arial" pitchFamily="34" charset="0"/>
              <a:buChar char="•"/>
            </a:pPr>
            <a:r>
              <a:rPr lang="en-GB" sz="2400" b="1" dirty="0" smtClean="0">
                <a:solidFill>
                  <a:srgbClr val="00B050"/>
                </a:solidFill>
                <a:cs typeface="Times New Roman" pitchFamily="18" charset="0"/>
              </a:rPr>
              <a:t>Relationships</a:t>
            </a:r>
            <a:r>
              <a:rPr lang="en-GB" sz="2400" b="1" dirty="0">
                <a:solidFill>
                  <a:srgbClr val="00B050"/>
                </a:solidFill>
                <a:cs typeface="Times New Roman" pitchFamily="18" charset="0"/>
              </a:rPr>
              <a:t>: </a:t>
            </a:r>
            <a:r>
              <a:rPr lang="en-GB" sz="2400" dirty="0">
                <a:cs typeface="Times New Roman" pitchFamily="18" charset="0"/>
              </a:rPr>
              <a:t>Constructively avoiding and managing </a:t>
            </a:r>
            <a:r>
              <a:rPr lang="en-GB" sz="2400" dirty="0" smtClean="0">
                <a:cs typeface="Times New Roman" pitchFamily="18" charset="0"/>
              </a:rPr>
              <a:t>policy conflicts</a:t>
            </a:r>
            <a:r>
              <a:rPr lang="en-GB" sz="2400" dirty="0">
                <a:cs typeface="Times New Roman" pitchFamily="18" charset="0"/>
              </a:rPr>
              <a:t>, building new </a:t>
            </a:r>
            <a:r>
              <a:rPr lang="en-GB" sz="2400" dirty="0" smtClean="0">
                <a:cs typeface="Times New Roman" pitchFamily="18" charset="0"/>
              </a:rPr>
              <a:t>relationships and trust between forest stakeholders.</a:t>
            </a:r>
            <a:endParaRPr lang="en-GB" dirty="0">
              <a:solidFill>
                <a:srgbClr val="008080"/>
              </a:solidFill>
              <a:cs typeface="Times New Roman" pitchFamily="18" charset="0"/>
            </a:endParaRPr>
          </a:p>
        </p:txBody>
      </p:sp>
      <p:sp>
        <p:nvSpPr>
          <p:cNvPr id="8" name="Rectangle 23"/>
          <p:cNvSpPr txBox="1">
            <a:spLocks noChangeArrowheads="1"/>
          </p:cNvSpPr>
          <p:nvPr/>
        </p:nvSpPr>
        <p:spPr bwMode="auto">
          <a:xfrm>
            <a:off x="0" y="0"/>
            <a:ext cx="9122568" cy="1196751"/>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prstClr val="black"/>
                </a:solidFill>
                <a:latin typeface="Arial" pitchFamily="34" charset="0"/>
                <a:cs typeface="Arial" pitchFamily="34" charset="0"/>
              </a:rPr>
              <a:t>Policy priorities negotiation – why is it necessary? Why not jump from context analysis straight to policy formulation?</a:t>
            </a:r>
            <a:endParaRPr lang="en-US" sz="24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B0D0890-2B98-43E1-94A3-427DE4649024}" type="slidenum">
              <a:rPr lang="en-GB" smtClean="0">
                <a:solidFill>
                  <a:prstClr val="black">
                    <a:tint val="75000"/>
                  </a:prstClr>
                </a:solidFill>
              </a:rPr>
              <a:pPr/>
              <a:t>31</a:t>
            </a:fld>
            <a:endParaRPr lang="en-GB">
              <a:solidFill>
                <a:prstClr val="black">
                  <a:tint val="75000"/>
                </a:prstClr>
              </a:solidFill>
            </a:endParaRPr>
          </a:p>
        </p:txBody>
      </p:sp>
    </p:spTree>
    <p:extLst>
      <p:ext uri="{BB962C8B-B14F-4D97-AF65-F5344CB8AC3E}">
        <p14:creationId xmlns:p14="http://schemas.microsoft.com/office/powerpoint/2010/main" val="40129725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Peter\FAO nfp\FAO policy module\Training package\Illustrations\2nd draft Ariels\img007.jpg"/>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641350" y="936625"/>
            <a:ext cx="7861300"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Callout 5"/>
          <p:cNvSpPr/>
          <p:nvPr/>
        </p:nvSpPr>
        <p:spPr>
          <a:xfrm>
            <a:off x="0" y="1700213"/>
            <a:ext cx="2514600" cy="1993900"/>
          </a:xfrm>
          <a:prstGeom prst="wedgeEllipseCallout">
            <a:avLst>
              <a:gd name="adj1" fmla="val 61057"/>
              <a:gd name="adj2" fmla="val -3658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b="1" dirty="0">
                <a:solidFill>
                  <a:srgbClr val="000000"/>
                </a:solidFill>
              </a:rPr>
              <a:t>According to our rules we don’t change sides at half time! </a:t>
            </a:r>
          </a:p>
        </p:txBody>
      </p:sp>
      <p:sp>
        <p:nvSpPr>
          <p:cNvPr id="5" name="Rectangle 23"/>
          <p:cNvSpPr txBox="1">
            <a:spLocks noChangeArrowheads="1"/>
          </p:cNvSpPr>
          <p:nvPr/>
        </p:nvSpPr>
        <p:spPr bwMode="auto">
          <a:xfrm>
            <a:off x="0" y="0"/>
            <a:ext cx="9122568" cy="1052736"/>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400" b="1" dirty="0">
                <a:solidFill>
                  <a:srgbClr val="000000"/>
                </a:solidFill>
              </a:rPr>
              <a:t>A key pre-requisite for an effective forest </a:t>
            </a:r>
            <a:r>
              <a:rPr lang="en-US" sz="2400" b="1" dirty="0" smtClean="0">
                <a:solidFill>
                  <a:srgbClr val="000000"/>
                </a:solidFill>
              </a:rPr>
              <a:t>policy priority negotiation is </a:t>
            </a:r>
            <a:r>
              <a:rPr lang="en-US" sz="2400" b="1" dirty="0">
                <a:solidFill>
                  <a:srgbClr val="000000"/>
                </a:solidFill>
              </a:rPr>
              <a:t>trying to ensure a fair process - a more level playing field between key stakeholders</a:t>
            </a:r>
            <a:endParaRPr kumimoji="0" lang="en-US" sz="2400" b="1" i="0" u="none" strike="noStrike" kern="1200" cap="none" spc="0" normalizeH="0" baseline="0" noProof="0" dirty="0">
              <a:ln>
                <a:noFill/>
              </a:ln>
              <a:solidFill>
                <a:prstClr val="black"/>
              </a:solidFill>
              <a:effectLst/>
              <a:uLnTx/>
              <a:uFillTx/>
              <a:latin typeface="Calibri"/>
              <a:ea typeface="+mj-ea"/>
              <a:cs typeface="Arial" pitchFamily="34" charset="0"/>
            </a:endParaRPr>
          </a:p>
        </p:txBody>
      </p:sp>
    </p:spTree>
    <p:extLst>
      <p:ext uri="{BB962C8B-B14F-4D97-AF65-F5344CB8AC3E}">
        <p14:creationId xmlns:p14="http://schemas.microsoft.com/office/powerpoint/2010/main" val="34837588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3"/>
          <p:cNvSpPr txBox="1">
            <a:spLocks noChangeArrowheads="1"/>
          </p:cNvSpPr>
          <p:nvPr/>
        </p:nvSpPr>
        <p:spPr bwMode="auto">
          <a:xfrm>
            <a:off x="228600" y="881063"/>
            <a:ext cx="8686800" cy="4895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9pPr>
          </a:lstStyle>
          <a:p>
            <a:pPr algn="ctr" eaLnBrk="1" fontAlgn="base" hangingPunct="1">
              <a:spcBef>
                <a:spcPct val="0"/>
              </a:spcBef>
              <a:spcAft>
                <a:spcPct val="0"/>
              </a:spcAft>
              <a:buSzPct val="100000"/>
            </a:pPr>
            <a:r>
              <a:rPr lang="en-GB" sz="2400" b="1" dirty="0" smtClean="0">
                <a:solidFill>
                  <a:srgbClr val="262673"/>
                </a:solidFill>
              </a:rPr>
              <a:t>Purpose: </a:t>
            </a:r>
            <a:r>
              <a:rPr lang="en-GB" sz="2400" b="1" dirty="0" smtClean="0">
                <a:solidFill>
                  <a:srgbClr val="0070C0"/>
                </a:solidFill>
              </a:rPr>
              <a:t>To appreciate different perspectives among stakeholders on forest policy priorities( in this case on fuel wood) and in a ‘learning by doing’ way examine  methods for multi-stakeholder policy priority negotiation.</a:t>
            </a:r>
          </a:p>
          <a:p>
            <a:pPr algn="ctr" eaLnBrk="1" fontAlgn="base" hangingPunct="1">
              <a:spcBef>
                <a:spcPct val="0"/>
              </a:spcBef>
              <a:spcAft>
                <a:spcPct val="0"/>
              </a:spcAft>
              <a:buSzPct val="100000"/>
            </a:pPr>
            <a:endParaRPr lang="en-GB" sz="2400" b="1" dirty="0">
              <a:solidFill>
                <a:srgbClr val="262673"/>
              </a:solidFill>
            </a:endParaRPr>
          </a:p>
          <a:p>
            <a:pPr algn="ctr" eaLnBrk="1" fontAlgn="base" hangingPunct="1">
              <a:spcBef>
                <a:spcPct val="0"/>
              </a:spcBef>
              <a:spcAft>
                <a:spcPct val="0"/>
              </a:spcAft>
              <a:buSzPct val="100000"/>
            </a:pPr>
            <a:endParaRPr lang="en-GB" sz="2400" b="1" dirty="0">
              <a:solidFill>
                <a:srgbClr val="262673"/>
              </a:solidFill>
            </a:endParaRPr>
          </a:p>
          <a:p>
            <a:pPr marL="342900" indent="-342900" eaLnBrk="1" fontAlgn="base" hangingPunct="1">
              <a:spcBef>
                <a:spcPct val="0"/>
              </a:spcBef>
              <a:spcAft>
                <a:spcPct val="0"/>
              </a:spcAft>
              <a:buSzPct val="100000"/>
              <a:buAutoNum type="arabicPeriod"/>
            </a:pPr>
            <a:r>
              <a:rPr lang="en-GB" sz="2400" dirty="0" smtClean="0">
                <a:solidFill>
                  <a:srgbClr val="262673"/>
                </a:solidFill>
              </a:rPr>
              <a:t>You </a:t>
            </a:r>
            <a:r>
              <a:rPr lang="en-GB" sz="2400" dirty="0">
                <a:solidFill>
                  <a:srgbClr val="262673"/>
                </a:solidFill>
              </a:rPr>
              <a:t>will be divided </a:t>
            </a:r>
            <a:r>
              <a:rPr lang="en-GB" sz="2400" dirty="0" smtClean="0">
                <a:solidFill>
                  <a:srgbClr val="262673"/>
                </a:solidFill>
              </a:rPr>
              <a:t>to play the roles of 3 stakeholder groups</a:t>
            </a:r>
            <a:r>
              <a:rPr lang="en-GB" sz="2400" dirty="0">
                <a:solidFill>
                  <a:srgbClr val="262673"/>
                </a:solidFill>
              </a:rPr>
              <a:t> </a:t>
            </a:r>
            <a:r>
              <a:rPr lang="en-GB" sz="2400" dirty="0" smtClean="0">
                <a:solidFill>
                  <a:srgbClr val="262673"/>
                </a:solidFill>
              </a:rPr>
              <a:t>in a hypothetical situation. </a:t>
            </a:r>
          </a:p>
          <a:p>
            <a:pPr marL="342900" indent="-342900" eaLnBrk="1" fontAlgn="base" hangingPunct="1">
              <a:spcBef>
                <a:spcPct val="0"/>
              </a:spcBef>
              <a:spcAft>
                <a:spcPct val="0"/>
              </a:spcAft>
              <a:buSzPct val="100000"/>
              <a:buAutoNum type="arabicPeriod"/>
            </a:pPr>
            <a:r>
              <a:rPr lang="en-GB" sz="2400" dirty="0" smtClean="0">
                <a:solidFill>
                  <a:srgbClr val="262673"/>
                </a:solidFill>
              </a:rPr>
              <a:t>First carefully read the roles that are given out.</a:t>
            </a:r>
          </a:p>
          <a:p>
            <a:pPr marL="342900" indent="-342900" eaLnBrk="1" fontAlgn="base" hangingPunct="1">
              <a:spcBef>
                <a:spcPct val="0"/>
              </a:spcBef>
              <a:spcAft>
                <a:spcPct val="0"/>
              </a:spcAft>
              <a:buSzPct val="100000"/>
              <a:buAutoNum type="arabicPeriod"/>
            </a:pPr>
            <a:r>
              <a:rPr lang="en-GB" sz="2400" dirty="0" smtClean="0">
                <a:solidFill>
                  <a:srgbClr val="262673"/>
                </a:solidFill>
              </a:rPr>
              <a:t>Now in your separate stakeholder groups please get into your role and discuss and prepare a priority policy statement – </a:t>
            </a:r>
            <a:r>
              <a:rPr lang="en-GB" sz="2400" u="sng" dirty="0" smtClean="0">
                <a:solidFill>
                  <a:srgbClr val="262673"/>
                </a:solidFill>
              </a:rPr>
              <a:t>from your stakeholders’ point of view </a:t>
            </a:r>
            <a:r>
              <a:rPr lang="en-GB" sz="2400" dirty="0" smtClean="0">
                <a:solidFill>
                  <a:srgbClr val="262673"/>
                </a:solidFill>
              </a:rPr>
              <a:t>on the topic of fuel wood( details are contained in the role hand-out)</a:t>
            </a:r>
            <a:endParaRPr lang="en-GB" b="1" dirty="0">
              <a:solidFill>
                <a:srgbClr val="262673"/>
              </a:solidFill>
            </a:endParaRPr>
          </a:p>
        </p:txBody>
      </p:sp>
      <p:sp>
        <p:nvSpPr>
          <p:cNvPr id="6" name="Rectangle 23"/>
          <p:cNvSpPr txBox="1">
            <a:spLocks noChangeArrowheads="1"/>
          </p:cNvSpPr>
          <p:nvPr/>
        </p:nvSpPr>
        <p:spPr bwMode="auto">
          <a:xfrm>
            <a:off x="0" y="0"/>
            <a:ext cx="9122568" cy="539750"/>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Bef>
                <a:spcPct val="50000"/>
              </a:spcBef>
              <a:spcAft>
                <a:spcPct val="0"/>
              </a:spcAft>
            </a:pPr>
            <a:r>
              <a:rPr lang="en-US" sz="2400" b="1" dirty="0" smtClean="0">
                <a:solidFill>
                  <a:srgbClr val="000000"/>
                </a:solidFill>
              </a:rPr>
              <a:t>Role play on effective forest policy negotiation: Purpose and procedure</a:t>
            </a:r>
            <a:endParaRPr lang="en-US" sz="2400" b="1" dirty="0">
              <a:solidFill>
                <a:srgbClr val="000000"/>
              </a:solidFill>
            </a:endParaRPr>
          </a:p>
        </p:txBody>
      </p:sp>
    </p:spTree>
    <p:extLst>
      <p:ext uri="{BB962C8B-B14F-4D97-AF65-F5344CB8AC3E}">
        <p14:creationId xmlns:p14="http://schemas.microsoft.com/office/powerpoint/2010/main" val="28173717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3"/>
          <p:cNvSpPr txBox="1">
            <a:spLocks noChangeArrowheads="1"/>
          </p:cNvSpPr>
          <p:nvPr/>
        </p:nvSpPr>
        <p:spPr bwMode="auto">
          <a:xfrm>
            <a:off x="228600" y="881063"/>
            <a:ext cx="8686800" cy="369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9pPr>
          </a:lstStyle>
          <a:p>
            <a:pPr eaLnBrk="1" fontAlgn="base" hangingPunct="1">
              <a:spcBef>
                <a:spcPct val="0"/>
              </a:spcBef>
              <a:spcAft>
                <a:spcPct val="0"/>
              </a:spcAft>
              <a:buSzPct val="100000"/>
            </a:pPr>
            <a:endParaRPr lang="en-GB" sz="2400" dirty="0" smtClean="0">
              <a:solidFill>
                <a:srgbClr val="262673"/>
              </a:solidFill>
            </a:endParaRPr>
          </a:p>
          <a:p>
            <a:pPr eaLnBrk="1" fontAlgn="base" hangingPunct="1">
              <a:spcBef>
                <a:spcPct val="0"/>
              </a:spcBef>
              <a:spcAft>
                <a:spcPct val="0"/>
              </a:spcAft>
              <a:buSzPct val="100000"/>
            </a:pPr>
            <a:r>
              <a:rPr lang="en-GB" sz="2400" dirty="0" smtClean="0">
                <a:solidFill>
                  <a:srgbClr val="262673"/>
                </a:solidFill>
              </a:rPr>
              <a:t>4. The statement must be in line with Green Economy principles and consider sustainable forest management, social, economic and environmental aspects – and must be feasible/realistic for the context explained in the role play</a:t>
            </a:r>
          </a:p>
          <a:p>
            <a:pPr eaLnBrk="1" fontAlgn="base" hangingPunct="1">
              <a:spcBef>
                <a:spcPct val="0"/>
              </a:spcBef>
              <a:spcAft>
                <a:spcPct val="0"/>
              </a:spcAft>
              <a:buSzPct val="100000"/>
            </a:pPr>
            <a:endParaRPr lang="en-GB" sz="2400" dirty="0" smtClean="0">
              <a:solidFill>
                <a:srgbClr val="262673"/>
              </a:solidFill>
            </a:endParaRPr>
          </a:p>
          <a:p>
            <a:pPr eaLnBrk="1" fontAlgn="base" hangingPunct="1">
              <a:spcBef>
                <a:spcPct val="0"/>
              </a:spcBef>
              <a:spcAft>
                <a:spcPct val="0"/>
              </a:spcAft>
              <a:buSzPct val="100000"/>
            </a:pPr>
            <a:r>
              <a:rPr lang="en-GB" sz="2400" dirty="0" smtClean="0">
                <a:solidFill>
                  <a:srgbClr val="262673"/>
                </a:solidFill>
              </a:rPr>
              <a:t>5. The statement must be concise – to be presented at the beginning of a multi-stakeholder negotiation. The methodology for this negotiation will be explained later. </a:t>
            </a:r>
          </a:p>
          <a:p>
            <a:pPr eaLnBrk="1" fontAlgn="base" hangingPunct="1">
              <a:spcBef>
                <a:spcPct val="0"/>
              </a:spcBef>
              <a:spcAft>
                <a:spcPct val="0"/>
              </a:spcAft>
              <a:buSzPct val="100000"/>
            </a:pPr>
            <a:endParaRPr lang="en-GB" b="1" dirty="0">
              <a:solidFill>
                <a:srgbClr val="262673"/>
              </a:solidFill>
            </a:endParaRPr>
          </a:p>
        </p:txBody>
      </p:sp>
      <p:sp>
        <p:nvSpPr>
          <p:cNvPr id="6" name="Rectangle 23"/>
          <p:cNvSpPr txBox="1">
            <a:spLocks noChangeArrowheads="1"/>
          </p:cNvSpPr>
          <p:nvPr/>
        </p:nvSpPr>
        <p:spPr bwMode="auto">
          <a:xfrm>
            <a:off x="0" y="-1"/>
            <a:ext cx="9122568" cy="881063"/>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Bef>
                <a:spcPct val="50000"/>
              </a:spcBef>
              <a:spcAft>
                <a:spcPct val="0"/>
              </a:spcAft>
            </a:pPr>
            <a:r>
              <a:rPr lang="en-US" sz="2400" b="1" dirty="0" smtClean="0">
                <a:solidFill>
                  <a:srgbClr val="000000"/>
                </a:solidFill>
              </a:rPr>
              <a:t>Role play on effective forest policy multi-stakeholder negotiation: Purpose and procedure</a:t>
            </a:r>
            <a:endParaRPr lang="en-US" sz="2400" b="1" dirty="0">
              <a:solidFill>
                <a:srgbClr val="000000"/>
              </a:solidFill>
            </a:endParaRPr>
          </a:p>
        </p:txBody>
      </p:sp>
    </p:spTree>
    <p:extLst>
      <p:ext uri="{BB962C8B-B14F-4D97-AF65-F5344CB8AC3E}">
        <p14:creationId xmlns:p14="http://schemas.microsoft.com/office/powerpoint/2010/main" val="23211168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2411413" y="1916113"/>
            <a:ext cx="4648200" cy="4711163"/>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9pPr>
          </a:lstStyle>
          <a:p>
            <a:pPr eaLnBrk="1" fontAlgn="base" hangingPunct="1">
              <a:spcBef>
                <a:spcPct val="0"/>
              </a:spcBef>
              <a:spcAft>
                <a:spcPct val="0"/>
              </a:spcAft>
              <a:buSzPct val="100000"/>
            </a:pPr>
            <a:endParaRPr lang="en-GB" b="1" dirty="0" smtClean="0">
              <a:solidFill>
                <a:srgbClr val="000000"/>
              </a:solidFill>
            </a:endParaRPr>
          </a:p>
          <a:p>
            <a:pPr eaLnBrk="1" fontAlgn="base" hangingPunct="1">
              <a:spcBef>
                <a:spcPct val="0"/>
              </a:spcBef>
              <a:spcAft>
                <a:spcPct val="0"/>
              </a:spcAft>
              <a:buSzPct val="100000"/>
            </a:pPr>
            <a:r>
              <a:rPr lang="en-GB" b="1" dirty="0" smtClean="0">
                <a:solidFill>
                  <a:srgbClr val="000000"/>
                </a:solidFill>
              </a:rPr>
              <a:t>List key interests of your stakeholder group related to fuel wood production:</a:t>
            </a:r>
          </a:p>
          <a:p>
            <a:pPr eaLnBrk="1" fontAlgn="base" hangingPunct="1">
              <a:spcBef>
                <a:spcPct val="0"/>
              </a:spcBef>
              <a:spcAft>
                <a:spcPct val="0"/>
              </a:spcAft>
              <a:buSzPct val="100000"/>
            </a:pPr>
            <a:endParaRPr lang="en-GB" sz="1400" b="1" dirty="0">
              <a:solidFill>
                <a:srgbClr val="000000"/>
              </a:solidFill>
            </a:endParaRPr>
          </a:p>
          <a:p>
            <a:pPr eaLnBrk="1" fontAlgn="base" hangingPunct="1">
              <a:spcBef>
                <a:spcPct val="0"/>
              </a:spcBef>
              <a:spcAft>
                <a:spcPct val="0"/>
              </a:spcAft>
              <a:buSzPct val="100000"/>
            </a:pPr>
            <a:endParaRPr lang="en-GB" sz="1400" b="1" dirty="0">
              <a:solidFill>
                <a:srgbClr val="000000"/>
              </a:solidFill>
            </a:endParaRPr>
          </a:p>
          <a:p>
            <a:pPr eaLnBrk="1" fontAlgn="base" hangingPunct="1">
              <a:spcBef>
                <a:spcPct val="0"/>
              </a:spcBef>
              <a:spcAft>
                <a:spcPct val="0"/>
              </a:spcAft>
              <a:buSzPct val="100000"/>
            </a:pPr>
            <a:endParaRPr lang="en-GB" sz="1400" b="1" dirty="0">
              <a:solidFill>
                <a:srgbClr val="000000"/>
              </a:solidFill>
            </a:endParaRPr>
          </a:p>
          <a:p>
            <a:pPr eaLnBrk="1" fontAlgn="base" hangingPunct="1">
              <a:spcBef>
                <a:spcPct val="0"/>
              </a:spcBef>
              <a:spcAft>
                <a:spcPct val="0"/>
              </a:spcAft>
              <a:buSzPct val="100000"/>
            </a:pPr>
            <a:endParaRPr lang="en-GB" sz="1400" b="1" dirty="0">
              <a:solidFill>
                <a:srgbClr val="000000"/>
              </a:solidFill>
            </a:endParaRPr>
          </a:p>
          <a:p>
            <a:pPr eaLnBrk="1" fontAlgn="base" hangingPunct="1">
              <a:spcBef>
                <a:spcPct val="0"/>
              </a:spcBef>
              <a:spcAft>
                <a:spcPct val="0"/>
              </a:spcAft>
              <a:buSzPct val="100000"/>
            </a:pPr>
            <a:endParaRPr lang="en-GB" sz="1400" b="1" dirty="0">
              <a:solidFill>
                <a:srgbClr val="000000"/>
              </a:solidFill>
            </a:endParaRPr>
          </a:p>
          <a:p>
            <a:pPr eaLnBrk="1" fontAlgn="base" hangingPunct="1">
              <a:spcBef>
                <a:spcPct val="0"/>
              </a:spcBef>
              <a:spcAft>
                <a:spcPct val="0"/>
              </a:spcAft>
              <a:buSzPct val="100000"/>
            </a:pPr>
            <a:endParaRPr lang="en-GB" sz="1400" b="1" dirty="0">
              <a:solidFill>
                <a:srgbClr val="000000"/>
              </a:solidFill>
            </a:endParaRPr>
          </a:p>
          <a:p>
            <a:pPr eaLnBrk="1" fontAlgn="base" hangingPunct="1">
              <a:spcBef>
                <a:spcPct val="0"/>
              </a:spcBef>
              <a:spcAft>
                <a:spcPct val="0"/>
              </a:spcAft>
              <a:buSzPct val="100000"/>
            </a:pPr>
            <a:endParaRPr lang="en-GB" sz="1400" b="1" dirty="0">
              <a:solidFill>
                <a:srgbClr val="000000"/>
              </a:solidFill>
            </a:endParaRPr>
          </a:p>
          <a:p>
            <a:pPr eaLnBrk="1" fontAlgn="base" hangingPunct="1">
              <a:spcBef>
                <a:spcPct val="0"/>
              </a:spcBef>
              <a:spcAft>
                <a:spcPct val="0"/>
              </a:spcAft>
              <a:buSzPct val="100000"/>
            </a:pPr>
            <a:endParaRPr lang="en-GB" sz="1400" b="1" dirty="0">
              <a:solidFill>
                <a:srgbClr val="000000"/>
              </a:solidFill>
            </a:endParaRPr>
          </a:p>
          <a:p>
            <a:pPr eaLnBrk="1" fontAlgn="base" hangingPunct="1">
              <a:spcBef>
                <a:spcPct val="0"/>
              </a:spcBef>
              <a:spcAft>
                <a:spcPct val="0"/>
              </a:spcAft>
              <a:buSzPct val="100000"/>
            </a:pPr>
            <a:endParaRPr lang="en-GB" sz="1400" b="1" dirty="0" smtClean="0">
              <a:solidFill>
                <a:srgbClr val="000000"/>
              </a:solidFill>
            </a:endParaRPr>
          </a:p>
          <a:p>
            <a:pPr eaLnBrk="1" fontAlgn="base" hangingPunct="1">
              <a:spcBef>
                <a:spcPct val="0"/>
              </a:spcBef>
              <a:spcAft>
                <a:spcPct val="0"/>
              </a:spcAft>
              <a:buSzPct val="100000"/>
            </a:pPr>
            <a:endParaRPr lang="en-GB" sz="1400" b="1" dirty="0">
              <a:solidFill>
                <a:srgbClr val="000000"/>
              </a:solidFill>
            </a:endParaRPr>
          </a:p>
          <a:p>
            <a:pPr eaLnBrk="1" fontAlgn="base" hangingPunct="1">
              <a:spcBef>
                <a:spcPct val="0"/>
              </a:spcBef>
              <a:spcAft>
                <a:spcPct val="0"/>
              </a:spcAft>
              <a:buSzPct val="100000"/>
            </a:pPr>
            <a:r>
              <a:rPr lang="en-GB" b="1" dirty="0" smtClean="0">
                <a:solidFill>
                  <a:srgbClr val="000000"/>
                </a:solidFill>
              </a:rPr>
              <a:t>Justifications </a:t>
            </a:r>
            <a:r>
              <a:rPr lang="en-GB" b="1" dirty="0">
                <a:solidFill>
                  <a:srgbClr val="000000"/>
                </a:solidFill>
              </a:rPr>
              <a:t>for the policy </a:t>
            </a:r>
            <a:r>
              <a:rPr lang="en-GB" b="1" dirty="0" smtClean="0">
                <a:solidFill>
                  <a:srgbClr val="000000"/>
                </a:solidFill>
              </a:rPr>
              <a:t>recommendation</a:t>
            </a:r>
            <a:endParaRPr lang="en-GB" sz="1400" b="1" dirty="0" smtClean="0">
              <a:solidFill>
                <a:srgbClr val="000000"/>
              </a:solidFill>
            </a:endParaRPr>
          </a:p>
          <a:p>
            <a:pPr eaLnBrk="1" fontAlgn="base" hangingPunct="1">
              <a:spcBef>
                <a:spcPct val="0"/>
              </a:spcBef>
              <a:spcAft>
                <a:spcPct val="0"/>
              </a:spcAft>
              <a:buSzPct val="100000"/>
            </a:pPr>
            <a:endParaRPr lang="en-GB" sz="1400" b="1" dirty="0">
              <a:solidFill>
                <a:srgbClr val="000000"/>
              </a:solidFill>
            </a:endParaRPr>
          </a:p>
          <a:p>
            <a:pPr eaLnBrk="1" fontAlgn="base" hangingPunct="1">
              <a:spcBef>
                <a:spcPct val="0"/>
              </a:spcBef>
              <a:spcAft>
                <a:spcPct val="0"/>
              </a:spcAft>
              <a:buSzPct val="100000"/>
            </a:pPr>
            <a:endParaRPr lang="en-GB" sz="1400" b="1" dirty="0">
              <a:solidFill>
                <a:srgbClr val="000000"/>
              </a:solidFill>
            </a:endParaRPr>
          </a:p>
          <a:p>
            <a:pPr eaLnBrk="1" fontAlgn="base" hangingPunct="1">
              <a:spcBef>
                <a:spcPct val="0"/>
              </a:spcBef>
              <a:spcAft>
                <a:spcPct val="0"/>
              </a:spcAft>
              <a:buSzPct val="100000"/>
            </a:pPr>
            <a:endParaRPr lang="en-GB" sz="1400" b="1" dirty="0">
              <a:solidFill>
                <a:srgbClr val="000000"/>
              </a:solidFill>
            </a:endParaRPr>
          </a:p>
          <a:p>
            <a:pPr eaLnBrk="1" fontAlgn="base" hangingPunct="1">
              <a:spcBef>
                <a:spcPct val="0"/>
              </a:spcBef>
              <a:spcAft>
                <a:spcPct val="0"/>
              </a:spcAft>
              <a:buSzPct val="100000"/>
            </a:pPr>
            <a:endParaRPr lang="en-GB" sz="1400" b="1" dirty="0">
              <a:solidFill>
                <a:srgbClr val="000000"/>
              </a:solidFill>
            </a:endParaRPr>
          </a:p>
          <a:p>
            <a:pPr eaLnBrk="1" fontAlgn="base" hangingPunct="1">
              <a:spcBef>
                <a:spcPct val="0"/>
              </a:spcBef>
              <a:spcAft>
                <a:spcPct val="0"/>
              </a:spcAft>
              <a:buSzPct val="100000"/>
            </a:pPr>
            <a:endParaRPr lang="en-GB" sz="1400" b="1" dirty="0">
              <a:solidFill>
                <a:srgbClr val="000000"/>
              </a:solidFill>
            </a:endParaRPr>
          </a:p>
        </p:txBody>
      </p:sp>
      <p:sp>
        <p:nvSpPr>
          <p:cNvPr id="21507" name="Rectangle 2"/>
          <p:cNvSpPr>
            <a:spLocks noChangeArrowheads="1"/>
          </p:cNvSpPr>
          <p:nvPr/>
        </p:nvSpPr>
        <p:spPr bwMode="auto">
          <a:xfrm>
            <a:off x="2411413" y="3645024"/>
            <a:ext cx="4648199" cy="1152128"/>
          </a:xfrm>
          <a:prstGeom prst="rect">
            <a:avLst/>
          </a:prstGeom>
          <a:solidFill>
            <a:srgbClr val="BBE0E3"/>
          </a:solidFill>
          <a:ln w="25560">
            <a:solidFill>
              <a:srgbClr val="89A4A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400" b="1" dirty="0">
              <a:solidFill>
                <a:srgbClr val="000000"/>
              </a:solidFill>
            </a:endParaRPr>
          </a:p>
          <a:p>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000000"/>
                </a:solidFill>
              </a:rPr>
              <a:t>One feasible and priority policy </a:t>
            </a:r>
            <a:r>
              <a:rPr lang="en-GB" b="1" dirty="0" smtClean="0">
                <a:solidFill>
                  <a:srgbClr val="000000"/>
                </a:solidFill>
              </a:rPr>
              <a:t>recommendation for fuel-wood:</a:t>
            </a:r>
            <a:endParaRPr lang="en-GB" b="1" dirty="0">
              <a:solidFill>
                <a:srgbClr val="000000"/>
              </a:solidFill>
            </a:endParaRPr>
          </a:p>
          <a:p>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400" b="1" dirty="0">
              <a:solidFill>
                <a:srgbClr val="000000"/>
              </a:solidFill>
            </a:endParaRPr>
          </a:p>
          <a:p>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400" b="1" dirty="0">
              <a:solidFill>
                <a:srgbClr val="000000"/>
              </a:solidFill>
            </a:endParaRPr>
          </a:p>
          <a:p>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400" b="1" dirty="0">
              <a:solidFill>
                <a:srgbClr val="000000"/>
              </a:solidFill>
            </a:endParaRPr>
          </a:p>
        </p:txBody>
      </p:sp>
      <p:sp>
        <p:nvSpPr>
          <p:cNvPr id="21508" name="Text Box 3"/>
          <p:cNvSpPr txBox="1">
            <a:spLocks noChangeArrowheads="1"/>
          </p:cNvSpPr>
          <p:nvPr/>
        </p:nvSpPr>
        <p:spPr bwMode="auto">
          <a:xfrm>
            <a:off x="228600" y="881063"/>
            <a:ext cx="86868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9pPr>
          </a:lstStyle>
          <a:p>
            <a:pPr algn="ctr" eaLnBrk="1" fontAlgn="base" hangingPunct="1">
              <a:spcBef>
                <a:spcPct val="0"/>
              </a:spcBef>
              <a:spcAft>
                <a:spcPct val="0"/>
              </a:spcAft>
              <a:buSzPct val="100000"/>
            </a:pPr>
            <a:r>
              <a:rPr lang="en-GB" b="1" dirty="0" smtClean="0">
                <a:solidFill>
                  <a:srgbClr val="262673"/>
                </a:solidFill>
              </a:rPr>
              <a:t>Please use the following format to prepare your fuel wood forest policy related statement </a:t>
            </a:r>
            <a:endParaRPr lang="en-GB" b="1" dirty="0">
              <a:solidFill>
                <a:srgbClr val="262673"/>
              </a:solidFill>
            </a:endParaRPr>
          </a:p>
        </p:txBody>
      </p:sp>
      <p:sp>
        <p:nvSpPr>
          <p:cNvPr id="6" name="Rectangle 23"/>
          <p:cNvSpPr txBox="1">
            <a:spLocks noChangeArrowheads="1"/>
          </p:cNvSpPr>
          <p:nvPr/>
        </p:nvSpPr>
        <p:spPr bwMode="auto">
          <a:xfrm>
            <a:off x="0" y="0"/>
            <a:ext cx="9122568" cy="539750"/>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Bef>
                <a:spcPct val="50000"/>
              </a:spcBef>
              <a:spcAft>
                <a:spcPct val="0"/>
              </a:spcAft>
            </a:pPr>
            <a:r>
              <a:rPr lang="en-US" sz="2400" b="1" dirty="0" smtClean="0">
                <a:solidFill>
                  <a:srgbClr val="000000"/>
                </a:solidFill>
              </a:rPr>
              <a:t>Role play on effective forest policy negotiation</a:t>
            </a:r>
            <a:endParaRPr lang="en-US" sz="2400" b="1" dirty="0">
              <a:solidFill>
                <a:srgbClr val="000000"/>
              </a:solidFill>
            </a:endParaRPr>
          </a:p>
        </p:txBody>
      </p:sp>
    </p:spTree>
    <p:extLst>
      <p:ext uri="{BB962C8B-B14F-4D97-AF65-F5344CB8AC3E}">
        <p14:creationId xmlns:p14="http://schemas.microsoft.com/office/powerpoint/2010/main" val="42382923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3"/>
          <p:cNvSpPr txBox="1">
            <a:spLocks noChangeArrowheads="1"/>
          </p:cNvSpPr>
          <p:nvPr/>
        </p:nvSpPr>
        <p:spPr bwMode="auto">
          <a:xfrm>
            <a:off x="376437" y="764704"/>
            <a:ext cx="72390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30000"/>
              </a:spcBef>
            </a:pPr>
            <a:r>
              <a:rPr lang="en-GB" sz="2400" dirty="0" smtClean="0">
                <a:solidFill>
                  <a:srgbClr val="000000"/>
                </a:solidFill>
                <a:latin typeface="Arial" pitchFamily="34" charset="0"/>
                <a:cs typeface="Arial" pitchFamily="34" charset="0"/>
              </a:rPr>
              <a:t>Fishbowl debate method</a:t>
            </a:r>
            <a:endParaRPr lang="en-GB" sz="2400" dirty="0">
              <a:solidFill>
                <a:srgbClr val="000000"/>
              </a:solidFill>
              <a:latin typeface="Arial" pitchFamily="34" charset="0"/>
              <a:cs typeface="Arial" pitchFamily="34" charset="0"/>
            </a:endParaRPr>
          </a:p>
        </p:txBody>
      </p:sp>
      <p:pic>
        <p:nvPicPr>
          <p:cNvPr id="5" name="Picture 13"/>
          <p:cNvPicPr>
            <a:picLocks noChangeAspect="1" noChangeArrowheads="1"/>
          </p:cNvPicPr>
          <p:nvPr/>
        </p:nvPicPr>
        <p:blipFill>
          <a:blip r:embed="rId3" cstate="print">
            <a:lum bright="25000"/>
            <a:extLst>
              <a:ext uri="{28A0092B-C50C-407E-A947-70E740481C1C}">
                <a14:useLocalDpi xmlns:a14="http://schemas.microsoft.com/office/drawing/2010/main" val="0"/>
              </a:ext>
            </a:extLst>
          </a:blip>
          <a:srcRect/>
          <a:stretch>
            <a:fillRect/>
          </a:stretch>
        </p:blipFill>
        <p:spPr bwMode="auto">
          <a:xfrm>
            <a:off x="177808" y="1484784"/>
            <a:ext cx="4224469" cy="31683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427985" y="662394"/>
            <a:ext cx="4608512" cy="6463308"/>
          </a:xfrm>
          <a:prstGeom prst="rect">
            <a:avLst/>
          </a:prstGeom>
          <a:noFill/>
        </p:spPr>
        <p:txBody>
          <a:bodyPr wrap="square" rtlCol="0">
            <a:spAutoFit/>
          </a:bodyPr>
          <a:lstStyle/>
          <a:p>
            <a:pPr algn="ctr"/>
            <a:r>
              <a:rPr lang="en-GB" dirty="0" smtClean="0"/>
              <a:t>Procedure:</a:t>
            </a:r>
          </a:p>
          <a:p>
            <a:endParaRPr lang="en-GB" b="1" dirty="0"/>
          </a:p>
          <a:p>
            <a:pPr marL="342900" indent="-342900">
              <a:buAutoNum type="arabicPeriod"/>
            </a:pPr>
            <a:r>
              <a:rPr lang="en-GB" b="1" dirty="0" smtClean="0"/>
              <a:t>A representative from the first stakeholder group presents their statement and justifies it. </a:t>
            </a:r>
            <a:r>
              <a:rPr lang="en-GB" b="1" dirty="0"/>
              <a:t>5</a:t>
            </a:r>
            <a:r>
              <a:rPr lang="en-GB" b="1" dirty="0" smtClean="0"/>
              <a:t> minutes.</a:t>
            </a:r>
          </a:p>
          <a:p>
            <a:pPr marL="342900" indent="-342900">
              <a:buAutoNum type="arabicPeriod"/>
            </a:pPr>
            <a:r>
              <a:rPr lang="en-GB" b="1" dirty="0" smtClean="0"/>
              <a:t>Anyone else that wants to comment must come to the centre and sit down. First person that comes, is first to speak. </a:t>
            </a:r>
          </a:p>
          <a:p>
            <a:pPr marL="342900" indent="-342900">
              <a:buAutoNum type="arabicPeriod"/>
            </a:pPr>
            <a:r>
              <a:rPr lang="en-GB" b="1" dirty="0" smtClean="0"/>
              <a:t>After commenting they must return to outside ring – time limit for comment is 1 minute.</a:t>
            </a:r>
          </a:p>
          <a:p>
            <a:pPr marL="342900" indent="-342900">
              <a:buAutoNum type="arabicPeriod"/>
            </a:pPr>
            <a:r>
              <a:rPr lang="en-GB" b="1" dirty="0" smtClean="0"/>
              <a:t>Justifiers remain in centre and can respond at any time.</a:t>
            </a:r>
          </a:p>
          <a:p>
            <a:pPr marL="342900" indent="-342900">
              <a:buAutoNum type="arabicPeriod"/>
            </a:pPr>
            <a:r>
              <a:rPr lang="en-GB" b="1" dirty="0" smtClean="0"/>
              <a:t>Once the facilitator ‘closes’ the fish bowl NO NEW people can come to the centre. Those in the middle can finish their comments. </a:t>
            </a:r>
          </a:p>
          <a:p>
            <a:pPr marL="342900" indent="-342900">
              <a:buAutoNum type="arabicPeriod"/>
            </a:pPr>
            <a:r>
              <a:rPr lang="en-GB" b="1" dirty="0" smtClean="0"/>
              <a:t>The justifier may have final remarks at the end to try to convince people.</a:t>
            </a:r>
          </a:p>
          <a:p>
            <a:endParaRPr lang="en-GB" dirty="0" smtClean="0"/>
          </a:p>
          <a:p>
            <a:endParaRPr lang="en-GB" dirty="0" smtClean="0"/>
          </a:p>
          <a:p>
            <a:endParaRPr lang="en-GB" dirty="0"/>
          </a:p>
          <a:p>
            <a:endParaRPr lang="en-GB" dirty="0"/>
          </a:p>
        </p:txBody>
      </p:sp>
      <p:sp>
        <p:nvSpPr>
          <p:cNvPr id="6" name="Rectangle 23"/>
          <p:cNvSpPr txBox="1">
            <a:spLocks noChangeArrowheads="1"/>
          </p:cNvSpPr>
          <p:nvPr/>
        </p:nvSpPr>
        <p:spPr bwMode="auto">
          <a:xfrm>
            <a:off x="0" y="0"/>
            <a:ext cx="9122568" cy="539750"/>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Bef>
                <a:spcPct val="50000"/>
              </a:spcBef>
              <a:spcAft>
                <a:spcPct val="0"/>
              </a:spcAft>
            </a:pPr>
            <a:r>
              <a:rPr lang="en-US" sz="2400" b="1" dirty="0" smtClean="0">
                <a:solidFill>
                  <a:srgbClr val="000000"/>
                </a:solidFill>
              </a:rPr>
              <a:t>Multi-stakeholder negotiation methodology</a:t>
            </a:r>
            <a:endParaRPr lang="en-US" sz="2400" b="1" dirty="0">
              <a:solidFill>
                <a:srgbClr val="000000"/>
              </a:solidFill>
            </a:endParaRPr>
          </a:p>
        </p:txBody>
      </p:sp>
      <p:sp>
        <p:nvSpPr>
          <p:cNvPr id="3" name="TextBox 2"/>
          <p:cNvSpPr txBox="1"/>
          <p:nvPr/>
        </p:nvSpPr>
        <p:spPr>
          <a:xfrm>
            <a:off x="177808" y="6246604"/>
            <a:ext cx="8642664" cy="369332"/>
          </a:xfrm>
          <a:prstGeom prst="rect">
            <a:avLst/>
          </a:prstGeom>
          <a:noFill/>
        </p:spPr>
        <p:txBody>
          <a:bodyPr wrap="square" rtlCol="0">
            <a:spAutoFit/>
          </a:bodyPr>
          <a:lstStyle/>
          <a:p>
            <a:r>
              <a:rPr lang="en-GB" b="1" dirty="0" smtClean="0">
                <a:solidFill>
                  <a:srgbClr val="7030A0"/>
                </a:solidFill>
              </a:rPr>
              <a:t>This method is best explained by a demonstration which will now follow</a:t>
            </a:r>
            <a:r>
              <a:rPr lang="en-GB" dirty="0" smtClean="0"/>
              <a:t>.</a:t>
            </a:r>
            <a:endParaRPr lang="en-GB" dirty="0"/>
          </a:p>
        </p:txBody>
      </p:sp>
      <p:sp>
        <p:nvSpPr>
          <p:cNvPr id="7" name="Text Box 3"/>
          <p:cNvSpPr txBox="1">
            <a:spLocks noChangeArrowheads="1"/>
          </p:cNvSpPr>
          <p:nvPr/>
        </p:nvSpPr>
        <p:spPr bwMode="auto">
          <a:xfrm>
            <a:off x="177808" y="4800405"/>
            <a:ext cx="407235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spcBef>
                <a:spcPct val="30000"/>
              </a:spcBef>
            </a:pPr>
            <a:r>
              <a:rPr lang="en-GB" sz="2400" dirty="0" smtClean="0">
                <a:solidFill>
                  <a:srgbClr val="000000"/>
                </a:solidFill>
                <a:latin typeface="Arial" pitchFamily="34" charset="0"/>
                <a:cs typeface="Arial" pitchFamily="34" charset="0"/>
              </a:rPr>
              <a:t>‘Fishbowl’ is the outside circle – the ‘fish’ are in middle.</a:t>
            </a:r>
            <a:endParaRPr lang="en-GB" sz="2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0900521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09" name="Group 89"/>
          <p:cNvGraphicFramePr>
            <a:graphicFrameLocks noGrp="1"/>
          </p:cNvGraphicFramePr>
          <p:nvPr>
            <p:extLst>
              <p:ext uri="{D42A27DB-BD31-4B8C-83A1-F6EECF244321}">
                <p14:modId xmlns:p14="http://schemas.microsoft.com/office/powerpoint/2010/main" val="3242513228"/>
              </p:ext>
            </p:extLst>
          </p:nvPr>
        </p:nvGraphicFramePr>
        <p:xfrm>
          <a:off x="395288" y="692150"/>
          <a:ext cx="8296274" cy="3442300"/>
        </p:xfrm>
        <a:graphic>
          <a:graphicData uri="http://schemas.openxmlformats.org/drawingml/2006/table">
            <a:tbl>
              <a:tblPr/>
              <a:tblGrid>
                <a:gridCol w="1063943"/>
                <a:gridCol w="1312569"/>
                <a:gridCol w="1080120"/>
                <a:gridCol w="936104"/>
                <a:gridCol w="1296144"/>
                <a:gridCol w="1152128"/>
                <a:gridCol w="720080"/>
                <a:gridCol w="735186"/>
              </a:tblGrid>
              <a:tr h="432594">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1" i="0" u="none" strike="noStrike" cap="none" normalizeH="0" baseline="0" dirty="0" smtClean="0">
                          <a:ln>
                            <a:noFill/>
                          </a:ln>
                          <a:solidFill>
                            <a:schemeClr val="tx1"/>
                          </a:solidFill>
                          <a:effectLst/>
                          <a:latin typeface="Arial" charset="0"/>
                          <a:ea typeface="Microsoft YaHei" charset="-122"/>
                          <a:cs typeface="Arial" charset="0"/>
                        </a:rPr>
                        <a:t>  </a:t>
                      </a:r>
                      <a:r>
                        <a:rPr kumimoji="0" lang="en-US" sz="1600" b="1" i="0" u="none" strike="noStrike" cap="none" normalizeH="0" baseline="0" dirty="0" smtClean="0">
                          <a:ln>
                            <a:noFill/>
                          </a:ln>
                          <a:solidFill>
                            <a:schemeClr val="tx1"/>
                          </a:solidFill>
                          <a:effectLst/>
                          <a:latin typeface="Arial" charset="0"/>
                          <a:ea typeface="Microsoft YaHei" charset="-122"/>
                          <a:cs typeface="Arial" charset="0"/>
                        </a:rPr>
                        <a:t>Criteria</a:t>
                      </a: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1" i="0" u="none" strike="noStrike" cap="none" normalizeH="0" baseline="0" dirty="0" smtClean="0">
                          <a:ln>
                            <a:noFill/>
                          </a:ln>
                          <a:solidFill>
                            <a:srgbClr val="000000"/>
                          </a:solidFill>
                          <a:effectLst/>
                          <a:latin typeface="Arial" charset="0"/>
                          <a:ea typeface="Microsoft YaHei" charset="-122"/>
                          <a:cs typeface="Arial" charset="0"/>
                        </a:rPr>
                        <a:t>Sustainable forest management</a:t>
                      </a:r>
                    </a:p>
                  </a:txBody>
                  <a:tcPr marL="90000" marR="90000" marT="58067"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1" i="0" u="none" strike="noStrike" cap="none" normalizeH="0" baseline="0" dirty="0" smtClean="0">
                          <a:ln>
                            <a:noFill/>
                          </a:ln>
                          <a:solidFill>
                            <a:srgbClr val="000000"/>
                          </a:solidFill>
                          <a:effectLst/>
                          <a:latin typeface="Arial" charset="0"/>
                          <a:ea typeface="Microsoft YaHei" charset="-122"/>
                          <a:cs typeface="Arial" charset="0"/>
                        </a:rPr>
                        <a:t>Economic/</a:t>
                      </a:r>
                    </a:p>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1" i="0" u="none" strike="noStrike" cap="none" normalizeH="0" baseline="0" dirty="0" smtClean="0">
                          <a:ln>
                            <a:noFill/>
                          </a:ln>
                          <a:solidFill>
                            <a:srgbClr val="000000"/>
                          </a:solidFill>
                          <a:effectLst/>
                          <a:latin typeface="Arial" charset="0"/>
                          <a:ea typeface="Microsoft YaHei" charset="-122"/>
                          <a:cs typeface="Arial" charset="0"/>
                        </a:rPr>
                        <a:t>livelihood</a:t>
                      </a:r>
                    </a:p>
                  </a:txBody>
                  <a:tcPr marL="90000" marR="90000" marT="58067"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1" i="0" u="none" strike="noStrike" cap="none" normalizeH="0" baseline="0" dirty="0" smtClean="0">
                          <a:ln>
                            <a:noFill/>
                          </a:ln>
                          <a:solidFill>
                            <a:srgbClr val="000000"/>
                          </a:solidFill>
                          <a:effectLst/>
                          <a:latin typeface="Arial" charset="0"/>
                          <a:ea typeface="Microsoft YaHei" charset="-122"/>
                          <a:cs typeface="Arial" charset="0"/>
                        </a:rPr>
                        <a:t>Social</a:t>
                      </a:r>
                    </a:p>
                  </a:txBody>
                  <a:tcPr marL="90000" marR="90000" marT="58067"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1" i="0" u="none" strike="noStrike" cap="none" normalizeH="0" baseline="0" dirty="0" smtClean="0">
                          <a:ln>
                            <a:noFill/>
                          </a:ln>
                          <a:solidFill>
                            <a:srgbClr val="000000"/>
                          </a:solidFill>
                          <a:effectLst/>
                          <a:latin typeface="Arial" charset="0"/>
                          <a:ea typeface="Microsoft YaHei" charset="-122"/>
                          <a:cs typeface="Arial" charset="0"/>
                        </a:rPr>
                        <a:t>Wood energy development</a:t>
                      </a:r>
                    </a:p>
                  </a:txBody>
                  <a:tcPr marL="90000" marR="90000" marT="58067"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1" i="0" u="none" strike="noStrike" cap="none" normalizeH="0" baseline="0" dirty="0" smtClean="0">
                          <a:ln>
                            <a:noFill/>
                          </a:ln>
                          <a:solidFill>
                            <a:srgbClr val="000000"/>
                          </a:solidFill>
                          <a:effectLst/>
                          <a:latin typeface="Arial" charset="0"/>
                          <a:ea typeface="Microsoft YaHei" charset="-122"/>
                          <a:cs typeface="Arial" charset="0"/>
                        </a:rPr>
                        <a:t>Feasibility</a:t>
                      </a:r>
                    </a:p>
                  </a:txBody>
                  <a:tcPr marL="90000" marR="90000" marT="58067"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1" i="0" u="none" strike="noStrike" cap="none" normalizeH="0" baseline="0" dirty="0" smtClean="0">
                          <a:ln>
                            <a:noFill/>
                          </a:ln>
                          <a:solidFill>
                            <a:srgbClr val="000000"/>
                          </a:solidFill>
                          <a:effectLst/>
                          <a:latin typeface="Arial" charset="0"/>
                          <a:ea typeface="Microsoft YaHei" charset="-122"/>
                          <a:cs typeface="Arial" charset="0"/>
                        </a:rPr>
                        <a:t>Total</a:t>
                      </a:r>
                    </a:p>
                  </a:txBody>
                  <a:tcPr marL="90000" marR="90000" marT="58067"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1" i="0" u="none" strike="noStrike" cap="none" normalizeH="0" baseline="0" dirty="0" smtClean="0">
                          <a:ln>
                            <a:noFill/>
                          </a:ln>
                          <a:solidFill>
                            <a:srgbClr val="000000"/>
                          </a:solidFill>
                          <a:effectLst/>
                          <a:latin typeface="Arial" charset="0"/>
                          <a:ea typeface="Microsoft YaHei" charset="-122"/>
                          <a:cs typeface="Arial" charset="0"/>
                        </a:rPr>
                        <a:t>Ranks</a:t>
                      </a:r>
                    </a:p>
                  </a:txBody>
                  <a:tcPr marL="90000" marR="90000" marT="58067"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BBE0E3"/>
                    </a:solidFill>
                  </a:tcPr>
                </a:tc>
              </a:tr>
              <a:tr h="91440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dirty="0" smtClean="0">
                          <a:ln>
                            <a:noFill/>
                          </a:ln>
                          <a:solidFill>
                            <a:srgbClr val="000000"/>
                          </a:solidFill>
                          <a:effectLst/>
                          <a:latin typeface="Arial" charset="0"/>
                          <a:ea typeface="Microsoft YaHei" charset="-122"/>
                          <a:cs typeface="Arial" charset="0"/>
                        </a:rPr>
                        <a:t>Policy recommendation </a:t>
                      </a: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dirty="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r>
              <a:tr h="91440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dirty="0" smtClean="0">
                          <a:ln>
                            <a:noFill/>
                          </a:ln>
                          <a:solidFill>
                            <a:srgbClr val="000000"/>
                          </a:solidFill>
                          <a:effectLst/>
                          <a:latin typeface="Arial" charset="0"/>
                          <a:ea typeface="Microsoft YaHei" charset="-122"/>
                          <a:cs typeface="Arial" charset="0"/>
                        </a:rPr>
                        <a:t>Policy recommendation </a:t>
                      </a: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3F9FA"/>
                    </a:solidFill>
                  </a:tcPr>
                </a:tc>
              </a:tr>
              <a:tr h="91440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dirty="0" smtClean="0">
                          <a:ln>
                            <a:noFill/>
                          </a:ln>
                          <a:solidFill>
                            <a:srgbClr val="000000"/>
                          </a:solidFill>
                          <a:effectLst/>
                          <a:latin typeface="Arial" charset="0"/>
                          <a:ea typeface="Microsoft YaHei" charset="-122"/>
                          <a:cs typeface="Arial" charset="0"/>
                        </a:rPr>
                        <a:t>Policy recommendation </a:t>
                      </a: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dirty="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dirty="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dirty="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r>
            </a:tbl>
          </a:graphicData>
        </a:graphic>
      </p:graphicFrame>
      <p:sp>
        <p:nvSpPr>
          <p:cNvPr id="4" name="Rectangle 23"/>
          <p:cNvSpPr txBox="1">
            <a:spLocks noChangeArrowheads="1"/>
          </p:cNvSpPr>
          <p:nvPr/>
        </p:nvSpPr>
        <p:spPr bwMode="auto">
          <a:xfrm>
            <a:off x="0" y="0"/>
            <a:ext cx="9122568" cy="539750"/>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Bef>
                <a:spcPct val="50000"/>
              </a:spcBef>
              <a:spcAft>
                <a:spcPct val="0"/>
              </a:spcAft>
            </a:pPr>
            <a:r>
              <a:rPr lang="en-US" sz="2400" b="1" dirty="0" smtClean="0">
                <a:solidFill>
                  <a:srgbClr val="000000"/>
                </a:solidFill>
              </a:rPr>
              <a:t>Collectively ranking policy priorities </a:t>
            </a:r>
            <a:endParaRPr lang="en-US" sz="2400" b="1" dirty="0">
              <a:solidFill>
                <a:srgbClr val="000000"/>
              </a:solidFill>
            </a:endParaRPr>
          </a:p>
        </p:txBody>
      </p:sp>
      <p:sp>
        <p:nvSpPr>
          <p:cNvPr id="2" name="TextBox 1"/>
          <p:cNvSpPr txBox="1"/>
          <p:nvPr/>
        </p:nvSpPr>
        <p:spPr>
          <a:xfrm>
            <a:off x="611560" y="4941168"/>
            <a:ext cx="7704856" cy="1754326"/>
          </a:xfrm>
          <a:prstGeom prst="rect">
            <a:avLst/>
          </a:prstGeom>
          <a:noFill/>
        </p:spPr>
        <p:txBody>
          <a:bodyPr wrap="square" rtlCol="0">
            <a:spAutoFit/>
          </a:bodyPr>
          <a:lstStyle/>
          <a:p>
            <a:pPr algn="ctr"/>
            <a:r>
              <a:rPr lang="en-GB" dirty="0" smtClean="0"/>
              <a:t>Procedure: You are no longer in your ‘roles’ – so do not be biased. Every individual should rank every policy recommendation according to the criteria – rank vertically. A score of ‘3’  means that that policy recommendation scores best for that criteria, ‘2’ for the next best and ‘1’ for the worst. Ranks of 3, 2 or 1 must be provided for every cell in the table, and for each recommendation no two ranks can be the same.</a:t>
            </a:r>
            <a:endParaRPr lang="en-GB" dirty="0"/>
          </a:p>
        </p:txBody>
      </p:sp>
      <p:cxnSp>
        <p:nvCxnSpPr>
          <p:cNvPr id="5" name="Straight Connector 4"/>
          <p:cNvCxnSpPr/>
          <p:nvPr/>
        </p:nvCxnSpPr>
        <p:spPr>
          <a:xfrm>
            <a:off x="395536" y="764704"/>
            <a:ext cx="1008112" cy="5760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2647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9750"/>
            <a:ext cx="4332778" cy="32492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23"/>
          <p:cNvSpPr txBox="1">
            <a:spLocks noChangeArrowheads="1"/>
          </p:cNvSpPr>
          <p:nvPr/>
        </p:nvSpPr>
        <p:spPr bwMode="auto">
          <a:xfrm>
            <a:off x="0" y="0"/>
            <a:ext cx="9122568" cy="539750"/>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Bef>
                <a:spcPct val="50000"/>
              </a:spcBef>
              <a:spcAft>
                <a:spcPct val="0"/>
              </a:spcAft>
            </a:pPr>
            <a:r>
              <a:rPr lang="en-US" sz="2400" b="1" dirty="0" smtClean="0">
                <a:solidFill>
                  <a:srgbClr val="000000"/>
                </a:solidFill>
              </a:rPr>
              <a:t>Policy priority negotiation – reflection on methods</a:t>
            </a:r>
            <a:endParaRPr lang="en-US" sz="2400" b="1" dirty="0">
              <a:solidFill>
                <a:srgbClr val="000000"/>
              </a:solidFill>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2779" y="539750"/>
            <a:ext cx="4789790" cy="32492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1619672" y="2925169"/>
            <a:ext cx="2304256" cy="646331"/>
          </a:xfrm>
          <a:prstGeom prst="rect">
            <a:avLst/>
          </a:prstGeom>
          <a:solidFill>
            <a:schemeClr val="bg1"/>
          </a:solidFill>
        </p:spPr>
        <p:txBody>
          <a:bodyPr wrap="square" rtlCol="0">
            <a:spAutoFit/>
          </a:bodyPr>
          <a:lstStyle/>
          <a:p>
            <a:r>
              <a:rPr lang="en-GB" dirty="0" smtClean="0"/>
              <a:t>Fish bowl debate method</a:t>
            </a:r>
            <a:endParaRPr lang="en-GB" dirty="0"/>
          </a:p>
        </p:txBody>
      </p:sp>
      <p:sp>
        <p:nvSpPr>
          <p:cNvPr id="7" name="TextBox 6"/>
          <p:cNvSpPr txBox="1"/>
          <p:nvPr/>
        </p:nvSpPr>
        <p:spPr>
          <a:xfrm>
            <a:off x="6228184" y="2918992"/>
            <a:ext cx="2304256" cy="369332"/>
          </a:xfrm>
          <a:prstGeom prst="rect">
            <a:avLst/>
          </a:prstGeom>
          <a:solidFill>
            <a:schemeClr val="bg1"/>
          </a:solidFill>
        </p:spPr>
        <p:txBody>
          <a:bodyPr wrap="square" rtlCol="0">
            <a:spAutoFit/>
          </a:bodyPr>
          <a:lstStyle/>
          <a:p>
            <a:r>
              <a:rPr lang="en-GB" dirty="0" smtClean="0"/>
              <a:t>Priority ranking</a:t>
            </a:r>
            <a:endParaRPr lang="en-GB" dirty="0"/>
          </a:p>
        </p:txBody>
      </p:sp>
      <p:sp>
        <p:nvSpPr>
          <p:cNvPr id="3" name="TextBox 2"/>
          <p:cNvSpPr txBox="1"/>
          <p:nvPr/>
        </p:nvSpPr>
        <p:spPr>
          <a:xfrm>
            <a:off x="467544" y="4509120"/>
            <a:ext cx="8568952" cy="1569660"/>
          </a:xfrm>
          <a:prstGeom prst="rect">
            <a:avLst/>
          </a:prstGeom>
          <a:noFill/>
        </p:spPr>
        <p:txBody>
          <a:bodyPr wrap="square" rtlCol="0">
            <a:spAutoFit/>
          </a:bodyPr>
          <a:lstStyle/>
          <a:p>
            <a:pPr marL="342900" indent="-342900">
              <a:buAutoNum type="arabicPeriod"/>
            </a:pPr>
            <a:r>
              <a:rPr lang="en-GB" sz="2400" dirty="0" smtClean="0"/>
              <a:t>Strengths of method</a:t>
            </a:r>
          </a:p>
          <a:p>
            <a:pPr marL="342900" indent="-342900">
              <a:buAutoNum type="arabicPeriod"/>
            </a:pPr>
            <a:r>
              <a:rPr lang="en-GB" sz="2400" dirty="0" smtClean="0"/>
              <a:t>Weakness/limitations of method</a:t>
            </a:r>
          </a:p>
          <a:p>
            <a:pPr marL="342900" indent="-342900">
              <a:buAutoNum type="arabicPeriod"/>
            </a:pPr>
            <a:r>
              <a:rPr lang="en-GB" sz="2400" dirty="0" smtClean="0"/>
              <a:t>Recommendations for application/adaptation to your context</a:t>
            </a:r>
            <a:r>
              <a:rPr lang="en-GB" dirty="0" smtClean="0"/>
              <a:t>.</a:t>
            </a:r>
            <a:endParaRPr lang="en-GB" dirty="0"/>
          </a:p>
        </p:txBody>
      </p:sp>
    </p:spTree>
    <p:extLst>
      <p:ext uri="{BB962C8B-B14F-4D97-AF65-F5344CB8AC3E}">
        <p14:creationId xmlns:p14="http://schemas.microsoft.com/office/powerpoint/2010/main" val="30245412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530225" y="473075"/>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endParaRPr lang="en-GB" smtClean="0"/>
          </a:p>
          <a:p>
            <a:pPr algn="ctr" eaLnBrk="1" hangingPunct="1">
              <a:buFontTx/>
              <a:buNone/>
            </a:pPr>
            <a:endParaRPr lang="en-GB" smtClean="0"/>
          </a:p>
          <a:p>
            <a:pPr algn="ctr" eaLnBrk="1" hangingPunct="1">
              <a:buFontTx/>
              <a:buNone/>
            </a:pPr>
            <a:endParaRPr lang="en-GB" smtClean="0"/>
          </a:p>
        </p:txBody>
      </p:sp>
      <p:sp>
        <p:nvSpPr>
          <p:cNvPr id="3" name="Rectangle 2"/>
          <p:cNvSpPr/>
          <p:nvPr/>
        </p:nvSpPr>
        <p:spPr>
          <a:xfrm>
            <a:off x="1045691" y="1916831"/>
            <a:ext cx="7031186" cy="4248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Arc 8"/>
          <p:cNvSpPr/>
          <p:nvPr/>
        </p:nvSpPr>
        <p:spPr>
          <a:xfrm rot="15987480">
            <a:off x="3537082" y="1216864"/>
            <a:ext cx="1512888" cy="1368425"/>
          </a:xfrm>
          <a:prstGeom prst="arc">
            <a:avLst>
              <a:gd name="adj1" fmla="val 16200000"/>
              <a:gd name="adj2" fmla="val 5707401"/>
            </a:avLst>
          </a:prstGeom>
          <a:ln w="76200"/>
        </p:spPr>
        <p:style>
          <a:lnRef idx="1">
            <a:schemeClr val="dk1"/>
          </a:lnRef>
          <a:fillRef idx="0">
            <a:schemeClr val="dk1"/>
          </a:fillRef>
          <a:effectRef idx="0">
            <a:schemeClr val="dk1"/>
          </a:effectRef>
          <a:fontRef idx="minor">
            <a:schemeClr val="tx1"/>
          </a:fontRef>
        </p:style>
        <p:txBody>
          <a:bodyPr anchor="ctr"/>
          <a:lstStyle/>
          <a:p>
            <a:pPr algn="ctr">
              <a:defRPr/>
            </a:pPr>
            <a:endParaRPr lang="en-GB"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1907704" y="2127041"/>
            <a:ext cx="1512168"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schemeClr val="tx1"/>
                  </a:solidFill>
                </a:ln>
              </a:rPr>
              <a:t>Quick target assessment method</a:t>
            </a:r>
            <a:endParaRPr lang="en-GB" dirty="0">
              <a:ln>
                <a:solidFill>
                  <a:schemeClr val="tx1"/>
                </a:solidFill>
              </a:ln>
            </a:endParaRPr>
          </a:p>
        </p:txBody>
      </p:sp>
      <p:sp>
        <p:nvSpPr>
          <p:cNvPr id="8" name="TextBox 7"/>
          <p:cNvSpPr txBox="1"/>
          <p:nvPr/>
        </p:nvSpPr>
        <p:spPr>
          <a:xfrm>
            <a:off x="3862497" y="2132856"/>
            <a:ext cx="1512168"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schemeClr val="tx1"/>
                  </a:solidFill>
                </a:ln>
              </a:rPr>
              <a:t>Poster with post-it method</a:t>
            </a:r>
            <a:endParaRPr lang="en-GB" dirty="0">
              <a:ln>
                <a:solidFill>
                  <a:schemeClr val="tx1"/>
                </a:solidFill>
              </a:ln>
            </a:endParaRPr>
          </a:p>
        </p:txBody>
      </p:sp>
      <p:sp>
        <p:nvSpPr>
          <p:cNvPr id="10" name="Rectangle 23"/>
          <p:cNvSpPr txBox="1">
            <a:spLocks noChangeArrowheads="1"/>
          </p:cNvSpPr>
          <p:nvPr/>
        </p:nvSpPr>
        <p:spPr bwMode="auto">
          <a:xfrm>
            <a:off x="0" y="1"/>
            <a:ext cx="9122568" cy="692696"/>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Arial" pitchFamily="34" charset="0"/>
                <a:cs typeface="Arial" pitchFamily="34" charset="0"/>
              </a:rPr>
              <a:t>Social methods tool box for engaging stakeholders and for negotiation of Sustainable Forest Management for a greener economy strategies.</a:t>
            </a:r>
            <a:endParaRPr lang="en-US" sz="2400" b="1" dirty="0">
              <a:latin typeface="Arial" pitchFamily="34" charset="0"/>
              <a:cs typeface="Arial" pitchFamily="34" charset="0"/>
            </a:endParaRPr>
          </a:p>
        </p:txBody>
      </p:sp>
      <p:sp>
        <p:nvSpPr>
          <p:cNvPr id="11" name="TextBox 10"/>
          <p:cNvSpPr txBox="1"/>
          <p:nvPr/>
        </p:nvSpPr>
        <p:spPr>
          <a:xfrm>
            <a:off x="5652120" y="2132856"/>
            <a:ext cx="151216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schemeClr val="tx1"/>
                  </a:solidFill>
                </a:ln>
              </a:rPr>
              <a:t>Stakeholder mapping </a:t>
            </a:r>
            <a:endParaRPr lang="en-GB" dirty="0">
              <a:ln>
                <a:solidFill>
                  <a:schemeClr val="tx1"/>
                </a:solidFill>
              </a:ln>
            </a:endParaRPr>
          </a:p>
        </p:txBody>
      </p:sp>
      <p:sp>
        <p:nvSpPr>
          <p:cNvPr id="12" name="TextBox 11"/>
          <p:cNvSpPr txBox="1"/>
          <p:nvPr/>
        </p:nvSpPr>
        <p:spPr>
          <a:xfrm>
            <a:off x="1891680" y="3212976"/>
            <a:ext cx="151216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schemeClr val="tx1"/>
                  </a:solidFill>
                </a:ln>
              </a:rPr>
              <a:t>Problem Analysis</a:t>
            </a:r>
            <a:endParaRPr lang="en-GB" dirty="0">
              <a:ln>
                <a:solidFill>
                  <a:schemeClr val="tx1"/>
                </a:solidFill>
              </a:ln>
            </a:endParaRPr>
          </a:p>
        </p:txBody>
      </p:sp>
      <p:sp>
        <p:nvSpPr>
          <p:cNvPr id="13" name="TextBox 12"/>
          <p:cNvSpPr txBox="1"/>
          <p:nvPr/>
        </p:nvSpPr>
        <p:spPr>
          <a:xfrm>
            <a:off x="3733192" y="3440902"/>
            <a:ext cx="1656184"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schemeClr val="tx1"/>
                  </a:solidFill>
                </a:ln>
              </a:rPr>
              <a:t>Rights, Revenues and responsibilities analysis</a:t>
            </a:r>
            <a:endParaRPr lang="en-GB" dirty="0">
              <a:ln>
                <a:solidFill>
                  <a:schemeClr val="tx1"/>
                </a:solidFill>
              </a:ln>
            </a:endParaRPr>
          </a:p>
        </p:txBody>
      </p:sp>
      <p:sp>
        <p:nvSpPr>
          <p:cNvPr id="14" name="TextBox 13"/>
          <p:cNvSpPr txBox="1"/>
          <p:nvPr/>
        </p:nvSpPr>
        <p:spPr>
          <a:xfrm>
            <a:off x="6012160" y="3076267"/>
            <a:ext cx="1656184"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schemeClr val="tx1"/>
                  </a:solidFill>
                </a:ln>
              </a:rPr>
              <a:t>Strengths, Weaknesses, Opportunities and Threats Analysis</a:t>
            </a:r>
            <a:endParaRPr lang="en-GB" dirty="0">
              <a:ln>
                <a:solidFill>
                  <a:schemeClr val="tx1"/>
                </a:solidFill>
              </a:ln>
            </a:endParaRPr>
          </a:p>
        </p:txBody>
      </p:sp>
      <p:sp>
        <p:nvSpPr>
          <p:cNvPr id="15" name="TextBox 14"/>
          <p:cNvSpPr txBox="1"/>
          <p:nvPr/>
        </p:nvSpPr>
        <p:spPr>
          <a:xfrm>
            <a:off x="1619672" y="4517403"/>
            <a:ext cx="151216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schemeClr val="tx1"/>
                  </a:solidFill>
                </a:ln>
              </a:rPr>
              <a:t>Fishbowl debate</a:t>
            </a:r>
            <a:endParaRPr lang="en-GB" dirty="0">
              <a:ln>
                <a:solidFill>
                  <a:schemeClr val="tx1"/>
                </a:solidFill>
              </a:ln>
            </a:endParaRPr>
          </a:p>
        </p:txBody>
      </p:sp>
      <p:sp>
        <p:nvSpPr>
          <p:cNvPr id="16" name="TextBox 15"/>
          <p:cNvSpPr txBox="1"/>
          <p:nvPr/>
        </p:nvSpPr>
        <p:spPr>
          <a:xfrm>
            <a:off x="6012160" y="4840568"/>
            <a:ext cx="151216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schemeClr val="tx1"/>
                  </a:solidFill>
                </a:ln>
              </a:rPr>
              <a:t>Priority ranking</a:t>
            </a:r>
            <a:endParaRPr lang="en-GB" dirty="0">
              <a:ln>
                <a:solidFill>
                  <a:schemeClr val="tx1"/>
                </a:solidFill>
              </a:ln>
            </a:endParaRPr>
          </a:p>
        </p:txBody>
      </p:sp>
    </p:spTree>
    <p:extLst>
      <p:ext uri="{BB962C8B-B14F-4D97-AF65-F5344CB8AC3E}">
        <p14:creationId xmlns:p14="http://schemas.microsoft.com/office/powerpoint/2010/main" val="3646582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2162"/>
          </a:xfrm>
        </p:spPr>
        <p:txBody>
          <a:bodyPr>
            <a:normAutofit fontScale="90000"/>
          </a:bodyPr>
          <a:lstStyle/>
          <a:p>
            <a:r>
              <a:rPr lang="en-US" b="1" dirty="0" smtClean="0"/>
              <a:t>Wood Energy in the Green Economy</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600" y="1333500"/>
            <a:ext cx="5130800" cy="3848100"/>
          </a:xfrm>
          <a:prstGeom prst="rect">
            <a:avLst/>
          </a:prstGeom>
          <a:ln>
            <a:noFill/>
          </a:ln>
          <a:effectLst>
            <a:softEdge rad="112500"/>
          </a:effectLst>
        </p:spPr>
      </p:pic>
      <p:sp>
        <p:nvSpPr>
          <p:cNvPr id="7" name="TextBox 6"/>
          <p:cNvSpPr txBox="1"/>
          <p:nvPr/>
        </p:nvSpPr>
        <p:spPr>
          <a:xfrm>
            <a:off x="5611688" y="1374299"/>
            <a:ext cx="3352800" cy="3854901"/>
          </a:xfrm>
          <a:prstGeom prst="rect">
            <a:avLst/>
          </a:prstGeom>
          <a:noFill/>
        </p:spPr>
        <p:txBody>
          <a:bodyPr wrap="square" rtlCol="0">
            <a:spAutoFit/>
          </a:bodyPr>
          <a:lstStyle/>
          <a:p>
            <a:r>
              <a:rPr lang="en-US" b="1" u="sng" dirty="0" smtClean="0">
                <a:solidFill>
                  <a:prstClr val="black"/>
                </a:solidFill>
                <a:latin typeface="Arial" pitchFamily="34" charset="0"/>
                <a:cs typeface="Arial" pitchFamily="34" charset="0"/>
              </a:rPr>
              <a:t>Forest Products</a:t>
            </a:r>
          </a:p>
          <a:p>
            <a:pPr marL="285750" indent="-285750">
              <a:buFontTx/>
              <a:buChar char="-"/>
            </a:pPr>
            <a:r>
              <a:rPr lang="en-US" dirty="0" smtClean="0">
                <a:solidFill>
                  <a:prstClr val="black"/>
                </a:solidFill>
                <a:latin typeface="Arial" pitchFamily="34" charset="0"/>
                <a:cs typeface="Arial" pitchFamily="34" charset="0"/>
              </a:rPr>
              <a:t>Food</a:t>
            </a:r>
          </a:p>
          <a:p>
            <a:pPr marL="285750" indent="-285750">
              <a:buFontTx/>
              <a:buChar char="-"/>
            </a:pPr>
            <a:r>
              <a:rPr lang="en-US" dirty="0" smtClean="0">
                <a:solidFill>
                  <a:prstClr val="black"/>
                </a:solidFill>
                <a:latin typeface="Arial" pitchFamily="34" charset="0"/>
                <a:cs typeface="Arial" pitchFamily="34" charset="0"/>
              </a:rPr>
              <a:t>Fiber, fodder</a:t>
            </a:r>
          </a:p>
          <a:p>
            <a:pPr marL="285750" indent="-285750">
              <a:buFontTx/>
              <a:buChar char="-"/>
            </a:pPr>
            <a:r>
              <a:rPr lang="en-US" b="1" dirty="0" smtClean="0">
                <a:solidFill>
                  <a:srgbClr val="F79646">
                    <a:lumMod val="75000"/>
                  </a:srgbClr>
                </a:solidFill>
                <a:latin typeface="Arial" pitchFamily="34" charset="0"/>
                <a:cs typeface="Arial" pitchFamily="34" charset="0"/>
              </a:rPr>
              <a:t>Energy</a:t>
            </a:r>
          </a:p>
          <a:p>
            <a:pPr marL="285750" indent="-285750">
              <a:buFontTx/>
              <a:buChar char="-"/>
            </a:pPr>
            <a:r>
              <a:rPr lang="en-US" dirty="0" smtClean="0">
                <a:solidFill>
                  <a:prstClr val="black"/>
                </a:solidFill>
                <a:latin typeface="Arial" pitchFamily="34" charset="0"/>
                <a:cs typeface="Arial" pitchFamily="34" charset="0"/>
              </a:rPr>
              <a:t>Timber</a:t>
            </a:r>
          </a:p>
          <a:p>
            <a:endParaRPr lang="en-US" sz="1050" dirty="0" smtClean="0">
              <a:solidFill>
                <a:prstClr val="black"/>
              </a:solidFill>
              <a:latin typeface="Arial" pitchFamily="34" charset="0"/>
              <a:cs typeface="Arial" pitchFamily="34" charset="0"/>
            </a:endParaRPr>
          </a:p>
          <a:p>
            <a:r>
              <a:rPr lang="en-US" b="1" u="sng" dirty="0" smtClean="0">
                <a:solidFill>
                  <a:prstClr val="black"/>
                </a:solidFill>
                <a:latin typeface="Arial" pitchFamily="34" charset="0"/>
                <a:cs typeface="Arial" pitchFamily="34" charset="0"/>
              </a:rPr>
              <a:t>Ecosystem Services</a:t>
            </a:r>
          </a:p>
          <a:p>
            <a:pPr marL="285750" indent="-285750">
              <a:buFontTx/>
              <a:buChar char="-"/>
            </a:pPr>
            <a:r>
              <a:rPr lang="en-US" dirty="0" smtClean="0">
                <a:solidFill>
                  <a:prstClr val="black"/>
                </a:solidFill>
                <a:latin typeface="Arial" pitchFamily="34" charset="0"/>
                <a:cs typeface="Arial" pitchFamily="34" charset="0"/>
              </a:rPr>
              <a:t>Soil conservation</a:t>
            </a:r>
          </a:p>
          <a:p>
            <a:pPr marL="285750" indent="-285750">
              <a:buFontTx/>
              <a:buChar char="-"/>
            </a:pPr>
            <a:r>
              <a:rPr lang="en-US" dirty="0" smtClean="0">
                <a:solidFill>
                  <a:prstClr val="black"/>
                </a:solidFill>
                <a:latin typeface="Arial" pitchFamily="34" charset="0"/>
                <a:cs typeface="Arial" pitchFamily="34" charset="0"/>
              </a:rPr>
              <a:t>Carbon sequestration</a:t>
            </a:r>
          </a:p>
          <a:p>
            <a:pPr marL="285750" indent="-285750">
              <a:buFontTx/>
              <a:buChar char="-"/>
            </a:pPr>
            <a:r>
              <a:rPr lang="en-US" dirty="0">
                <a:solidFill>
                  <a:prstClr val="black"/>
                </a:solidFill>
                <a:latin typeface="Arial" pitchFamily="34" charset="0"/>
                <a:cs typeface="Arial" pitchFamily="34" charset="0"/>
              </a:rPr>
              <a:t>Flooding control</a:t>
            </a:r>
          </a:p>
          <a:p>
            <a:pPr marL="285750" indent="-285750">
              <a:buFontTx/>
              <a:buChar char="-"/>
            </a:pPr>
            <a:r>
              <a:rPr lang="en-US" dirty="0">
                <a:solidFill>
                  <a:prstClr val="black"/>
                </a:solidFill>
                <a:latin typeface="Arial" pitchFamily="34" charset="0"/>
                <a:cs typeface="Arial" pitchFamily="34" charset="0"/>
              </a:rPr>
              <a:t>Temperature control</a:t>
            </a:r>
          </a:p>
          <a:p>
            <a:pPr marL="285750" indent="-285750">
              <a:buFontTx/>
              <a:buChar char="-"/>
            </a:pPr>
            <a:r>
              <a:rPr lang="en-US" dirty="0" smtClean="0">
                <a:solidFill>
                  <a:prstClr val="black"/>
                </a:solidFill>
                <a:latin typeface="Arial" pitchFamily="34" charset="0"/>
                <a:cs typeface="Arial" pitchFamily="34" charset="0"/>
              </a:rPr>
              <a:t>Shelter</a:t>
            </a:r>
          </a:p>
          <a:p>
            <a:pPr marL="285750" indent="-285750">
              <a:buFontTx/>
              <a:buChar char="-"/>
            </a:pPr>
            <a:r>
              <a:rPr lang="en-US" dirty="0" smtClean="0">
                <a:solidFill>
                  <a:prstClr val="black"/>
                </a:solidFill>
                <a:latin typeface="Arial" pitchFamily="34" charset="0"/>
                <a:cs typeface="Arial" pitchFamily="34" charset="0"/>
              </a:rPr>
              <a:t>Watershed protection</a:t>
            </a:r>
          </a:p>
          <a:p>
            <a:pPr marL="285750" indent="-285750">
              <a:buFontTx/>
              <a:buChar char="-"/>
            </a:pPr>
            <a:r>
              <a:rPr lang="en-US" dirty="0" smtClean="0">
                <a:solidFill>
                  <a:prstClr val="black"/>
                </a:solidFill>
                <a:latin typeface="Arial" pitchFamily="34" charset="0"/>
                <a:cs typeface="Arial" pitchFamily="34" charset="0"/>
              </a:rPr>
              <a:t>Wildlife habitat, etc…</a:t>
            </a:r>
          </a:p>
        </p:txBody>
      </p:sp>
      <p:sp>
        <p:nvSpPr>
          <p:cNvPr id="3" name="Rectangle 2"/>
          <p:cNvSpPr/>
          <p:nvPr/>
        </p:nvSpPr>
        <p:spPr>
          <a:xfrm>
            <a:off x="395536" y="5326176"/>
            <a:ext cx="8443664" cy="1146468"/>
          </a:xfrm>
          <a:prstGeom prst="rect">
            <a:avLst/>
          </a:prstGeom>
        </p:spPr>
        <p:txBody>
          <a:bodyPr wrap="square">
            <a:spAutoFit/>
          </a:bodyPr>
          <a:lstStyle/>
          <a:p>
            <a:pPr>
              <a:buClr>
                <a:srgbClr val="C0504D"/>
              </a:buClr>
            </a:pPr>
            <a:r>
              <a:rPr lang="en-US" sz="2000" b="1" u="sng" dirty="0" smtClean="0">
                <a:solidFill>
                  <a:srgbClr val="F79646">
                    <a:lumMod val="75000"/>
                  </a:srgbClr>
                </a:solidFill>
                <a:latin typeface="Arial" pitchFamily="34" charset="0"/>
                <a:cs typeface="Arial" pitchFamily="34" charset="0"/>
              </a:rPr>
              <a:t>Wood Energy: </a:t>
            </a:r>
            <a:r>
              <a:rPr lang="en-US" sz="2000" dirty="0">
                <a:solidFill>
                  <a:prstClr val="black"/>
                </a:solidFill>
                <a:latin typeface="Arial" pitchFamily="34" charset="0"/>
                <a:cs typeface="Arial" pitchFamily="34" charset="0"/>
              </a:rPr>
              <a:t>Potential for local generation </a:t>
            </a:r>
            <a:r>
              <a:rPr lang="en-US" sz="2000" dirty="0" smtClean="0">
                <a:solidFill>
                  <a:prstClr val="black"/>
                </a:solidFill>
                <a:latin typeface="Arial" pitchFamily="34" charset="0"/>
                <a:cs typeface="Arial" pitchFamily="34" charset="0"/>
              </a:rPr>
              <a:t>of </a:t>
            </a:r>
            <a:r>
              <a:rPr lang="en-US" sz="2000" dirty="0">
                <a:solidFill>
                  <a:prstClr val="black"/>
                </a:solidFill>
                <a:latin typeface="Arial" pitchFamily="34" charset="0"/>
                <a:cs typeface="Arial" pitchFamily="34" charset="0"/>
              </a:rPr>
              <a:t>carbon-neutral* </a:t>
            </a:r>
            <a:r>
              <a:rPr lang="en-US" sz="2000" dirty="0" smtClean="0">
                <a:solidFill>
                  <a:prstClr val="black"/>
                </a:solidFill>
                <a:latin typeface="Arial" pitchFamily="34" charset="0"/>
                <a:cs typeface="Arial" pitchFamily="34" charset="0"/>
              </a:rPr>
              <a:t>energy while promoting better forest management</a:t>
            </a:r>
          </a:p>
          <a:p>
            <a:pPr>
              <a:buClr>
                <a:srgbClr val="C0504D"/>
              </a:buClr>
            </a:pPr>
            <a:endParaRPr lang="en-US" sz="1050" dirty="0" smtClean="0">
              <a:solidFill>
                <a:srgbClr val="FF0000"/>
              </a:solidFill>
              <a:latin typeface="Arial" pitchFamily="34" charset="0"/>
              <a:cs typeface="Arial" pitchFamily="34" charset="0"/>
            </a:endParaRPr>
          </a:p>
          <a:p>
            <a:pPr>
              <a:buClr>
                <a:srgbClr val="C0504D"/>
              </a:buClr>
            </a:pPr>
            <a:r>
              <a:rPr lang="en-US" i="1" dirty="0">
                <a:solidFill>
                  <a:prstClr val="white">
                    <a:lumMod val="50000"/>
                  </a:prstClr>
                </a:solidFill>
                <a:effectLst>
                  <a:outerShdw blurRad="38100" dist="38100" dir="2700000" algn="tl">
                    <a:srgbClr val="000000">
                      <a:alpha val="43137"/>
                    </a:srgbClr>
                  </a:outerShdw>
                </a:effectLst>
                <a:latin typeface="Arial" pitchFamily="34" charset="0"/>
                <a:cs typeface="Arial" pitchFamily="34" charset="0"/>
              </a:rPr>
              <a:t>* If Sustainable Forest Management is </a:t>
            </a:r>
            <a:r>
              <a:rPr lang="en-US" i="1" dirty="0" smtClean="0">
                <a:solidFill>
                  <a:prstClr val="white">
                    <a:lumMod val="50000"/>
                  </a:prstClr>
                </a:solidFill>
                <a:effectLst>
                  <a:outerShdw blurRad="38100" dist="38100" dir="2700000" algn="tl">
                    <a:srgbClr val="000000">
                      <a:alpha val="43137"/>
                    </a:srgbClr>
                  </a:outerShdw>
                </a:effectLst>
                <a:latin typeface="Arial" pitchFamily="34" charset="0"/>
                <a:cs typeface="Arial" pitchFamily="34" charset="0"/>
              </a:rPr>
              <a:t>respected</a:t>
            </a:r>
            <a:endParaRPr lang="en-US" dirty="0" smtClean="0">
              <a:solidFill>
                <a:prstClr val="black"/>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D5A3DC2-3C2A-48BD-85CD-711F655D94CC}" type="slidenum">
              <a:rPr lang="en-US" sz="1100" smtClean="0">
                <a:solidFill>
                  <a:prstClr val="black">
                    <a:tint val="75000"/>
                  </a:prstClr>
                </a:solidFill>
                <a:latin typeface="Arial" pitchFamily="34" charset="0"/>
                <a:cs typeface="Arial" pitchFamily="34" charset="0"/>
              </a:rPr>
              <a:pPr/>
              <a:t>4</a:t>
            </a:fld>
            <a:endParaRPr lang="en-US" sz="1100">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val="11566283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bwMode="auto">
          <a:xfrm>
            <a:off x="474663" y="836712"/>
            <a:ext cx="8229600" cy="504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marL="0" indent="0" eaLnBrk="1" hangingPunct="1">
              <a:buNone/>
            </a:pPr>
            <a:r>
              <a:rPr lang="en-GB" sz="2800" dirty="0" smtClean="0"/>
              <a:t>Training delivery reflection team.</a:t>
            </a:r>
          </a:p>
          <a:p>
            <a:pPr marL="0" indent="0" eaLnBrk="1" hangingPunct="1">
              <a:buNone/>
            </a:pPr>
            <a:endParaRPr lang="en-GB" sz="2800" dirty="0"/>
          </a:p>
          <a:p>
            <a:pPr marL="0" indent="0" eaLnBrk="1" hangingPunct="1">
              <a:buNone/>
            </a:pPr>
            <a:r>
              <a:rPr lang="en-GB" sz="2800" dirty="0" smtClean="0"/>
              <a:t>In your team discuss the following – write the answers on a flip chart.</a:t>
            </a:r>
          </a:p>
          <a:p>
            <a:pPr marL="0" indent="0" eaLnBrk="1" hangingPunct="1">
              <a:buNone/>
            </a:pPr>
            <a:endParaRPr lang="en-GB" sz="2800" dirty="0"/>
          </a:p>
          <a:p>
            <a:r>
              <a:rPr lang="en-GB" sz="2800" b="1" dirty="0" smtClean="0">
                <a:solidFill>
                  <a:srgbClr val="0070C0"/>
                </a:solidFill>
              </a:rPr>
              <a:t>What were the key lessons/insights that were generated today? </a:t>
            </a:r>
            <a:endParaRPr lang="en-GB" sz="2800" b="1" dirty="0">
              <a:solidFill>
                <a:srgbClr val="0070C0"/>
              </a:solidFill>
            </a:endParaRPr>
          </a:p>
          <a:p>
            <a:r>
              <a:rPr lang="en-GB" sz="2800" b="1" dirty="0" smtClean="0">
                <a:solidFill>
                  <a:srgbClr val="0070C0"/>
                </a:solidFill>
              </a:rPr>
              <a:t>What training approaches/methods were used today? Which were the most effective for learning and why?</a:t>
            </a:r>
          </a:p>
          <a:p>
            <a:r>
              <a:rPr lang="en-GB" sz="2800" b="1" dirty="0" smtClean="0">
                <a:solidFill>
                  <a:srgbClr val="0070C0"/>
                </a:solidFill>
              </a:rPr>
              <a:t>Any recommendations of how to improve the training delivery for today – adapt to your country context more?</a:t>
            </a:r>
          </a:p>
          <a:p>
            <a:pPr marL="0" indent="0">
              <a:buNone/>
            </a:pPr>
            <a:endParaRPr lang="en-GB" sz="2800" dirty="0" smtClean="0"/>
          </a:p>
          <a:p>
            <a:pPr marL="0" indent="0">
              <a:buNone/>
            </a:pPr>
            <a:r>
              <a:rPr lang="en-GB" sz="2800" dirty="0" smtClean="0"/>
              <a:t>Volunteer(s) should present the answers concisely 5 minutes, first thing tomorrow morning.</a:t>
            </a:r>
          </a:p>
          <a:p>
            <a:pPr marL="0" indent="0">
              <a:buNone/>
            </a:pPr>
            <a:endParaRPr lang="en-GB" sz="2800" dirty="0" smtClean="0"/>
          </a:p>
          <a:p>
            <a:pPr marL="0" indent="0" eaLnBrk="1" hangingPunct="1">
              <a:buNone/>
            </a:pPr>
            <a:endParaRPr lang="en-GB" sz="2800" dirty="0"/>
          </a:p>
          <a:p>
            <a:endParaRPr lang="en-GB" sz="2800" dirty="0" smtClean="0"/>
          </a:p>
          <a:p>
            <a:pPr eaLnBrk="1" hangingPunct="1">
              <a:buFontTx/>
              <a:buNone/>
            </a:pPr>
            <a:endParaRPr lang="en-GB" sz="1200" dirty="0" smtClean="0"/>
          </a:p>
        </p:txBody>
      </p:sp>
      <p:sp>
        <p:nvSpPr>
          <p:cNvPr id="4"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kumimoji="0" lang="en-US" sz="2400" b="0" i="0" u="none" strike="noStrike" kern="1200" cap="none" spc="0" normalizeH="0" baseline="0" noProof="0" dirty="0" smtClean="0">
                <a:ln>
                  <a:noFill/>
                </a:ln>
                <a:solidFill>
                  <a:srgbClr val="000000"/>
                </a:solidFill>
                <a:effectLst/>
                <a:uLnTx/>
                <a:uFillTx/>
                <a:latin typeface="Calibri"/>
                <a:ea typeface="+mj-ea"/>
                <a:cs typeface="+mj-cs"/>
              </a:rPr>
              <a:t>Training delivery/approach reflection</a:t>
            </a:r>
            <a:endParaRPr kumimoji="0" lang="en-US" sz="2400" b="0" i="0" u="none" strike="noStrike" kern="1200" cap="none" spc="0" normalizeH="0" baseline="0" noProof="0" dirty="0">
              <a:ln>
                <a:noFill/>
              </a:ln>
              <a:solidFill>
                <a:srgbClr val="000000"/>
              </a:solidFill>
              <a:effectLst/>
              <a:uLnTx/>
              <a:uFillTx/>
              <a:latin typeface="Calibri"/>
              <a:ea typeface="+mj-ea"/>
              <a:cs typeface="+mj-cs"/>
            </a:endParaRPr>
          </a:p>
        </p:txBody>
      </p:sp>
    </p:spTree>
    <p:extLst>
      <p:ext uri="{BB962C8B-B14F-4D97-AF65-F5344CB8AC3E}">
        <p14:creationId xmlns:p14="http://schemas.microsoft.com/office/powerpoint/2010/main" val="4293030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Arial" pitchFamily="34" charset="0"/>
              </a:rPr>
              <a:t>Wood Energy</a:t>
            </a:r>
            <a:endParaRPr lang="en-US" b="1" dirty="0">
              <a:cs typeface="Arial" pitchFamily="34" charset="0"/>
            </a:endParaRPr>
          </a:p>
        </p:txBody>
      </p:sp>
      <p:sp>
        <p:nvSpPr>
          <p:cNvPr id="3" name="Content Placeholder 2"/>
          <p:cNvSpPr>
            <a:spLocks noGrp="1"/>
          </p:cNvSpPr>
          <p:nvPr>
            <p:ph idx="1"/>
          </p:nvPr>
        </p:nvSpPr>
        <p:spPr>
          <a:xfrm>
            <a:off x="1838704" y="1268760"/>
            <a:ext cx="7197792" cy="4525963"/>
          </a:xfrm>
        </p:spPr>
        <p:txBody>
          <a:bodyPr>
            <a:normAutofit/>
          </a:bodyPr>
          <a:lstStyle/>
          <a:p>
            <a:pPr marL="231775" indent="-231775"/>
            <a:r>
              <a:rPr lang="en-US" dirty="0" smtClean="0">
                <a:latin typeface="Arial" pitchFamily="34" charset="0"/>
                <a:cs typeface="Arial" pitchFamily="34" charset="0"/>
              </a:rPr>
              <a:t>Renewable energy generated from</a:t>
            </a:r>
          </a:p>
          <a:p>
            <a:pPr marL="631825" lvl="1" indent="-231775"/>
            <a:r>
              <a:rPr lang="en-US" dirty="0" smtClean="0">
                <a:latin typeface="Arial" pitchFamily="34" charset="0"/>
                <a:cs typeface="Arial" pitchFamily="34" charset="0"/>
              </a:rPr>
              <a:t>Co-products of forest management (deadwood, branches, tops) </a:t>
            </a:r>
          </a:p>
          <a:p>
            <a:pPr marL="631825" lvl="1" indent="-231775"/>
            <a:r>
              <a:rPr lang="en-US" dirty="0" smtClean="0">
                <a:latin typeface="Arial" pitchFamily="34" charset="0"/>
                <a:cs typeface="Arial" pitchFamily="34" charset="0"/>
              </a:rPr>
              <a:t>By-products from wood utilized for higher-value products </a:t>
            </a:r>
          </a:p>
          <a:p>
            <a:pPr marL="231775" indent="-231775"/>
            <a:r>
              <a:rPr lang="en-US" dirty="0" smtClean="0">
                <a:latin typeface="Arial" pitchFamily="34" charset="0"/>
                <a:cs typeface="Arial" pitchFamily="34" charset="0"/>
              </a:rPr>
              <a:t>Not high-value logs!</a:t>
            </a:r>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latin typeface="Arial" pitchFamily="34" charset="0"/>
                <a:cs typeface="Arial" pitchFamily="34" charset="0"/>
              </a:rPr>
              <a:pPr/>
              <a:t>5</a:t>
            </a:fld>
            <a:endParaRPr lang="en-US">
              <a:solidFill>
                <a:prstClr val="black">
                  <a:tint val="75000"/>
                </a:prstClr>
              </a:solidFill>
              <a:latin typeface="Arial" pitchFamily="34" charset="0"/>
              <a:cs typeface="Arial"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960" r="67143"/>
          <a:stretch/>
        </p:blipFill>
        <p:spPr>
          <a:xfrm>
            <a:off x="179512" y="1196752"/>
            <a:ext cx="1694688" cy="4701998"/>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4509120"/>
            <a:ext cx="2448272" cy="1629850"/>
          </a:xfrm>
          <a:prstGeom prst="rect">
            <a:avLst/>
          </a:prstGeom>
          <a:ln>
            <a:noFill/>
          </a:ln>
          <a:effectLst>
            <a:softEdge rad="112500"/>
          </a:effectLst>
        </p:spPr>
      </p:pic>
    </p:spTree>
    <p:extLst>
      <p:ext uri="{BB962C8B-B14F-4D97-AF65-F5344CB8AC3E}">
        <p14:creationId xmlns:p14="http://schemas.microsoft.com/office/powerpoint/2010/main" val="2775515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92162"/>
          </a:xfrm>
        </p:spPr>
        <p:txBody>
          <a:bodyPr>
            <a:normAutofit fontScale="90000"/>
          </a:bodyPr>
          <a:lstStyle/>
          <a:p>
            <a:r>
              <a:rPr lang="en-US" b="1" dirty="0" smtClean="0"/>
              <a:t>Wood Energy in the Green Economy</a:t>
            </a:r>
            <a:endParaRPr lang="en-US" b="1" dirty="0"/>
          </a:p>
        </p:txBody>
      </p:sp>
      <p:sp>
        <p:nvSpPr>
          <p:cNvPr id="3" name="Content Placeholder 2"/>
          <p:cNvSpPr>
            <a:spLocks noGrp="1"/>
          </p:cNvSpPr>
          <p:nvPr>
            <p:ph idx="1"/>
          </p:nvPr>
        </p:nvSpPr>
        <p:spPr>
          <a:xfrm>
            <a:off x="533400" y="1341437"/>
            <a:ext cx="6553200" cy="4525963"/>
          </a:xfrm>
        </p:spPr>
        <p:txBody>
          <a:bodyPr>
            <a:normAutofit/>
          </a:bodyPr>
          <a:lstStyle/>
          <a:p>
            <a:r>
              <a:rPr lang="en-US" sz="2800" dirty="0">
                <a:latin typeface="Arial" pitchFamily="34" charset="0"/>
                <a:cs typeface="Arial" pitchFamily="34" charset="0"/>
              </a:rPr>
              <a:t>At national level, forests provide the largest share of renewable energy in the ECE </a:t>
            </a:r>
            <a:r>
              <a:rPr lang="en-US" sz="2800" dirty="0" smtClean="0">
                <a:latin typeface="Arial" pitchFamily="34" charset="0"/>
                <a:cs typeface="Arial" pitchFamily="34" charset="0"/>
              </a:rPr>
              <a:t>region</a:t>
            </a:r>
          </a:p>
          <a:p>
            <a:r>
              <a:rPr lang="en-US" sz="2800" dirty="0" smtClean="0">
                <a:latin typeface="Arial" pitchFamily="34" charset="0"/>
                <a:cs typeface="Arial" pitchFamily="34" charset="0"/>
              </a:rPr>
              <a:t>Wood energy renewable only when sustainable forest management is maintained</a:t>
            </a:r>
            <a:endParaRPr lang="en-US" sz="2800" dirty="0">
              <a:latin typeface="Arial" pitchFamily="34" charset="0"/>
              <a:cs typeface="Arial" pitchFamily="34" charset="0"/>
            </a:endParaRPr>
          </a:p>
          <a:p>
            <a:r>
              <a:rPr lang="en-US" sz="2800" dirty="0" smtClean="0">
                <a:latin typeface="Arial" pitchFamily="34" charset="0"/>
                <a:cs typeface="Arial" pitchFamily="34" charset="0"/>
              </a:rPr>
              <a:t>Wood </a:t>
            </a:r>
            <a:r>
              <a:rPr lang="en-US" sz="2800" dirty="0">
                <a:latin typeface="Arial" pitchFamily="34" charset="0"/>
                <a:cs typeface="Arial" pitchFamily="34" charset="0"/>
              </a:rPr>
              <a:t>energy integral to </a:t>
            </a:r>
            <a:r>
              <a:rPr lang="en-US" sz="2800" dirty="0" smtClean="0">
                <a:latin typeface="Arial" pitchFamily="34" charset="0"/>
                <a:cs typeface="Arial" pitchFamily="34" charset="0"/>
              </a:rPr>
              <a:t>sustainable livelihoods: rural families in particular</a:t>
            </a:r>
            <a:endParaRPr lang="en-US" sz="2800" dirty="0">
              <a:latin typeface="Arial" pitchFamily="34" charset="0"/>
              <a:cs typeface="Arial"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421" t="6211" r="18421" b="6211"/>
          <a:stretch/>
        </p:blipFill>
        <p:spPr>
          <a:xfrm>
            <a:off x="7072840" y="1196752"/>
            <a:ext cx="1828800" cy="4114800"/>
          </a:xfrm>
          <a:prstGeom prst="rect">
            <a:avLst/>
          </a:prstGeom>
          <a:ln>
            <a:noFill/>
          </a:ln>
          <a:effectLst>
            <a:softEdge rad="112500"/>
          </a:effectLst>
        </p:spPr>
      </p:pic>
      <p:sp>
        <p:nvSpPr>
          <p:cNvPr id="5" name="TextBox 4"/>
          <p:cNvSpPr txBox="1"/>
          <p:nvPr/>
        </p:nvSpPr>
        <p:spPr>
          <a:xfrm>
            <a:off x="762000" y="6021288"/>
            <a:ext cx="5297348" cy="646331"/>
          </a:xfrm>
          <a:prstGeom prst="rect">
            <a:avLst/>
          </a:prstGeom>
          <a:noFill/>
        </p:spPr>
        <p:txBody>
          <a:bodyPr wrap="none" rtlCol="0">
            <a:spAutoFit/>
          </a:bodyPr>
          <a:lstStyle/>
          <a:p>
            <a:r>
              <a:rPr lang="en-US" dirty="0" smtClean="0">
                <a:solidFill>
                  <a:prstClr val="black"/>
                </a:solidFill>
                <a:latin typeface="Arial" pitchFamily="34" charset="0"/>
                <a:cs typeface="Arial" pitchFamily="34" charset="0"/>
              </a:rPr>
              <a:t>Source: UNECE/FAO Joint Wood Energy Enquiry </a:t>
            </a:r>
          </a:p>
          <a:p>
            <a:r>
              <a:rPr lang="en-US" dirty="0" smtClean="0">
                <a:solidFill>
                  <a:prstClr val="black"/>
                </a:solidFill>
                <a:latin typeface="Arial" pitchFamily="34" charset="0"/>
                <a:cs typeface="Arial" pitchFamily="34" charset="0"/>
              </a:rPr>
              <a:t>* </a:t>
            </a:r>
            <a:r>
              <a:rPr lang="en-US" dirty="0">
                <a:solidFill>
                  <a:prstClr val="black"/>
                </a:solidFill>
                <a:latin typeface="Arial" pitchFamily="34" charset="0"/>
                <a:cs typeface="Arial" pitchFamily="34" charset="0"/>
              </a:rPr>
              <a:t>among responding </a:t>
            </a:r>
            <a:r>
              <a:rPr lang="en-US" dirty="0" smtClean="0">
                <a:solidFill>
                  <a:prstClr val="black"/>
                </a:solidFill>
                <a:latin typeface="Arial" pitchFamily="34" charset="0"/>
                <a:cs typeface="Arial" pitchFamily="34" charset="0"/>
              </a:rPr>
              <a:t>countries </a:t>
            </a:r>
            <a:endParaRPr lang="en-US" dirty="0">
              <a:solidFill>
                <a:prstClr val="black"/>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D5A3DC2-3C2A-48BD-85CD-711F655D94CC}" type="slidenum">
              <a:rPr lang="en-US" smtClean="0">
                <a:solidFill>
                  <a:prstClr val="black">
                    <a:tint val="75000"/>
                  </a:prstClr>
                </a:solidFill>
              </a:rPr>
              <a:pPr/>
              <a:t>6</a:t>
            </a:fld>
            <a:endParaRPr lang="en-US">
              <a:solidFill>
                <a:prstClr val="black">
                  <a:tint val="75000"/>
                </a:prstClr>
              </a:solidFill>
            </a:endParaRPr>
          </a:p>
        </p:txBody>
      </p:sp>
      <p:pic>
        <p:nvPicPr>
          <p:cNvPr id="7" name="Picture 2" descr="C:\Users\aguilarf\Documents\Conferences\UNECE\400px-UNE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5412563"/>
            <a:ext cx="2713634" cy="125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607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3phasenmodell.jpg"/>
          <p:cNvPicPr>
            <a:picLocks noChangeAspect="1"/>
          </p:cNvPicPr>
          <p:nvPr/>
        </p:nvPicPr>
        <p:blipFill rotWithShape="1">
          <a:blip r:embed="rId3">
            <a:extLst>
              <a:ext uri="{28A0092B-C50C-407E-A947-70E740481C1C}">
                <a14:useLocalDpi xmlns:a14="http://schemas.microsoft.com/office/drawing/2010/main" val="0"/>
              </a:ext>
            </a:extLst>
          </a:blip>
          <a:srcRect l="1913" t="19545" r="4288" b="24854"/>
          <a:stretch/>
        </p:blipFill>
        <p:spPr bwMode="auto">
          <a:xfrm>
            <a:off x="2915816" y="4247521"/>
            <a:ext cx="4278408" cy="225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404590"/>
            <a:ext cx="8229600" cy="792162"/>
          </a:xfrm>
        </p:spPr>
        <p:txBody>
          <a:bodyPr>
            <a:normAutofit fontScale="90000"/>
          </a:bodyPr>
          <a:lstStyle/>
          <a:p>
            <a:r>
              <a:rPr lang="en-US" b="1" dirty="0" smtClean="0"/>
              <a:t>Wood Energy in a Green Economy: </a:t>
            </a:r>
            <a:br>
              <a:rPr lang="en-US" b="1" dirty="0" smtClean="0"/>
            </a:br>
            <a:r>
              <a:rPr lang="en-US" b="1" dirty="0" smtClean="0"/>
              <a:t>Sustainable Resource Management</a:t>
            </a:r>
            <a:endParaRPr lang="en-US" b="1" dirty="0"/>
          </a:p>
        </p:txBody>
      </p:sp>
      <p:sp>
        <p:nvSpPr>
          <p:cNvPr id="3" name="Content Placeholder 2"/>
          <p:cNvSpPr>
            <a:spLocks noGrp="1"/>
          </p:cNvSpPr>
          <p:nvPr>
            <p:ph idx="1"/>
          </p:nvPr>
        </p:nvSpPr>
        <p:spPr/>
        <p:txBody>
          <a:bodyPr>
            <a:normAutofit/>
          </a:bodyPr>
          <a:lstStyle/>
          <a:p>
            <a:r>
              <a:rPr lang="en-US" sz="2800" dirty="0" smtClean="0">
                <a:latin typeface="Arial" pitchFamily="34" charset="0"/>
                <a:cs typeface="Arial" pitchFamily="34" charset="0"/>
              </a:rPr>
              <a:t>Socially acceptable: used to meet cooking and heating demand</a:t>
            </a:r>
          </a:p>
          <a:p>
            <a:r>
              <a:rPr lang="en-US" sz="2800" dirty="0" smtClean="0">
                <a:latin typeface="Arial" pitchFamily="34" charset="0"/>
                <a:cs typeface="Arial" pitchFamily="34" charset="0"/>
              </a:rPr>
              <a:t>Economically feasible: low-cost technology, with national economic development goals</a:t>
            </a:r>
          </a:p>
          <a:p>
            <a:r>
              <a:rPr lang="en-US" sz="2800" dirty="0" smtClean="0">
                <a:latin typeface="Arial" pitchFamily="34" charset="0"/>
                <a:cs typeface="Arial" pitchFamily="34" charset="0"/>
              </a:rPr>
              <a:t>Environmentally sound: Incorporated within sustainable forest management principles</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rPr>
              <a:pPr/>
              <a:t>7</a:t>
            </a:fld>
            <a:endParaRPr lang="en-US">
              <a:solidFill>
                <a:prstClr val="black">
                  <a:tint val="75000"/>
                </a:prstClr>
              </a:solidFill>
            </a:endParaRPr>
          </a:p>
        </p:txBody>
      </p:sp>
      <p:sp>
        <p:nvSpPr>
          <p:cNvPr id="6" name="Rectangle 5"/>
          <p:cNvSpPr/>
          <p:nvPr/>
        </p:nvSpPr>
        <p:spPr>
          <a:xfrm>
            <a:off x="5072173" y="6500464"/>
            <a:ext cx="1633781" cy="215444"/>
          </a:xfrm>
          <a:prstGeom prst="rect">
            <a:avLst/>
          </a:prstGeom>
        </p:spPr>
        <p:txBody>
          <a:bodyPr wrap="none">
            <a:spAutoFit/>
          </a:bodyPr>
          <a:lstStyle/>
          <a:p>
            <a:r>
              <a:rPr lang="en-US" sz="800" dirty="0" err="1">
                <a:solidFill>
                  <a:prstClr val="black"/>
                </a:solidFill>
                <a:latin typeface="Arial" pitchFamily="34" charset="0"/>
                <a:cs typeface="Arial" pitchFamily="34" charset="0"/>
              </a:rPr>
              <a:t>Brundtland</a:t>
            </a:r>
            <a:r>
              <a:rPr lang="en-US" sz="800" dirty="0">
                <a:solidFill>
                  <a:prstClr val="black"/>
                </a:solidFill>
                <a:latin typeface="Arial" pitchFamily="34" charset="0"/>
                <a:cs typeface="Arial" pitchFamily="34" charset="0"/>
              </a:rPr>
              <a:t> Commission (1987) </a:t>
            </a:r>
          </a:p>
        </p:txBody>
      </p:sp>
    </p:spTree>
    <p:extLst>
      <p:ext uri="{BB962C8B-B14F-4D97-AF65-F5344CB8AC3E}">
        <p14:creationId xmlns:p14="http://schemas.microsoft.com/office/powerpoint/2010/main" val="3590615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8" y="404664"/>
            <a:ext cx="8229600" cy="792162"/>
          </a:xfrm>
        </p:spPr>
        <p:txBody>
          <a:bodyPr>
            <a:normAutofit fontScale="90000"/>
          </a:bodyPr>
          <a:lstStyle/>
          <a:p>
            <a:r>
              <a:rPr lang="en-US" b="1" dirty="0" smtClean="0"/>
              <a:t>Socially Acceptable:</a:t>
            </a:r>
            <a:br>
              <a:rPr lang="en-US" b="1" dirty="0" smtClean="0"/>
            </a:br>
            <a:r>
              <a:rPr lang="en-US" b="1" dirty="0" smtClean="0"/>
              <a:t>Wood Energy for Food Security</a:t>
            </a:r>
            <a:endParaRPr lang="en-US" b="1" dirty="0"/>
          </a:p>
        </p:txBody>
      </p:sp>
      <p:sp>
        <p:nvSpPr>
          <p:cNvPr id="3" name="Content Placeholder 2"/>
          <p:cNvSpPr>
            <a:spLocks noGrp="1"/>
          </p:cNvSpPr>
          <p:nvPr>
            <p:ph idx="1"/>
          </p:nvPr>
        </p:nvSpPr>
        <p:spPr>
          <a:xfrm>
            <a:off x="457200" y="1556792"/>
            <a:ext cx="8229600" cy="4525963"/>
          </a:xfrm>
        </p:spPr>
        <p:txBody>
          <a:bodyPr/>
          <a:lstStyle/>
          <a:p>
            <a:r>
              <a:rPr lang="en-US" dirty="0" smtClean="0">
                <a:latin typeface="Arial" pitchFamily="34" charset="0"/>
                <a:cs typeface="Arial" pitchFamily="34" charset="0"/>
              </a:rPr>
              <a:t>Needed of cooking of foods, water boiling</a:t>
            </a:r>
          </a:p>
          <a:p>
            <a:r>
              <a:rPr lang="en-US" dirty="0" smtClean="0">
                <a:latin typeface="Arial" pitchFamily="34" charset="0"/>
                <a:cs typeface="Arial" pitchFamily="34" charset="0"/>
              </a:rPr>
              <a:t>Wood used to meet some 90% of energy needs of rural households</a:t>
            </a:r>
          </a:p>
          <a:p>
            <a:r>
              <a:rPr lang="en-US" dirty="0" smtClean="0">
                <a:latin typeface="Arial" pitchFamily="34" charset="0"/>
                <a:cs typeface="Arial" pitchFamily="34" charset="0"/>
              </a:rPr>
              <a:t>Wood energy provides for necessary cooking (and heating) needs at a low cost!</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rPr>
              <a:pPr/>
              <a:t>8</a:t>
            </a:fld>
            <a:endParaRPr lang="en-US">
              <a:solidFill>
                <a:prstClr val="black">
                  <a:tint val="75000"/>
                </a:prstClr>
              </a:solidFill>
            </a:endParaRPr>
          </a:p>
        </p:txBody>
      </p:sp>
      <p:grpSp>
        <p:nvGrpSpPr>
          <p:cNvPr id="1052" name="Group 1051"/>
          <p:cNvGrpSpPr/>
          <p:nvPr/>
        </p:nvGrpSpPr>
        <p:grpSpPr>
          <a:xfrm>
            <a:off x="3821059" y="4293096"/>
            <a:ext cx="1471021" cy="2304256"/>
            <a:chOff x="3821059" y="3646488"/>
            <a:chExt cx="1566969" cy="2762524"/>
          </a:xfrm>
        </p:grpSpPr>
        <p:pic>
          <p:nvPicPr>
            <p:cNvPr id="1027" name="Picture 3" descr="C:\Users\aguilarf\AppData\Local\Microsoft\Windows\Temporary Internet Files\Content.IE5\AXDRDKWE\MC9003347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1059" y="4737523"/>
              <a:ext cx="1566969" cy="167148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7"/>
            <p:cNvGrpSpPr>
              <a:grpSpLocks noChangeAspect="1"/>
            </p:cNvGrpSpPr>
            <p:nvPr/>
          </p:nvGrpSpPr>
          <p:grpSpPr bwMode="auto">
            <a:xfrm>
              <a:off x="3865563" y="3646488"/>
              <a:ext cx="1257300" cy="1611313"/>
              <a:chOff x="2431" y="2160"/>
              <a:chExt cx="792" cy="1015"/>
            </a:xfrm>
          </p:grpSpPr>
          <p:sp>
            <p:nvSpPr>
              <p:cNvPr id="6" name="AutoShape 6"/>
              <p:cNvSpPr>
                <a:spLocks noChangeAspect="1" noChangeArrowheads="1" noTextEdit="1"/>
              </p:cNvSpPr>
              <p:nvPr/>
            </p:nvSpPr>
            <p:spPr bwMode="auto">
              <a:xfrm>
                <a:off x="2431" y="2160"/>
                <a:ext cx="792" cy="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9"/>
              <p:cNvSpPr>
                <a:spLocks/>
              </p:cNvSpPr>
              <p:nvPr/>
            </p:nvSpPr>
            <p:spPr bwMode="auto">
              <a:xfrm>
                <a:off x="2656" y="2266"/>
                <a:ext cx="478" cy="233"/>
              </a:xfrm>
              <a:custGeom>
                <a:avLst/>
                <a:gdLst>
                  <a:gd name="T0" fmla="*/ 81 w 956"/>
                  <a:gd name="T1" fmla="*/ 254 h 466"/>
                  <a:gd name="T2" fmla="*/ 147 w 956"/>
                  <a:gd name="T3" fmla="*/ 241 h 466"/>
                  <a:gd name="T4" fmla="*/ 213 w 956"/>
                  <a:gd name="T5" fmla="*/ 229 h 466"/>
                  <a:gd name="T6" fmla="*/ 278 w 956"/>
                  <a:gd name="T7" fmla="*/ 218 h 466"/>
                  <a:gd name="T8" fmla="*/ 344 w 956"/>
                  <a:gd name="T9" fmla="*/ 207 h 466"/>
                  <a:gd name="T10" fmla="*/ 410 w 956"/>
                  <a:gd name="T11" fmla="*/ 200 h 466"/>
                  <a:gd name="T12" fmla="*/ 475 w 956"/>
                  <a:gd name="T13" fmla="*/ 195 h 466"/>
                  <a:gd name="T14" fmla="*/ 541 w 956"/>
                  <a:gd name="T15" fmla="*/ 195 h 466"/>
                  <a:gd name="T16" fmla="*/ 608 w 956"/>
                  <a:gd name="T17" fmla="*/ 198 h 466"/>
                  <a:gd name="T18" fmla="*/ 673 w 956"/>
                  <a:gd name="T19" fmla="*/ 220 h 466"/>
                  <a:gd name="T20" fmla="*/ 727 w 956"/>
                  <a:gd name="T21" fmla="*/ 242 h 466"/>
                  <a:gd name="T22" fmla="*/ 771 w 956"/>
                  <a:gd name="T23" fmla="*/ 267 h 466"/>
                  <a:gd name="T24" fmla="*/ 811 w 956"/>
                  <a:gd name="T25" fmla="*/ 297 h 466"/>
                  <a:gd name="T26" fmla="*/ 846 w 956"/>
                  <a:gd name="T27" fmla="*/ 330 h 466"/>
                  <a:gd name="T28" fmla="*/ 880 w 956"/>
                  <a:gd name="T29" fmla="*/ 369 h 466"/>
                  <a:gd name="T30" fmla="*/ 917 w 956"/>
                  <a:gd name="T31" fmla="*/ 415 h 466"/>
                  <a:gd name="T32" fmla="*/ 956 w 956"/>
                  <a:gd name="T33" fmla="*/ 466 h 466"/>
                  <a:gd name="T34" fmla="*/ 912 w 956"/>
                  <a:gd name="T35" fmla="*/ 147 h 466"/>
                  <a:gd name="T36" fmla="*/ 869 w 956"/>
                  <a:gd name="T37" fmla="*/ 116 h 466"/>
                  <a:gd name="T38" fmla="*/ 825 w 956"/>
                  <a:gd name="T39" fmla="*/ 91 h 466"/>
                  <a:gd name="T40" fmla="*/ 783 w 956"/>
                  <a:gd name="T41" fmla="*/ 70 h 466"/>
                  <a:gd name="T42" fmla="*/ 740 w 956"/>
                  <a:gd name="T43" fmla="*/ 54 h 466"/>
                  <a:gd name="T44" fmla="*/ 694 w 956"/>
                  <a:gd name="T45" fmla="*/ 40 h 466"/>
                  <a:gd name="T46" fmla="*/ 646 w 956"/>
                  <a:gd name="T47" fmla="*/ 28 h 466"/>
                  <a:gd name="T48" fmla="*/ 593 w 956"/>
                  <a:gd name="T49" fmla="*/ 13 h 466"/>
                  <a:gd name="T50" fmla="*/ 531 w 956"/>
                  <a:gd name="T51" fmla="*/ 6 h 466"/>
                  <a:gd name="T52" fmla="*/ 468 w 956"/>
                  <a:gd name="T53" fmla="*/ 4 h 466"/>
                  <a:gd name="T54" fmla="*/ 409 w 956"/>
                  <a:gd name="T55" fmla="*/ 2 h 466"/>
                  <a:gd name="T56" fmla="*/ 351 w 956"/>
                  <a:gd name="T57" fmla="*/ 1 h 466"/>
                  <a:gd name="T58" fmla="*/ 293 w 956"/>
                  <a:gd name="T59" fmla="*/ 1 h 466"/>
                  <a:gd name="T60" fmla="*/ 235 w 956"/>
                  <a:gd name="T61" fmla="*/ 3 h 466"/>
                  <a:gd name="T62" fmla="*/ 176 w 956"/>
                  <a:gd name="T63" fmla="*/ 10 h 466"/>
                  <a:gd name="T64" fmla="*/ 114 w 956"/>
                  <a:gd name="T65" fmla="*/ 22 h 466"/>
                  <a:gd name="T66" fmla="*/ 0 w 956"/>
                  <a:gd name="T67" fmla="*/ 29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6" h="466">
                    <a:moveTo>
                      <a:pt x="0" y="292"/>
                    </a:moveTo>
                    <a:lnTo>
                      <a:pt x="81" y="254"/>
                    </a:lnTo>
                    <a:lnTo>
                      <a:pt x="115" y="248"/>
                    </a:lnTo>
                    <a:lnTo>
                      <a:pt x="147" y="241"/>
                    </a:lnTo>
                    <a:lnTo>
                      <a:pt x="180" y="235"/>
                    </a:lnTo>
                    <a:lnTo>
                      <a:pt x="213" y="229"/>
                    </a:lnTo>
                    <a:lnTo>
                      <a:pt x="246" y="223"/>
                    </a:lnTo>
                    <a:lnTo>
                      <a:pt x="278" y="218"/>
                    </a:lnTo>
                    <a:lnTo>
                      <a:pt x="311" y="212"/>
                    </a:lnTo>
                    <a:lnTo>
                      <a:pt x="344" y="207"/>
                    </a:lnTo>
                    <a:lnTo>
                      <a:pt x="376" y="203"/>
                    </a:lnTo>
                    <a:lnTo>
                      <a:pt x="410" y="200"/>
                    </a:lnTo>
                    <a:lnTo>
                      <a:pt x="442" y="197"/>
                    </a:lnTo>
                    <a:lnTo>
                      <a:pt x="475" y="195"/>
                    </a:lnTo>
                    <a:lnTo>
                      <a:pt x="508" y="195"/>
                    </a:lnTo>
                    <a:lnTo>
                      <a:pt x="541" y="195"/>
                    </a:lnTo>
                    <a:lnTo>
                      <a:pt x="574" y="196"/>
                    </a:lnTo>
                    <a:lnTo>
                      <a:pt x="608" y="198"/>
                    </a:lnTo>
                    <a:lnTo>
                      <a:pt x="641" y="208"/>
                    </a:lnTo>
                    <a:lnTo>
                      <a:pt x="673" y="220"/>
                    </a:lnTo>
                    <a:lnTo>
                      <a:pt x="700" y="230"/>
                    </a:lnTo>
                    <a:lnTo>
                      <a:pt x="727" y="242"/>
                    </a:lnTo>
                    <a:lnTo>
                      <a:pt x="750" y="254"/>
                    </a:lnTo>
                    <a:lnTo>
                      <a:pt x="771" y="267"/>
                    </a:lnTo>
                    <a:lnTo>
                      <a:pt x="792" y="282"/>
                    </a:lnTo>
                    <a:lnTo>
                      <a:pt x="811" y="297"/>
                    </a:lnTo>
                    <a:lnTo>
                      <a:pt x="828" y="313"/>
                    </a:lnTo>
                    <a:lnTo>
                      <a:pt x="846" y="330"/>
                    </a:lnTo>
                    <a:lnTo>
                      <a:pt x="863" y="349"/>
                    </a:lnTo>
                    <a:lnTo>
                      <a:pt x="880" y="369"/>
                    </a:lnTo>
                    <a:lnTo>
                      <a:pt x="898" y="391"/>
                    </a:lnTo>
                    <a:lnTo>
                      <a:pt x="917" y="415"/>
                    </a:lnTo>
                    <a:lnTo>
                      <a:pt x="936" y="439"/>
                    </a:lnTo>
                    <a:lnTo>
                      <a:pt x="956" y="466"/>
                    </a:lnTo>
                    <a:lnTo>
                      <a:pt x="936" y="166"/>
                    </a:lnTo>
                    <a:lnTo>
                      <a:pt x="912" y="147"/>
                    </a:lnTo>
                    <a:lnTo>
                      <a:pt x="890" y="130"/>
                    </a:lnTo>
                    <a:lnTo>
                      <a:pt x="869" y="116"/>
                    </a:lnTo>
                    <a:lnTo>
                      <a:pt x="846" y="103"/>
                    </a:lnTo>
                    <a:lnTo>
                      <a:pt x="825" y="91"/>
                    </a:lnTo>
                    <a:lnTo>
                      <a:pt x="805" y="80"/>
                    </a:lnTo>
                    <a:lnTo>
                      <a:pt x="783" y="70"/>
                    </a:lnTo>
                    <a:lnTo>
                      <a:pt x="761" y="62"/>
                    </a:lnTo>
                    <a:lnTo>
                      <a:pt x="740" y="54"/>
                    </a:lnTo>
                    <a:lnTo>
                      <a:pt x="717" y="47"/>
                    </a:lnTo>
                    <a:lnTo>
                      <a:pt x="694" y="40"/>
                    </a:lnTo>
                    <a:lnTo>
                      <a:pt x="671" y="34"/>
                    </a:lnTo>
                    <a:lnTo>
                      <a:pt x="646" y="28"/>
                    </a:lnTo>
                    <a:lnTo>
                      <a:pt x="620" y="21"/>
                    </a:lnTo>
                    <a:lnTo>
                      <a:pt x="593" y="13"/>
                    </a:lnTo>
                    <a:lnTo>
                      <a:pt x="565" y="6"/>
                    </a:lnTo>
                    <a:lnTo>
                      <a:pt x="531" y="6"/>
                    </a:lnTo>
                    <a:lnTo>
                      <a:pt x="500" y="5"/>
                    </a:lnTo>
                    <a:lnTo>
                      <a:pt x="468" y="4"/>
                    </a:lnTo>
                    <a:lnTo>
                      <a:pt x="438" y="3"/>
                    </a:lnTo>
                    <a:lnTo>
                      <a:pt x="409" y="2"/>
                    </a:lnTo>
                    <a:lnTo>
                      <a:pt x="379" y="1"/>
                    </a:lnTo>
                    <a:lnTo>
                      <a:pt x="351" y="1"/>
                    </a:lnTo>
                    <a:lnTo>
                      <a:pt x="322" y="0"/>
                    </a:lnTo>
                    <a:lnTo>
                      <a:pt x="293" y="1"/>
                    </a:lnTo>
                    <a:lnTo>
                      <a:pt x="264" y="2"/>
                    </a:lnTo>
                    <a:lnTo>
                      <a:pt x="235" y="3"/>
                    </a:lnTo>
                    <a:lnTo>
                      <a:pt x="205" y="6"/>
                    </a:lnTo>
                    <a:lnTo>
                      <a:pt x="176" y="10"/>
                    </a:lnTo>
                    <a:lnTo>
                      <a:pt x="145" y="14"/>
                    </a:lnTo>
                    <a:lnTo>
                      <a:pt x="114" y="22"/>
                    </a:lnTo>
                    <a:lnTo>
                      <a:pt x="81" y="29"/>
                    </a:lnTo>
                    <a:lnTo>
                      <a:pt x="0" y="292"/>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10"/>
              <p:cNvSpPr>
                <a:spLocks/>
              </p:cNvSpPr>
              <p:nvPr/>
            </p:nvSpPr>
            <p:spPr bwMode="auto">
              <a:xfrm>
                <a:off x="2657" y="2270"/>
                <a:ext cx="477" cy="225"/>
              </a:xfrm>
              <a:custGeom>
                <a:avLst/>
                <a:gdLst>
                  <a:gd name="T0" fmla="*/ 10 w 953"/>
                  <a:gd name="T1" fmla="*/ 272 h 449"/>
                  <a:gd name="T2" fmla="*/ 31 w 953"/>
                  <a:gd name="T3" fmla="*/ 261 h 449"/>
                  <a:gd name="T4" fmla="*/ 51 w 953"/>
                  <a:gd name="T5" fmla="*/ 252 h 449"/>
                  <a:gd name="T6" fmla="*/ 71 w 953"/>
                  <a:gd name="T7" fmla="*/ 243 h 449"/>
                  <a:gd name="T8" fmla="*/ 115 w 953"/>
                  <a:gd name="T9" fmla="*/ 232 h 449"/>
                  <a:gd name="T10" fmla="*/ 180 w 953"/>
                  <a:gd name="T11" fmla="*/ 219 h 449"/>
                  <a:gd name="T12" fmla="*/ 245 w 953"/>
                  <a:gd name="T13" fmla="*/ 208 h 449"/>
                  <a:gd name="T14" fmla="*/ 310 w 953"/>
                  <a:gd name="T15" fmla="*/ 197 h 449"/>
                  <a:gd name="T16" fmla="*/ 375 w 953"/>
                  <a:gd name="T17" fmla="*/ 189 h 449"/>
                  <a:gd name="T18" fmla="*/ 440 w 953"/>
                  <a:gd name="T19" fmla="*/ 183 h 449"/>
                  <a:gd name="T20" fmla="*/ 505 w 953"/>
                  <a:gd name="T21" fmla="*/ 181 h 449"/>
                  <a:gd name="T22" fmla="*/ 571 w 953"/>
                  <a:gd name="T23" fmla="*/ 183 h 449"/>
                  <a:gd name="T24" fmla="*/ 638 w 953"/>
                  <a:gd name="T25" fmla="*/ 195 h 449"/>
                  <a:gd name="T26" fmla="*/ 697 w 953"/>
                  <a:gd name="T27" fmla="*/ 217 h 449"/>
                  <a:gd name="T28" fmla="*/ 747 w 953"/>
                  <a:gd name="T29" fmla="*/ 240 h 449"/>
                  <a:gd name="T30" fmla="*/ 789 w 953"/>
                  <a:gd name="T31" fmla="*/ 266 h 449"/>
                  <a:gd name="T32" fmla="*/ 825 w 953"/>
                  <a:gd name="T33" fmla="*/ 297 h 449"/>
                  <a:gd name="T34" fmla="*/ 860 w 953"/>
                  <a:gd name="T35" fmla="*/ 332 h 449"/>
                  <a:gd name="T36" fmla="*/ 894 w 953"/>
                  <a:gd name="T37" fmla="*/ 374 h 449"/>
                  <a:gd name="T38" fmla="*/ 933 w 953"/>
                  <a:gd name="T39" fmla="*/ 422 h 449"/>
                  <a:gd name="T40" fmla="*/ 948 w 953"/>
                  <a:gd name="T41" fmla="*/ 378 h 449"/>
                  <a:gd name="T42" fmla="*/ 939 w 953"/>
                  <a:gd name="T43" fmla="*/ 237 h 449"/>
                  <a:gd name="T44" fmla="*/ 911 w 953"/>
                  <a:gd name="T45" fmla="*/ 148 h 449"/>
                  <a:gd name="T46" fmla="*/ 867 w 953"/>
                  <a:gd name="T47" fmla="*/ 116 h 449"/>
                  <a:gd name="T48" fmla="*/ 824 w 953"/>
                  <a:gd name="T49" fmla="*/ 91 h 449"/>
                  <a:gd name="T50" fmla="*/ 781 w 953"/>
                  <a:gd name="T51" fmla="*/ 69 h 449"/>
                  <a:gd name="T52" fmla="*/ 738 w 953"/>
                  <a:gd name="T53" fmla="*/ 53 h 449"/>
                  <a:gd name="T54" fmla="*/ 692 w 953"/>
                  <a:gd name="T55" fmla="*/ 39 h 449"/>
                  <a:gd name="T56" fmla="*/ 643 w 953"/>
                  <a:gd name="T57" fmla="*/ 26 h 449"/>
                  <a:gd name="T58" fmla="*/ 591 w 953"/>
                  <a:gd name="T59" fmla="*/ 12 h 449"/>
                  <a:gd name="T60" fmla="*/ 529 w 953"/>
                  <a:gd name="T61" fmla="*/ 4 h 449"/>
                  <a:gd name="T62" fmla="*/ 466 w 953"/>
                  <a:gd name="T63" fmla="*/ 3 h 449"/>
                  <a:gd name="T64" fmla="*/ 406 w 953"/>
                  <a:gd name="T65" fmla="*/ 1 h 449"/>
                  <a:gd name="T66" fmla="*/ 347 w 953"/>
                  <a:gd name="T67" fmla="*/ 0 h 449"/>
                  <a:gd name="T68" fmla="*/ 289 w 953"/>
                  <a:gd name="T69" fmla="*/ 0 h 449"/>
                  <a:gd name="T70" fmla="*/ 231 w 953"/>
                  <a:gd name="T71" fmla="*/ 3 h 449"/>
                  <a:gd name="T72" fmla="*/ 171 w 953"/>
                  <a:gd name="T73" fmla="*/ 11 h 449"/>
                  <a:gd name="T74" fmla="*/ 109 w 953"/>
                  <a:gd name="T75" fmla="*/ 22 h 449"/>
                  <a:gd name="T76" fmla="*/ 67 w 953"/>
                  <a:gd name="T77" fmla="*/ 59 h 449"/>
                  <a:gd name="T78" fmla="*/ 48 w 953"/>
                  <a:gd name="T79" fmla="*/ 121 h 449"/>
                  <a:gd name="T80" fmla="*/ 29 w 953"/>
                  <a:gd name="T81" fmla="*/ 183 h 449"/>
                  <a:gd name="T82" fmla="*/ 9 w 953"/>
                  <a:gd name="T83" fmla="*/ 24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3" h="449">
                    <a:moveTo>
                      <a:pt x="0" y="277"/>
                    </a:moveTo>
                    <a:lnTo>
                      <a:pt x="10" y="272"/>
                    </a:lnTo>
                    <a:lnTo>
                      <a:pt x="20" y="266"/>
                    </a:lnTo>
                    <a:lnTo>
                      <a:pt x="31" y="261"/>
                    </a:lnTo>
                    <a:lnTo>
                      <a:pt x="41" y="257"/>
                    </a:lnTo>
                    <a:lnTo>
                      <a:pt x="51" y="252"/>
                    </a:lnTo>
                    <a:lnTo>
                      <a:pt x="61" y="247"/>
                    </a:lnTo>
                    <a:lnTo>
                      <a:pt x="71" y="243"/>
                    </a:lnTo>
                    <a:lnTo>
                      <a:pt x="81" y="238"/>
                    </a:lnTo>
                    <a:lnTo>
                      <a:pt x="115" y="232"/>
                    </a:lnTo>
                    <a:lnTo>
                      <a:pt x="147" y="225"/>
                    </a:lnTo>
                    <a:lnTo>
                      <a:pt x="180" y="219"/>
                    </a:lnTo>
                    <a:lnTo>
                      <a:pt x="212" y="213"/>
                    </a:lnTo>
                    <a:lnTo>
                      <a:pt x="245" y="208"/>
                    </a:lnTo>
                    <a:lnTo>
                      <a:pt x="278" y="201"/>
                    </a:lnTo>
                    <a:lnTo>
                      <a:pt x="310" y="197"/>
                    </a:lnTo>
                    <a:lnTo>
                      <a:pt x="343" y="192"/>
                    </a:lnTo>
                    <a:lnTo>
                      <a:pt x="375" y="189"/>
                    </a:lnTo>
                    <a:lnTo>
                      <a:pt x="408" y="185"/>
                    </a:lnTo>
                    <a:lnTo>
                      <a:pt x="440" y="183"/>
                    </a:lnTo>
                    <a:lnTo>
                      <a:pt x="473" y="182"/>
                    </a:lnTo>
                    <a:lnTo>
                      <a:pt x="505" y="181"/>
                    </a:lnTo>
                    <a:lnTo>
                      <a:pt x="538" y="181"/>
                    </a:lnTo>
                    <a:lnTo>
                      <a:pt x="571" y="183"/>
                    </a:lnTo>
                    <a:lnTo>
                      <a:pt x="605" y="185"/>
                    </a:lnTo>
                    <a:lnTo>
                      <a:pt x="638" y="195"/>
                    </a:lnTo>
                    <a:lnTo>
                      <a:pt x="670" y="205"/>
                    </a:lnTo>
                    <a:lnTo>
                      <a:pt x="697" y="217"/>
                    </a:lnTo>
                    <a:lnTo>
                      <a:pt x="724" y="228"/>
                    </a:lnTo>
                    <a:lnTo>
                      <a:pt x="747" y="240"/>
                    </a:lnTo>
                    <a:lnTo>
                      <a:pt x="768" y="252"/>
                    </a:lnTo>
                    <a:lnTo>
                      <a:pt x="789" y="266"/>
                    </a:lnTo>
                    <a:lnTo>
                      <a:pt x="807" y="281"/>
                    </a:lnTo>
                    <a:lnTo>
                      <a:pt x="825" y="297"/>
                    </a:lnTo>
                    <a:lnTo>
                      <a:pt x="842" y="314"/>
                    </a:lnTo>
                    <a:lnTo>
                      <a:pt x="860" y="332"/>
                    </a:lnTo>
                    <a:lnTo>
                      <a:pt x="877" y="353"/>
                    </a:lnTo>
                    <a:lnTo>
                      <a:pt x="894" y="374"/>
                    </a:lnTo>
                    <a:lnTo>
                      <a:pt x="913" y="397"/>
                    </a:lnTo>
                    <a:lnTo>
                      <a:pt x="933" y="422"/>
                    </a:lnTo>
                    <a:lnTo>
                      <a:pt x="953" y="449"/>
                    </a:lnTo>
                    <a:lnTo>
                      <a:pt x="948" y="378"/>
                    </a:lnTo>
                    <a:lnTo>
                      <a:pt x="944" y="307"/>
                    </a:lnTo>
                    <a:lnTo>
                      <a:pt x="939" y="237"/>
                    </a:lnTo>
                    <a:lnTo>
                      <a:pt x="934" y="166"/>
                    </a:lnTo>
                    <a:lnTo>
                      <a:pt x="911" y="148"/>
                    </a:lnTo>
                    <a:lnTo>
                      <a:pt x="888" y="130"/>
                    </a:lnTo>
                    <a:lnTo>
                      <a:pt x="867" y="116"/>
                    </a:lnTo>
                    <a:lnTo>
                      <a:pt x="845" y="102"/>
                    </a:lnTo>
                    <a:lnTo>
                      <a:pt x="824" y="91"/>
                    </a:lnTo>
                    <a:lnTo>
                      <a:pt x="803" y="80"/>
                    </a:lnTo>
                    <a:lnTo>
                      <a:pt x="781" y="69"/>
                    </a:lnTo>
                    <a:lnTo>
                      <a:pt x="759" y="61"/>
                    </a:lnTo>
                    <a:lnTo>
                      <a:pt x="738" y="53"/>
                    </a:lnTo>
                    <a:lnTo>
                      <a:pt x="715" y="46"/>
                    </a:lnTo>
                    <a:lnTo>
                      <a:pt x="692" y="39"/>
                    </a:lnTo>
                    <a:lnTo>
                      <a:pt x="669" y="32"/>
                    </a:lnTo>
                    <a:lnTo>
                      <a:pt x="643" y="26"/>
                    </a:lnTo>
                    <a:lnTo>
                      <a:pt x="618" y="19"/>
                    </a:lnTo>
                    <a:lnTo>
                      <a:pt x="591" y="12"/>
                    </a:lnTo>
                    <a:lnTo>
                      <a:pt x="563" y="4"/>
                    </a:lnTo>
                    <a:lnTo>
                      <a:pt x="529" y="4"/>
                    </a:lnTo>
                    <a:lnTo>
                      <a:pt x="497" y="3"/>
                    </a:lnTo>
                    <a:lnTo>
                      <a:pt x="466" y="3"/>
                    </a:lnTo>
                    <a:lnTo>
                      <a:pt x="435" y="2"/>
                    </a:lnTo>
                    <a:lnTo>
                      <a:pt x="406" y="1"/>
                    </a:lnTo>
                    <a:lnTo>
                      <a:pt x="376" y="0"/>
                    </a:lnTo>
                    <a:lnTo>
                      <a:pt x="347" y="0"/>
                    </a:lnTo>
                    <a:lnTo>
                      <a:pt x="318" y="0"/>
                    </a:lnTo>
                    <a:lnTo>
                      <a:pt x="289" y="0"/>
                    </a:lnTo>
                    <a:lnTo>
                      <a:pt x="260" y="2"/>
                    </a:lnTo>
                    <a:lnTo>
                      <a:pt x="231" y="3"/>
                    </a:lnTo>
                    <a:lnTo>
                      <a:pt x="201" y="6"/>
                    </a:lnTo>
                    <a:lnTo>
                      <a:pt x="171" y="11"/>
                    </a:lnTo>
                    <a:lnTo>
                      <a:pt x="140" y="16"/>
                    </a:lnTo>
                    <a:lnTo>
                      <a:pt x="109" y="22"/>
                    </a:lnTo>
                    <a:lnTo>
                      <a:pt x="76" y="29"/>
                    </a:lnTo>
                    <a:lnTo>
                      <a:pt x="67" y="59"/>
                    </a:lnTo>
                    <a:lnTo>
                      <a:pt x="57" y="91"/>
                    </a:lnTo>
                    <a:lnTo>
                      <a:pt x="48" y="121"/>
                    </a:lnTo>
                    <a:lnTo>
                      <a:pt x="39" y="153"/>
                    </a:lnTo>
                    <a:lnTo>
                      <a:pt x="29" y="183"/>
                    </a:lnTo>
                    <a:lnTo>
                      <a:pt x="19" y="215"/>
                    </a:lnTo>
                    <a:lnTo>
                      <a:pt x="9" y="245"/>
                    </a:lnTo>
                    <a:lnTo>
                      <a:pt x="0" y="277"/>
                    </a:lnTo>
                    <a:close/>
                  </a:path>
                </a:pathLst>
              </a:custGeom>
              <a:solidFill>
                <a:srgbClr val="9696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1"/>
              <p:cNvSpPr>
                <a:spLocks/>
              </p:cNvSpPr>
              <p:nvPr/>
            </p:nvSpPr>
            <p:spPr bwMode="auto">
              <a:xfrm>
                <a:off x="2659" y="2274"/>
                <a:ext cx="474" cy="216"/>
              </a:xfrm>
              <a:custGeom>
                <a:avLst/>
                <a:gdLst>
                  <a:gd name="T0" fmla="*/ 10 w 949"/>
                  <a:gd name="T1" fmla="*/ 256 h 433"/>
                  <a:gd name="T2" fmla="*/ 31 w 949"/>
                  <a:gd name="T3" fmla="*/ 247 h 433"/>
                  <a:gd name="T4" fmla="*/ 51 w 949"/>
                  <a:gd name="T5" fmla="*/ 237 h 433"/>
                  <a:gd name="T6" fmla="*/ 71 w 949"/>
                  <a:gd name="T7" fmla="*/ 228 h 433"/>
                  <a:gd name="T8" fmla="*/ 114 w 949"/>
                  <a:gd name="T9" fmla="*/ 217 h 433"/>
                  <a:gd name="T10" fmla="*/ 179 w 949"/>
                  <a:gd name="T11" fmla="*/ 204 h 433"/>
                  <a:gd name="T12" fmla="*/ 244 w 949"/>
                  <a:gd name="T13" fmla="*/ 192 h 433"/>
                  <a:gd name="T14" fmla="*/ 308 w 949"/>
                  <a:gd name="T15" fmla="*/ 183 h 433"/>
                  <a:gd name="T16" fmla="*/ 373 w 949"/>
                  <a:gd name="T17" fmla="*/ 175 h 433"/>
                  <a:gd name="T18" fmla="*/ 437 w 949"/>
                  <a:gd name="T19" fmla="*/ 170 h 433"/>
                  <a:gd name="T20" fmla="*/ 502 w 949"/>
                  <a:gd name="T21" fmla="*/ 169 h 433"/>
                  <a:gd name="T22" fmla="*/ 568 w 949"/>
                  <a:gd name="T23" fmla="*/ 171 h 433"/>
                  <a:gd name="T24" fmla="*/ 635 w 949"/>
                  <a:gd name="T25" fmla="*/ 183 h 433"/>
                  <a:gd name="T26" fmla="*/ 694 w 949"/>
                  <a:gd name="T27" fmla="*/ 204 h 433"/>
                  <a:gd name="T28" fmla="*/ 743 w 949"/>
                  <a:gd name="T29" fmla="*/ 227 h 433"/>
                  <a:gd name="T30" fmla="*/ 785 w 949"/>
                  <a:gd name="T31" fmla="*/ 253 h 433"/>
                  <a:gd name="T32" fmla="*/ 821 w 949"/>
                  <a:gd name="T33" fmla="*/ 283 h 433"/>
                  <a:gd name="T34" fmla="*/ 856 w 949"/>
                  <a:gd name="T35" fmla="*/ 317 h 433"/>
                  <a:gd name="T36" fmla="*/ 891 w 949"/>
                  <a:gd name="T37" fmla="*/ 359 h 433"/>
                  <a:gd name="T38" fmla="*/ 929 w 949"/>
                  <a:gd name="T39" fmla="*/ 407 h 433"/>
                  <a:gd name="T40" fmla="*/ 945 w 949"/>
                  <a:gd name="T41" fmla="*/ 367 h 433"/>
                  <a:gd name="T42" fmla="*/ 936 w 949"/>
                  <a:gd name="T43" fmla="*/ 234 h 433"/>
                  <a:gd name="T44" fmla="*/ 909 w 949"/>
                  <a:gd name="T45" fmla="*/ 149 h 433"/>
                  <a:gd name="T46" fmla="*/ 865 w 949"/>
                  <a:gd name="T47" fmla="*/ 116 h 433"/>
                  <a:gd name="T48" fmla="*/ 822 w 949"/>
                  <a:gd name="T49" fmla="*/ 91 h 433"/>
                  <a:gd name="T50" fmla="*/ 779 w 949"/>
                  <a:gd name="T51" fmla="*/ 71 h 433"/>
                  <a:gd name="T52" fmla="*/ 736 w 949"/>
                  <a:gd name="T53" fmla="*/ 53 h 433"/>
                  <a:gd name="T54" fmla="*/ 690 w 949"/>
                  <a:gd name="T55" fmla="*/ 38 h 433"/>
                  <a:gd name="T56" fmla="*/ 641 w 949"/>
                  <a:gd name="T57" fmla="*/ 25 h 433"/>
                  <a:gd name="T58" fmla="*/ 588 w 949"/>
                  <a:gd name="T59" fmla="*/ 11 h 433"/>
                  <a:gd name="T60" fmla="*/ 526 w 949"/>
                  <a:gd name="T61" fmla="*/ 4 h 433"/>
                  <a:gd name="T62" fmla="*/ 463 w 949"/>
                  <a:gd name="T63" fmla="*/ 3 h 433"/>
                  <a:gd name="T64" fmla="*/ 403 w 949"/>
                  <a:gd name="T65" fmla="*/ 0 h 433"/>
                  <a:gd name="T66" fmla="*/ 344 w 949"/>
                  <a:gd name="T67" fmla="*/ 0 h 433"/>
                  <a:gd name="T68" fmla="*/ 285 w 949"/>
                  <a:gd name="T69" fmla="*/ 1 h 433"/>
                  <a:gd name="T70" fmla="*/ 227 w 949"/>
                  <a:gd name="T71" fmla="*/ 5 h 433"/>
                  <a:gd name="T72" fmla="*/ 166 w 949"/>
                  <a:gd name="T73" fmla="*/ 12 h 433"/>
                  <a:gd name="T74" fmla="*/ 104 w 949"/>
                  <a:gd name="T75" fmla="*/ 23 h 433"/>
                  <a:gd name="T76" fmla="*/ 62 w 949"/>
                  <a:gd name="T77" fmla="*/ 59 h 433"/>
                  <a:gd name="T78" fmla="*/ 44 w 949"/>
                  <a:gd name="T79" fmla="*/ 117 h 433"/>
                  <a:gd name="T80" fmla="*/ 27 w 949"/>
                  <a:gd name="T81" fmla="*/ 175 h 433"/>
                  <a:gd name="T82" fmla="*/ 9 w 949"/>
                  <a:gd name="T83" fmla="*/ 23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9" h="433">
                    <a:moveTo>
                      <a:pt x="0" y="261"/>
                    </a:moveTo>
                    <a:lnTo>
                      <a:pt x="10" y="256"/>
                    </a:lnTo>
                    <a:lnTo>
                      <a:pt x="21" y="251"/>
                    </a:lnTo>
                    <a:lnTo>
                      <a:pt x="31" y="247"/>
                    </a:lnTo>
                    <a:lnTo>
                      <a:pt x="41" y="242"/>
                    </a:lnTo>
                    <a:lnTo>
                      <a:pt x="51" y="237"/>
                    </a:lnTo>
                    <a:lnTo>
                      <a:pt x="61" y="233"/>
                    </a:lnTo>
                    <a:lnTo>
                      <a:pt x="71" y="228"/>
                    </a:lnTo>
                    <a:lnTo>
                      <a:pt x="81" y="223"/>
                    </a:lnTo>
                    <a:lnTo>
                      <a:pt x="114" y="217"/>
                    </a:lnTo>
                    <a:lnTo>
                      <a:pt x="146" y="210"/>
                    </a:lnTo>
                    <a:lnTo>
                      <a:pt x="179" y="204"/>
                    </a:lnTo>
                    <a:lnTo>
                      <a:pt x="212" y="198"/>
                    </a:lnTo>
                    <a:lnTo>
                      <a:pt x="244" y="192"/>
                    </a:lnTo>
                    <a:lnTo>
                      <a:pt x="277" y="187"/>
                    </a:lnTo>
                    <a:lnTo>
                      <a:pt x="308" y="183"/>
                    </a:lnTo>
                    <a:lnTo>
                      <a:pt x="341" y="179"/>
                    </a:lnTo>
                    <a:lnTo>
                      <a:pt x="373" y="175"/>
                    </a:lnTo>
                    <a:lnTo>
                      <a:pt x="405" y="173"/>
                    </a:lnTo>
                    <a:lnTo>
                      <a:pt x="437" y="170"/>
                    </a:lnTo>
                    <a:lnTo>
                      <a:pt x="470" y="169"/>
                    </a:lnTo>
                    <a:lnTo>
                      <a:pt x="502" y="169"/>
                    </a:lnTo>
                    <a:lnTo>
                      <a:pt x="536" y="169"/>
                    </a:lnTo>
                    <a:lnTo>
                      <a:pt x="568" y="171"/>
                    </a:lnTo>
                    <a:lnTo>
                      <a:pt x="602" y="173"/>
                    </a:lnTo>
                    <a:lnTo>
                      <a:pt x="635" y="183"/>
                    </a:lnTo>
                    <a:lnTo>
                      <a:pt x="667" y="193"/>
                    </a:lnTo>
                    <a:lnTo>
                      <a:pt x="694" y="204"/>
                    </a:lnTo>
                    <a:lnTo>
                      <a:pt x="720" y="215"/>
                    </a:lnTo>
                    <a:lnTo>
                      <a:pt x="743" y="227"/>
                    </a:lnTo>
                    <a:lnTo>
                      <a:pt x="765" y="239"/>
                    </a:lnTo>
                    <a:lnTo>
                      <a:pt x="785" y="253"/>
                    </a:lnTo>
                    <a:lnTo>
                      <a:pt x="804" y="268"/>
                    </a:lnTo>
                    <a:lnTo>
                      <a:pt x="821" y="283"/>
                    </a:lnTo>
                    <a:lnTo>
                      <a:pt x="838" y="300"/>
                    </a:lnTo>
                    <a:lnTo>
                      <a:pt x="856" y="317"/>
                    </a:lnTo>
                    <a:lnTo>
                      <a:pt x="873" y="338"/>
                    </a:lnTo>
                    <a:lnTo>
                      <a:pt x="891" y="359"/>
                    </a:lnTo>
                    <a:lnTo>
                      <a:pt x="910" y="381"/>
                    </a:lnTo>
                    <a:lnTo>
                      <a:pt x="929" y="407"/>
                    </a:lnTo>
                    <a:lnTo>
                      <a:pt x="949" y="433"/>
                    </a:lnTo>
                    <a:lnTo>
                      <a:pt x="945" y="367"/>
                    </a:lnTo>
                    <a:lnTo>
                      <a:pt x="941" y="300"/>
                    </a:lnTo>
                    <a:lnTo>
                      <a:pt x="936" y="234"/>
                    </a:lnTo>
                    <a:lnTo>
                      <a:pt x="932" y="167"/>
                    </a:lnTo>
                    <a:lnTo>
                      <a:pt x="909" y="149"/>
                    </a:lnTo>
                    <a:lnTo>
                      <a:pt x="886" y="131"/>
                    </a:lnTo>
                    <a:lnTo>
                      <a:pt x="865" y="116"/>
                    </a:lnTo>
                    <a:lnTo>
                      <a:pt x="843" y="103"/>
                    </a:lnTo>
                    <a:lnTo>
                      <a:pt x="822" y="91"/>
                    </a:lnTo>
                    <a:lnTo>
                      <a:pt x="801" y="80"/>
                    </a:lnTo>
                    <a:lnTo>
                      <a:pt x="779" y="71"/>
                    </a:lnTo>
                    <a:lnTo>
                      <a:pt x="757" y="61"/>
                    </a:lnTo>
                    <a:lnTo>
                      <a:pt x="736" y="53"/>
                    </a:lnTo>
                    <a:lnTo>
                      <a:pt x="712" y="45"/>
                    </a:lnTo>
                    <a:lnTo>
                      <a:pt x="690" y="38"/>
                    </a:lnTo>
                    <a:lnTo>
                      <a:pt x="666" y="32"/>
                    </a:lnTo>
                    <a:lnTo>
                      <a:pt x="641" y="25"/>
                    </a:lnTo>
                    <a:lnTo>
                      <a:pt x="615" y="18"/>
                    </a:lnTo>
                    <a:lnTo>
                      <a:pt x="588" y="11"/>
                    </a:lnTo>
                    <a:lnTo>
                      <a:pt x="560" y="4"/>
                    </a:lnTo>
                    <a:lnTo>
                      <a:pt x="526" y="4"/>
                    </a:lnTo>
                    <a:lnTo>
                      <a:pt x="495" y="3"/>
                    </a:lnTo>
                    <a:lnTo>
                      <a:pt x="463" y="3"/>
                    </a:lnTo>
                    <a:lnTo>
                      <a:pt x="433" y="1"/>
                    </a:lnTo>
                    <a:lnTo>
                      <a:pt x="403" y="0"/>
                    </a:lnTo>
                    <a:lnTo>
                      <a:pt x="373" y="0"/>
                    </a:lnTo>
                    <a:lnTo>
                      <a:pt x="344" y="0"/>
                    </a:lnTo>
                    <a:lnTo>
                      <a:pt x="314" y="0"/>
                    </a:lnTo>
                    <a:lnTo>
                      <a:pt x="285" y="1"/>
                    </a:lnTo>
                    <a:lnTo>
                      <a:pt x="256" y="3"/>
                    </a:lnTo>
                    <a:lnTo>
                      <a:pt x="227" y="5"/>
                    </a:lnTo>
                    <a:lnTo>
                      <a:pt x="196" y="8"/>
                    </a:lnTo>
                    <a:lnTo>
                      <a:pt x="166" y="12"/>
                    </a:lnTo>
                    <a:lnTo>
                      <a:pt x="135" y="17"/>
                    </a:lnTo>
                    <a:lnTo>
                      <a:pt x="104" y="23"/>
                    </a:lnTo>
                    <a:lnTo>
                      <a:pt x="71" y="31"/>
                    </a:lnTo>
                    <a:lnTo>
                      <a:pt x="62" y="59"/>
                    </a:lnTo>
                    <a:lnTo>
                      <a:pt x="53" y="88"/>
                    </a:lnTo>
                    <a:lnTo>
                      <a:pt x="44" y="117"/>
                    </a:lnTo>
                    <a:lnTo>
                      <a:pt x="36" y="146"/>
                    </a:lnTo>
                    <a:lnTo>
                      <a:pt x="27" y="175"/>
                    </a:lnTo>
                    <a:lnTo>
                      <a:pt x="17" y="204"/>
                    </a:lnTo>
                    <a:lnTo>
                      <a:pt x="9" y="233"/>
                    </a:lnTo>
                    <a:lnTo>
                      <a:pt x="0" y="261"/>
                    </a:lnTo>
                    <a:close/>
                  </a:path>
                </a:pathLst>
              </a:custGeom>
              <a:solidFill>
                <a:srgbClr val="A3A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2"/>
              <p:cNvSpPr>
                <a:spLocks/>
              </p:cNvSpPr>
              <p:nvPr/>
            </p:nvSpPr>
            <p:spPr bwMode="auto">
              <a:xfrm>
                <a:off x="2660" y="2277"/>
                <a:ext cx="473" cy="208"/>
              </a:xfrm>
              <a:custGeom>
                <a:avLst/>
                <a:gdLst>
                  <a:gd name="T0" fmla="*/ 10 w 946"/>
                  <a:gd name="T1" fmla="*/ 240 h 416"/>
                  <a:gd name="T2" fmla="*/ 31 w 946"/>
                  <a:gd name="T3" fmla="*/ 231 h 416"/>
                  <a:gd name="T4" fmla="*/ 51 w 946"/>
                  <a:gd name="T5" fmla="*/ 221 h 416"/>
                  <a:gd name="T6" fmla="*/ 71 w 946"/>
                  <a:gd name="T7" fmla="*/ 212 h 416"/>
                  <a:gd name="T8" fmla="*/ 114 w 946"/>
                  <a:gd name="T9" fmla="*/ 201 h 416"/>
                  <a:gd name="T10" fmla="*/ 179 w 946"/>
                  <a:gd name="T11" fmla="*/ 188 h 416"/>
                  <a:gd name="T12" fmla="*/ 243 w 946"/>
                  <a:gd name="T13" fmla="*/ 177 h 416"/>
                  <a:gd name="T14" fmla="*/ 307 w 946"/>
                  <a:gd name="T15" fmla="*/ 168 h 416"/>
                  <a:gd name="T16" fmla="*/ 371 w 946"/>
                  <a:gd name="T17" fmla="*/ 161 h 416"/>
                  <a:gd name="T18" fmla="*/ 435 w 946"/>
                  <a:gd name="T19" fmla="*/ 157 h 416"/>
                  <a:gd name="T20" fmla="*/ 499 w 946"/>
                  <a:gd name="T21" fmla="*/ 155 h 416"/>
                  <a:gd name="T22" fmla="*/ 565 w 946"/>
                  <a:gd name="T23" fmla="*/ 157 h 416"/>
                  <a:gd name="T24" fmla="*/ 632 w 946"/>
                  <a:gd name="T25" fmla="*/ 169 h 416"/>
                  <a:gd name="T26" fmla="*/ 691 w 946"/>
                  <a:gd name="T27" fmla="*/ 189 h 416"/>
                  <a:gd name="T28" fmla="*/ 740 w 946"/>
                  <a:gd name="T29" fmla="*/ 212 h 416"/>
                  <a:gd name="T30" fmla="*/ 782 w 946"/>
                  <a:gd name="T31" fmla="*/ 237 h 416"/>
                  <a:gd name="T32" fmla="*/ 818 w 946"/>
                  <a:gd name="T33" fmla="*/ 267 h 416"/>
                  <a:gd name="T34" fmla="*/ 853 w 946"/>
                  <a:gd name="T35" fmla="*/ 301 h 416"/>
                  <a:gd name="T36" fmla="*/ 888 w 946"/>
                  <a:gd name="T37" fmla="*/ 342 h 416"/>
                  <a:gd name="T38" fmla="*/ 926 w 946"/>
                  <a:gd name="T39" fmla="*/ 390 h 416"/>
                  <a:gd name="T40" fmla="*/ 942 w 946"/>
                  <a:gd name="T41" fmla="*/ 354 h 416"/>
                  <a:gd name="T42" fmla="*/ 934 w 946"/>
                  <a:gd name="T43" fmla="*/ 229 h 416"/>
                  <a:gd name="T44" fmla="*/ 907 w 946"/>
                  <a:gd name="T45" fmla="*/ 148 h 416"/>
                  <a:gd name="T46" fmla="*/ 863 w 946"/>
                  <a:gd name="T47" fmla="*/ 116 h 416"/>
                  <a:gd name="T48" fmla="*/ 820 w 946"/>
                  <a:gd name="T49" fmla="*/ 90 h 416"/>
                  <a:gd name="T50" fmla="*/ 777 w 946"/>
                  <a:gd name="T51" fmla="*/ 70 h 416"/>
                  <a:gd name="T52" fmla="*/ 734 w 946"/>
                  <a:gd name="T53" fmla="*/ 52 h 416"/>
                  <a:gd name="T54" fmla="*/ 688 w 946"/>
                  <a:gd name="T55" fmla="*/ 37 h 416"/>
                  <a:gd name="T56" fmla="*/ 639 w 946"/>
                  <a:gd name="T57" fmla="*/ 23 h 416"/>
                  <a:gd name="T58" fmla="*/ 586 w 946"/>
                  <a:gd name="T59" fmla="*/ 9 h 416"/>
                  <a:gd name="T60" fmla="*/ 525 w 946"/>
                  <a:gd name="T61" fmla="*/ 2 h 416"/>
                  <a:gd name="T62" fmla="*/ 460 w 946"/>
                  <a:gd name="T63" fmla="*/ 1 h 416"/>
                  <a:gd name="T64" fmla="*/ 400 w 946"/>
                  <a:gd name="T65" fmla="*/ 0 h 416"/>
                  <a:gd name="T66" fmla="*/ 340 w 946"/>
                  <a:gd name="T67" fmla="*/ 0 h 416"/>
                  <a:gd name="T68" fmla="*/ 281 w 946"/>
                  <a:gd name="T69" fmla="*/ 1 h 416"/>
                  <a:gd name="T70" fmla="*/ 221 w 946"/>
                  <a:gd name="T71" fmla="*/ 5 h 416"/>
                  <a:gd name="T72" fmla="*/ 161 w 946"/>
                  <a:gd name="T73" fmla="*/ 12 h 416"/>
                  <a:gd name="T74" fmla="*/ 98 w 946"/>
                  <a:gd name="T75" fmla="*/ 23 h 416"/>
                  <a:gd name="T76" fmla="*/ 57 w 946"/>
                  <a:gd name="T77" fmla="*/ 57 h 416"/>
                  <a:gd name="T78" fmla="*/ 41 w 946"/>
                  <a:gd name="T79" fmla="*/ 111 h 416"/>
                  <a:gd name="T80" fmla="*/ 25 w 946"/>
                  <a:gd name="T81" fmla="*/ 165 h 416"/>
                  <a:gd name="T82" fmla="*/ 8 w 946"/>
                  <a:gd name="T83" fmla="*/ 21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6" h="416">
                    <a:moveTo>
                      <a:pt x="0" y="245"/>
                    </a:moveTo>
                    <a:lnTo>
                      <a:pt x="10" y="240"/>
                    </a:lnTo>
                    <a:lnTo>
                      <a:pt x="21" y="235"/>
                    </a:lnTo>
                    <a:lnTo>
                      <a:pt x="31" y="231"/>
                    </a:lnTo>
                    <a:lnTo>
                      <a:pt x="41" y="226"/>
                    </a:lnTo>
                    <a:lnTo>
                      <a:pt x="51" y="221"/>
                    </a:lnTo>
                    <a:lnTo>
                      <a:pt x="61" y="217"/>
                    </a:lnTo>
                    <a:lnTo>
                      <a:pt x="71" y="212"/>
                    </a:lnTo>
                    <a:lnTo>
                      <a:pt x="82" y="207"/>
                    </a:lnTo>
                    <a:lnTo>
                      <a:pt x="114" y="201"/>
                    </a:lnTo>
                    <a:lnTo>
                      <a:pt x="147" y="195"/>
                    </a:lnTo>
                    <a:lnTo>
                      <a:pt x="179" y="188"/>
                    </a:lnTo>
                    <a:lnTo>
                      <a:pt x="212" y="183"/>
                    </a:lnTo>
                    <a:lnTo>
                      <a:pt x="243" y="177"/>
                    </a:lnTo>
                    <a:lnTo>
                      <a:pt x="276" y="173"/>
                    </a:lnTo>
                    <a:lnTo>
                      <a:pt x="307" y="168"/>
                    </a:lnTo>
                    <a:lnTo>
                      <a:pt x="339" y="164"/>
                    </a:lnTo>
                    <a:lnTo>
                      <a:pt x="371" y="161"/>
                    </a:lnTo>
                    <a:lnTo>
                      <a:pt x="403" y="159"/>
                    </a:lnTo>
                    <a:lnTo>
                      <a:pt x="435" y="157"/>
                    </a:lnTo>
                    <a:lnTo>
                      <a:pt x="468" y="155"/>
                    </a:lnTo>
                    <a:lnTo>
                      <a:pt x="499" y="155"/>
                    </a:lnTo>
                    <a:lnTo>
                      <a:pt x="533" y="155"/>
                    </a:lnTo>
                    <a:lnTo>
                      <a:pt x="565" y="157"/>
                    </a:lnTo>
                    <a:lnTo>
                      <a:pt x="599" y="159"/>
                    </a:lnTo>
                    <a:lnTo>
                      <a:pt x="632" y="169"/>
                    </a:lnTo>
                    <a:lnTo>
                      <a:pt x="664" y="179"/>
                    </a:lnTo>
                    <a:lnTo>
                      <a:pt x="691" y="189"/>
                    </a:lnTo>
                    <a:lnTo>
                      <a:pt x="717" y="201"/>
                    </a:lnTo>
                    <a:lnTo>
                      <a:pt x="740" y="212"/>
                    </a:lnTo>
                    <a:lnTo>
                      <a:pt x="762" y="224"/>
                    </a:lnTo>
                    <a:lnTo>
                      <a:pt x="782" y="237"/>
                    </a:lnTo>
                    <a:lnTo>
                      <a:pt x="801" y="251"/>
                    </a:lnTo>
                    <a:lnTo>
                      <a:pt x="818" y="267"/>
                    </a:lnTo>
                    <a:lnTo>
                      <a:pt x="835" y="283"/>
                    </a:lnTo>
                    <a:lnTo>
                      <a:pt x="853" y="301"/>
                    </a:lnTo>
                    <a:lnTo>
                      <a:pt x="870" y="320"/>
                    </a:lnTo>
                    <a:lnTo>
                      <a:pt x="888" y="342"/>
                    </a:lnTo>
                    <a:lnTo>
                      <a:pt x="907" y="364"/>
                    </a:lnTo>
                    <a:lnTo>
                      <a:pt x="926" y="390"/>
                    </a:lnTo>
                    <a:lnTo>
                      <a:pt x="946" y="416"/>
                    </a:lnTo>
                    <a:lnTo>
                      <a:pt x="942" y="354"/>
                    </a:lnTo>
                    <a:lnTo>
                      <a:pt x="938" y="291"/>
                    </a:lnTo>
                    <a:lnTo>
                      <a:pt x="934" y="229"/>
                    </a:lnTo>
                    <a:lnTo>
                      <a:pt x="930" y="166"/>
                    </a:lnTo>
                    <a:lnTo>
                      <a:pt x="907" y="148"/>
                    </a:lnTo>
                    <a:lnTo>
                      <a:pt x="884" y="131"/>
                    </a:lnTo>
                    <a:lnTo>
                      <a:pt x="863" y="116"/>
                    </a:lnTo>
                    <a:lnTo>
                      <a:pt x="842" y="102"/>
                    </a:lnTo>
                    <a:lnTo>
                      <a:pt x="820" y="90"/>
                    </a:lnTo>
                    <a:lnTo>
                      <a:pt x="799" y="79"/>
                    </a:lnTo>
                    <a:lnTo>
                      <a:pt x="777" y="70"/>
                    </a:lnTo>
                    <a:lnTo>
                      <a:pt x="755" y="61"/>
                    </a:lnTo>
                    <a:lnTo>
                      <a:pt x="734" y="52"/>
                    </a:lnTo>
                    <a:lnTo>
                      <a:pt x="710" y="44"/>
                    </a:lnTo>
                    <a:lnTo>
                      <a:pt x="688" y="37"/>
                    </a:lnTo>
                    <a:lnTo>
                      <a:pt x="664" y="30"/>
                    </a:lnTo>
                    <a:lnTo>
                      <a:pt x="639" y="23"/>
                    </a:lnTo>
                    <a:lnTo>
                      <a:pt x="613" y="16"/>
                    </a:lnTo>
                    <a:lnTo>
                      <a:pt x="586" y="9"/>
                    </a:lnTo>
                    <a:lnTo>
                      <a:pt x="558" y="2"/>
                    </a:lnTo>
                    <a:lnTo>
                      <a:pt x="525" y="2"/>
                    </a:lnTo>
                    <a:lnTo>
                      <a:pt x="492" y="1"/>
                    </a:lnTo>
                    <a:lnTo>
                      <a:pt x="460" y="1"/>
                    </a:lnTo>
                    <a:lnTo>
                      <a:pt x="430" y="0"/>
                    </a:lnTo>
                    <a:lnTo>
                      <a:pt x="400" y="0"/>
                    </a:lnTo>
                    <a:lnTo>
                      <a:pt x="369" y="0"/>
                    </a:lnTo>
                    <a:lnTo>
                      <a:pt x="340" y="0"/>
                    </a:lnTo>
                    <a:lnTo>
                      <a:pt x="310" y="0"/>
                    </a:lnTo>
                    <a:lnTo>
                      <a:pt x="281" y="1"/>
                    </a:lnTo>
                    <a:lnTo>
                      <a:pt x="251" y="2"/>
                    </a:lnTo>
                    <a:lnTo>
                      <a:pt x="221" y="5"/>
                    </a:lnTo>
                    <a:lnTo>
                      <a:pt x="191" y="8"/>
                    </a:lnTo>
                    <a:lnTo>
                      <a:pt x="161" y="12"/>
                    </a:lnTo>
                    <a:lnTo>
                      <a:pt x="129" y="17"/>
                    </a:lnTo>
                    <a:lnTo>
                      <a:pt x="98" y="23"/>
                    </a:lnTo>
                    <a:lnTo>
                      <a:pt x="65" y="31"/>
                    </a:lnTo>
                    <a:lnTo>
                      <a:pt x="57" y="57"/>
                    </a:lnTo>
                    <a:lnTo>
                      <a:pt x="49" y="85"/>
                    </a:lnTo>
                    <a:lnTo>
                      <a:pt x="41" y="111"/>
                    </a:lnTo>
                    <a:lnTo>
                      <a:pt x="33" y="138"/>
                    </a:lnTo>
                    <a:lnTo>
                      <a:pt x="25" y="165"/>
                    </a:lnTo>
                    <a:lnTo>
                      <a:pt x="16" y="192"/>
                    </a:lnTo>
                    <a:lnTo>
                      <a:pt x="8" y="219"/>
                    </a:lnTo>
                    <a:lnTo>
                      <a:pt x="0" y="245"/>
                    </a:lnTo>
                    <a:close/>
                  </a:path>
                </a:pathLst>
              </a:custGeom>
              <a:solidFill>
                <a:srgbClr val="AFAF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3"/>
              <p:cNvSpPr>
                <a:spLocks/>
              </p:cNvSpPr>
              <p:nvPr/>
            </p:nvSpPr>
            <p:spPr bwMode="auto">
              <a:xfrm>
                <a:off x="2662" y="2280"/>
                <a:ext cx="471" cy="201"/>
              </a:xfrm>
              <a:custGeom>
                <a:avLst/>
                <a:gdLst>
                  <a:gd name="T0" fmla="*/ 10 w 942"/>
                  <a:gd name="T1" fmla="*/ 226 h 401"/>
                  <a:gd name="T2" fmla="*/ 31 w 942"/>
                  <a:gd name="T3" fmla="*/ 217 h 401"/>
                  <a:gd name="T4" fmla="*/ 51 w 942"/>
                  <a:gd name="T5" fmla="*/ 208 h 401"/>
                  <a:gd name="T6" fmla="*/ 71 w 942"/>
                  <a:gd name="T7" fmla="*/ 198 h 401"/>
                  <a:gd name="T8" fmla="*/ 114 w 942"/>
                  <a:gd name="T9" fmla="*/ 187 h 401"/>
                  <a:gd name="T10" fmla="*/ 179 w 942"/>
                  <a:gd name="T11" fmla="*/ 174 h 401"/>
                  <a:gd name="T12" fmla="*/ 243 w 942"/>
                  <a:gd name="T13" fmla="*/ 164 h 401"/>
                  <a:gd name="T14" fmla="*/ 306 w 942"/>
                  <a:gd name="T15" fmla="*/ 155 h 401"/>
                  <a:gd name="T16" fmla="*/ 369 w 942"/>
                  <a:gd name="T17" fmla="*/ 149 h 401"/>
                  <a:gd name="T18" fmla="*/ 432 w 942"/>
                  <a:gd name="T19" fmla="*/ 144 h 401"/>
                  <a:gd name="T20" fmla="*/ 497 w 942"/>
                  <a:gd name="T21" fmla="*/ 143 h 401"/>
                  <a:gd name="T22" fmla="*/ 562 w 942"/>
                  <a:gd name="T23" fmla="*/ 145 h 401"/>
                  <a:gd name="T24" fmla="*/ 629 w 942"/>
                  <a:gd name="T25" fmla="*/ 158 h 401"/>
                  <a:gd name="T26" fmla="*/ 688 w 942"/>
                  <a:gd name="T27" fmla="*/ 178 h 401"/>
                  <a:gd name="T28" fmla="*/ 737 w 942"/>
                  <a:gd name="T29" fmla="*/ 200 h 401"/>
                  <a:gd name="T30" fmla="*/ 779 w 942"/>
                  <a:gd name="T31" fmla="*/ 225 h 401"/>
                  <a:gd name="T32" fmla="*/ 815 w 942"/>
                  <a:gd name="T33" fmla="*/ 254 h 401"/>
                  <a:gd name="T34" fmla="*/ 850 w 942"/>
                  <a:gd name="T35" fmla="*/ 287 h 401"/>
                  <a:gd name="T36" fmla="*/ 884 w 942"/>
                  <a:gd name="T37" fmla="*/ 327 h 401"/>
                  <a:gd name="T38" fmla="*/ 922 w 942"/>
                  <a:gd name="T39" fmla="*/ 374 h 401"/>
                  <a:gd name="T40" fmla="*/ 939 w 942"/>
                  <a:gd name="T41" fmla="*/ 343 h 401"/>
                  <a:gd name="T42" fmla="*/ 932 w 942"/>
                  <a:gd name="T43" fmla="*/ 227 h 401"/>
                  <a:gd name="T44" fmla="*/ 906 w 942"/>
                  <a:gd name="T45" fmla="*/ 150 h 401"/>
                  <a:gd name="T46" fmla="*/ 861 w 942"/>
                  <a:gd name="T47" fmla="*/ 117 h 401"/>
                  <a:gd name="T48" fmla="*/ 818 w 942"/>
                  <a:gd name="T49" fmla="*/ 92 h 401"/>
                  <a:gd name="T50" fmla="*/ 774 w 942"/>
                  <a:gd name="T51" fmla="*/ 71 h 401"/>
                  <a:gd name="T52" fmla="*/ 731 w 942"/>
                  <a:gd name="T53" fmla="*/ 52 h 401"/>
                  <a:gd name="T54" fmla="*/ 685 w 942"/>
                  <a:gd name="T55" fmla="*/ 37 h 401"/>
                  <a:gd name="T56" fmla="*/ 636 w 942"/>
                  <a:gd name="T57" fmla="*/ 23 h 401"/>
                  <a:gd name="T58" fmla="*/ 585 w 942"/>
                  <a:gd name="T59" fmla="*/ 9 h 401"/>
                  <a:gd name="T60" fmla="*/ 523 w 942"/>
                  <a:gd name="T61" fmla="*/ 2 h 401"/>
                  <a:gd name="T62" fmla="*/ 459 w 942"/>
                  <a:gd name="T63" fmla="*/ 1 h 401"/>
                  <a:gd name="T64" fmla="*/ 397 w 942"/>
                  <a:gd name="T65" fmla="*/ 1 h 401"/>
                  <a:gd name="T66" fmla="*/ 336 w 942"/>
                  <a:gd name="T67" fmla="*/ 1 h 401"/>
                  <a:gd name="T68" fmla="*/ 277 w 942"/>
                  <a:gd name="T69" fmla="*/ 3 h 401"/>
                  <a:gd name="T70" fmla="*/ 217 w 942"/>
                  <a:gd name="T71" fmla="*/ 7 h 401"/>
                  <a:gd name="T72" fmla="*/ 156 w 942"/>
                  <a:gd name="T73" fmla="*/ 14 h 401"/>
                  <a:gd name="T74" fmla="*/ 93 w 942"/>
                  <a:gd name="T75" fmla="*/ 26 h 401"/>
                  <a:gd name="T76" fmla="*/ 53 w 942"/>
                  <a:gd name="T77" fmla="*/ 58 h 401"/>
                  <a:gd name="T78" fmla="*/ 38 w 942"/>
                  <a:gd name="T79" fmla="*/ 107 h 401"/>
                  <a:gd name="T80" fmla="*/ 23 w 942"/>
                  <a:gd name="T81" fmla="*/ 157 h 401"/>
                  <a:gd name="T82" fmla="*/ 7 w 942"/>
                  <a:gd name="T83" fmla="*/ 20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2" h="401">
                    <a:moveTo>
                      <a:pt x="0" y="231"/>
                    </a:moveTo>
                    <a:lnTo>
                      <a:pt x="10" y="226"/>
                    </a:lnTo>
                    <a:lnTo>
                      <a:pt x="21" y="222"/>
                    </a:lnTo>
                    <a:lnTo>
                      <a:pt x="31" y="217"/>
                    </a:lnTo>
                    <a:lnTo>
                      <a:pt x="41" y="212"/>
                    </a:lnTo>
                    <a:lnTo>
                      <a:pt x="51" y="208"/>
                    </a:lnTo>
                    <a:lnTo>
                      <a:pt x="61" y="203"/>
                    </a:lnTo>
                    <a:lnTo>
                      <a:pt x="71" y="198"/>
                    </a:lnTo>
                    <a:lnTo>
                      <a:pt x="82" y="193"/>
                    </a:lnTo>
                    <a:lnTo>
                      <a:pt x="114" y="187"/>
                    </a:lnTo>
                    <a:lnTo>
                      <a:pt x="147" y="180"/>
                    </a:lnTo>
                    <a:lnTo>
                      <a:pt x="179" y="174"/>
                    </a:lnTo>
                    <a:lnTo>
                      <a:pt x="211" y="169"/>
                    </a:lnTo>
                    <a:lnTo>
                      <a:pt x="243" y="164"/>
                    </a:lnTo>
                    <a:lnTo>
                      <a:pt x="275" y="159"/>
                    </a:lnTo>
                    <a:lnTo>
                      <a:pt x="306" y="155"/>
                    </a:lnTo>
                    <a:lnTo>
                      <a:pt x="338" y="152"/>
                    </a:lnTo>
                    <a:lnTo>
                      <a:pt x="369" y="149"/>
                    </a:lnTo>
                    <a:lnTo>
                      <a:pt x="401" y="146"/>
                    </a:lnTo>
                    <a:lnTo>
                      <a:pt x="432" y="144"/>
                    </a:lnTo>
                    <a:lnTo>
                      <a:pt x="465" y="143"/>
                    </a:lnTo>
                    <a:lnTo>
                      <a:pt x="497" y="143"/>
                    </a:lnTo>
                    <a:lnTo>
                      <a:pt x="530" y="144"/>
                    </a:lnTo>
                    <a:lnTo>
                      <a:pt x="562" y="145"/>
                    </a:lnTo>
                    <a:lnTo>
                      <a:pt x="596" y="148"/>
                    </a:lnTo>
                    <a:lnTo>
                      <a:pt x="629" y="158"/>
                    </a:lnTo>
                    <a:lnTo>
                      <a:pt x="661" y="168"/>
                    </a:lnTo>
                    <a:lnTo>
                      <a:pt x="688" y="178"/>
                    </a:lnTo>
                    <a:lnTo>
                      <a:pt x="714" y="189"/>
                    </a:lnTo>
                    <a:lnTo>
                      <a:pt x="737" y="200"/>
                    </a:lnTo>
                    <a:lnTo>
                      <a:pt x="758" y="212"/>
                    </a:lnTo>
                    <a:lnTo>
                      <a:pt x="779" y="225"/>
                    </a:lnTo>
                    <a:lnTo>
                      <a:pt x="797" y="238"/>
                    </a:lnTo>
                    <a:lnTo>
                      <a:pt x="815" y="254"/>
                    </a:lnTo>
                    <a:lnTo>
                      <a:pt x="832" y="270"/>
                    </a:lnTo>
                    <a:lnTo>
                      <a:pt x="850" y="287"/>
                    </a:lnTo>
                    <a:lnTo>
                      <a:pt x="866" y="306"/>
                    </a:lnTo>
                    <a:lnTo>
                      <a:pt x="884" y="327"/>
                    </a:lnTo>
                    <a:lnTo>
                      <a:pt x="903" y="350"/>
                    </a:lnTo>
                    <a:lnTo>
                      <a:pt x="922" y="374"/>
                    </a:lnTo>
                    <a:lnTo>
                      <a:pt x="942" y="401"/>
                    </a:lnTo>
                    <a:lnTo>
                      <a:pt x="939" y="343"/>
                    </a:lnTo>
                    <a:lnTo>
                      <a:pt x="936" y="285"/>
                    </a:lnTo>
                    <a:lnTo>
                      <a:pt x="932" y="227"/>
                    </a:lnTo>
                    <a:lnTo>
                      <a:pt x="929" y="168"/>
                    </a:lnTo>
                    <a:lnTo>
                      <a:pt x="906" y="150"/>
                    </a:lnTo>
                    <a:lnTo>
                      <a:pt x="883" y="133"/>
                    </a:lnTo>
                    <a:lnTo>
                      <a:pt x="861" y="117"/>
                    </a:lnTo>
                    <a:lnTo>
                      <a:pt x="840" y="104"/>
                    </a:lnTo>
                    <a:lnTo>
                      <a:pt x="818" y="92"/>
                    </a:lnTo>
                    <a:lnTo>
                      <a:pt x="797" y="81"/>
                    </a:lnTo>
                    <a:lnTo>
                      <a:pt x="774" y="71"/>
                    </a:lnTo>
                    <a:lnTo>
                      <a:pt x="753" y="62"/>
                    </a:lnTo>
                    <a:lnTo>
                      <a:pt x="731" y="52"/>
                    </a:lnTo>
                    <a:lnTo>
                      <a:pt x="708" y="45"/>
                    </a:lnTo>
                    <a:lnTo>
                      <a:pt x="685" y="37"/>
                    </a:lnTo>
                    <a:lnTo>
                      <a:pt x="662" y="30"/>
                    </a:lnTo>
                    <a:lnTo>
                      <a:pt x="636" y="23"/>
                    </a:lnTo>
                    <a:lnTo>
                      <a:pt x="611" y="16"/>
                    </a:lnTo>
                    <a:lnTo>
                      <a:pt x="585" y="9"/>
                    </a:lnTo>
                    <a:lnTo>
                      <a:pt x="556" y="2"/>
                    </a:lnTo>
                    <a:lnTo>
                      <a:pt x="523" y="2"/>
                    </a:lnTo>
                    <a:lnTo>
                      <a:pt x="490" y="2"/>
                    </a:lnTo>
                    <a:lnTo>
                      <a:pt x="459" y="1"/>
                    </a:lnTo>
                    <a:lnTo>
                      <a:pt x="427" y="1"/>
                    </a:lnTo>
                    <a:lnTo>
                      <a:pt x="397" y="1"/>
                    </a:lnTo>
                    <a:lnTo>
                      <a:pt x="366" y="0"/>
                    </a:lnTo>
                    <a:lnTo>
                      <a:pt x="336" y="1"/>
                    </a:lnTo>
                    <a:lnTo>
                      <a:pt x="306" y="1"/>
                    </a:lnTo>
                    <a:lnTo>
                      <a:pt x="277" y="3"/>
                    </a:lnTo>
                    <a:lnTo>
                      <a:pt x="246" y="4"/>
                    </a:lnTo>
                    <a:lnTo>
                      <a:pt x="217" y="7"/>
                    </a:lnTo>
                    <a:lnTo>
                      <a:pt x="186" y="10"/>
                    </a:lnTo>
                    <a:lnTo>
                      <a:pt x="156" y="14"/>
                    </a:lnTo>
                    <a:lnTo>
                      <a:pt x="124" y="19"/>
                    </a:lnTo>
                    <a:lnTo>
                      <a:pt x="93" y="26"/>
                    </a:lnTo>
                    <a:lnTo>
                      <a:pt x="60" y="33"/>
                    </a:lnTo>
                    <a:lnTo>
                      <a:pt x="53" y="58"/>
                    </a:lnTo>
                    <a:lnTo>
                      <a:pt x="45" y="83"/>
                    </a:lnTo>
                    <a:lnTo>
                      <a:pt x="38" y="107"/>
                    </a:lnTo>
                    <a:lnTo>
                      <a:pt x="30" y="132"/>
                    </a:lnTo>
                    <a:lnTo>
                      <a:pt x="23" y="157"/>
                    </a:lnTo>
                    <a:lnTo>
                      <a:pt x="15" y="181"/>
                    </a:lnTo>
                    <a:lnTo>
                      <a:pt x="7" y="207"/>
                    </a:lnTo>
                    <a:lnTo>
                      <a:pt x="0" y="231"/>
                    </a:lnTo>
                    <a:close/>
                  </a:path>
                </a:pathLst>
              </a:custGeom>
              <a:solidFill>
                <a:srgbClr val="BCBC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4"/>
              <p:cNvSpPr>
                <a:spLocks/>
              </p:cNvSpPr>
              <p:nvPr/>
            </p:nvSpPr>
            <p:spPr bwMode="auto">
              <a:xfrm>
                <a:off x="2663" y="2284"/>
                <a:ext cx="469" cy="192"/>
              </a:xfrm>
              <a:custGeom>
                <a:avLst/>
                <a:gdLst>
                  <a:gd name="T0" fmla="*/ 10 w 938"/>
                  <a:gd name="T1" fmla="*/ 211 h 385"/>
                  <a:gd name="T2" fmla="*/ 31 w 938"/>
                  <a:gd name="T3" fmla="*/ 202 h 385"/>
                  <a:gd name="T4" fmla="*/ 51 w 938"/>
                  <a:gd name="T5" fmla="*/ 193 h 385"/>
                  <a:gd name="T6" fmla="*/ 71 w 938"/>
                  <a:gd name="T7" fmla="*/ 184 h 385"/>
                  <a:gd name="T8" fmla="*/ 114 w 938"/>
                  <a:gd name="T9" fmla="*/ 172 h 385"/>
                  <a:gd name="T10" fmla="*/ 179 w 938"/>
                  <a:gd name="T11" fmla="*/ 160 h 385"/>
                  <a:gd name="T12" fmla="*/ 242 w 938"/>
                  <a:gd name="T13" fmla="*/ 150 h 385"/>
                  <a:gd name="T14" fmla="*/ 305 w 938"/>
                  <a:gd name="T15" fmla="*/ 142 h 385"/>
                  <a:gd name="T16" fmla="*/ 367 w 938"/>
                  <a:gd name="T17" fmla="*/ 135 h 385"/>
                  <a:gd name="T18" fmla="*/ 430 w 938"/>
                  <a:gd name="T19" fmla="*/ 131 h 385"/>
                  <a:gd name="T20" fmla="*/ 494 w 938"/>
                  <a:gd name="T21" fmla="*/ 130 h 385"/>
                  <a:gd name="T22" fmla="*/ 559 w 938"/>
                  <a:gd name="T23" fmla="*/ 133 h 385"/>
                  <a:gd name="T24" fmla="*/ 626 w 938"/>
                  <a:gd name="T25" fmla="*/ 145 h 385"/>
                  <a:gd name="T26" fmla="*/ 685 w 938"/>
                  <a:gd name="T27" fmla="*/ 165 h 385"/>
                  <a:gd name="T28" fmla="*/ 734 w 938"/>
                  <a:gd name="T29" fmla="*/ 187 h 385"/>
                  <a:gd name="T30" fmla="*/ 776 w 938"/>
                  <a:gd name="T31" fmla="*/ 211 h 385"/>
                  <a:gd name="T32" fmla="*/ 812 w 938"/>
                  <a:gd name="T33" fmla="*/ 238 h 385"/>
                  <a:gd name="T34" fmla="*/ 846 w 938"/>
                  <a:gd name="T35" fmla="*/ 272 h 385"/>
                  <a:gd name="T36" fmla="*/ 880 w 938"/>
                  <a:gd name="T37" fmla="*/ 312 h 385"/>
                  <a:gd name="T38" fmla="*/ 918 w 938"/>
                  <a:gd name="T39" fmla="*/ 358 h 385"/>
                  <a:gd name="T40" fmla="*/ 936 w 938"/>
                  <a:gd name="T41" fmla="*/ 331 h 385"/>
                  <a:gd name="T42" fmla="*/ 930 w 938"/>
                  <a:gd name="T43" fmla="*/ 223 h 385"/>
                  <a:gd name="T44" fmla="*/ 904 w 938"/>
                  <a:gd name="T45" fmla="*/ 151 h 385"/>
                  <a:gd name="T46" fmla="*/ 859 w 938"/>
                  <a:gd name="T47" fmla="*/ 119 h 385"/>
                  <a:gd name="T48" fmla="*/ 816 w 938"/>
                  <a:gd name="T49" fmla="*/ 92 h 385"/>
                  <a:gd name="T50" fmla="*/ 773 w 938"/>
                  <a:gd name="T51" fmla="*/ 71 h 385"/>
                  <a:gd name="T52" fmla="*/ 729 w 938"/>
                  <a:gd name="T53" fmla="*/ 53 h 385"/>
                  <a:gd name="T54" fmla="*/ 683 w 938"/>
                  <a:gd name="T55" fmla="*/ 36 h 385"/>
                  <a:gd name="T56" fmla="*/ 634 w 938"/>
                  <a:gd name="T57" fmla="*/ 22 h 385"/>
                  <a:gd name="T58" fmla="*/ 582 w 938"/>
                  <a:gd name="T59" fmla="*/ 8 h 385"/>
                  <a:gd name="T60" fmla="*/ 520 w 938"/>
                  <a:gd name="T61" fmla="*/ 1 h 385"/>
                  <a:gd name="T62" fmla="*/ 456 w 938"/>
                  <a:gd name="T63" fmla="*/ 0 h 385"/>
                  <a:gd name="T64" fmla="*/ 394 w 938"/>
                  <a:gd name="T65" fmla="*/ 0 h 385"/>
                  <a:gd name="T66" fmla="*/ 333 w 938"/>
                  <a:gd name="T67" fmla="*/ 1 h 385"/>
                  <a:gd name="T68" fmla="*/ 272 w 938"/>
                  <a:gd name="T69" fmla="*/ 3 h 385"/>
                  <a:gd name="T70" fmla="*/ 212 w 938"/>
                  <a:gd name="T71" fmla="*/ 8 h 385"/>
                  <a:gd name="T72" fmla="*/ 150 w 938"/>
                  <a:gd name="T73" fmla="*/ 16 h 385"/>
                  <a:gd name="T74" fmla="*/ 87 w 938"/>
                  <a:gd name="T75" fmla="*/ 27 h 385"/>
                  <a:gd name="T76" fmla="*/ 48 w 938"/>
                  <a:gd name="T77" fmla="*/ 58 h 385"/>
                  <a:gd name="T78" fmla="*/ 35 w 938"/>
                  <a:gd name="T79" fmla="*/ 103 h 385"/>
                  <a:gd name="T80" fmla="*/ 21 w 938"/>
                  <a:gd name="T81" fmla="*/ 148 h 385"/>
                  <a:gd name="T82" fmla="*/ 7 w 938"/>
                  <a:gd name="T83" fmla="*/ 19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8" h="385">
                    <a:moveTo>
                      <a:pt x="0" y="216"/>
                    </a:moveTo>
                    <a:lnTo>
                      <a:pt x="10" y="211"/>
                    </a:lnTo>
                    <a:lnTo>
                      <a:pt x="21" y="207"/>
                    </a:lnTo>
                    <a:lnTo>
                      <a:pt x="31" y="202"/>
                    </a:lnTo>
                    <a:lnTo>
                      <a:pt x="41" y="197"/>
                    </a:lnTo>
                    <a:lnTo>
                      <a:pt x="51" y="193"/>
                    </a:lnTo>
                    <a:lnTo>
                      <a:pt x="61" y="188"/>
                    </a:lnTo>
                    <a:lnTo>
                      <a:pt x="71" y="184"/>
                    </a:lnTo>
                    <a:lnTo>
                      <a:pt x="82" y="179"/>
                    </a:lnTo>
                    <a:lnTo>
                      <a:pt x="114" y="172"/>
                    </a:lnTo>
                    <a:lnTo>
                      <a:pt x="147" y="166"/>
                    </a:lnTo>
                    <a:lnTo>
                      <a:pt x="179" y="160"/>
                    </a:lnTo>
                    <a:lnTo>
                      <a:pt x="211" y="155"/>
                    </a:lnTo>
                    <a:lnTo>
                      <a:pt x="242" y="150"/>
                    </a:lnTo>
                    <a:lnTo>
                      <a:pt x="274" y="145"/>
                    </a:lnTo>
                    <a:lnTo>
                      <a:pt x="305" y="142"/>
                    </a:lnTo>
                    <a:lnTo>
                      <a:pt x="336" y="138"/>
                    </a:lnTo>
                    <a:lnTo>
                      <a:pt x="367" y="135"/>
                    </a:lnTo>
                    <a:lnTo>
                      <a:pt x="399" y="133"/>
                    </a:lnTo>
                    <a:lnTo>
                      <a:pt x="430" y="131"/>
                    </a:lnTo>
                    <a:lnTo>
                      <a:pt x="462" y="131"/>
                    </a:lnTo>
                    <a:lnTo>
                      <a:pt x="494" y="130"/>
                    </a:lnTo>
                    <a:lnTo>
                      <a:pt x="527" y="131"/>
                    </a:lnTo>
                    <a:lnTo>
                      <a:pt x="559" y="133"/>
                    </a:lnTo>
                    <a:lnTo>
                      <a:pt x="593" y="135"/>
                    </a:lnTo>
                    <a:lnTo>
                      <a:pt x="626" y="145"/>
                    </a:lnTo>
                    <a:lnTo>
                      <a:pt x="658" y="155"/>
                    </a:lnTo>
                    <a:lnTo>
                      <a:pt x="685" y="165"/>
                    </a:lnTo>
                    <a:lnTo>
                      <a:pt x="711" y="175"/>
                    </a:lnTo>
                    <a:lnTo>
                      <a:pt x="734" y="187"/>
                    </a:lnTo>
                    <a:lnTo>
                      <a:pt x="755" y="199"/>
                    </a:lnTo>
                    <a:lnTo>
                      <a:pt x="776" y="211"/>
                    </a:lnTo>
                    <a:lnTo>
                      <a:pt x="794" y="224"/>
                    </a:lnTo>
                    <a:lnTo>
                      <a:pt x="812" y="238"/>
                    </a:lnTo>
                    <a:lnTo>
                      <a:pt x="829" y="255"/>
                    </a:lnTo>
                    <a:lnTo>
                      <a:pt x="846" y="272"/>
                    </a:lnTo>
                    <a:lnTo>
                      <a:pt x="863" y="290"/>
                    </a:lnTo>
                    <a:lnTo>
                      <a:pt x="880" y="312"/>
                    </a:lnTo>
                    <a:lnTo>
                      <a:pt x="899" y="334"/>
                    </a:lnTo>
                    <a:lnTo>
                      <a:pt x="918" y="358"/>
                    </a:lnTo>
                    <a:lnTo>
                      <a:pt x="938" y="385"/>
                    </a:lnTo>
                    <a:lnTo>
                      <a:pt x="936" y="331"/>
                    </a:lnTo>
                    <a:lnTo>
                      <a:pt x="933" y="277"/>
                    </a:lnTo>
                    <a:lnTo>
                      <a:pt x="930" y="223"/>
                    </a:lnTo>
                    <a:lnTo>
                      <a:pt x="927" y="169"/>
                    </a:lnTo>
                    <a:lnTo>
                      <a:pt x="904" y="151"/>
                    </a:lnTo>
                    <a:lnTo>
                      <a:pt x="881" y="134"/>
                    </a:lnTo>
                    <a:lnTo>
                      <a:pt x="859" y="119"/>
                    </a:lnTo>
                    <a:lnTo>
                      <a:pt x="838" y="104"/>
                    </a:lnTo>
                    <a:lnTo>
                      <a:pt x="816" y="92"/>
                    </a:lnTo>
                    <a:lnTo>
                      <a:pt x="795" y="81"/>
                    </a:lnTo>
                    <a:lnTo>
                      <a:pt x="773" y="71"/>
                    </a:lnTo>
                    <a:lnTo>
                      <a:pt x="751" y="61"/>
                    </a:lnTo>
                    <a:lnTo>
                      <a:pt x="729" y="53"/>
                    </a:lnTo>
                    <a:lnTo>
                      <a:pt x="706" y="44"/>
                    </a:lnTo>
                    <a:lnTo>
                      <a:pt x="683" y="36"/>
                    </a:lnTo>
                    <a:lnTo>
                      <a:pt x="659" y="29"/>
                    </a:lnTo>
                    <a:lnTo>
                      <a:pt x="634" y="22"/>
                    </a:lnTo>
                    <a:lnTo>
                      <a:pt x="608" y="15"/>
                    </a:lnTo>
                    <a:lnTo>
                      <a:pt x="582" y="8"/>
                    </a:lnTo>
                    <a:lnTo>
                      <a:pt x="553" y="1"/>
                    </a:lnTo>
                    <a:lnTo>
                      <a:pt x="520" y="1"/>
                    </a:lnTo>
                    <a:lnTo>
                      <a:pt x="487" y="1"/>
                    </a:lnTo>
                    <a:lnTo>
                      <a:pt x="456" y="0"/>
                    </a:lnTo>
                    <a:lnTo>
                      <a:pt x="424" y="0"/>
                    </a:lnTo>
                    <a:lnTo>
                      <a:pt x="394" y="0"/>
                    </a:lnTo>
                    <a:lnTo>
                      <a:pt x="362" y="0"/>
                    </a:lnTo>
                    <a:lnTo>
                      <a:pt x="333" y="1"/>
                    </a:lnTo>
                    <a:lnTo>
                      <a:pt x="302" y="1"/>
                    </a:lnTo>
                    <a:lnTo>
                      <a:pt x="272" y="3"/>
                    </a:lnTo>
                    <a:lnTo>
                      <a:pt x="242" y="5"/>
                    </a:lnTo>
                    <a:lnTo>
                      <a:pt x="212" y="8"/>
                    </a:lnTo>
                    <a:lnTo>
                      <a:pt x="181" y="11"/>
                    </a:lnTo>
                    <a:lnTo>
                      <a:pt x="150" y="16"/>
                    </a:lnTo>
                    <a:lnTo>
                      <a:pt x="119" y="21"/>
                    </a:lnTo>
                    <a:lnTo>
                      <a:pt x="87" y="27"/>
                    </a:lnTo>
                    <a:lnTo>
                      <a:pt x="54" y="35"/>
                    </a:lnTo>
                    <a:lnTo>
                      <a:pt x="48" y="58"/>
                    </a:lnTo>
                    <a:lnTo>
                      <a:pt x="41" y="80"/>
                    </a:lnTo>
                    <a:lnTo>
                      <a:pt x="35" y="103"/>
                    </a:lnTo>
                    <a:lnTo>
                      <a:pt x="28" y="126"/>
                    </a:lnTo>
                    <a:lnTo>
                      <a:pt x="21" y="148"/>
                    </a:lnTo>
                    <a:lnTo>
                      <a:pt x="14" y="171"/>
                    </a:lnTo>
                    <a:lnTo>
                      <a:pt x="7" y="194"/>
                    </a:lnTo>
                    <a:lnTo>
                      <a:pt x="0" y="216"/>
                    </a:lnTo>
                    <a:close/>
                  </a:path>
                </a:pathLst>
              </a:custGeom>
              <a:solidFill>
                <a:srgbClr val="CCC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15"/>
              <p:cNvSpPr>
                <a:spLocks/>
              </p:cNvSpPr>
              <p:nvPr/>
            </p:nvSpPr>
            <p:spPr bwMode="auto">
              <a:xfrm>
                <a:off x="2665" y="2287"/>
                <a:ext cx="467" cy="185"/>
              </a:xfrm>
              <a:custGeom>
                <a:avLst/>
                <a:gdLst>
                  <a:gd name="T0" fmla="*/ 11 w 935"/>
                  <a:gd name="T1" fmla="*/ 197 h 369"/>
                  <a:gd name="T2" fmla="*/ 31 w 935"/>
                  <a:gd name="T3" fmla="*/ 187 h 369"/>
                  <a:gd name="T4" fmla="*/ 51 w 935"/>
                  <a:gd name="T5" fmla="*/ 178 h 369"/>
                  <a:gd name="T6" fmla="*/ 71 w 935"/>
                  <a:gd name="T7" fmla="*/ 168 h 369"/>
                  <a:gd name="T8" fmla="*/ 114 w 935"/>
                  <a:gd name="T9" fmla="*/ 157 h 369"/>
                  <a:gd name="T10" fmla="*/ 178 w 935"/>
                  <a:gd name="T11" fmla="*/ 145 h 369"/>
                  <a:gd name="T12" fmla="*/ 241 w 935"/>
                  <a:gd name="T13" fmla="*/ 135 h 369"/>
                  <a:gd name="T14" fmla="*/ 303 w 935"/>
                  <a:gd name="T15" fmla="*/ 127 h 369"/>
                  <a:gd name="T16" fmla="*/ 365 w 935"/>
                  <a:gd name="T17" fmla="*/ 122 h 369"/>
                  <a:gd name="T18" fmla="*/ 428 w 935"/>
                  <a:gd name="T19" fmla="*/ 118 h 369"/>
                  <a:gd name="T20" fmla="*/ 491 w 935"/>
                  <a:gd name="T21" fmla="*/ 118 h 369"/>
                  <a:gd name="T22" fmla="*/ 556 w 935"/>
                  <a:gd name="T23" fmla="*/ 120 h 369"/>
                  <a:gd name="T24" fmla="*/ 623 w 935"/>
                  <a:gd name="T25" fmla="*/ 133 h 369"/>
                  <a:gd name="T26" fmla="*/ 682 w 935"/>
                  <a:gd name="T27" fmla="*/ 152 h 369"/>
                  <a:gd name="T28" fmla="*/ 731 w 935"/>
                  <a:gd name="T29" fmla="*/ 174 h 369"/>
                  <a:gd name="T30" fmla="*/ 772 w 935"/>
                  <a:gd name="T31" fmla="*/ 197 h 369"/>
                  <a:gd name="T32" fmla="*/ 808 w 935"/>
                  <a:gd name="T33" fmla="*/ 224 h 369"/>
                  <a:gd name="T34" fmla="*/ 843 w 935"/>
                  <a:gd name="T35" fmla="*/ 257 h 369"/>
                  <a:gd name="T36" fmla="*/ 877 w 935"/>
                  <a:gd name="T37" fmla="*/ 295 h 369"/>
                  <a:gd name="T38" fmla="*/ 915 w 935"/>
                  <a:gd name="T39" fmla="*/ 342 h 369"/>
                  <a:gd name="T40" fmla="*/ 933 w 935"/>
                  <a:gd name="T41" fmla="*/ 319 h 369"/>
                  <a:gd name="T42" fmla="*/ 928 w 935"/>
                  <a:gd name="T43" fmla="*/ 220 h 369"/>
                  <a:gd name="T44" fmla="*/ 902 w 935"/>
                  <a:gd name="T45" fmla="*/ 152 h 369"/>
                  <a:gd name="T46" fmla="*/ 858 w 935"/>
                  <a:gd name="T47" fmla="*/ 120 h 369"/>
                  <a:gd name="T48" fmla="*/ 814 w 935"/>
                  <a:gd name="T49" fmla="*/ 92 h 369"/>
                  <a:gd name="T50" fmla="*/ 771 w 935"/>
                  <a:gd name="T51" fmla="*/ 71 h 369"/>
                  <a:gd name="T52" fmla="*/ 727 w 935"/>
                  <a:gd name="T53" fmla="*/ 53 h 369"/>
                  <a:gd name="T54" fmla="*/ 681 w 935"/>
                  <a:gd name="T55" fmla="*/ 36 h 369"/>
                  <a:gd name="T56" fmla="*/ 632 w 935"/>
                  <a:gd name="T57" fmla="*/ 22 h 369"/>
                  <a:gd name="T58" fmla="*/ 580 w 935"/>
                  <a:gd name="T59" fmla="*/ 7 h 369"/>
                  <a:gd name="T60" fmla="*/ 518 w 935"/>
                  <a:gd name="T61" fmla="*/ 0 h 369"/>
                  <a:gd name="T62" fmla="*/ 453 w 935"/>
                  <a:gd name="T63" fmla="*/ 0 h 369"/>
                  <a:gd name="T64" fmla="*/ 390 w 935"/>
                  <a:gd name="T65" fmla="*/ 0 h 369"/>
                  <a:gd name="T66" fmla="*/ 329 w 935"/>
                  <a:gd name="T67" fmla="*/ 1 h 369"/>
                  <a:gd name="T68" fmla="*/ 268 w 935"/>
                  <a:gd name="T69" fmla="*/ 4 h 369"/>
                  <a:gd name="T70" fmla="*/ 207 w 935"/>
                  <a:gd name="T71" fmla="*/ 9 h 369"/>
                  <a:gd name="T72" fmla="*/ 146 w 935"/>
                  <a:gd name="T73" fmla="*/ 17 h 369"/>
                  <a:gd name="T74" fmla="*/ 82 w 935"/>
                  <a:gd name="T75" fmla="*/ 29 h 369"/>
                  <a:gd name="T76" fmla="*/ 43 w 935"/>
                  <a:gd name="T77" fmla="*/ 57 h 369"/>
                  <a:gd name="T78" fmla="*/ 31 w 935"/>
                  <a:gd name="T79" fmla="*/ 98 h 369"/>
                  <a:gd name="T80" fmla="*/ 19 w 935"/>
                  <a:gd name="T81" fmla="*/ 139 h 369"/>
                  <a:gd name="T82" fmla="*/ 6 w 935"/>
                  <a:gd name="T83" fmla="*/ 181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5" h="369">
                    <a:moveTo>
                      <a:pt x="0" y="202"/>
                    </a:moveTo>
                    <a:lnTo>
                      <a:pt x="11" y="197"/>
                    </a:lnTo>
                    <a:lnTo>
                      <a:pt x="21" y="192"/>
                    </a:lnTo>
                    <a:lnTo>
                      <a:pt x="31" y="187"/>
                    </a:lnTo>
                    <a:lnTo>
                      <a:pt x="41" y="183"/>
                    </a:lnTo>
                    <a:lnTo>
                      <a:pt x="51" y="178"/>
                    </a:lnTo>
                    <a:lnTo>
                      <a:pt x="61" y="173"/>
                    </a:lnTo>
                    <a:lnTo>
                      <a:pt x="71" y="168"/>
                    </a:lnTo>
                    <a:lnTo>
                      <a:pt x="82" y="163"/>
                    </a:lnTo>
                    <a:lnTo>
                      <a:pt x="114" y="157"/>
                    </a:lnTo>
                    <a:lnTo>
                      <a:pt x="147" y="151"/>
                    </a:lnTo>
                    <a:lnTo>
                      <a:pt x="178" y="145"/>
                    </a:lnTo>
                    <a:lnTo>
                      <a:pt x="210" y="140"/>
                    </a:lnTo>
                    <a:lnTo>
                      <a:pt x="241" y="135"/>
                    </a:lnTo>
                    <a:lnTo>
                      <a:pt x="273" y="131"/>
                    </a:lnTo>
                    <a:lnTo>
                      <a:pt x="303" y="127"/>
                    </a:lnTo>
                    <a:lnTo>
                      <a:pt x="335" y="124"/>
                    </a:lnTo>
                    <a:lnTo>
                      <a:pt x="365" y="122"/>
                    </a:lnTo>
                    <a:lnTo>
                      <a:pt x="397" y="120"/>
                    </a:lnTo>
                    <a:lnTo>
                      <a:pt x="428" y="118"/>
                    </a:lnTo>
                    <a:lnTo>
                      <a:pt x="460" y="118"/>
                    </a:lnTo>
                    <a:lnTo>
                      <a:pt x="491" y="118"/>
                    </a:lnTo>
                    <a:lnTo>
                      <a:pt x="524" y="119"/>
                    </a:lnTo>
                    <a:lnTo>
                      <a:pt x="556" y="120"/>
                    </a:lnTo>
                    <a:lnTo>
                      <a:pt x="590" y="123"/>
                    </a:lnTo>
                    <a:lnTo>
                      <a:pt x="623" y="133"/>
                    </a:lnTo>
                    <a:lnTo>
                      <a:pt x="655" y="142"/>
                    </a:lnTo>
                    <a:lnTo>
                      <a:pt x="682" y="152"/>
                    </a:lnTo>
                    <a:lnTo>
                      <a:pt x="708" y="162"/>
                    </a:lnTo>
                    <a:lnTo>
                      <a:pt x="731" y="174"/>
                    </a:lnTo>
                    <a:lnTo>
                      <a:pt x="752" y="185"/>
                    </a:lnTo>
                    <a:lnTo>
                      <a:pt x="772" y="197"/>
                    </a:lnTo>
                    <a:lnTo>
                      <a:pt x="791" y="210"/>
                    </a:lnTo>
                    <a:lnTo>
                      <a:pt x="808" y="224"/>
                    </a:lnTo>
                    <a:lnTo>
                      <a:pt x="825" y="240"/>
                    </a:lnTo>
                    <a:lnTo>
                      <a:pt x="843" y="257"/>
                    </a:lnTo>
                    <a:lnTo>
                      <a:pt x="860" y="275"/>
                    </a:lnTo>
                    <a:lnTo>
                      <a:pt x="877" y="295"/>
                    </a:lnTo>
                    <a:lnTo>
                      <a:pt x="896" y="318"/>
                    </a:lnTo>
                    <a:lnTo>
                      <a:pt x="915" y="342"/>
                    </a:lnTo>
                    <a:lnTo>
                      <a:pt x="935" y="369"/>
                    </a:lnTo>
                    <a:lnTo>
                      <a:pt x="933" y="319"/>
                    </a:lnTo>
                    <a:lnTo>
                      <a:pt x="930" y="269"/>
                    </a:lnTo>
                    <a:lnTo>
                      <a:pt x="928" y="220"/>
                    </a:lnTo>
                    <a:lnTo>
                      <a:pt x="925" y="170"/>
                    </a:lnTo>
                    <a:lnTo>
                      <a:pt x="902" y="152"/>
                    </a:lnTo>
                    <a:lnTo>
                      <a:pt x="879" y="135"/>
                    </a:lnTo>
                    <a:lnTo>
                      <a:pt x="858" y="120"/>
                    </a:lnTo>
                    <a:lnTo>
                      <a:pt x="836" y="106"/>
                    </a:lnTo>
                    <a:lnTo>
                      <a:pt x="814" y="92"/>
                    </a:lnTo>
                    <a:lnTo>
                      <a:pt x="793" y="81"/>
                    </a:lnTo>
                    <a:lnTo>
                      <a:pt x="771" y="71"/>
                    </a:lnTo>
                    <a:lnTo>
                      <a:pt x="749" y="61"/>
                    </a:lnTo>
                    <a:lnTo>
                      <a:pt x="727" y="53"/>
                    </a:lnTo>
                    <a:lnTo>
                      <a:pt x="704" y="45"/>
                    </a:lnTo>
                    <a:lnTo>
                      <a:pt x="681" y="36"/>
                    </a:lnTo>
                    <a:lnTo>
                      <a:pt x="657" y="29"/>
                    </a:lnTo>
                    <a:lnTo>
                      <a:pt x="632" y="22"/>
                    </a:lnTo>
                    <a:lnTo>
                      <a:pt x="606" y="14"/>
                    </a:lnTo>
                    <a:lnTo>
                      <a:pt x="580" y="7"/>
                    </a:lnTo>
                    <a:lnTo>
                      <a:pt x="551" y="0"/>
                    </a:lnTo>
                    <a:lnTo>
                      <a:pt x="518" y="0"/>
                    </a:lnTo>
                    <a:lnTo>
                      <a:pt x="485" y="0"/>
                    </a:lnTo>
                    <a:lnTo>
                      <a:pt x="453" y="0"/>
                    </a:lnTo>
                    <a:lnTo>
                      <a:pt x="421" y="0"/>
                    </a:lnTo>
                    <a:lnTo>
                      <a:pt x="390" y="0"/>
                    </a:lnTo>
                    <a:lnTo>
                      <a:pt x="359" y="0"/>
                    </a:lnTo>
                    <a:lnTo>
                      <a:pt x="329" y="1"/>
                    </a:lnTo>
                    <a:lnTo>
                      <a:pt x="298" y="2"/>
                    </a:lnTo>
                    <a:lnTo>
                      <a:pt x="268" y="4"/>
                    </a:lnTo>
                    <a:lnTo>
                      <a:pt x="237" y="6"/>
                    </a:lnTo>
                    <a:lnTo>
                      <a:pt x="207" y="9"/>
                    </a:lnTo>
                    <a:lnTo>
                      <a:pt x="176" y="12"/>
                    </a:lnTo>
                    <a:lnTo>
                      <a:pt x="146" y="17"/>
                    </a:lnTo>
                    <a:lnTo>
                      <a:pt x="114" y="22"/>
                    </a:lnTo>
                    <a:lnTo>
                      <a:pt x="82" y="29"/>
                    </a:lnTo>
                    <a:lnTo>
                      <a:pt x="49" y="36"/>
                    </a:lnTo>
                    <a:lnTo>
                      <a:pt x="43" y="57"/>
                    </a:lnTo>
                    <a:lnTo>
                      <a:pt x="37" y="78"/>
                    </a:lnTo>
                    <a:lnTo>
                      <a:pt x="31" y="98"/>
                    </a:lnTo>
                    <a:lnTo>
                      <a:pt x="25" y="119"/>
                    </a:lnTo>
                    <a:lnTo>
                      <a:pt x="19" y="139"/>
                    </a:lnTo>
                    <a:lnTo>
                      <a:pt x="13" y="160"/>
                    </a:lnTo>
                    <a:lnTo>
                      <a:pt x="6" y="181"/>
                    </a:lnTo>
                    <a:lnTo>
                      <a:pt x="0" y="202"/>
                    </a:lnTo>
                    <a:close/>
                  </a:path>
                </a:pathLst>
              </a:custGeom>
              <a:solidFill>
                <a:srgbClr val="D8D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Freeform 16"/>
              <p:cNvSpPr>
                <a:spLocks/>
              </p:cNvSpPr>
              <p:nvPr/>
            </p:nvSpPr>
            <p:spPr bwMode="auto">
              <a:xfrm>
                <a:off x="2666" y="2290"/>
                <a:ext cx="466" cy="177"/>
              </a:xfrm>
              <a:custGeom>
                <a:avLst/>
                <a:gdLst>
                  <a:gd name="T0" fmla="*/ 11 w 932"/>
                  <a:gd name="T1" fmla="*/ 183 h 353"/>
                  <a:gd name="T2" fmla="*/ 31 w 932"/>
                  <a:gd name="T3" fmla="*/ 173 h 353"/>
                  <a:gd name="T4" fmla="*/ 51 w 932"/>
                  <a:gd name="T5" fmla="*/ 163 h 353"/>
                  <a:gd name="T6" fmla="*/ 72 w 932"/>
                  <a:gd name="T7" fmla="*/ 154 h 353"/>
                  <a:gd name="T8" fmla="*/ 114 w 932"/>
                  <a:gd name="T9" fmla="*/ 143 h 353"/>
                  <a:gd name="T10" fmla="*/ 178 w 932"/>
                  <a:gd name="T11" fmla="*/ 132 h 353"/>
                  <a:gd name="T12" fmla="*/ 240 w 932"/>
                  <a:gd name="T13" fmla="*/ 122 h 353"/>
                  <a:gd name="T14" fmla="*/ 302 w 932"/>
                  <a:gd name="T15" fmla="*/ 115 h 353"/>
                  <a:gd name="T16" fmla="*/ 364 w 932"/>
                  <a:gd name="T17" fmla="*/ 109 h 353"/>
                  <a:gd name="T18" fmla="*/ 426 w 932"/>
                  <a:gd name="T19" fmla="*/ 107 h 353"/>
                  <a:gd name="T20" fmla="*/ 489 w 932"/>
                  <a:gd name="T21" fmla="*/ 107 h 353"/>
                  <a:gd name="T22" fmla="*/ 553 w 932"/>
                  <a:gd name="T23" fmla="*/ 109 h 353"/>
                  <a:gd name="T24" fmla="*/ 620 w 932"/>
                  <a:gd name="T25" fmla="*/ 122 h 353"/>
                  <a:gd name="T26" fmla="*/ 679 w 932"/>
                  <a:gd name="T27" fmla="*/ 141 h 353"/>
                  <a:gd name="T28" fmla="*/ 728 w 932"/>
                  <a:gd name="T29" fmla="*/ 161 h 353"/>
                  <a:gd name="T30" fmla="*/ 769 w 932"/>
                  <a:gd name="T31" fmla="*/ 184 h 353"/>
                  <a:gd name="T32" fmla="*/ 805 w 932"/>
                  <a:gd name="T33" fmla="*/ 210 h 353"/>
                  <a:gd name="T34" fmla="*/ 839 w 932"/>
                  <a:gd name="T35" fmla="*/ 243 h 353"/>
                  <a:gd name="T36" fmla="*/ 873 w 932"/>
                  <a:gd name="T37" fmla="*/ 280 h 353"/>
                  <a:gd name="T38" fmla="*/ 911 w 932"/>
                  <a:gd name="T39" fmla="*/ 327 h 353"/>
                  <a:gd name="T40" fmla="*/ 930 w 932"/>
                  <a:gd name="T41" fmla="*/ 308 h 353"/>
                  <a:gd name="T42" fmla="*/ 925 w 932"/>
                  <a:gd name="T43" fmla="*/ 218 h 353"/>
                  <a:gd name="T44" fmla="*/ 900 w 932"/>
                  <a:gd name="T45" fmla="*/ 154 h 353"/>
                  <a:gd name="T46" fmla="*/ 856 w 932"/>
                  <a:gd name="T47" fmla="*/ 121 h 353"/>
                  <a:gd name="T48" fmla="*/ 812 w 932"/>
                  <a:gd name="T49" fmla="*/ 94 h 353"/>
                  <a:gd name="T50" fmla="*/ 769 w 932"/>
                  <a:gd name="T51" fmla="*/ 72 h 353"/>
                  <a:gd name="T52" fmla="*/ 725 w 932"/>
                  <a:gd name="T53" fmla="*/ 53 h 353"/>
                  <a:gd name="T54" fmla="*/ 678 w 932"/>
                  <a:gd name="T55" fmla="*/ 37 h 353"/>
                  <a:gd name="T56" fmla="*/ 629 w 932"/>
                  <a:gd name="T57" fmla="*/ 22 h 353"/>
                  <a:gd name="T58" fmla="*/ 577 w 932"/>
                  <a:gd name="T59" fmla="*/ 7 h 353"/>
                  <a:gd name="T60" fmla="*/ 515 w 932"/>
                  <a:gd name="T61" fmla="*/ 0 h 353"/>
                  <a:gd name="T62" fmla="*/ 450 w 932"/>
                  <a:gd name="T63" fmla="*/ 0 h 353"/>
                  <a:gd name="T64" fmla="*/ 387 w 932"/>
                  <a:gd name="T65" fmla="*/ 0 h 353"/>
                  <a:gd name="T66" fmla="*/ 326 w 932"/>
                  <a:gd name="T67" fmla="*/ 2 h 353"/>
                  <a:gd name="T68" fmla="*/ 264 w 932"/>
                  <a:gd name="T69" fmla="*/ 5 h 353"/>
                  <a:gd name="T70" fmla="*/ 203 w 932"/>
                  <a:gd name="T71" fmla="*/ 10 h 353"/>
                  <a:gd name="T72" fmla="*/ 141 w 932"/>
                  <a:gd name="T73" fmla="*/ 19 h 353"/>
                  <a:gd name="T74" fmla="*/ 77 w 932"/>
                  <a:gd name="T75" fmla="*/ 31 h 353"/>
                  <a:gd name="T76" fmla="*/ 38 w 932"/>
                  <a:gd name="T77" fmla="*/ 58 h 353"/>
                  <a:gd name="T78" fmla="*/ 27 w 932"/>
                  <a:gd name="T79" fmla="*/ 94 h 353"/>
                  <a:gd name="T80" fmla="*/ 17 w 932"/>
                  <a:gd name="T81" fmla="*/ 132 h 353"/>
                  <a:gd name="T82" fmla="*/ 6 w 932"/>
                  <a:gd name="T83" fmla="*/ 17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2" h="353">
                    <a:moveTo>
                      <a:pt x="0" y="188"/>
                    </a:moveTo>
                    <a:lnTo>
                      <a:pt x="11" y="183"/>
                    </a:lnTo>
                    <a:lnTo>
                      <a:pt x="21" y="178"/>
                    </a:lnTo>
                    <a:lnTo>
                      <a:pt x="31" y="173"/>
                    </a:lnTo>
                    <a:lnTo>
                      <a:pt x="41" y="169"/>
                    </a:lnTo>
                    <a:lnTo>
                      <a:pt x="51" y="163"/>
                    </a:lnTo>
                    <a:lnTo>
                      <a:pt x="61" y="158"/>
                    </a:lnTo>
                    <a:lnTo>
                      <a:pt x="72" y="154"/>
                    </a:lnTo>
                    <a:lnTo>
                      <a:pt x="82" y="149"/>
                    </a:lnTo>
                    <a:lnTo>
                      <a:pt x="114" y="143"/>
                    </a:lnTo>
                    <a:lnTo>
                      <a:pt x="147" y="137"/>
                    </a:lnTo>
                    <a:lnTo>
                      <a:pt x="178" y="132"/>
                    </a:lnTo>
                    <a:lnTo>
                      <a:pt x="210" y="127"/>
                    </a:lnTo>
                    <a:lnTo>
                      <a:pt x="240" y="122"/>
                    </a:lnTo>
                    <a:lnTo>
                      <a:pt x="272" y="118"/>
                    </a:lnTo>
                    <a:lnTo>
                      <a:pt x="302" y="115"/>
                    </a:lnTo>
                    <a:lnTo>
                      <a:pt x="333" y="112"/>
                    </a:lnTo>
                    <a:lnTo>
                      <a:pt x="364" y="109"/>
                    </a:lnTo>
                    <a:lnTo>
                      <a:pt x="395" y="108"/>
                    </a:lnTo>
                    <a:lnTo>
                      <a:pt x="426" y="107"/>
                    </a:lnTo>
                    <a:lnTo>
                      <a:pt x="457" y="106"/>
                    </a:lnTo>
                    <a:lnTo>
                      <a:pt x="489" y="107"/>
                    </a:lnTo>
                    <a:lnTo>
                      <a:pt x="521" y="108"/>
                    </a:lnTo>
                    <a:lnTo>
                      <a:pt x="553" y="109"/>
                    </a:lnTo>
                    <a:lnTo>
                      <a:pt x="587" y="112"/>
                    </a:lnTo>
                    <a:lnTo>
                      <a:pt x="620" y="122"/>
                    </a:lnTo>
                    <a:lnTo>
                      <a:pt x="652" y="131"/>
                    </a:lnTo>
                    <a:lnTo>
                      <a:pt x="679" y="141"/>
                    </a:lnTo>
                    <a:lnTo>
                      <a:pt x="705" y="151"/>
                    </a:lnTo>
                    <a:lnTo>
                      <a:pt x="728" y="161"/>
                    </a:lnTo>
                    <a:lnTo>
                      <a:pt x="749" y="173"/>
                    </a:lnTo>
                    <a:lnTo>
                      <a:pt x="769" y="184"/>
                    </a:lnTo>
                    <a:lnTo>
                      <a:pt x="787" y="197"/>
                    </a:lnTo>
                    <a:lnTo>
                      <a:pt x="805" y="210"/>
                    </a:lnTo>
                    <a:lnTo>
                      <a:pt x="822" y="225"/>
                    </a:lnTo>
                    <a:lnTo>
                      <a:pt x="839" y="243"/>
                    </a:lnTo>
                    <a:lnTo>
                      <a:pt x="856" y="261"/>
                    </a:lnTo>
                    <a:lnTo>
                      <a:pt x="873" y="280"/>
                    </a:lnTo>
                    <a:lnTo>
                      <a:pt x="891" y="303"/>
                    </a:lnTo>
                    <a:lnTo>
                      <a:pt x="911" y="327"/>
                    </a:lnTo>
                    <a:lnTo>
                      <a:pt x="932" y="353"/>
                    </a:lnTo>
                    <a:lnTo>
                      <a:pt x="930" y="308"/>
                    </a:lnTo>
                    <a:lnTo>
                      <a:pt x="928" y="263"/>
                    </a:lnTo>
                    <a:lnTo>
                      <a:pt x="925" y="218"/>
                    </a:lnTo>
                    <a:lnTo>
                      <a:pt x="923" y="173"/>
                    </a:lnTo>
                    <a:lnTo>
                      <a:pt x="900" y="154"/>
                    </a:lnTo>
                    <a:lnTo>
                      <a:pt x="877" y="137"/>
                    </a:lnTo>
                    <a:lnTo>
                      <a:pt x="856" y="121"/>
                    </a:lnTo>
                    <a:lnTo>
                      <a:pt x="834" y="108"/>
                    </a:lnTo>
                    <a:lnTo>
                      <a:pt x="812" y="94"/>
                    </a:lnTo>
                    <a:lnTo>
                      <a:pt x="791" y="82"/>
                    </a:lnTo>
                    <a:lnTo>
                      <a:pt x="769" y="72"/>
                    </a:lnTo>
                    <a:lnTo>
                      <a:pt x="747" y="62"/>
                    </a:lnTo>
                    <a:lnTo>
                      <a:pt x="725" y="53"/>
                    </a:lnTo>
                    <a:lnTo>
                      <a:pt x="701" y="45"/>
                    </a:lnTo>
                    <a:lnTo>
                      <a:pt x="678" y="37"/>
                    </a:lnTo>
                    <a:lnTo>
                      <a:pt x="655" y="29"/>
                    </a:lnTo>
                    <a:lnTo>
                      <a:pt x="629" y="22"/>
                    </a:lnTo>
                    <a:lnTo>
                      <a:pt x="603" y="15"/>
                    </a:lnTo>
                    <a:lnTo>
                      <a:pt x="577" y="7"/>
                    </a:lnTo>
                    <a:lnTo>
                      <a:pt x="548" y="0"/>
                    </a:lnTo>
                    <a:lnTo>
                      <a:pt x="515" y="0"/>
                    </a:lnTo>
                    <a:lnTo>
                      <a:pt x="482" y="0"/>
                    </a:lnTo>
                    <a:lnTo>
                      <a:pt x="450" y="0"/>
                    </a:lnTo>
                    <a:lnTo>
                      <a:pt x="418" y="0"/>
                    </a:lnTo>
                    <a:lnTo>
                      <a:pt x="387" y="0"/>
                    </a:lnTo>
                    <a:lnTo>
                      <a:pt x="356" y="1"/>
                    </a:lnTo>
                    <a:lnTo>
                      <a:pt x="326" y="2"/>
                    </a:lnTo>
                    <a:lnTo>
                      <a:pt x="295" y="3"/>
                    </a:lnTo>
                    <a:lnTo>
                      <a:pt x="264" y="5"/>
                    </a:lnTo>
                    <a:lnTo>
                      <a:pt x="233" y="7"/>
                    </a:lnTo>
                    <a:lnTo>
                      <a:pt x="203" y="10"/>
                    </a:lnTo>
                    <a:lnTo>
                      <a:pt x="172" y="14"/>
                    </a:lnTo>
                    <a:lnTo>
                      <a:pt x="141" y="19"/>
                    </a:lnTo>
                    <a:lnTo>
                      <a:pt x="109" y="25"/>
                    </a:lnTo>
                    <a:lnTo>
                      <a:pt x="77" y="31"/>
                    </a:lnTo>
                    <a:lnTo>
                      <a:pt x="44" y="40"/>
                    </a:lnTo>
                    <a:lnTo>
                      <a:pt x="38" y="58"/>
                    </a:lnTo>
                    <a:lnTo>
                      <a:pt x="33" y="76"/>
                    </a:lnTo>
                    <a:lnTo>
                      <a:pt x="27" y="94"/>
                    </a:lnTo>
                    <a:lnTo>
                      <a:pt x="22" y="114"/>
                    </a:lnTo>
                    <a:lnTo>
                      <a:pt x="17" y="132"/>
                    </a:lnTo>
                    <a:lnTo>
                      <a:pt x="12" y="150"/>
                    </a:lnTo>
                    <a:lnTo>
                      <a:pt x="6" y="170"/>
                    </a:lnTo>
                    <a:lnTo>
                      <a:pt x="0" y="188"/>
                    </a:lnTo>
                    <a:close/>
                  </a:path>
                </a:pathLst>
              </a:custGeom>
              <a:solidFill>
                <a:srgbClr val="E5E5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Freeform 17"/>
              <p:cNvSpPr>
                <a:spLocks/>
              </p:cNvSpPr>
              <p:nvPr/>
            </p:nvSpPr>
            <p:spPr bwMode="auto">
              <a:xfrm>
                <a:off x="2668" y="2294"/>
                <a:ext cx="464" cy="169"/>
              </a:xfrm>
              <a:custGeom>
                <a:avLst/>
                <a:gdLst>
                  <a:gd name="T0" fmla="*/ 11 w 929"/>
                  <a:gd name="T1" fmla="*/ 169 h 338"/>
                  <a:gd name="T2" fmla="*/ 31 w 929"/>
                  <a:gd name="T3" fmla="*/ 160 h 338"/>
                  <a:gd name="T4" fmla="*/ 51 w 929"/>
                  <a:gd name="T5" fmla="*/ 149 h 338"/>
                  <a:gd name="T6" fmla="*/ 72 w 929"/>
                  <a:gd name="T7" fmla="*/ 140 h 338"/>
                  <a:gd name="T8" fmla="*/ 114 w 929"/>
                  <a:gd name="T9" fmla="*/ 129 h 338"/>
                  <a:gd name="T10" fmla="*/ 178 w 929"/>
                  <a:gd name="T11" fmla="*/ 118 h 338"/>
                  <a:gd name="T12" fmla="*/ 240 w 929"/>
                  <a:gd name="T13" fmla="*/ 109 h 338"/>
                  <a:gd name="T14" fmla="*/ 301 w 929"/>
                  <a:gd name="T15" fmla="*/ 102 h 338"/>
                  <a:gd name="T16" fmla="*/ 362 w 929"/>
                  <a:gd name="T17" fmla="*/ 97 h 338"/>
                  <a:gd name="T18" fmla="*/ 423 w 929"/>
                  <a:gd name="T19" fmla="*/ 94 h 338"/>
                  <a:gd name="T20" fmla="*/ 486 w 929"/>
                  <a:gd name="T21" fmla="*/ 94 h 338"/>
                  <a:gd name="T22" fmla="*/ 550 w 929"/>
                  <a:gd name="T23" fmla="*/ 97 h 338"/>
                  <a:gd name="T24" fmla="*/ 617 w 929"/>
                  <a:gd name="T25" fmla="*/ 110 h 338"/>
                  <a:gd name="T26" fmla="*/ 676 w 929"/>
                  <a:gd name="T27" fmla="*/ 128 h 338"/>
                  <a:gd name="T28" fmla="*/ 725 w 929"/>
                  <a:gd name="T29" fmla="*/ 148 h 338"/>
                  <a:gd name="T30" fmla="*/ 766 w 929"/>
                  <a:gd name="T31" fmla="*/ 171 h 338"/>
                  <a:gd name="T32" fmla="*/ 802 w 929"/>
                  <a:gd name="T33" fmla="*/ 197 h 338"/>
                  <a:gd name="T34" fmla="*/ 836 w 929"/>
                  <a:gd name="T35" fmla="*/ 228 h 338"/>
                  <a:gd name="T36" fmla="*/ 870 w 929"/>
                  <a:gd name="T37" fmla="*/ 266 h 338"/>
                  <a:gd name="T38" fmla="*/ 908 w 929"/>
                  <a:gd name="T39" fmla="*/ 312 h 338"/>
                  <a:gd name="T40" fmla="*/ 927 w 929"/>
                  <a:gd name="T41" fmla="*/ 298 h 338"/>
                  <a:gd name="T42" fmla="*/ 923 w 929"/>
                  <a:gd name="T43" fmla="*/ 215 h 338"/>
                  <a:gd name="T44" fmla="*/ 898 w 929"/>
                  <a:gd name="T45" fmla="*/ 156 h 338"/>
                  <a:gd name="T46" fmla="*/ 854 w 929"/>
                  <a:gd name="T47" fmla="*/ 123 h 338"/>
                  <a:gd name="T48" fmla="*/ 810 w 929"/>
                  <a:gd name="T49" fmla="*/ 97 h 338"/>
                  <a:gd name="T50" fmla="*/ 767 w 929"/>
                  <a:gd name="T51" fmla="*/ 73 h 338"/>
                  <a:gd name="T52" fmla="*/ 723 w 929"/>
                  <a:gd name="T53" fmla="*/ 54 h 338"/>
                  <a:gd name="T54" fmla="*/ 676 w 929"/>
                  <a:gd name="T55" fmla="*/ 38 h 338"/>
                  <a:gd name="T56" fmla="*/ 627 w 929"/>
                  <a:gd name="T57" fmla="*/ 22 h 338"/>
                  <a:gd name="T58" fmla="*/ 575 w 929"/>
                  <a:gd name="T59" fmla="*/ 7 h 338"/>
                  <a:gd name="T60" fmla="*/ 513 w 929"/>
                  <a:gd name="T61" fmla="*/ 0 h 338"/>
                  <a:gd name="T62" fmla="*/ 448 w 929"/>
                  <a:gd name="T63" fmla="*/ 0 h 338"/>
                  <a:gd name="T64" fmla="*/ 384 w 929"/>
                  <a:gd name="T65" fmla="*/ 1 h 338"/>
                  <a:gd name="T66" fmla="*/ 322 w 929"/>
                  <a:gd name="T67" fmla="*/ 2 h 338"/>
                  <a:gd name="T68" fmla="*/ 260 w 929"/>
                  <a:gd name="T69" fmla="*/ 6 h 338"/>
                  <a:gd name="T70" fmla="*/ 198 w 929"/>
                  <a:gd name="T71" fmla="*/ 12 h 338"/>
                  <a:gd name="T72" fmla="*/ 135 w 929"/>
                  <a:gd name="T73" fmla="*/ 21 h 338"/>
                  <a:gd name="T74" fmla="*/ 71 w 929"/>
                  <a:gd name="T75" fmla="*/ 34 h 338"/>
                  <a:gd name="T76" fmla="*/ 33 w 929"/>
                  <a:gd name="T77" fmla="*/ 58 h 338"/>
                  <a:gd name="T78" fmla="*/ 24 w 929"/>
                  <a:gd name="T79" fmla="*/ 91 h 338"/>
                  <a:gd name="T80" fmla="*/ 15 w 929"/>
                  <a:gd name="T81" fmla="*/ 124 h 338"/>
                  <a:gd name="T82" fmla="*/ 6 w 929"/>
                  <a:gd name="T83" fmla="*/ 15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9" h="338">
                    <a:moveTo>
                      <a:pt x="0" y="174"/>
                    </a:moveTo>
                    <a:lnTo>
                      <a:pt x="11" y="169"/>
                    </a:lnTo>
                    <a:lnTo>
                      <a:pt x="21" y="164"/>
                    </a:lnTo>
                    <a:lnTo>
                      <a:pt x="31" y="160"/>
                    </a:lnTo>
                    <a:lnTo>
                      <a:pt x="41" y="154"/>
                    </a:lnTo>
                    <a:lnTo>
                      <a:pt x="51" y="149"/>
                    </a:lnTo>
                    <a:lnTo>
                      <a:pt x="61" y="145"/>
                    </a:lnTo>
                    <a:lnTo>
                      <a:pt x="72" y="140"/>
                    </a:lnTo>
                    <a:lnTo>
                      <a:pt x="82" y="135"/>
                    </a:lnTo>
                    <a:lnTo>
                      <a:pt x="114" y="129"/>
                    </a:lnTo>
                    <a:lnTo>
                      <a:pt x="147" y="123"/>
                    </a:lnTo>
                    <a:lnTo>
                      <a:pt x="178" y="118"/>
                    </a:lnTo>
                    <a:lnTo>
                      <a:pt x="209" y="113"/>
                    </a:lnTo>
                    <a:lnTo>
                      <a:pt x="240" y="109"/>
                    </a:lnTo>
                    <a:lnTo>
                      <a:pt x="271" y="105"/>
                    </a:lnTo>
                    <a:lnTo>
                      <a:pt x="301" y="102"/>
                    </a:lnTo>
                    <a:lnTo>
                      <a:pt x="332" y="99"/>
                    </a:lnTo>
                    <a:lnTo>
                      <a:pt x="362" y="97"/>
                    </a:lnTo>
                    <a:lnTo>
                      <a:pt x="393" y="95"/>
                    </a:lnTo>
                    <a:lnTo>
                      <a:pt x="423" y="94"/>
                    </a:lnTo>
                    <a:lnTo>
                      <a:pt x="455" y="94"/>
                    </a:lnTo>
                    <a:lnTo>
                      <a:pt x="486" y="94"/>
                    </a:lnTo>
                    <a:lnTo>
                      <a:pt x="518" y="96"/>
                    </a:lnTo>
                    <a:lnTo>
                      <a:pt x="550" y="97"/>
                    </a:lnTo>
                    <a:lnTo>
                      <a:pt x="584" y="100"/>
                    </a:lnTo>
                    <a:lnTo>
                      <a:pt x="617" y="110"/>
                    </a:lnTo>
                    <a:lnTo>
                      <a:pt x="649" y="119"/>
                    </a:lnTo>
                    <a:lnTo>
                      <a:pt x="676" y="128"/>
                    </a:lnTo>
                    <a:lnTo>
                      <a:pt x="702" y="138"/>
                    </a:lnTo>
                    <a:lnTo>
                      <a:pt x="725" y="148"/>
                    </a:lnTo>
                    <a:lnTo>
                      <a:pt x="746" y="160"/>
                    </a:lnTo>
                    <a:lnTo>
                      <a:pt x="766" y="171"/>
                    </a:lnTo>
                    <a:lnTo>
                      <a:pt x="784" y="183"/>
                    </a:lnTo>
                    <a:lnTo>
                      <a:pt x="802" y="197"/>
                    </a:lnTo>
                    <a:lnTo>
                      <a:pt x="819" y="211"/>
                    </a:lnTo>
                    <a:lnTo>
                      <a:pt x="836" y="228"/>
                    </a:lnTo>
                    <a:lnTo>
                      <a:pt x="853" y="246"/>
                    </a:lnTo>
                    <a:lnTo>
                      <a:pt x="870" y="266"/>
                    </a:lnTo>
                    <a:lnTo>
                      <a:pt x="888" y="287"/>
                    </a:lnTo>
                    <a:lnTo>
                      <a:pt x="908" y="312"/>
                    </a:lnTo>
                    <a:lnTo>
                      <a:pt x="929" y="338"/>
                    </a:lnTo>
                    <a:lnTo>
                      <a:pt x="927" y="298"/>
                    </a:lnTo>
                    <a:lnTo>
                      <a:pt x="925" y="256"/>
                    </a:lnTo>
                    <a:lnTo>
                      <a:pt x="923" y="215"/>
                    </a:lnTo>
                    <a:lnTo>
                      <a:pt x="921" y="175"/>
                    </a:lnTo>
                    <a:lnTo>
                      <a:pt x="898" y="156"/>
                    </a:lnTo>
                    <a:lnTo>
                      <a:pt x="875" y="139"/>
                    </a:lnTo>
                    <a:lnTo>
                      <a:pt x="854" y="123"/>
                    </a:lnTo>
                    <a:lnTo>
                      <a:pt x="832" y="109"/>
                    </a:lnTo>
                    <a:lnTo>
                      <a:pt x="810" y="97"/>
                    </a:lnTo>
                    <a:lnTo>
                      <a:pt x="789" y="84"/>
                    </a:lnTo>
                    <a:lnTo>
                      <a:pt x="767" y="73"/>
                    </a:lnTo>
                    <a:lnTo>
                      <a:pt x="745" y="63"/>
                    </a:lnTo>
                    <a:lnTo>
                      <a:pt x="723" y="54"/>
                    </a:lnTo>
                    <a:lnTo>
                      <a:pt x="700" y="46"/>
                    </a:lnTo>
                    <a:lnTo>
                      <a:pt x="676" y="38"/>
                    </a:lnTo>
                    <a:lnTo>
                      <a:pt x="653" y="30"/>
                    </a:lnTo>
                    <a:lnTo>
                      <a:pt x="627" y="22"/>
                    </a:lnTo>
                    <a:lnTo>
                      <a:pt x="601" y="15"/>
                    </a:lnTo>
                    <a:lnTo>
                      <a:pt x="575" y="7"/>
                    </a:lnTo>
                    <a:lnTo>
                      <a:pt x="546" y="0"/>
                    </a:lnTo>
                    <a:lnTo>
                      <a:pt x="513" y="0"/>
                    </a:lnTo>
                    <a:lnTo>
                      <a:pt x="480" y="0"/>
                    </a:lnTo>
                    <a:lnTo>
                      <a:pt x="448" y="0"/>
                    </a:lnTo>
                    <a:lnTo>
                      <a:pt x="416" y="0"/>
                    </a:lnTo>
                    <a:lnTo>
                      <a:pt x="384" y="1"/>
                    </a:lnTo>
                    <a:lnTo>
                      <a:pt x="353" y="1"/>
                    </a:lnTo>
                    <a:lnTo>
                      <a:pt x="322" y="2"/>
                    </a:lnTo>
                    <a:lnTo>
                      <a:pt x="291" y="4"/>
                    </a:lnTo>
                    <a:lnTo>
                      <a:pt x="260" y="6"/>
                    </a:lnTo>
                    <a:lnTo>
                      <a:pt x="229" y="9"/>
                    </a:lnTo>
                    <a:lnTo>
                      <a:pt x="198" y="12"/>
                    </a:lnTo>
                    <a:lnTo>
                      <a:pt x="166" y="16"/>
                    </a:lnTo>
                    <a:lnTo>
                      <a:pt x="135" y="21"/>
                    </a:lnTo>
                    <a:lnTo>
                      <a:pt x="103" y="27"/>
                    </a:lnTo>
                    <a:lnTo>
                      <a:pt x="71" y="34"/>
                    </a:lnTo>
                    <a:lnTo>
                      <a:pt x="38" y="42"/>
                    </a:lnTo>
                    <a:lnTo>
                      <a:pt x="33" y="58"/>
                    </a:lnTo>
                    <a:lnTo>
                      <a:pt x="29" y="74"/>
                    </a:lnTo>
                    <a:lnTo>
                      <a:pt x="24" y="91"/>
                    </a:lnTo>
                    <a:lnTo>
                      <a:pt x="20" y="108"/>
                    </a:lnTo>
                    <a:lnTo>
                      <a:pt x="15" y="124"/>
                    </a:lnTo>
                    <a:lnTo>
                      <a:pt x="10" y="141"/>
                    </a:lnTo>
                    <a:lnTo>
                      <a:pt x="6" y="157"/>
                    </a:lnTo>
                    <a:lnTo>
                      <a:pt x="0" y="174"/>
                    </a:lnTo>
                    <a:close/>
                  </a:path>
                </a:pathLst>
              </a:custGeom>
              <a:solidFill>
                <a:srgbClr val="F2F2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auto">
              <a:xfrm>
                <a:off x="2669" y="2297"/>
                <a:ext cx="463" cy="161"/>
              </a:xfrm>
              <a:custGeom>
                <a:avLst/>
                <a:gdLst>
                  <a:gd name="T0" fmla="*/ 81 w 924"/>
                  <a:gd name="T1" fmla="*/ 121 h 323"/>
                  <a:gd name="T2" fmla="*/ 146 w 924"/>
                  <a:gd name="T3" fmla="*/ 109 h 323"/>
                  <a:gd name="T4" fmla="*/ 208 w 924"/>
                  <a:gd name="T5" fmla="*/ 100 h 323"/>
                  <a:gd name="T6" fmla="*/ 269 w 924"/>
                  <a:gd name="T7" fmla="*/ 92 h 323"/>
                  <a:gd name="T8" fmla="*/ 329 w 924"/>
                  <a:gd name="T9" fmla="*/ 86 h 323"/>
                  <a:gd name="T10" fmla="*/ 390 w 924"/>
                  <a:gd name="T11" fmla="*/ 82 h 323"/>
                  <a:gd name="T12" fmla="*/ 451 w 924"/>
                  <a:gd name="T13" fmla="*/ 82 h 323"/>
                  <a:gd name="T14" fmla="*/ 514 w 924"/>
                  <a:gd name="T15" fmla="*/ 83 h 323"/>
                  <a:gd name="T16" fmla="*/ 580 w 924"/>
                  <a:gd name="T17" fmla="*/ 89 h 323"/>
                  <a:gd name="T18" fmla="*/ 645 w 924"/>
                  <a:gd name="T19" fmla="*/ 108 h 323"/>
                  <a:gd name="T20" fmla="*/ 698 w 924"/>
                  <a:gd name="T21" fmla="*/ 126 h 323"/>
                  <a:gd name="T22" fmla="*/ 741 w 924"/>
                  <a:gd name="T23" fmla="*/ 146 h 323"/>
                  <a:gd name="T24" fmla="*/ 780 w 924"/>
                  <a:gd name="T25" fmla="*/ 170 h 323"/>
                  <a:gd name="T26" fmla="*/ 814 w 924"/>
                  <a:gd name="T27" fmla="*/ 197 h 323"/>
                  <a:gd name="T28" fmla="*/ 848 w 924"/>
                  <a:gd name="T29" fmla="*/ 232 h 323"/>
                  <a:gd name="T30" fmla="*/ 883 w 924"/>
                  <a:gd name="T31" fmla="*/ 272 h 323"/>
                  <a:gd name="T32" fmla="*/ 924 w 924"/>
                  <a:gd name="T33" fmla="*/ 323 h 323"/>
                  <a:gd name="T34" fmla="*/ 896 w 924"/>
                  <a:gd name="T35" fmla="*/ 158 h 323"/>
                  <a:gd name="T36" fmla="*/ 851 w 924"/>
                  <a:gd name="T37" fmla="*/ 125 h 323"/>
                  <a:gd name="T38" fmla="*/ 807 w 924"/>
                  <a:gd name="T39" fmla="*/ 98 h 323"/>
                  <a:gd name="T40" fmla="*/ 764 w 924"/>
                  <a:gd name="T41" fmla="*/ 74 h 323"/>
                  <a:gd name="T42" fmla="*/ 719 w 924"/>
                  <a:gd name="T43" fmla="*/ 55 h 323"/>
                  <a:gd name="T44" fmla="*/ 673 w 924"/>
                  <a:gd name="T45" fmla="*/ 38 h 323"/>
                  <a:gd name="T46" fmla="*/ 624 w 924"/>
                  <a:gd name="T47" fmla="*/ 23 h 323"/>
                  <a:gd name="T48" fmla="*/ 572 w 924"/>
                  <a:gd name="T49" fmla="*/ 7 h 323"/>
                  <a:gd name="T50" fmla="*/ 510 w 924"/>
                  <a:gd name="T51" fmla="*/ 0 h 323"/>
                  <a:gd name="T52" fmla="*/ 444 w 924"/>
                  <a:gd name="T53" fmla="*/ 0 h 323"/>
                  <a:gd name="T54" fmla="*/ 380 w 924"/>
                  <a:gd name="T55" fmla="*/ 1 h 323"/>
                  <a:gd name="T56" fmla="*/ 317 w 924"/>
                  <a:gd name="T57" fmla="*/ 4 h 323"/>
                  <a:gd name="T58" fmla="*/ 255 w 924"/>
                  <a:gd name="T59" fmla="*/ 8 h 323"/>
                  <a:gd name="T60" fmla="*/ 192 w 924"/>
                  <a:gd name="T61" fmla="*/ 14 h 323"/>
                  <a:gd name="T62" fmla="*/ 129 w 924"/>
                  <a:gd name="T63" fmla="*/ 25 h 323"/>
                  <a:gd name="T64" fmla="*/ 65 w 924"/>
                  <a:gd name="T65" fmla="*/ 37 h 323"/>
                  <a:gd name="T66" fmla="*/ 0 w 924"/>
                  <a:gd name="T67" fmla="*/ 16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4" h="323">
                    <a:moveTo>
                      <a:pt x="0" y="160"/>
                    </a:moveTo>
                    <a:lnTo>
                      <a:pt x="81" y="121"/>
                    </a:lnTo>
                    <a:lnTo>
                      <a:pt x="113" y="115"/>
                    </a:lnTo>
                    <a:lnTo>
                      <a:pt x="146" y="109"/>
                    </a:lnTo>
                    <a:lnTo>
                      <a:pt x="176" y="104"/>
                    </a:lnTo>
                    <a:lnTo>
                      <a:pt x="208" y="100"/>
                    </a:lnTo>
                    <a:lnTo>
                      <a:pt x="238" y="96"/>
                    </a:lnTo>
                    <a:lnTo>
                      <a:pt x="269" y="92"/>
                    </a:lnTo>
                    <a:lnTo>
                      <a:pt x="299" y="89"/>
                    </a:lnTo>
                    <a:lnTo>
                      <a:pt x="329" y="86"/>
                    </a:lnTo>
                    <a:lnTo>
                      <a:pt x="359" y="84"/>
                    </a:lnTo>
                    <a:lnTo>
                      <a:pt x="390" y="82"/>
                    </a:lnTo>
                    <a:lnTo>
                      <a:pt x="420" y="82"/>
                    </a:lnTo>
                    <a:lnTo>
                      <a:pt x="451" y="82"/>
                    </a:lnTo>
                    <a:lnTo>
                      <a:pt x="482" y="82"/>
                    </a:lnTo>
                    <a:lnTo>
                      <a:pt x="514" y="83"/>
                    </a:lnTo>
                    <a:lnTo>
                      <a:pt x="546" y="85"/>
                    </a:lnTo>
                    <a:lnTo>
                      <a:pt x="580" y="89"/>
                    </a:lnTo>
                    <a:lnTo>
                      <a:pt x="613" y="99"/>
                    </a:lnTo>
                    <a:lnTo>
                      <a:pt x="645" y="108"/>
                    </a:lnTo>
                    <a:lnTo>
                      <a:pt x="672" y="117"/>
                    </a:lnTo>
                    <a:lnTo>
                      <a:pt x="698" y="126"/>
                    </a:lnTo>
                    <a:lnTo>
                      <a:pt x="721" y="136"/>
                    </a:lnTo>
                    <a:lnTo>
                      <a:pt x="741" y="146"/>
                    </a:lnTo>
                    <a:lnTo>
                      <a:pt x="762" y="158"/>
                    </a:lnTo>
                    <a:lnTo>
                      <a:pt x="780" y="170"/>
                    </a:lnTo>
                    <a:lnTo>
                      <a:pt x="797" y="183"/>
                    </a:lnTo>
                    <a:lnTo>
                      <a:pt x="814" y="197"/>
                    </a:lnTo>
                    <a:lnTo>
                      <a:pt x="832" y="213"/>
                    </a:lnTo>
                    <a:lnTo>
                      <a:pt x="848" y="232"/>
                    </a:lnTo>
                    <a:lnTo>
                      <a:pt x="865" y="251"/>
                    </a:lnTo>
                    <a:lnTo>
                      <a:pt x="883" y="272"/>
                    </a:lnTo>
                    <a:lnTo>
                      <a:pt x="903" y="297"/>
                    </a:lnTo>
                    <a:lnTo>
                      <a:pt x="924" y="323"/>
                    </a:lnTo>
                    <a:lnTo>
                      <a:pt x="919" y="176"/>
                    </a:lnTo>
                    <a:lnTo>
                      <a:pt x="896" y="158"/>
                    </a:lnTo>
                    <a:lnTo>
                      <a:pt x="873" y="140"/>
                    </a:lnTo>
                    <a:lnTo>
                      <a:pt x="851" y="125"/>
                    </a:lnTo>
                    <a:lnTo>
                      <a:pt x="830" y="111"/>
                    </a:lnTo>
                    <a:lnTo>
                      <a:pt x="807" y="98"/>
                    </a:lnTo>
                    <a:lnTo>
                      <a:pt x="786" y="85"/>
                    </a:lnTo>
                    <a:lnTo>
                      <a:pt x="764" y="74"/>
                    </a:lnTo>
                    <a:lnTo>
                      <a:pt x="742" y="64"/>
                    </a:lnTo>
                    <a:lnTo>
                      <a:pt x="719" y="55"/>
                    </a:lnTo>
                    <a:lnTo>
                      <a:pt x="697" y="46"/>
                    </a:lnTo>
                    <a:lnTo>
                      <a:pt x="673" y="38"/>
                    </a:lnTo>
                    <a:lnTo>
                      <a:pt x="649" y="31"/>
                    </a:lnTo>
                    <a:lnTo>
                      <a:pt x="624" y="23"/>
                    </a:lnTo>
                    <a:lnTo>
                      <a:pt x="598" y="15"/>
                    </a:lnTo>
                    <a:lnTo>
                      <a:pt x="572" y="7"/>
                    </a:lnTo>
                    <a:lnTo>
                      <a:pt x="543" y="0"/>
                    </a:lnTo>
                    <a:lnTo>
                      <a:pt x="510" y="0"/>
                    </a:lnTo>
                    <a:lnTo>
                      <a:pt x="476" y="0"/>
                    </a:lnTo>
                    <a:lnTo>
                      <a:pt x="444" y="0"/>
                    </a:lnTo>
                    <a:lnTo>
                      <a:pt x="412" y="1"/>
                    </a:lnTo>
                    <a:lnTo>
                      <a:pt x="380" y="1"/>
                    </a:lnTo>
                    <a:lnTo>
                      <a:pt x="348" y="2"/>
                    </a:lnTo>
                    <a:lnTo>
                      <a:pt x="317" y="4"/>
                    </a:lnTo>
                    <a:lnTo>
                      <a:pt x="286" y="5"/>
                    </a:lnTo>
                    <a:lnTo>
                      <a:pt x="255" y="8"/>
                    </a:lnTo>
                    <a:lnTo>
                      <a:pt x="223" y="11"/>
                    </a:lnTo>
                    <a:lnTo>
                      <a:pt x="192" y="14"/>
                    </a:lnTo>
                    <a:lnTo>
                      <a:pt x="161" y="19"/>
                    </a:lnTo>
                    <a:lnTo>
                      <a:pt x="129" y="25"/>
                    </a:lnTo>
                    <a:lnTo>
                      <a:pt x="97" y="30"/>
                    </a:lnTo>
                    <a:lnTo>
                      <a:pt x="65" y="37"/>
                    </a:lnTo>
                    <a:lnTo>
                      <a:pt x="32" y="45"/>
                    </a:lnTo>
                    <a:lnTo>
                      <a:pt x="0"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9"/>
              <p:cNvSpPr>
                <a:spLocks/>
              </p:cNvSpPr>
              <p:nvPr/>
            </p:nvSpPr>
            <p:spPr bwMode="auto">
              <a:xfrm>
                <a:off x="2507" y="2423"/>
                <a:ext cx="678" cy="714"/>
              </a:xfrm>
              <a:custGeom>
                <a:avLst/>
                <a:gdLst>
                  <a:gd name="T0" fmla="*/ 692 w 1356"/>
                  <a:gd name="T1" fmla="*/ 4 h 1429"/>
                  <a:gd name="T2" fmla="*/ 663 w 1356"/>
                  <a:gd name="T3" fmla="*/ 13 h 1429"/>
                  <a:gd name="T4" fmla="*/ 632 w 1356"/>
                  <a:gd name="T5" fmla="*/ 24 h 1429"/>
                  <a:gd name="T6" fmla="*/ 603 w 1356"/>
                  <a:gd name="T7" fmla="*/ 37 h 1429"/>
                  <a:gd name="T8" fmla="*/ 578 w 1356"/>
                  <a:gd name="T9" fmla="*/ 52 h 1429"/>
                  <a:gd name="T10" fmla="*/ 559 w 1356"/>
                  <a:gd name="T11" fmla="*/ 70 h 1429"/>
                  <a:gd name="T12" fmla="*/ 551 w 1356"/>
                  <a:gd name="T13" fmla="*/ 91 h 1429"/>
                  <a:gd name="T14" fmla="*/ 555 w 1356"/>
                  <a:gd name="T15" fmla="*/ 117 h 1429"/>
                  <a:gd name="T16" fmla="*/ 548 w 1356"/>
                  <a:gd name="T17" fmla="*/ 156 h 1429"/>
                  <a:gd name="T18" fmla="*/ 503 w 1356"/>
                  <a:gd name="T19" fmla="*/ 157 h 1429"/>
                  <a:gd name="T20" fmla="*/ 464 w 1356"/>
                  <a:gd name="T21" fmla="*/ 160 h 1429"/>
                  <a:gd name="T22" fmla="*/ 426 w 1356"/>
                  <a:gd name="T23" fmla="*/ 166 h 1429"/>
                  <a:gd name="T24" fmla="*/ 390 w 1356"/>
                  <a:gd name="T25" fmla="*/ 174 h 1429"/>
                  <a:gd name="T26" fmla="*/ 352 w 1356"/>
                  <a:gd name="T27" fmla="*/ 184 h 1429"/>
                  <a:gd name="T28" fmla="*/ 313 w 1356"/>
                  <a:gd name="T29" fmla="*/ 198 h 1429"/>
                  <a:gd name="T30" fmla="*/ 271 w 1356"/>
                  <a:gd name="T31" fmla="*/ 215 h 1429"/>
                  <a:gd name="T32" fmla="*/ 222 w 1356"/>
                  <a:gd name="T33" fmla="*/ 237 h 1429"/>
                  <a:gd name="T34" fmla="*/ 2 w 1356"/>
                  <a:gd name="T35" fmla="*/ 1008 h 1429"/>
                  <a:gd name="T36" fmla="*/ 11 w 1356"/>
                  <a:gd name="T37" fmla="*/ 1071 h 1429"/>
                  <a:gd name="T38" fmla="*/ 24 w 1356"/>
                  <a:gd name="T39" fmla="*/ 1124 h 1429"/>
                  <a:gd name="T40" fmla="*/ 45 w 1356"/>
                  <a:gd name="T41" fmla="*/ 1170 h 1429"/>
                  <a:gd name="T42" fmla="*/ 75 w 1356"/>
                  <a:gd name="T43" fmla="*/ 1211 h 1429"/>
                  <a:gd name="T44" fmla="*/ 112 w 1356"/>
                  <a:gd name="T45" fmla="*/ 1250 h 1429"/>
                  <a:gd name="T46" fmla="*/ 160 w 1356"/>
                  <a:gd name="T47" fmla="*/ 1293 h 1429"/>
                  <a:gd name="T48" fmla="*/ 219 w 1356"/>
                  <a:gd name="T49" fmla="*/ 1341 h 1429"/>
                  <a:gd name="T50" fmla="*/ 630 w 1356"/>
                  <a:gd name="T51" fmla="*/ 1429 h 1429"/>
                  <a:gd name="T52" fmla="*/ 836 w 1356"/>
                  <a:gd name="T53" fmla="*/ 1426 h 1429"/>
                  <a:gd name="T54" fmla="*/ 911 w 1356"/>
                  <a:gd name="T55" fmla="*/ 1421 h 1429"/>
                  <a:gd name="T56" fmla="*/ 985 w 1356"/>
                  <a:gd name="T57" fmla="*/ 1414 h 1429"/>
                  <a:gd name="T58" fmla="*/ 1058 w 1356"/>
                  <a:gd name="T59" fmla="*/ 1403 h 1429"/>
                  <a:gd name="T60" fmla="*/ 1129 w 1356"/>
                  <a:gd name="T61" fmla="*/ 1389 h 1429"/>
                  <a:gd name="T62" fmla="*/ 1198 w 1356"/>
                  <a:gd name="T63" fmla="*/ 1369 h 1429"/>
                  <a:gd name="T64" fmla="*/ 1263 w 1356"/>
                  <a:gd name="T65" fmla="*/ 1342 h 1429"/>
                  <a:gd name="T66" fmla="*/ 1326 w 1356"/>
                  <a:gd name="T67" fmla="*/ 1305 h 1429"/>
                  <a:gd name="T68" fmla="*/ 1268 w 1356"/>
                  <a:gd name="T69" fmla="*/ 251 h 1429"/>
                  <a:gd name="T70" fmla="*/ 1218 w 1356"/>
                  <a:gd name="T71" fmla="*/ 226 h 1429"/>
                  <a:gd name="T72" fmla="*/ 1173 w 1356"/>
                  <a:gd name="T73" fmla="*/ 207 h 1429"/>
                  <a:gd name="T74" fmla="*/ 1132 w 1356"/>
                  <a:gd name="T75" fmla="*/ 192 h 1429"/>
                  <a:gd name="T76" fmla="*/ 1093 w 1356"/>
                  <a:gd name="T77" fmla="*/ 180 h 1429"/>
                  <a:gd name="T78" fmla="*/ 1052 w 1356"/>
                  <a:gd name="T79" fmla="*/ 171 h 1429"/>
                  <a:gd name="T80" fmla="*/ 1009 w 1356"/>
                  <a:gd name="T81" fmla="*/ 164 h 1429"/>
                  <a:gd name="T82" fmla="*/ 961 w 1356"/>
                  <a:gd name="T83" fmla="*/ 157 h 1429"/>
                  <a:gd name="T84" fmla="*/ 904 w 1356"/>
                  <a:gd name="T85" fmla="*/ 151 h 1429"/>
                  <a:gd name="T86" fmla="*/ 912 w 1356"/>
                  <a:gd name="T87" fmla="*/ 117 h 1429"/>
                  <a:gd name="T88" fmla="*/ 917 w 1356"/>
                  <a:gd name="T89" fmla="*/ 100 h 1429"/>
                  <a:gd name="T90" fmla="*/ 911 w 1356"/>
                  <a:gd name="T91" fmla="*/ 80 h 1429"/>
                  <a:gd name="T92" fmla="*/ 896 w 1356"/>
                  <a:gd name="T93" fmla="*/ 62 h 1429"/>
                  <a:gd name="T94" fmla="*/ 874 w 1356"/>
                  <a:gd name="T95" fmla="*/ 46 h 1429"/>
                  <a:gd name="T96" fmla="*/ 849 w 1356"/>
                  <a:gd name="T97" fmla="*/ 29 h 1429"/>
                  <a:gd name="T98" fmla="*/ 822 w 1356"/>
                  <a:gd name="T99" fmla="*/ 17 h 1429"/>
                  <a:gd name="T100" fmla="*/ 799 w 1356"/>
                  <a:gd name="T101" fmla="*/ 7 h 1429"/>
                  <a:gd name="T102" fmla="*/ 706 w 1356"/>
                  <a:gd name="T103" fmla="*/ 0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6" h="1429">
                    <a:moveTo>
                      <a:pt x="706" y="0"/>
                    </a:moveTo>
                    <a:lnTo>
                      <a:pt x="692" y="4"/>
                    </a:lnTo>
                    <a:lnTo>
                      <a:pt x="678" y="9"/>
                    </a:lnTo>
                    <a:lnTo>
                      <a:pt x="663" y="13"/>
                    </a:lnTo>
                    <a:lnTo>
                      <a:pt x="648" y="18"/>
                    </a:lnTo>
                    <a:lnTo>
                      <a:pt x="632" y="24"/>
                    </a:lnTo>
                    <a:lnTo>
                      <a:pt x="617" y="30"/>
                    </a:lnTo>
                    <a:lnTo>
                      <a:pt x="603" y="37"/>
                    </a:lnTo>
                    <a:lnTo>
                      <a:pt x="590" y="44"/>
                    </a:lnTo>
                    <a:lnTo>
                      <a:pt x="578" y="52"/>
                    </a:lnTo>
                    <a:lnTo>
                      <a:pt x="567" y="61"/>
                    </a:lnTo>
                    <a:lnTo>
                      <a:pt x="559" y="70"/>
                    </a:lnTo>
                    <a:lnTo>
                      <a:pt x="554" y="80"/>
                    </a:lnTo>
                    <a:lnTo>
                      <a:pt x="551" y="91"/>
                    </a:lnTo>
                    <a:lnTo>
                      <a:pt x="552" y="104"/>
                    </a:lnTo>
                    <a:lnTo>
                      <a:pt x="555" y="117"/>
                    </a:lnTo>
                    <a:lnTo>
                      <a:pt x="563" y="131"/>
                    </a:lnTo>
                    <a:lnTo>
                      <a:pt x="548" y="156"/>
                    </a:lnTo>
                    <a:lnTo>
                      <a:pt x="526" y="156"/>
                    </a:lnTo>
                    <a:lnTo>
                      <a:pt x="503" y="157"/>
                    </a:lnTo>
                    <a:lnTo>
                      <a:pt x="483" y="158"/>
                    </a:lnTo>
                    <a:lnTo>
                      <a:pt x="464" y="160"/>
                    </a:lnTo>
                    <a:lnTo>
                      <a:pt x="444" y="163"/>
                    </a:lnTo>
                    <a:lnTo>
                      <a:pt x="426" y="166"/>
                    </a:lnTo>
                    <a:lnTo>
                      <a:pt x="408" y="170"/>
                    </a:lnTo>
                    <a:lnTo>
                      <a:pt x="390" y="174"/>
                    </a:lnTo>
                    <a:lnTo>
                      <a:pt x="371" y="178"/>
                    </a:lnTo>
                    <a:lnTo>
                      <a:pt x="352" y="184"/>
                    </a:lnTo>
                    <a:lnTo>
                      <a:pt x="333" y="190"/>
                    </a:lnTo>
                    <a:lnTo>
                      <a:pt x="313" y="198"/>
                    </a:lnTo>
                    <a:lnTo>
                      <a:pt x="292" y="206"/>
                    </a:lnTo>
                    <a:lnTo>
                      <a:pt x="271" y="215"/>
                    </a:lnTo>
                    <a:lnTo>
                      <a:pt x="247" y="225"/>
                    </a:lnTo>
                    <a:lnTo>
                      <a:pt x="222" y="237"/>
                    </a:lnTo>
                    <a:lnTo>
                      <a:pt x="0" y="972"/>
                    </a:lnTo>
                    <a:lnTo>
                      <a:pt x="2" y="1008"/>
                    </a:lnTo>
                    <a:lnTo>
                      <a:pt x="5" y="1042"/>
                    </a:lnTo>
                    <a:lnTo>
                      <a:pt x="11" y="1071"/>
                    </a:lnTo>
                    <a:lnTo>
                      <a:pt x="17" y="1099"/>
                    </a:lnTo>
                    <a:lnTo>
                      <a:pt x="24" y="1124"/>
                    </a:lnTo>
                    <a:lnTo>
                      <a:pt x="34" y="1148"/>
                    </a:lnTo>
                    <a:lnTo>
                      <a:pt x="45" y="1170"/>
                    </a:lnTo>
                    <a:lnTo>
                      <a:pt x="58" y="1190"/>
                    </a:lnTo>
                    <a:lnTo>
                      <a:pt x="75" y="1211"/>
                    </a:lnTo>
                    <a:lnTo>
                      <a:pt x="92" y="1231"/>
                    </a:lnTo>
                    <a:lnTo>
                      <a:pt x="112" y="1250"/>
                    </a:lnTo>
                    <a:lnTo>
                      <a:pt x="135" y="1271"/>
                    </a:lnTo>
                    <a:lnTo>
                      <a:pt x="160" y="1293"/>
                    </a:lnTo>
                    <a:lnTo>
                      <a:pt x="188" y="1315"/>
                    </a:lnTo>
                    <a:lnTo>
                      <a:pt x="219" y="1341"/>
                    </a:lnTo>
                    <a:lnTo>
                      <a:pt x="252" y="1367"/>
                    </a:lnTo>
                    <a:lnTo>
                      <a:pt x="630" y="1429"/>
                    </a:lnTo>
                    <a:lnTo>
                      <a:pt x="798" y="1429"/>
                    </a:lnTo>
                    <a:lnTo>
                      <a:pt x="836" y="1426"/>
                    </a:lnTo>
                    <a:lnTo>
                      <a:pt x="873" y="1424"/>
                    </a:lnTo>
                    <a:lnTo>
                      <a:pt x="911" y="1421"/>
                    </a:lnTo>
                    <a:lnTo>
                      <a:pt x="947" y="1418"/>
                    </a:lnTo>
                    <a:lnTo>
                      <a:pt x="985" y="1414"/>
                    </a:lnTo>
                    <a:lnTo>
                      <a:pt x="1022" y="1410"/>
                    </a:lnTo>
                    <a:lnTo>
                      <a:pt x="1058" y="1403"/>
                    </a:lnTo>
                    <a:lnTo>
                      <a:pt x="1094" y="1397"/>
                    </a:lnTo>
                    <a:lnTo>
                      <a:pt x="1129" y="1389"/>
                    </a:lnTo>
                    <a:lnTo>
                      <a:pt x="1164" y="1380"/>
                    </a:lnTo>
                    <a:lnTo>
                      <a:pt x="1198" y="1369"/>
                    </a:lnTo>
                    <a:lnTo>
                      <a:pt x="1231" y="1356"/>
                    </a:lnTo>
                    <a:lnTo>
                      <a:pt x="1263" y="1342"/>
                    </a:lnTo>
                    <a:lnTo>
                      <a:pt x="1296" y="1324"/>
                    </a:lnTo>
                    <a:lnTo>
                      <a:pt x="1326" y="1305"/>
                    </a:lnTo>
                    <a:lnTo>
                      <a:pt x="1356" y="1284"/>
                    </a:lnTo>
                    <a:lnTo>
                      <a:pt x="1268" y="251"/>
                    </a:lnTo>
                    <a:lnTo>
                      <a:pt x="1242" y="238"/>
                    </a:lnTo>
                    <a:lnTo>
                      <a:pt x="1218" y="226"/>
                    </a:lnTo>
                    <a:lnTo>
                      <a:pt x="1194" y="216"/>
                    </a:lnTo>
                    <a:lnTo>
                      <a:pt x="1173" y="207"/>
                    </a:lnTo>
                    <a:lnTo>
                      <a:pt x="1152" y="199"/>
                    </a:lnTo>
                    <a:lnTo>
                      <a:pt x="1132" y="192"/>
                    </a:lnTo>
                    <a:lnTo>
                      <a:pt x="1112" y="186"/>
                    </a:lnTo>
                    <a:lnTo>
                      <a:pt x="1093" y="180"/>
                    </a:lnTo>
                    <a:lnTo>
                      <a:pt x="1072" y="176"/>
                    </a:lnTo>
                    <a:lnTo>
                      <a:pt x="1052" y="171"/>
                    </a:lnTo>
                    <a:lnTo>
                      <a:pt x="1032" y="168"/>
                    </a:lnTo>
                    <a:lnTo>
                      <a:pt x="1009" y="164"/>
                    </a:lnTo>
                    <a:lnTo>
                      <a:pt x="986" y="160"/>
                    </a:lnTo>
                    <a:lnTo>
                      <a:pt x="961" y="157"/>
                    </a:lnTo>
                    <a:lnTo>
                      <a:pt x="933" y="154"/>
                    </a:lnTo>
                    <a:lnTo>
                      <a:pt x="904" y="151"/>
                    </a:lnTo>
                    <a:lnTo>
                      <a:pt x="905" y="126"/>
                    </a:lnTo>
                    <a:lnTo>
                      <a:pt x="912" y="117"/>
                    </a:lnTo>
                    <a:lnTo>
                      <a:pt x="916" y="109"/>
                    </a:lnTo>
                    <a:lnTo>
                      <a:pt x="917" y="100"/>
                    </a:lnTo>
                    <a:lnTo>
                      <a:pt x="915" y="89"/>
                    </a:lnTo>
                    <a:lnTo>
                      <a:pt x="911" y="80"/>
                    </a:lnTo>
                    <a:lnTo>
                      <a:pt x="904" y="71"/>
                    </a:lnTo>
                    <a:lnTo>
                      <a:pt x="896" y="62"/>
                    </a:lnTo>
                    <a:lnTo>
                      <a:pt x="885" y="54"/>
                    </a:lnTo>
                    <a:lnTo>
                      <a:pt x="874" y="46"/>
                    </a:lnTo>
                    <a:lnTo>
                      <a:pt x="862" y="38"/>
                    </a:lnTo>
                    <a:lnTo>
                      <a:pt x="849" y="29"/>
                    </a:lnTo>
                    <a:lnTo>
                      <a:pt x="836" y="23"/>
                    </a:lnTo>
                    <a:lnTo>
                      <a:pt x="822" y="17"/>
                    </a:lnTo>
                    <a:lnTo>
                      <a:pt x="810" y="12"/>
                    </a:lnTo>
                    <a:lnTo>
                      <a:pt x="799" y="7"/>
                    </a:lnTo>
                    <a:lnTo>
                      <a:pt x="788" y="4"/>
                    </a:lnTo>
                    <a:lnTo>
                      <a:pt x="706" y="0"/>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0"/>
              <p:cNvSpPr>
                <a:spLocks/>
              </p:cNvSpPr>
              <p:nvPr/>
            </p:nvSpPr>
            <p:spPr bwMode="auto">
              <a:xfrm>
                <a:off x="2510" y="2427"/>
                <a:ext cx="674" cy="705"/>
              </a:xfrm>
              <a:custGeom>
                <a:avLst/>
                <a:gdLst>
                  <a:gd name="T0" fmla="*/ 673 w 1350"/>
                  <a:gd name="T1" fmla="*/ 9 h 1411"/>
                  <a:gd name="T2" fmla="*/ 628 w 1350"/>
                  <a:gd name="T3" fmla="*/ 25 h 1411"/>
                  <a:gd name="T4" fmla="*/ 588 w 1350"/>
                  <a:gd name="T5" fmla="*/ 44 h 1411"/>
                  <a:gd name="T6" fmla="*/ 560 w 1350"/>
                  <a:gd name="T7" fmla="*/ 69 h 1411"/>
                  <a:gd name="T8" fmla="*/ 554 w 1350"/>
                  <a:gd name="T9" fmla="*/ 103 h 1411"/>
                  <a:gd name="T10" fmla="*/ 562 w 1350"/>
                  <a:gd name="T11" fmla="*/ 136 h 1411"/>
                  <a:gd name="T12" fmla="*/ 550 w 1350"/>
                  <a:gd name="T13" fmla="*/ 156 h 1411"/>
                  <a:gd name="T14" fmla="*/ 485 w 1350"/>
                  <a:gd name="T15" fmla="*/ 159 h 1411"/>
                  <a:gd name="T16" fmla="*/ 425 w 1350"/>
                  <a:gd name="T17" fmla="*/ 166 h 1411"/>
                  <a:gd name="T18" fmla="*/ 367 w 1350"/>
                  <a:gd name="T19" fmla="*/ 179 h 1411"/>
                  <a:gd name="T20" fmla="*/ 307 w 1350"/>
                  <a:gd name="T21" fmla="*/ 198 h 1411"/>
                  <a:gd name="T22" fmla="*/ 239 w 1350"/>
                  <a:gd name="T23" fmla="*/ 227 h 1411"/>
                  <a:gd name="T24" fmla="*/ 188 w 1350"/>
                  <a:gd name="T25" fmla="*/ 326 h 1411"/>
                  <a:gd name="T26" fmla="*/ 148 w 1350"/>
                  <a:gd name="T27" fmla="*/ 459 h 1411"/>
                  <a:gd name="T28" fmla="*/ 108 w 1350"/>
                  <a:gd name="T29" fmla="*/ 592 h 1411"/>
                  <a:gd name="T30" fmla="*/ 68 w 1350"/>
                  <a:gd name="T31" fmla="*/ 725 h 1411"/>
                  <a:gd name="T32" fmla="*/ 27 w 1350"/>
                  <a:gd name="T33" fmla="*/ 858 h 1411"/>
                  <a:gd name="T34" fmla="*/ 3 w 1350"/>
                  <a:gd name="T35" fmla="*/ 983 h 1411"/>
                  <a:gd name="T36" fmla="*/ 17 w 1350"/>
                  <a:gd name="T37" fmla="*/ 1076 h 1411"/>
                  <a:gd name="T38" fmla="*/ 45 w 1350"/>
                  <a:gd name="T39" fmla="*/ 1149 h 1411"/>
                  <a:gd name="T40" fmla="*/ 91 w 1350"/>
                  <a:gd name="T41" fmla="*/ 1213 h 1411"/>
                  <a:gd name="T42" fmla="*/ 159 w 1350"/>
                  <a:gd name="T43" fmla="*/ 1276 h 1411"/>
                  <a:gd name="T44" fmla="*/ 251 w 1350"/>
                  <a:gd name="T45" fmla="*/ 1350 h 1411"/>
                  <a:gd name="T46" fmla="*/ 322 w 1350"/>
                  <a:gd name="T47" fmla="*/ 1362 h 1411"/>
                  <a:gd name="T48" fmla="*/ 392 w 1350"/>
                  <a:gd name="T49" fmla="*/ 1374 h 1411"/>
                  <a:gd name="T50" fmla="*/ 462 w 1350"/>
                  <a:gd name="T51" fmla="*/ 1385 h 1411"/>
                  <a:gd name="T52" fmla="*/ 532 w 1350"/>
                  <a:gd name="T53" fmla="*/ 1395 h 1411"/>
                  <a:gd name="T54" fmla="*/ 602 w 1350"/>
                  <a:gd name="T55" fmla="*/ 1407 h 1411"/>
                  <a:gd name="T56" fmla="*/ 647 w 1350"/>
                  <a:gd name="T57" fmla="*/ 1411 h 1411"/>
                  <a:gd name="T58" fmla="*/ 678 w 1350"/>
                  <a:gd name="T59" fmla="*/ 1411 h 1411"/>
                  <a:gd name="T60" fmla="*/ 710 w 1350"/>
                  <a:gd name="T61" fmla="*/ 1411 h 1411"/>
                  <a:gd name="T62" fmla="*/ 741 w 1350"/>
                  <a:gd name="T63" fmla="*/ 1411 h 1411"/>
                  <a:gd name="T64" fmla="*/ 773 w 1350"/>
                  <a:gd name="T65" fmla="*/ 1411 h 1411"/>
                  <a:gd name="T66" fmla="*/ 835 w 1350"/>
                  <a:gd name="T67" fmla="*/ 1408 h 1411"/>
                  <a:gd name="T68" fmla="*/ 953 w 1350"/>
                  <a:gd name="T69" fmla="*/ 1399 h 1411"/>
                  <a:gd name="T70" fmla="*/ 1064 w 1350"/>
                  <a:gd name="T71" fmla="*/ 1382 h 1411"/>
                  <a:gd name="T72" fmla="*/ 1170 w 1350"/>
                  <a:gd name="T73" fmla="*/ 1358 h 1411"/>
                  <a:gd name="T74" fmla="*/ 1265 w 1350"/>
                  <a:gd name="T75" fmla="*/ 1319 h 1411"/>
                  <a:gd name="T76" fmla="*/ 1350 w 1350"/>
                  <a:gd name="T77" fmla="*/ 1263 h 1411"/>
                  <a:gd name="T78" fmla="*/ 1318 w 1350"/>
                  <a:gd name="T79" fmla="*/ 883 h 1411"/>
                  <a:gd name="T80" fmla="*/ 1286 w 1350"/>
                  <a:gd name="T81" fmla="*/ 503 h 1411"/>
                  <a:gd name="T82" fmla="*/ 1238 w 1350"/>
                  <a:gd name="T83" fmla="*/ 237 h 1411"/>
                  <a:gd name="T84" fmla="*/ 1167 w 1350"/>
                  <a:gd name="T85" fmla="*/ 206 h 1411"/>
                  <a:gd name="T86" fmla="*/ 1105 w 1350"/>
                  <a:gd name="T87" fmla="*/ 185 h 1411"/>
                  <a:gd name="T88" fmla="*/ 1042 w 1350"/>
                  <a:gd name="T89" fmla="*/ 170 h 1411"/>
                  <a:gd name="T90" fmla="*/ 973 w 1350"/>
                  <a:gd name="T91" fmla="*/ 160 h 1411"/>
                  <a:gd name="T92" fmla="*/ 891 w 1350"/>
                  <a:gd name="T93" fmla="*/ 150 h 1411"/>
                  <a:gd name="T94" fmla="*/ 892 w 1350"/>
                  <a:gd name="T95" fmla="*/ 131 h 1411"/>
                  <a:gd name="T96" fmla="*/ 904 w 1350"/>
                  <a:gd name="T97" fmla="*/ 90 h 1411"/>
                  <a:gd name="T98" fmla="*/ 854 w 1350"/>
                  <a:gd name="T99" fmla="*/ 37 h 1411"/>
                  <a:gd name="T100" fmla="*/ 783 w 1350"/>
                  <a:gd name="T101" fmla="*/ 4 h 1411"/>
                  <a:gd name="T102" fmla="*/ 752 w 1350"/>
                  <a:gd name="T103" fmla="*/ 3 h 1411"/>
                  <a:gd name="T104" fmla="*/ 721 w 1350"/>
                  <a:gd name="T105" fmla="*/ 1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0" h="1411">
                    <a:moveTo>
                      <a:pt x="701" y="0"/>
                    </a:moveTo>
                    <a:lnTo>
                      <a:pt x="687" y="4"/>
                    </a:lnTo>
                    <a:lnTo>
                      <a:pt x="673" y="9"/>
                    </a:lnTo>
                    <a:lnTo>
                      <a:pt x="658" y="13"/>
                    </a:lnTo>
                    <a:lnTo>
                      <a:pt x="644" y="18"/>
                    </a:lnTo>
                    <a:lnTo>
                      <a:pt x="628" y="25"/>
                    </a:lnTo>
                    <a:lnTo>
                      <a:pt x="614" y="31"/>
                    </a:lnTo>
                    <a:lnTo>
                      <a:pt x="601" y="37"/>
                    </a:lnTo>
                    <a:lnTo>
                      <a:pt x="588" y="44"/>
                    </a:lnTo>
                    <a:lnTo>
                      <a:pt x="578" y="52"/>
                    </a:lnTo>
                    <a:lnTo>
                      <a:pt x="567" y="60"/>
                    </a:lnTo>
                    <a:lnTo>
                      <a:pt x="560" y="69"/>
                    </a:lnTo>
                    <a:lnTo>
                      <a:pt x="556" y="79"/>
                    </a:lnTo>
                    <a:lnTo>
                      <a:pt x="553" y="91"/>
                    </a:lnTo>
                    <a:lnTo>
                      <a:pt x="554" y="103"/>
                    </a:lnTo>
                    <a:lnTo>
                      <a:pt x="558" y="116"/>
                    </a:lnTo>
                    <a:lnTo>
                      <a:pt x="566" y="130"/>
                    </a:lnTo>
                    <a:lnTo>
                      <a:pt x="562" y="136"/>
                    </a:lnTo>
                    <a:lnTo>
                      <a:pt x="558" y="142"/>
                    </a:lnTo>
                    <a:lnTo>
                      <a:pt x="554" y="149"/>
                    </a:lnTo>
                    <a:lnTo>
                      <a:pt x="550" y="156"/>
                    </a:lnTo>
                    <a:lnTo>
                      <a:pt x="528" y="156"/>
                    </a:lnTo>
                    <a:lnTo>
                      <a:pt x="505" y="157"/>
                    </a:lnTo>
                    <a:lnTo>
                      <a:pt x="485" y="159"/>
                    </a:lnTo>
                    <a:lnTo>
                      <a:pt x="465" y="160"/>
                    </a:lnTo>
                    <a:lnTo>
                      <a:pt x="444" y="163"/>
                    </a:lnTo>
                    <a:lnTo>
                      <a:pt x="425" y="166"/>
                    </a:lnTo>
                    <a:lnTo>
                      <a:pt x="406" y="169"/>
                    </a:lnTo>
                    <a:lnTo>
                      <a:pt x="388" y="174"/>
                    </a:lnTo>
                    <a:lnTo>
                      <a:pt x="367" y="179"/>
                    </a:lnTo>
                    <a:lnTo>
                      <a:pt x="348" y="184"/>
                    </a:lnTo>
                    <a:lnTo>
                      <a:pt x="328" y="191"/>
                    </a:lnTo>
                    <a:lnTo>
                      <a:pt x="307" y="198"/>
                    </a:lnTo>
                    <a:lnTo>
                      <a:pt x="286" y="207"/>
                    </a:lnTo>
                    <a:lnTo>
                      <a:pt x="264" y="216"/>
                    </a:lnTo>
                    <a:lnTo>
                      <a:pt x="239" y="227"/>
                    </a:lnTo>
                    <a:lnTo>
                      <a:pt x="215" y="238"/>
                    </a:lnTo>
                    <a:lnTo>
                      <a:pt x="202" y="282"/>
                    </a:lnTo>
                    <a:lnTo>
                      <a:pt x="188" y="326"/>
                    </a:lnTo>
                    <a:lnTo>
                      <a:pt x="175" y="371"/>
                    </a:lnTo>
                    <a:lnTo>
                      <a:pt x="161" y="415"/>
                    </a:lnTo>
                    <a:lnTo>
                      <a:pt x="148" y="459"/>
                    </a:lnTo>
                    <a:lnTo>
                      <a:pt x="135" y="504"/>
                    </a:lnTo>
                    <a:lnTo>
                      <a:pt x="121" y="548"/>
                    </a:lnTo>
                    <a:lnTo>
                      <a:pt x="108" y="592"/>
                    </a:lnTo>
                    <a:lnTo>
                      <a:pt x="94" y="637"/>
                    </a:lnTo>
                    <a:lnTo>
                      <a:pt x="81" y="681"/>
                    </a:lnTo>
                    <a:lnTo>
                      <a:pt x="68" y="725"/>
                    </a:lnTo>
                    <a:lnTo>
                      <a:pt x="54" y="769"/>
                    </a:lnTo>
                    <a:lnTo>
                      <a:pt x="40" y="814"/>
                    </a:lnTo>
                    <a:lnTo>
                      <a:pt x="27" y="858"/>
                    </a:lnTo>
                    <a:lnTo>
                      <a:pt x="14" y="902"/>
                    </a:lnTo>
                    <a:lnTo>
                      <a:pt x="0" y="947"/>
                    </a:lnTo>
                    <a:lnTo>
                      <a:pt x="3" y="983"/>
                    </a:lnTo>
                    <a:lnTo>
                      <a:pt x="6" y="1017"/>
                    </a:lnTo>
                    <a:lnTo>
                      <a:pt x="11" y="1048"/>
                    </a:lnTo>
                    <a:lnTo>
                      <a:pt x="17" y="1076"/>
                    </a:lnTo>
                    <a:lnTo>
                      <a:pt x="24" y="1102"/>
                    </a:lnTo>
                    <a:lnTo>
                      <a:pt x="33" y="1126"/>
                    </a:lnTo>
                    <a:lnTo>
                      <a:pt x="45" y="1149"/>
                    </a:lnTo>
                    <a:lnTo>
                      <a:pt x="58" y="1171"/>
                    </a:lnTo>
                    <a:lnTo>
                      <a:pt x="74" y="1191"/>
                    </a:lnTo>
                    <a:lnTo>
                      <a:pt x="91" y="1213"/>
                    </a:lnTo>
                    <a:lnTo>
                      <a:pt x="111" y="1233"/>
                    </a:lnTo>
                    <a:lnTo>
                      <a:pt x="134" y="1254"/>
                    </a:lnTo>
                    <a:lnTo>
                      <a:pt x="159" y="1276"/>
                    </a:lnTo>
                    <a:lnTo>
                      <a:pt x="187" y="1299"/>
                    </a:lnTo>
                    <a:lnTo>
                      <a:pt x="218" y="1323"/>
                    </a:lnTo>
                    <a:lnTo>
                      <a:pt x="251" y="1350"/>
                    </a:lnTo>
                    <a:lnTo>
                      <a:pt x="275" y="1354"/>
                    </a:lnTo>
                    <a:lnTo>
                      <a:pt x="298" y="1358"/>
                    </a:lnTo>
                    <a:lnTo>
                      <a:pt x="322" y="1362"/>
                    </a:lnTo>
                    <a:lnTo>
                      <a:pt x="345" y="1366"/>
                    </a:lnTo>
                    <a:lnTo>
                      <a:pt x="368" y="1370"/>
                    </a:lnTo>
                    <a:lnTo>
                      <a:pt x="392" y="1374"/>
                    </a:lnTo>
                    <a:lnTo>
                      <a:pt x="415" y="1377"/>
                    </a:lnTo>
                    <a:lnTo>
                      <a:pt x="438" y="1381"/>
                    </a:lnTo>
                    <a:lnTo>
                      <a:pt x="462" y="1385"/>
                    </a:lnTo>
                    <a:lnTo>
                      <a:pt x="485" y="1388"/>
                    </a:lnTo>
                    <a:lnTo>
                      <a:pt x="509" y="1392"/>
                    </a:lnTo>
                    <a:lnTo>
                      <a:pt x="532" y="1395"/>
                    </a:lnTo>
                    <a:lnTo>
                      <a:pt x="555" y="1400"/>
                    </a:lnTo>
                    <a:lnTo>
                      <a:pt x="579" y="1404"/>
                    </a:lnTo>
                    <a:lnTo>
                      <a:pt x="602" y="1407"/>
                    </a:lnTo>
                    <a:lnTo>
                      <a:pt x="625" y="1411"/>
                    </a:lnTo>
                    <a:lnTo>
                      <a:pt x="636" y="1411"/>
                    </a:lnTo>
                    <a:lnTo>
                      <a:pt x="647" y="1411"/>
                    </a:lnTo>
                    <a:lnTo>
                      <a:pt x="657" y="1411"/>
                    </a:lnTo>
                    <a:lnTo>
                      <a:pt x="667" y="1411"/>
                    </a:lnTo>
                    <a:lnTo>
                      <a:pt x="678" y="1411"/>
                    </a:lnTo>
                    <a:lnTo>
                      <a:pt x="688" y="1411"/>
                    </a:lnTo>
                    <a:lnTo>
                      <a:pt x="699" y="1411"/>
                    </a:lnTo>
                    <a:lnTo>
                      <a:pt x="710" y="1411"/>
                    </a:lnTo>
                    <a:lnTo>
                      <a:pt x="720" y="1411"/>
                    </a:lnTo>
                    <a:lnTo>
                      <a:pt x="730" y="1411"/>
                    </a:lnTo>
                    <a:lnTo>
                      <a:pt x="741" y="1411"/>
                    </a:lnTo>
                    <a:lnTo>
                      <a:pt x="751" y="1411"/>
                    </a:lnTo>
                    <a:lnTo>
                      <a:pt x="763" y="1411"/>
                    </a:lnTo>
                    <a:lnTo>
                      <a:pt x="773" y="1411"/>
                    </a:lnTo>
                    <a:lnTo>
                      <a:pt x="784" y="1411"/>
                    </a:lnTo>
                    <a:lnTo>
                      <a:pt x="794" y="1411"/>
                    </a:lnTo>
                    <a:lnTo>
                      <a:pt x="835" y="1408"/>
                    </a:lnTo>
                    <a:lnTo>
                      <a:pt x="874" y="1405"/>
                    </a:lnTo>
                    <a:lnTo>
                      <a:pt x="913" y="1402"/>
                    </a:lnTo>
                    <a:lnTo>
                      <a:pt x="953" y="1399"/>
                    </a:lnTo>
                    <a:lnTo>
                      <a:pt x="990" y="1393"/>
                    </a:lnTo>
                    <a:lnTo>
                      <a:pt x="1028" y="1388"/>
                    </a:lnTo>
                    <a:lnTo>
                      <a:pt x="1064" y="1382"/>
                    </a:lnTo>
                    <a:lnTo>
                      <a:pt x="1101" y="1375"/>
                    </a:lnTo>
                    <a:lnTo>
                      <a:pt x="1135" y="1367"/>
                    </a:lnTo>
                    <a:lnTo>
                      <a:pt x="1170" y="1358"/>
                    </a:lnTo>
                    <a:lnTo>
                      <a:pt x="1202" y="1347"/>
                    </a:lnTo>
                    <a:lnTo>
                      <a:pt x="1235" y="1334"/>
                    </a:lnTo>
                    <a:lnTo>
                      <a:pt x="1265" y="1319"/>
                    </a:lnTo>
                    <a:lnTo>
                      <a:pt x="1295" y="1303"/>
                    </a:lnTo>
                    <a:lnTo>
                      <a:pt x="1323" y="1284"/>
                    </a:lnTo>
                    <a:lnTo>
                      <a:pt x="1350" y="1263"/>
                    </a:lnTo>
                    <a:lnTo>
                      <a:pt x="1340" y="1137"/>
                    </a:lnTo>
                    <a:lnTo>
                      <a:pt x="1328" y="1010"/>
                    </a:lnTo>
                    <a:lnTo>
                      <a:pt x="1318" y="883"/>
                    </a:lnTo>
                    <a:lnTo>
                      <a:pt x="1307" y="757"/>
                    </a:lnTo>
                    <a:lnTo>
                      <a:pt x="1297" y="630"/>
                    </a:lnTo>
                    <a:lnTo>
                      <a:pt x="1286" y="503"/>
                    </a:lnTo>
                    <a:lnTo>
                      <a:pt x="1276" y="377"/>
                    </a:lnTo>
                    <a:lnTo>
                      <a:pt x="1264" y="250"/>
                    </a:lnTo>
                    <a:lnTo>
                      <a:pt x="1238" y="237"/>
                    </a:lnTo>
                    <a:lnTo>
                      <a:pt x="1213" y="226"/>
                    </a:lnTo>
                    <a:lnTo>
                      <a:pt x="1189" y="215"/>
                    </a:lnTo>
                    <a:lnTo>
                      <a:pt x="1167" y="206"/>
                    </a:lnTo>
                    <a:lnTo>
                      <a:pt x="1146" y="198"/>
                    </a:lnTo>
                    <a:lnTo>
                      <a:pt x="1125" y="191"/>
                    </a:lnTo>
                    <a:lnTo>
                      <a:pt x="1105" y="185"/>
                    </a:lnTo>
                    <a:lnTo>
                      <a:pt x="1084" y="179"/>
                    </a:lnTo>
                    <a:lnTo>
                      <a:pt x="1063" y="175"/>
                    </a:lnTo>
                    <a:lnTo>
                      <a:pt x="1042" y="170"/>
                    </a:lnTo>
                    <a:lnTo>
                      <a:pt x="1021" y="167"/>
                    </a:lnTo>
                    <a:lnTo>
                      <a:pt x="997" y="163"/>
                    </a:lnTo>
                    <a:lnTo>
                      <a:pt x="973" y="160"/>
                    </a:lnTo>
                    <a:lnTo>
                      <a:pt x="947" y="157"/>
                    </a:lnTo>
                    <a:lnTo>
                      <a:pt x="920" y="153"/>
                    </a:lnTo>
                    <a:lnTo>
                      <a:pt x="891" y="150"/>
                    </a:lnTo>
                    <a:lnTo>
                      <a:pt x="892" y="144"/>
                    </a:lnTo>
                    <a:lnTo>
                      <a:pt x="892" y="137"/>
                    </a:lnTo>
                    <a:lnTo>
                      <a:pt x="892" y="131"/>
                    </a:lnTo>
                    <a:lnTo>
                      <a:pt x="893" y="125"/>
                    </a:lnTo>
                    <a:lnTo>
                      <a:pt x="904" y="108"/>
                    </a:lnTo>
                    <a:lnTo>
                      <a:pt x="904" y="90"/>
                    </a:lnTo>
                    <a:lnTo>
                      <a:pt x="894" y="71"/>
                    </a:lnTo>
                    <a:lnTo>
                      <a:pt x="876" y="53"/>
                    </a:lnTo>
                    <a:lnTo>
                      <a:pt x="854" y="37"/>
                    </a:lnTo>
                    <a:lnTo>
                      <a:pt x="830" y="24"/>
                    </a:lnTo>
                    <a:lnTo>
                      <a:pt x="805" y="12"/>
                    </a:lnTo>
                    <a:lnTo>
                      <a:pt x="783" y="4"/>
                    </a:lnTo>
                    <a:lnTo>
                      <a:pt x="773" y="4"/>
                    </a:lnTo>
                    <a:lnTo>
                      <a:pt x="763" y="3"/>
                    </a:lnTo>
                    <a:lnTo>
                      <a:pt x="752" y="3"/>
                    </a:lnTo>
                    <a:lnTo>
                      <a:pt x="742" y="2"/>
                    </a:lnTo>
                    <a:lnTo>
                      <a:pt x="731" y="1"/>
                    </a:lnTo>
                    <a:lnTo>
                      <a:pt x="721" y="1"/>
                    </a:lnTo>
                    <a:lnTo>
                      <a:pt x="711" y="0"/>
                    </a:lnTo>
                    <a:lnTo>
                      <a:pt x="701" y="0"/>
                    </a:lnTo>
                    <a:close/>
                  </a:path>
                </a:pathLst>
              </a:custGeom>
              <a:solidFill>
                <a:srgbClr val="9696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1"/>
              <p:cNvSpPr>
                <a:spLocks/>
              </p:cNvSpPr>
              <p:nvPr/>
            </p:nvSpPr>
            <p:spPr bwMode="auto">
              <a:xfrm>
                <a:off x="2512" y="2431"/>
                <a:ext cx="672" cy="697"/>
              </a:xfrm>
              <a:custGeom>
                <a:avLst/>
                <a:gdLst>
                  <a:gd name="T0" fmla="*/ 667 w 1345"/>
                  <a:gd name="T1" fmla="*/ 9 h 1394"/>
                  <a:gd name="T2" fmla="*/ 625 w 1345"/>
                  <a:gd name="T3" fmla="*/ 25 h 1394"/>
                  <a:gd name="T4" fmla="*/ 587 w 1345"/>
                  <a:gd name="T5" fmla="*/ 44 h 1394"/>
                  <a:gd name="T6" fmla="*/ 561 w 1345"/>
                  <a:gd name="T7" fmla="*/ 69 h 1394"/>
                  <a:gd name="T8" fmla="*/ 557 w 1345"/>
                  <a:gd name="T9" fmla="*/ 103 h 1394"/>
                  <a:gd name="T10" fmla="*/ 565 w 1345"/>
                  <a:gd name="T11" fmla="*/ 135 h 1394"/>
                  <a:gd name="T12" fmla="*/ 552 w 1345"/>
                  <a:gd name="T13" fmla="*/ 154 h 1394"/>
                  <a:gd name="T14" fmla="*/ 486 w 1345"/>
                  <a:gd name="T15" fmla="*/ 157 h 1394"/>
                  <a:gd name="T16" fmla="*/ 425 w 1345"/>
                  <a:gd name="T17" fmla="*/ 165 h 1394"/>
                  <a:gd name="T18" fmla="*/ 364 w 1345"/>
                  <a:gd name="T19" fmla="*/ 178 h 1394"/>
                  <a:gd name="T20" fmla="*/ 301 w 1345"/>
                  <a:gd name="T21" fmla="*/ 199 h 1394"/>
                  <a:gd name="T22" fmla="*/ 232 w 1345"/>
                  <a:gd name="T23" fmla="*/ 228 h 1394"/>
                  <a:gd name="T24" fmla="*/ 181 w 1345"/>
                  <a:gd name="T25" fmla="*/ 324 h 1394"/>
                  <a:gd name="T26" fmla="*/ 143 w 1345"/>
                  <a:gd name="T27" fmla="*/ 452 h 1394"/>
                  <a:gd name="T28" fmla="*/ 103 w 1345"/>
                  <a:gd name="T29" fmla="*/ 580 h 1394"/>
                  <a:gd name="T30" fmla="*/ 65 w 1345"/>
                  <a:gd name="T31" fmla="*/ 708 h 1394"/>
                  <a:gd name="T32" fmla="*/ 26 w 1345"/>
                  <a:gd name="T33" fmla="*/ 836 h 1394"/>
                  <a:gd name="T34" fmla="*/ 2 w 1345"/>
                  <a:gd name="T35" fmla="*/ 959 h 1394"/>
                  <a:gd name="T36" fmla="*/ 15 w 1345"/>
                  <a:gd name="T37" fmla="*/ 1053 h 1394"/>
                  <a:gd name="T38" fmla="*/ 43 w 1345"/>
                  <a:gd name="T39" fmla="*/ 1129 h 1394"/>
                  <a:gd name="T40" fmla="*/ 90 w 1345"/>
                  <a:gd name="T41" fmla="*/ 1195 h 1394"/>
                  <a:gd name="T42" fmla="*/ 158 w 1345"/>
                  <a:gd name="T43" fmla="*/ 1260 h 1394"/>
                  <a:gd name="T44" fmla="*/ 251 w 1345"/>
                  <a:gd name="T45" fmla="*/ 1333 h 1394"/>
                  <a:gd name="T46" fmla="*/ 321 w 1345"/>
                  <a:gd name="T47" fmla="*/ 1346 h 1394"/>
                  <a:gd name="T48" fmla="*/ 390 w 1345"/>
                  <a:gd name="T49" fmla="*/ 1358 h 1394"/>
                  <a:gd name="T50" fmla="*/ 459 w 1345"/>
                  <a:gd name="T51" fmla="*/ 1368 h 1394"/>
                  <a:gd name="T52" fmla="*/ 528 w 1345"/>
                  <a:gd name="T53" fmla="*/ 1378 h 1394"/>
                  <a:gd name="T54" fmla="*/ 597 w 1345"/>
                  <a:gd name="T55" fmla="*/ 1389 h 1394"/>
                  <a:gd name="T56" fmla="*/ 642 w 1345"/>
                  <a:gd name="T57" fmla="*/ 1394 h 1394"/>
                  <a:gd name="T58" fmla="*/ 673 w 1345"/>
                  <a:gd name="T59" fmla="*/ 1394 h 1394"/>
                  <a:gd name="T60" fmla="*/ 705 w 1345"/>
                  <a:gd name="T61" fmla="*/ 1394 h 1394"/>
                  <a:gd name="T62" fmla="*/ 737 w 1345"/>
                  <a:gd name="T63" fmla="*/ 1394 h 1394"/>
                  <a:gd name="T64" fmla="*/ 769 w 1345"/>
                  <a:gd name="T65" fmla="*/ 1394 h 1394"/>
                  <a:gd name="T66" fmla="*/ 833 w 1345"/>
                  <a:gd name="T67" fmla="*/ 1391 h 1394"/>
                  <a:gd name="T68" fmla="*/ 957 w 1345"/>
                  <a:gd name="T69" fmla="*/ 1378 h 1394"/>
                  <a:gd name="T70" fmla="*/ 1071 w 1345"/>
                  <a:gd name="T71" fmla="*/ 1361 h 1394"/>
                  <a:gd name="T72" fmla="*/ 1175 w 1345"/>
                  <a:gd name="T73" fmla="*/ 1336 h 1394"/>
                  <a:gd name="T74" fmla="*/ 1267 w 1345"/>
                  <a:gd name="T75" fmla="*/ 1297 h 1394"/>
                  <a:gd name="T76" fmla="*/ 1345 w 1345"/>
                  <a:gd name="T77" fmla="*/ 1244 h 1394"/>
                  <a:gd name="T78" fmla="*/ 1313 w 1345"/>
                  <a:gd name="T79" fmla="*/ 871 h 1394"/>
                  <a:gd name="T80" fmla="*/ 1281 w 1345"/>
                  <a:gd name="T81" fmla="*/ 499 h 1394"/>
                  <a:gd name="T82" fmla="*/ 1233 w 1345"/>
                  <a:gd name="T83" fmla="*/ 237 h 1394"/>
                  <a:gd name="T84" fmla="*/ 1162 w 1345"/>
                  <a:gd name="T85" fmla="*/ 205 h 1394"/>
                  <a:gd name="T86" fmla="*/ 1097 w 1345"/>
                  <a:gd name="T87" fmla="*/ 184 h 1394"/>
                  <a:gd name="T88" fmla="*/ 1033 w 1345"/>
                  <a:gd name="T89" fmla="*/ 169 h 1394"/>
                  <a:gd name="T90" fmla="*/ 962 w 1345"/>
                  <a:gd name="T91" fmla="*/ 159 h 1394"/>
                  <a:gd name="T92" fmla="*/ 878 w 1345"/>
                  <a:gd name="T93" fmla="*/ 150 h 1394"/>
                  <a:gd name="T94" fmla="*/ 879 w 1345"/>
                  <a:gd name="T95" fmla="*/ 130 h 1394"/>
                  <a:gd name="T96" fmla="*/ 892 w 1345"/>
                  <a:gd name="T97" fmla="*/ 89 h 1394"/>
                  <a:gd name="T98" fmla="*/ 846 w 1345"/>
                  <a:gd name="T99" fmla="*/ 37 h 1394"/>
                  <a:gd name="T100" fmla="*/ 777 w 1345"/>
                  <a:gd name="T101" fmla="*/ 4 h 1394"/>
                  <a:gd name="T102" fmla="*/ 746 w 1345"/>
                  <a:gd name="T103" fmla="*/ 3 h 1394"/>
                  <a:gd name="T104" fmla="*/ 715 w 1345"/>
                  <a:gd name="T105" fmla="*/ 1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5" h="1394">
                    <a:moveTo>
                      <a:pt x="695" y="0"/>
                    </a:moveTo>
                    <a:lnTo>
                      <a:pt x="681" y="4"/>
                    </a:lnTo>
                    <a:lnTo>
                      <a:pt x="667" y="9"/>
                    </a:lnTo>
                    <a:lnTo>
                      <a:pt x="653" y="13"/>
                    </a:lnTo>
                    <a:lnTo>
                      <a:pt x="639" y="19"/>
                    </a:lnTo>
                    <a:lnTo>
                      <a:pt x="625" y="25"/>
                    </a:lnTo>
                    <a:lnTo>
                      <a:pt x="611" y="30"/>
                    </a:lnTo>
                    <a:lnTo>
                      <a:pt x="599" y="37"/>
                    </a:lnTo>
                    <a:lnTo>
                      <a:pt x="587" y="44"/>
                    </a:lnTo>
                    <a:lnTo>
                      <a:pt x="577" y="51"/>
                    </a:lnTo>
                    <a:lnTo>
                      <a:pt x="569" y="60"/>
                    </a:lnTo>
                    <a:lnTo>
                      <a:pt x="561" y="69"/>
                    </a:lnTo>
                    <a:lnTo>
                      <a:pt x="557" y="79"/>
                    </a:lnTo>
                    <a:lnTo>
                      <a:pt x="556" y="91"/>
                    </a:lnTo>
                    <a:lnTo>
                      <a:pt x="557" y="103"/>
                    </a:lnTo>
                    <a:lnTo>
                      <a:pt x="561" y="116"/>
                    </a:lnTo>
                    <a:lnTo>
                      <a:pt x="570" y="130"/>
                    </a:lnTo>
                    <a:lnTo>
                      <a:pt x="565" y="135"/>
                    </a:lnTo>
                    <a:lnTo>
                      <a:pt x="561" y="141"/>
                    </a:lnTo>
                    <a:lnTo>
                      <a:pt x="556" y="148"/>
                    </a:lnTo>
                    <a:lnTo>
                      <a:pt x="552" y="154"/>
                    </a:lnTo>
                    <a:lnTo>
                      <a:pt x="530" y="154"/>
                    </a:lnTo>
                    <a:lnTo>
                      <a:pt x="508" y="155"/>
                    </a:lnTo>
                    <a:lnTo>
                      <a:pt x="486" y="157"/>
                    </a:lnTo>
                    <a:lnTo>
                      <a:pt x="466" y="159"/>
                    </a:lnTo>
                    <a:lnTo>
                      <a:pt x="446" y="161"/>
                    </a:lnTo>
                    <a:lnTo>
                      <a:pt x="425" y="165"/>
                    </a:lnTo>
                    <a:lnTo>
                      <a:pt x="405" y="169"/>
                    </a:lnTo>
                    <a:lnTo>
                      <a:pt x="385" y="173"/>
                    </a:lnTo>
                    <a:lnTo>
                      <a:pt x="364" y="178"/>
                    </a:lnTo>
                    <a:lnTo>
                      <a:pt x="344" y="184"/>
                    </a:lnTo>
                    <a:lnTo>
                      <a:pt x="323" y="191"/>
                    </a:lnTo>
                    <a:lnTo>
                      <a:pt x="301" y="199"/>
                    </a:lnTo>
                    <a:lnTo>
                      <a:pt x="279" y="207"/>
                    </a:lnTo>
                    <a:lnTo>
                      <a:pt x="256" y="218"/>
                    </a:lnTo>
                    <a:lnTo>
                      <a:pt x="232" y="228"/>
                    </a:lnTo>
                    <a:lnTo>
                      <a:pt x="207" y="239"/>
                    </a:lnTo>
                    <a:lnTo>
                      <a:pt x="194" y="282"/>
                    </a:lnTo>
                    <a:lnTo>
                      <a:pt x="181" y="324"/>
                    </a:lnTo>
                    <a:lnTo>
                      <a:pt x="168" y="367"/>
                    </a:lnTo>
                    <a:lnTo>
                      <a:pt x="155" y="410"/>
                    </a:lnTo>
                    <a:lnTo>
                      <a:pt x="143" y="452"/>
                    </a:lnTo>
                    <a:lnTo>
                      <a:pt x="130" y="495"/>
                    </a:lnTo>
                    <a:lnTo>
                      <a:pt x="116" y="537"/>
                    </a:lnTo>
                    <a:lnTo>
                      <a:pt x="103" y="580"/>
                    </a:lnTo>
                    <a:lnTo>
                      <a:pt x="91" y="623"/>
                    </a:lnTo>
                    <a:lnTo>
                      <a:pt x="78" y="665"/>
                    </a:lnTo>
                    <a:lnTo>
                      <a:pt x="65" y="708"/>
                    </a:lnTo>
                    <a:lnTo>
                      <a:pt x="51" y="751"/>
                    </a:lnTo>
                    <a:lnTo>
                      <a:pt x="38" y="793"/>
                    </a:lnTo>
                    <a:lnTo>
                      <a:pt x="26" y="836"/>
                    </a:lnTo>
                    <a:lnTo>
                      <a:pt x="13" y="880"/>
                    </a:lnTo>
                    <a:lnTo>
                      <a:pt x="0" y="922"/>
                    </a:lnTo>
                    <a:lnTo>
                      <a:pt x="2" y="959"/>
                    </a:lnTo>
                    <a:lnTo>
                      <a:pt x="5" y="993"/>
                    </a:lnTo>
                    <a:lnTo>
                      <a:pt x="9" y="1025"/>
                    </a:lnTo>
                    <a:lnTo>
                      <a:pt x="15" y="1053"/>
                    </a:lnTo>
                    <a:lnTo>
                      <a:pt x="23" y="1080"/>
                    </a:lnTo>
                    <a:lnTo>
                      <a:pt x="32" y="1105"/>
                    </a:lnTo>
                    <a:lnTo>
                      <a:pt x="43" y="1129"/>
                    </a:lnTo>
                    <a:lnTo>
                      <a:pt x="56" y="1151"/>
                    </a:lnTo>
                    <a:lnTo>
                      <a:pt x="73" y="1173"/>
                    </a:lnTo>
                    <a:lnTo>
                      <a:pt x="90" y="1195"/>
                    </a:lnTo>
                    <a:lnTo>
                      <a:pt x="110" y="1216"/>
                    </a:lnTo>
                    <a:lnTo>
                      <a:pt x="133" y="1237"/>
                    </a:lnTo>
                    <a:lnTo>
                      <a:pt x="158" y="1260"/>
                    </a:lnTo>
                    <a:lnTo>
                      <a:pt x="185" y="1282"/>
                    </a:lnTo>
                    <a:lnTo>
                      <a:pt x="217" y="1306"/>
                    </a:lnTo>
                    <a:lnTo>
                      <a:pt x="251" y="1333"/>
                    </a:lnTo>
                    <a:lnTo>
                      <a:pt x="274" y="1338"/>
                    </a:lnTo>
                    <a:lnTo>
                      <a:pt x="297" y="1342"/>
                    </a:lnTo>
                    <a:lnTo>
                      <a:pt x="321" y="1346"/>
                    </a:lnTo>
                    <a:lnTo>
                      <a:pt x="343" y="1350"/>
                    </a:lnTo>
                    <a:lnTo>
                      <a:pt x="366" y="1354"/>
                    </a:lnTo>
                    <a:lnTo>
                      <a:pt x="390" y="1358"/>
                    </a:lnTo>
                    <a:lnTo>
                      <a:pt x="413" y="1361"/>
                    </a:lnTo>
                    <a:lnTo>
                      <a:pt x="435" y="1365"/>
                    </a:lnTo>
                    <a:lnTo>
                      <a:pt x="459" y="1368"/>
                    </a:lnTo>
                    <a:lnTo>
                      <a:pt x="482" y="1372"/>
                    </a:lnTo>
                    <a:lnTo>
                      <a:pt x="506" y="1375"/>
                    </a:lnTo>
                    <a:lnTo>
                      <a:pt x="528" y="1378"/>
                    </a:lnTo>
                    <a:lnTo>
                      <a:pt x="551" y="1382"/>
                    </a:lnTo>
                    <a:lnTo>
                      <a:pt x="575" y="1385"/>
                    </a:lnTo>
                    <a:lnTo>
                      <a:pt x="597" y="1389"/>
                    </a:lnTo>
                    <a:lnTo>
                      <a:pt x="620" y="1394"/>
                    </a:lnTo>
                    <a:lnTo>
                      <a:pt x="631" y="1394"/>
                    </a:lnTo>
                    <a:lnTo>
                      <a:pt x="642" y="1394"/>
                    </a:lnTo>
                    <a:lnTo>
                      <a:pt x="652" y="1394"/>
                    </a:lnTo>
                    <a:lnTo>
                      <a:pt x="662" y="1394"/>
                    </a:lnTo>
                    <a:lnTo>
                      <a:pt x="673" y="1394"/>
                    </a:lnTo>
                    <a:lnTo>
                      <a:pt x="683" y="1394"/>
                    </a:lnTo>
                    <a:lnTo>
                      <a:pt x="695" y="1394"/>
                    </a:lnTo>
                    <a:lnTo>
                      <a:pt x="705" y="1394"/>
                    </a:lnTo>
                    <a:lnTo>
                      <a:pt x="716" y="1394"/>
                    </a:lnTo>
                    <a:lnTo>
                      <a:pt x="726" y="1394"/>
                    </a:lnTo>
                    <a:lnTo>
                      <a:pt x="737" y="1394"/>
                    </a:lnTo>
                    <a:lnTo>
                      <a:pt x="747" y="1394"/>
                    </a:lnTo>
                    <a:lnTo>
                      <a:pt x="759" y="1394"/>
                    </a:lnTo>
                    <a:lnTo>
                      <a:pt x="769" y="1394"/>
                    </a:lnTo>
                    <a:lnTo>
                      <a:pt x="780" y="1394"/>
                    </a:lnTo>
                    <a:lnTo>
                      <a:pt x="790" y="1394"/>
                    </a:lnTo>
                    <a:lnTo>
                      <a:pt x="833" y="1391"/>
                    </a:lnTo>
                    <a:lnTo>
                      <a:pt x="875" y="1387"/>
                    </a:lnTo>
                    <a:lnTo>
                      <a:pt x="916" y="1383"/>
                    </a:lnTo>
                    <a:lnTo>
                      <a:pt x="957" y="1378"/>
                    </a:lnTo>
                    <a:lnTo>
                      <a:pt x="995" y="1374"/>
                    </a:lnTo>
                    <a:lnTo>
                      <a:pt x="1034" y="1368"/>
                    </a:lnTo>
                    <a:lnTo>
                      <a:pt x="1071" y="1361"/>
                    </a:lnTo>
                    <a:lnTo>
                      <a:pt x="1107" y="1354"/>
                    </a:lnTo>
                    <a:lnTo>
                      <a:pt x="1142" y="1345"/>
                    </a:lnTo>
                    <a:lnTo>
                      <a:pt x="1175" y="1336"/>
                    </a:lnTo>
                    <a:lnTo>
                      <a:pt x="1208" y="1325"/>
                    </a:lnTo>
                    <a:lnTo>
                      <a:pt x="1238" y="1311"/>
                    </a:lnTo>
                    <a:lnTo>
                      <a:pt x="1267" y="1297"/>
                    </a:lnTo>
                    <a:lnTo>
                      <a:pt x="1295" y="1282"/>
                    </a:lnTo>
                    <a:lnTo>
                      <a:pt x="1320" y="1264"/>
                    </a:lnTo>
                    <a:lnTo>
                      <a:pt x="1345" y="1244"/>
                    </a:lnTo>
                    <a:lnTo>
                      <a:pt x="1335" y="1119"/>
                    </a:lnTo>
                    <a:lnTo>
                      <a:pt x="1323" y="995"/>
                    </a:lnTo>
                    <a:lnTo>
                      <a:pt x="1313" y="871"/>
                    </a:lnTo>
                    <a:lnTo>
                      <a:pt x="1302" y="747"/>
                    </a:lnTo>
                    <a:lnTo>
                      <a:pt x="1292" y="623"/>
                    </a:lnTo>
                    <a:lnTo>
                      <a:pt x="1281" y="499"/>
                    </a:lnTo>
                    <a:lnTo>
                      <a:pt x="1271" y="374"/>
                    </a:lnTo>
                    <a:lnTo>
                      <a:pt x="1259" y="250"/>
                    </a:lnTo>
                    <a:lnTo>
                      <a:pt x="1233" y="237"/>
                    </a:lnTo>
                    <a:lnTo>
                      <a:pt x="1208" y="226"/>
                    </a:lnTo>
                    <a:lnTo>
                      <a:pt x="1184" y="215"/>
                    </a:lnTo>
                    <a:lnTo>
                      <a:pt x="1162" y="205"/>
                    </a:lnTo>
                    <a:lnTo>
                      <a:pt x="1140" y="197"/>
                    </a:lnTo>
                    <a:lnTo>
                      <a:pt x="1118" y="190"/>
                    </a:lnTo>
                    <a:lnTo>
                      <a:pt x="1097" y="184"/>
                    </a:lnTo>
                    <a:lnTo>
                      <a:pt x="1076" y="178"/>
                    </a:lnTo>
                    <a:lnTo>
                      <a:pt x="1054" y="174"/>
                    </a:lnTo>
                    <a:lnTo>
                      <a:pt x="1033" y="169"/>
                    </a:lnTo>
                    <a:lnTo>
                      <a:pt x="1011" y="166"/>
                    </a:lnTo>
                    <a:lnTo>
                      <a:pt x="986" y="162"/>
                    </a:lnTo>
                    <a:lnTo>
                      <a:pt x="962" y="159"/>
                    </a:lnTo>
                    <a:lnTo>
                      <a:pt x="935" y="156"/>
                    </a:lnTo>
                    <a:lnTo>
                      <a:pt x="908" y="153"/>
                    </a:lnTo>
                    <a:lnTo>
                      <a:pt x="878" y="150"/>
                    </a:lnTo>
                    <a:lnTo>
                      <a:pt x="878" y="143"/>
                    </a:lnTo>
                    <a:lnTo>
                      <a:pt x="879" y="136"/>
                    </a:lnTo>
                    <a:lnTo>
                      <a:pt x="879" y="130"/>
                    </a:lnTo>
                    <a:lnTo>
                      <a:pt x="879" y="124"/>
                    </a:lnTo>
                    <a:lnTo>
                      <a:pt x="892" y="107"/>
                    </a:lnTo>
                    <a:lnTo>
                      <a:pt x="892" y="89"/>
                    </a:lnTo>
                    <a:lnTo>
                      <a:pt x="882" y="70"/>
                    </a:lnTo>
                    <a:lnTo>
                      <a:pt x="866" y="53"/>
                    </a:lnTo>
                    <a:lnTo>
                      <a:pt x="846" y="37"/>
                    </a:lnTo>
                    <a:lnTo>
                      <a:pt x="823" y="23"/>
                    </a:lnTo>
                    <a:lnTo>
                      <a:pt x="799" y="12"/>
                    </a:lnTo>
                    <a:lnTo>
                      <a:pt x="777" y="4"/>
                    </a:lnTo>
                    <a:lnTo>
                      <a:pt x="767" y="4"/>
                    </a:lnTo>
                    <a:lnTo>
                      <a:pt x="756" y="3"/>
                    </a:lnTo>
                    <a:lnTo>
                      <a:pt x="746" y="3"/>
                    </a:lnTo>
                    <a:lnTo>
                      <a:pt x="736" y="2"/>
                    </a:lnTo>
                    <a:lnTo>
                      <a:pt x="725" y="1"/>
                    </a:lnTo>
                    <a:lnTo>
                      <a:pt x="715" y="1"/>
                    </a:lnTo>
                    <a:lnTo>
                      <a:pt x="705" y="0"/>
                    </a:lnTo>
                    <a:lnTo>
                      <a:pt x="695" y="0"/>
                    </a:lnTo>
                    <a:close/>
                  </a:path>
                </a:pathLst>
              </a:custGeom>
              <a:solidFill>
                <a:srgbClr val="A3A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Freeform 22"/>
              <p:cNvSpPr>
                <a:spLocks/>
              </p:cNvSpPr>
              <p:nvPr/>
            </p:nvSpPr>
            <p:spPr bwMode="auto">
              <a:xfrm>
                <a:off x="2514" y="2435"/>
                <a:ext cx="670" cy="688"/>
              </a:xfrm>
              <a:custGeom>
                <a:avLst/>
                <a:gdLst>
                  <a:gd name="T0" fmla="*/ 662 w 1339"/>
                  <a:gd name="T1" fmla="*/ 10 h 1376"/>
                  <a:gd name="T2" fmla="*/ 621 w 1339"/>
                  <a:gd name="T3" fmla="*/ 24 h 1376"/>
                  <a:gd name="T4" fmla="*/ 586 w 1339"/>
                  <a:gd name="T5" fmla="*/ 43 h 1376"/>
                  <a:gd name="T6" fmla="*/ 563 w 1339"/>
                  <a:gd name="T7" fmla="*/ 68 h 1376"/>
                  <a:gd name="T8" fmla="*/ 560 w 1339"/>
                  <a:gd name="T9" fmla="*/ 102 h 1376"/>
                  <a:gd name="T10" fmla="*/ 569 w 1339"/>
                  <a:gd name="T11" fmla="*/ 134 h 1376"/>
                  <a:gd name="T12" fmla="*/ 554 w 1339"/>
                  <a:gd name="T13" fmla="*/ 153 h 1376"/>
                  <a:gd name="T14" fmla="*/ 487 w 1339"/>
                  <a:gd name="T15" fmla="*/ 156 h 1376"/>
                  <a:gd name="T16" fmla="*/ 424 w 1339"/>
                  <a:gd name="T17" fmla="*/ 164 h 1376"/>
                  <a:gd name="T18" fmla="*/ 360 w 1339"/>
                  <a:gd name="T19" fmla="*/ 179 h 1376"/>
                  <a:gd name="T20" fmla="*/ 295 w 1339"/>
                  <a:gd name="T21" fmla="*/ 200 h 1376"/>
                  <a:gd name="T22" fmla="*/ 224 w 1339"/>
                  <a:gd name="T23" fmla="*/ 229 h 1376"/>
                  <a:gd name="T24" fmla="*/ 174 w 1339"/>
                  <a:gd name="T25" fmla="*/ 322 h 1376"/>
                  <a:gd name="T26" fmla="*/ 137 w 1339"/>
                  <a:gd name="T27" fmla="*/ 445 h 1376"/>
                  <a:gd name="T28" fmla="*/ 99 w 1339"/>
                  <a:gd name="T29" fmla="*/ 568 h 1376"/>
                  <a:gd name="T30" fmla="*/ 63 w 1339"/>
                  <a:gd name="T31" fmla="*/ 691 h 1376"/>
                  <a:gd name="T32" fmla="*/ 25 w 1339"/>
                  <a:gd name="T33" fmla="*/ 815 h 1376"/>
                  <a:gd name="T34" fmla="*/ 2 w 1339"/>
                  <a:gd name="T35" fmla="*/ 935 h 1376"/>
                  <a:gd name="T36" fmla="*/ 15 w 1339"/>
                  <a:gd name="T37" fmla="*/ 1030 h 1376"/>
                  <a:gd name="T38" fmla="*/ 43 w 1339"/>
                  <a:gd name="T39" fmla="*/ 1108 h 1376"/>
                  <a:gd name="T40" fmla="*/ 89 w 1339"/>
                  <a:gd name="T41" fmla="*/ 1176 h 1376"/>
                  <a:gd name="T42" fmla="*/ 157 w 1339"/>
                  <a:gd name="T43" fmla="*/ 1242 h 1376"/>
                  <a:gd name="T44" fmla="*/ 250 w 1339"/>
                  <a:gd name="T45" fmla="*/ 1315 h 1376"/>
                  <a:gd name="T46" fmla="*/ 319 w 1339"/>
                  <a:gd name="T47" fmla="*/ 1331 h 1376"/>
                  <a:gd name="T48" fmla="*/ 387 w 1339"/>
                  <a:gd name="T49" fmla="*/ 1343 h 1376"/>
                  <a:gd name="T50" fmla="*/ 456 w 1339"/>
                  <a:gd name="T51" fmla="*/ 1353 h 1376"/>
                  <a:gd name="T52" fmla="*/ 524 w 1339"/>
                  <a:gd name="T53" fmla="*/ 1362 h 1376"/>
                  <a:gd name="T54" fmla="*/ 593 w 1339"/>
                  <a:gd name="T55" fmla="*/ 1372 h 1376"/>
                  <a:gd name="T56" fmla="*/ 637 w 1339"/>
                  <a:gd name="T57" fmla="*/ 1376 h 1376"/>
                  <a:gd name="T58" fmla="*/ 668 w 1339"/>
                  <a:gd name="T59" fmla="*/ 1376 h 1376"/>
                  <a:gd name="T60" fmla="*/ 700 w 1339"/>
                  <a:gd name="T61" fmla="*/ 1376 h 1376"/>
                  <a:gd name="T62" fmla="*/ 732 w 1339"/>
                  <a:gd name="T63" fmla="*/ 1376 h 1376"/>
                  <a:gd name="T64" fmla="*/ 764 w 1339"/>
                  <a:gd name="T65" fmla="*/ 1376 h 1376"/>
                  <a:gd name="T66" fmla="*/ 831 w 1339"/>
                  <a:gd name="T67" fmla="*/ 1373 h 1376"/>
                  <a:gd name="T68" fmla="*/ 961 w 1339"/>
                  <a:gd name="T69" fmla="*/ 1360 h 1376"/>
                  <a:gd name="T70" fmla="*/ 1078 w 1339"/>
                  <a:gd name="T71" fmla="*/ 1341 h 1376"/>
                  <a:gd name="T72" fmla="*/ 1181 w 1339"/>
                  <a:gd name="T73" fmla="*/ 1313 h 1376"/>
                  <a:gd name="T74" fmla="*/ 1269 w 1339"/>
                  <a:gd name="T75" fmla="*/ 1276 h 1376"/>
                  <a:gd name="T76" fmla="*/ 1339 w 1339"/>
                  <a:gd name="T77" fmla="*/ 1224 h 1376"/>
                  <a:gd name="T78" fmla="*/ 1307 w 1339"/>
                  <a:gd name="T79" fmla="*/ 859 h 1376"/>
                  <a:gd name="T80" fmla="*/ 1276 w 1339"/>
                  <a:gd name="T81" fmla="*/ 493 h 1376"/>
                  <a:gd name="T82" fmla="*/ 1229 w 1339"/>
                  <a:gd name="T83" fmla="*/ 236 h 1376"/>
                  <a:gd name="T84" fmla="*/ 1156 w 1339"/>
                  <a:gd name="T85" fmla="*/ 206 h 1376"/>
                  <a:gd name="T86" fmla="*/ 1089 w 1339"/>
                  <a:gd name="T87" fmla="*/ 183 h 1376"/>
                  <a:gd name="T88" fmla="*/ 1022 w 1339"/>
                  <a:gd name="T89" fmla="*/ 169 h 1376"/>
                  <a:gd name="T90" fmla="*/ 950 w 1339"/>
                  <a:gd name="T91" fmla="*/ 158 h 1376"/>
                  <a:gd name="T92" fmla="*/ 865 w 1339"/>
                  <a:gd name="T93" fmla="*/ 149 h 1376"/>
                  <a:gd name="T94" fmla="*/ 866 w 1339"/>
                  <a:gd name="T95" fmla="*/ 129 h 1376"/>
                  <a:gd name="T96" fmla="*/ 881 w 1339"/>
                  <a:gd name="T97" fmla="*/ 88 h 1376"/>
                  <a:gd name="T98" fmla="*/ 838 w 1339"/>
                  <a:gd name="T99" fmla="*/ 37 h 1376"/>
                  <a:gd name="T100" fmla="*/ 771 w 1339"/>
                  <a:gd name="T101" fmla="*/ 4 h 1376"/>
                  <a:gd name="T102" fmla="*/ 740 w 1339"/>
                  <a:gd name="T103" fmla="*/ 3 h 1376"/>
                  <a:gd name="T104" fmla="*/ 710 w 1339"/>
                  <a:gd name="T105" fmla="*/ 1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9" h="1376">
                    <a:moveTo>
                      <a:pt x="690" y="0"/>
                    </a:moveTo>
                    <a:lnTo>
                      <a:pt x="676" y="4"/>
                    </a:lnTo>
                    <a:lnTo>
                      <a:pt x="662" y="10"/>
                    </a:lnTo>
                    <a:lnTo>
                      <a:pt x="649" y="14"/>
                    </a:lnTo>
                    <a:lnTo>
                      <a:pt x="635" y="19"/>
                    </a:lnTo>
                    <a:lnTo>
                      <a:pt x="621" y="24"/>
                    </a:lnTo>
                    <a:lnTo>
                      <a:pt x="608" y="30"/>
                    </a:lnTo>
                    <a:lnTo>
                      <a:pt x="597" y="36"/>
                    </a:lnTo>
                    <a:lnTo>
                      <a:pt x="586" y="43"/>
                    </a:lnTo>
                    <a:lnTo>
                      <a:pt x="577" y="51"/>
                    </a:lnTo>
                    <a:lnTo>
                      <a:pt x="569" y="59"/>
                    </a:lnTo>
                    <a:lnTo>
                      <a:pt x="563" y="68"/>
                    </a:lnTo>
                    <a:lnTo>
                      <a:pt x="559" y="79"/>
                    </a:lnTo>
                    <a:lnTo>
                      <a:pt x="558" y="90"/>
                    </a:lnTo>
                    <a:lnTo>
                      <a:pt x="560" y="102"/>
                    </a:lnTo>
                    <a:lnTo>
                      <a:pt x="565" y="115"/>
                    </a:lnTo>
                    <a:lnTo>
                      <a:pt x="573" y="129"/>
                    </a:lnTo>
                    <a:lnTo>
                      <a:pt x="569" y="134"/>
                    </a:lnTo>
                    <a:lnTo>
                      <a:pt x="564" y="141"/>
                    </a:lnTo>
                    <a:lnTo>
                      <a:pt x="559" y="147"/>
                    </a:lnTo>
                    <a:lnTo>
                      <a:pt x="554" y="153"/>
                    </a:lnTo>
                    <a:lnTo>
                      <a:pt x="532" y="153"/>
                    </a:lnTo>
                    <a:lnTo>
                      <a:pt x="510" y="154"/>
                    </a:lnTo>
                    <a:lnTo>
                      <a:pt x="487" y="156"/>
                    </a:lnTo>
                    <a:lnTo>
                      <a:pt x="466" y="158"/>
                    </a:lnTo>
                    <a:lnTo>
                      <a:pt x="445" y="161"/>
                    </a:lnTo>
                    <a:lnTo>
                      <a:pt x="424" y="164"/>
                    </a:lnTo>
                    <a:lnTo>
                      <a:pt x="403" y="168"/>
                    </a:lnTo>
                    <a:lnTo>
                      <a:pt x="382" y="173"/>
                    </a:lnTo>
                    <a:lnTo>
                      <a:pt x="360" y="179"/>
                    </a:lnTo>
                    <a:lnTo>
                      <a:pt x="339" y="185"/>
                    </a:lnTo>
                    <a:lnTo>
                      <a:pt x="318" y="192"/>
                    </a:lnTo>
                    <a:lnTo>
                      <a:pt x="295" y="200"/>
                    </a:lnTo>
                    <a:lnTo>
                      <a:pt x="272" y="209"/>
                    </a:lnTo>
                    <a:lnTo>
                      <a:pt x="249" y="219"/>
                    </a:lnTo>
                    <a:lnTo>
                      <a:pt x="224" y="229"/>
                    </a:lnTo>
                    <a:lnTo>
                      <a:pt x="199" y="240"/>
                    </a:lnTo>
                    <a:lnTo>
                      <a:pt x="187" y="281"/>
                    </a:lnTo>
                    <a:lnTo>
                      <a:pt x="174" y="322"/>
                    </a:lnTo>
                    <a:lnTo>
                      <a:pt x="161" y="363"/>
                    </a:lnTo>
                    <a:lnTo>
                      <a:pt x="149" y="405"/>
                    </a:lnTo>
                    <a:lnTo>
                      <a:pt x="137" y="445"/>
                    </a:lnTo>
                    <a:lnTo>
                      <a:pt x="125" y="486"/>
                    </a:lnTo>
                    <a:lnTo>
                      <a:pt x="112" y="527"/>
                    </a:lnTo>
                    <a:lnTo>
                      <a:pt x="99" y="568"/>
                    </a:lnTo>
                    <a:lnTo>
                      <a:pt x="87" y="609"/>
                    </a:lnTo>
                    <a:lnTo>
                      <a:pt x="75" y="650"/>
                    </a:lnTo>
                    <a:lnTo>
                      <a:pt x="63" y="691"/>
                    </a:lnTo>
                    <a:lnTo>
                      <a:pt x="49" y="733"/>
                    </a:lnTo>
                    <a:lnTo>
                      <a:pt x="37" y="773"/>
                    </a:lnTo>
                    <a:lnTo>
                      <a:pt x="25" y="815"/>
                    </a:lnTo>
                    <a:lnTo>
                      <a:pt x="12" y="855"/>
                    </a:lnTo>
                    <a:lnTo>
                      <a:pt x="0" y="897"/>
                    </a:lnTo>
                    <a:lnTo>
                      <a:pt x="2" y="935"/>
                    </a:lnTo>
                    <a:lnTo>
                      <a:pt x="5" y="969"/>
                    </a:lnTo>
                    <a:lnTo>
                      <a:pt x="9" y="1001"/>
                    </a:lnTo>
                    <a:lnTo>
                      <a:pt x="15" y="1030"/>
                    </a:lnTo>
                    <a:lnTo>
                      <a:pt x="23" y="1058"/>
                    </a:lnTo>
                    <a:lnTo>
                      <a:pt x="32" y="1084"/>
                    </a:lnTo>
                    <a:lnTo>
                      <a:pt x="43" y="1108"/>
                    </a:lnTo>
                    <a:lnTo>
                      <a:pt x="57" y="1132"/>
                    </a:lnTo>
                    <a:lnTo>
                      <a:pt x="72" y="1154"/>
                    </a:lnTo>
                    <a:lnTo>
                      <a:pt x="89" y="1176"/>
                    </a:lnTo>
                    <a:lnTo>
                      <a:pt x="109" y="1198"/>
                    </a:lnTo>
                    <a:lnTo>
                      <a:pt x="132" y="1220"/>
                    </a:lnTo>
                    <a:lnTo>
                      <a:pt x="157" y="1242"/>
                    </a:lnTo>
                    <a:lnTo>
                      <a:pt x="185" y="1266"/>
                    </a:lnTo>
                    <a:lnTo>
                      <a:pt x="216" y="1290"/>
                    </a:lnTo>
                    <a:lnTo>
                      <a:pt x="250" y="1315"/>
                    </a:lnTo>
                    <a:lnTo>
                      <a:pt x="273" y="1321"/>
                    </a:lnTo>
                    <a:lnTo>
                      <a:pt x="295" y="1326"/>
                    </a:lnTo>
                    <a:lnTo>
                      <a:pt x="319" y="1331"/>
                    </a:lnTo>
                    <a:lnTo>
                      <a:pt x="341" y="1335"/>
                    </a:lnTo>
                    <a:lnTo>
                      <a:pt x="364" y="1339"/>
                    </a:lnTo>
                    <a:lnTo>
                      <a:pt x="387" y="1343"/>
                    </a:lnTo>
                    <a:lnTo>
                      <a:pt x="410" y="1346"/>
                    </a:lnTo>
                    <a:lnTo>
                      <a:pt x="432" y="1349"/>
                    </a:lnTo>
                    <a:lnTo>
                      <a:pt x="456" y="1353"/>
                    </a:lnTo>
                    <a:lnTo>
                      <a:pt x="478" y="1356"/>
                    </a:lnTo>
                    <a:lnTo>
                      <a:pt x="502" y="1359"/>
                    </a:lnTo>
                    <a:lnTo>
                      <a:pt x="524" y="1362"/>
                    </a:lnTo>
                    <a:lnTo>
                      <a:pt x="547" y="1365"/>
                    </a:lnTo>
                    <a:lnTo>
                      <a:pt x="570" y="1369"/>
                    </a:lnTo>
                    <a:lnTo>
                      <a:pt x="593" y="1372"/>
                    </a:lnTo>
                    <a:lnTo>
                      <a:pt x="615" y="1376"/>
                    </a:lnTo>
                    <a:lnTo>
                      <a:pt x="626" y="1376"/>
                    </a:lnTo>
                    <a:lnTo>
                      <a:pt x="637" y="1376"/>
                    </a:lnTo>
                    <a:lnTo>
                      <a:pt x="647" y="1376"/>
                    </a:lnTo>
                    <a:lnTo>
                      <a:pt x="657" y="1376"/>
                    </a:lnTo>
                    <a:lnTo>
                      <a:pt x="668" y="1376"/>
                    </a:lnTo>
                    <a:lnTo>
                      <a:pt x="678" y="1376"/>
                    </a:lnTo>
                    <a:lnTo>
                      <a:pt x="690" y="1376"/>
                    </a:lnTo>
                    <a:lnTo>
                      <a:pt x="700" y="1376"/>
                    </a:lnTo>
                    <a:lnTo>
                      <a:pt x="711" y="1376"/>
                    </a:lnTo>
                    <a:lnTo>
                      <a:pt x="721" y="1376"/>
                    </a:lnTo>
                    <a:lnTo>
                      <a:pt x="732" y="1376"/>
                    </a:lnTo>
                    <a:lnTo>
                      <a:pt x="742" y="1376"/>
                    </a:lnTo>
                    <a:lnTo>
                      <a:pt x="754" y="1376"/>
                    </a:lnTo>
                    <a:lnTo>
                      <a:pt x="764" y="1376"/>
                    </a:lnTo>
                    <a:lnTo>
                      <a:pt x="775" y="1376"/>
                    </a:lnTo>
                    <a:lnTo>
                      <a:pt x="785" y="1376"/>
                    </a:lnTo>
                    <a:lnTo>
                      <a:pt x="831" y="1373"/>
                    </a:lnTo>
                    <a:lnTo>
                      <a:pt x="875" y="1369"/>
                    </a:lnTo>
                    <a:lnTo>
                      <a:pt x="918" y="1365"/>
                    </a:lnTo>
                    <a:lnTo>
                      <a:pt x="961" y="1360"/>
                    </a:lnTo>
                    <a:lnTo>
                      <a:pt x="1001" y="1354"/>
                    </a:lnTo>
                    <a:lnTo>
                      <a:pt x="1040" y="1348"/>
                    </a:lnTo>
                    <a:lnTo>
                      <a:pt x="1078" y="1341"/>
                    </a:lnTo>
                    <a:lnTo>
                      <a:pt x="1114" y="1333"/>
                    </a:lnTo>
                    <a:lnTo>
                      <a:pt x="1148" y="1324"/>
                    </a:lnTo>
                    <a:lnTo>
                      <a:pt x="1181" y="1313"/>
                    </a:lnTo>
                    <a:lnTo>
                      <a:pt x="1212" y="1302"/>
                    </a:lnTo>
                    <a:lnTo>
                      <a:pt x="1241" y="1289"/>
                    </a:lnTo>
                    <a:lnTo>
                      <a:pt x="1269" y="1276"/>
                    </a:lnTo>
                    <a:lnTo>
                      <a:pt x="1294" y="1260"/>
                    </a:lnTo>
                    <a:lnTo>
                      <a:pt x="1317" y="1242"/>
                    </a:lnTo>
                    <a:lnTo>
                      <a:pt x="1339" y="1224"/>
                    </a:lnTo>
                    <a:lnTo>
                      <a:pt x="1329" y="1102"/>
                    </a:lnTo>
                    <a:lnTo>
                      <a:pt x="1318" y="980"/>
                    </a:lnTo>
                    <a:lnTo>
                      <a:pt x="1307" y="859"/>
                    </a:lnTo>
                    <a:lnTo>
                      <a:pt x="1297" y="737"/>
                    </a:lnTo>
                    <a:lnTo>
                      <a:pt x="1287" y="615"/>
                    </a:lnTo>
                    <a:lnTo>
                      <a:pt x="1276" y="493"/>
                    </a:lnTo>
                    <a:lnTo>
                      <a:pt x="1266" y="371"/>
                    </a:lnTo>
                    <a:lnTo>
                      <a:pt x="1255" y="249"/>
                    </a:lnTo>
                    <a:lnTo>
                      <a:pt x="1229" y="236"/>
                    </a:lnTo>
                    <a:lnTo>
                      <a:pt x="1204" y="225"/>
                    </a:lnTo>
                    <a:lnTo>
                      <a:pt x="1179" y="215"/>
                    </a:lnTo>
                    <a:lnTo>
                      <a:pt x="1156" y="206"/>
                    </a:lnTo>
                    <a:lnTo>
                      <a:pt x="1134" y="197"/>
                    </a:lnTo>
                    <a:lnTo>
                      <a:pt x="1111" y="190"/>
                    </a:lnTo>
                    <a:lnTo>
                      <a:pt x="1089" y="183"/>
                    </a:lnTo>
                    <a:lnTo>
                      <a:pt x="1066" y="178"/>
                    </a:lnTo>
                    <a:lnTo>
                      <a:pt x="1045" y="173"/>
                    </a:lnTo>
                    <a:lnTo>
                      <a:pt x="1022" y="169"/>
                    </a:lnTo>
                    <a:lnTo>
                      <a:pt x="998" y="165"/>
                    </a:lnTo>
                    <a:lnTo>
                      <a:pt x="975" y="161"/>
                    </a:lnTo>
                    <a:lnTo>
                      <a:pt x="950" y="158"/>
                    </a:lnTo>
                    <a:lnTo>
                      <a:pt x="923" y="155"/>
                    </a:lnTo>
                    <a:lnTo>
                      <a:pt x="895" y="152"/>
                    </a:lnTo>
                    <a:lnTo>
                      <a:pt x="865" y="149"/>
                    </a:lnTo>
                    <a:lnTo>
                      <a:pt x="866" y="143"/>
                    </a:lnTo>
                    <a:lnTo>
                      <a:pt x="866" y="135"/>
                    </a:lnTo>
                    <a:lnTo>
                      <a:pt x="866" y="129"/>
                    </a:lnTo>
                    <a:lnTo>
                      <a:pt x="867" y="123"/>
                    </a:lnTo>
                    <a:lnTo>
                      <a:pt x="880" y="106"/>
                    </a:lnTo>
                    <a:lnTo>
                      <a:pt x="881" y="88"/>
                    </a:lnTo>
                    <a:lnTo>
                      <a:pt x="872" y="69"/>
                    </a:lnTo>
                    <a:lnTo>
                      <a:pt x="858" y="52"/>
                    </a:lnTo>
                    <a:lnTo>
                      <a:pt x="838" y="37"/>
                    </a:lnTo>
                    <a:lnTo>
                      <a:pt x="816" y="23"/>
                    </a:lnTo>
                    <a:lnTo>
                      <a:pt x="793" y="12"/>
                    </a:lnTo>
                    <a:lnTo>
                      <a:pt x="771" y="4"/>
                    </a:lnTo>
                    <a:lnTo>
                      <a:pt x="761" y="4"/>
                    </a:lnTo>
                    <a:lnTo>
                      <a:pt x="750" y="3"/>
                    </a:lnTo>
                    <a:lnTo>
                      <a:pt x="740" y="3"/>
                    </a:lnTo>
                    <a:lnTo>
                      <a:pt x="730" y="2"/>
                    </a:lnTo>
                    <a:lnTo>
                      <a:pt x="720" y="1"/>
                    </a:lnTo>
                    <a:lnTo>
                      <a:pt x="710" y="1"/>
                    </a:lnTo>
                    <a:lnTo>
                      <a:pt x="700" y="0"/>
                    </a:lnTo>
                    <a:lnTo>
                      <a:pt x="690" y="0"/>
                    </a:lnTo>
                    <a:close/>
                  </a:path>
                </a:pathLst>
              </a:custGeom>
              <a:solidFill>
                <a:srgbClr val="AFAF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23"/>
              <p:cNvSpPr>
                <a:spLocks/>
              </p:cNvSpPr>
              <p:nvPr/>
            </p:nvSpPr>
            <p:spPr bwMode="auto">
              <a:xfrm>
                <a:off x="2516" y="2439"/>
                <a:ext cx="667" cy="680"/>
              </a:xfrm>
              <a:custGeom>
                <a:avLst/>
                <a:gdLst>
                  <a:gd name="T0" fmla="*/ 632 w 1334"/>
                  <a:gd name="T1" fmla="*/ 18 h 1358"/>
                  <a:gd name="T2" fmla="*/ 570 w 1334"/>
                  <a:gd name="T3" fmla="*/ 57 h 1358"/>
                  <a:gd name="T4" fmla="*/ 577 w 1334"/>
                  <a:gd name="T5" fmla="*/ 127 h 1358"/>
                  <a:gd name="T6" fmla="*/ 564 w 1334"/>
                  <a:gd name="T7" fmla="*/ 145 h 1358"/>
                  <a:gd name="T8" fmla="*/ 513 w 1334"/>
                  <a:gd name="T9" fmla="*/ 152 h 1358"/>
                  <a:gd name="T10" fmla="*/ 447 w 1334"/>
                  <a:gd name="T11" fmla="*/ 159 h 1358"/>
                  <a:gd name="T12" fmla="*/ 381 w 1334"/>
                  <a:gd name="T13" fmla="*/ 172 h 1358"/>
                  <a:gd name="T14" fmla="*/ 314 w 1334"/>
                  <a:gd name="T15" fmla="*/ 191 h 1358"/>
                  <a:gd name="T16" fmla="*/ 243 w 1334"/>
                  <a:gd name="T17" fmla="*/ 218 h 1358"/>
                  <a:gd name="T18" fmla="*/ 181 w 1334"/>
                  <a:gd name="T19" fmla="*/ 280 h 1358"/>
                  <a:gd name="T20" fmla="*/ 145 w 1334"/>
                  <a:gd name="T21" fmla="*/ 398 h 1358"/>
                  <a:gd name="T22" fmla="*/ 108 w 1334"/>
                  <a:gd name="T23" fmla="*/ 515 h 1358"/>
                  <a:gd name="T24" fmla="*/ 73 w 1334"/>
                  <a:gd name="T25" fmla="*/ 634 h 1358"/>
                  <a:gd name="T26" fmla="*/ 36 w 1334"/>
                  <a:gd name="T27" fmla="*/ 752 h 1358"/>
                  <a:gd name="T28" fmla="*/ 0 w 1334"/>
                  <a:gd name="T29" fmla="*/ 871 h 1358"/>
                  <a:gd name="T30" fmla="*/ 10 w 1334"/>
                  <a:gd name="T31" fmla="*/ 976 h 1358"/>
                  <a:gd name="T32" fmla="*/ 32 w 1334"/>
                  <a:gd name="T33" fmla="*/ 1062 h 1358"/>
                  <a:gd name="T34" fmla="*/ 72 w 1334"/>
                  <a:gd name="T35" fmla="*/ 1134 h 1358"/>
                  <a:gd name="T36" fmla="*/ 132 w 1334"/>
                  <a:gd name="T37" fmla="*/ 1202 h 1358"/>
                  <a:gd name="T38" fmla="*/ 216 w 1334"/>
                  <a:gd name="T39" fmla="*/ 1271 h 1358"/>
                  <a:gd name="T40" fmla="*/ 295 w 1334"/>
                  <a:gd name="T41" fmla="*/ 1309 h 1358"/>
                  <a:gd name="T42" fmla="*/ 363 w 1334"/>
                  <a:gd name="T43" fmla="*/ 1322 h 1358"/>
                  <a:gd name="T44" fmla="*/ 430 w 1334"/>
                  <a:gd name="T45" fmla="*/ 1332 h 1358"/>
                  <a:gd name="T46" fmla="*/ 499 w 1334"/>
                  <a:gd name="T47" fmla="*/ 1341 h 1358"/>
                  <a:gd name="T48" fmla="*/ 567 w 1334"/>
                  <a:gd name="T49" fmla="*/ 1351 h 1358"/>
                  <a:gd name="T50" fmla="*/ 622 w 1334"/>
                  <a:gd name="T51" fmla="*/ 1358 h 1358"/>
                  <a:gd name="T52" fmla="*/ 654 w 1334"/>
                  <a:gd name="T53" fmla="*/ 1358 h 1358"/>
                  <a:gd name="T54" fmla="*/ 686 w 1334"/>
                  <a:gd name="T55" fmla="*/ 1358 h 1358"/>
                  <a:gd name="T56" fmla="*/ 718 w 1334"/>
                  <a:gd name="T57" fmla="*/ 1358 h 1358"/>
                  <a:gd name="T58" fmla="*/ 750 w 1334"/>
                  <a:gd name="T59" fmla="*/ 1358 h 1358"/>
                  <a:gd name="T60" fmla="*/ 782 w 1334"/>
                  <a:gd name="T61" fmla="*/ 1358 h 1358"/>
                  <a:gd name="T62" fmla="*/ 922 w 1334"/>
                  <a:gd name="T63" fmla="*/ 1346 h 1358"/>
                  <a:gd name="T64" fmla="*/ 1047 w 1334"/>
                  <a:gd name="T65" fmla="*/ 1328 h 1358"/>
                  <a:gd name="T66" fmla="*/ 1155 w 1334"/>
                  <a:gd name="T67" fmla="*/ 1301 h 1358"/>
                  <a:gd name="T68" fmla="*/ 1244 w 1334"/>
                  <a:gd name="T69" fmla="*/ 1267 h 1358"/>
                  <a:gd name="T70" fmla="*/ 1314 w 1334"/>
                  <a:gd name="T71" fmla="*/ 1221 h 1358"/>
                  <a:gd name="T72" fmla="*/ 1313 w 1334"/>
                  <a:gd name="T73" fmla="*/ 965 h 1358"/>
                  <a:gd name="T74" fmla="*/ 1283 w 1334"/>
                  <a:gd name="T75" fmla="*/ 606 h 1358"/>
                  <a:gd name="T76" fmla="*/ 1252 w 1334"/>
                  <a:gd name="T77" fmla="*/ 248 h 1358"/>
                  <a:gd name="T78" fmla="*/ 1175 w 1334"/>
                  <a:gd name="T79" fmla="*/ 213 h 1358"/>
                  <a:gd name="T80" fmla="*/ 1105 w 1334"/>
                  <a:gd name="T81" fmla="*/ 188 h 1358"/>
                  <a:gd name="T82" fmla="*/ 1037 w 1334"/>
                  <a:gd name="T83" fmla="*/ 171 h 1358"/>
                  <a:gd name="T84" fmla="*/ 965 w 1334"/>
                  <a:gd name="T85" fmla="*/ 159 h 1358"/>
                  <a:gd name="T86" fmla="*/ 884 w 1334"/>
                  <a:gd name="T87" fmla="*/ 150 h 1358"/>
                  <a:gd name="T88" fmla="*/ 854 w 1334"/>
                  <a:gd name="T89" fmla="*/ 134 h 1358"/>
                  <a:gd name="T90" fmla="*/ 867 w 1334"/>
                  <a:gd name="T91" fmla="*/ 104 h 1358"/>
                  <a:gd name="T92" fmla="*/ 849 w 1334"/>
                  <a:gd name="T93" fmla="*/ 51 h 1358"/>
                  <a:gd name="T94" fmla="*/ 788 w 1334"/>
                  <a:gd name="T95" fmla="*/ 12 h 1358"/>
                  <a:gd name="T96" fmla="*/ 746 w 1334"/>
                  <a:gd name="T97" fmla="*/ 4 h 1358"/>
                  <a:gd name="T98" fmla="*/ 715 w 1334"/>
                  <a:gd name="T99" fmla="*/ 2 h 1358"/>
                  <a:gd name="T100" fmla="*/ 685 w 1334"/>
                  <a:gd name="T101"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4" h="1358">
                    <a:moveTo>
                      <a:pt x="685" y="0"/>
                    </a:moveTo>
                    <a:lnTo>
                      <a:pt x="658" y="8"/>
                    </a:lnTo>
                    <a:lnTo>
                      <a:pt x="632" y="18"/>
                    </a:lnTo>
                    <a:lnTo>
                      <a:pt x="606" y="29"/>
                    </a:lnTo>
                    <a:lnTo>
                      <a:pt x="585" y="42"/>
                    </a:lnTo>
                    <a:lnTo>
                      <a:pt x="570" y="57"/>
                    </a:lnTo>
                    <a:lnTo>
                      <a:pt x="562" y="77"/>
                    </a:lnTo>
                    <a:lnTo>
                      <a:pt x="564" y="100"/>
                    </a:lnTo>
                    <a:lnTo>
                      <a:pt x="577" y="127"/>
                    </a:lnTo>
                    <a:lnTo>
                      <a:pt x="573" y="133"/>
                    </a:lnTo>
                    <a:lnTo>
                      <a:pt x="568" y="139"/>
                    </a:lnTo>
                    <a:lnTo>
                      <a:pt x="564" y="145"/>
                    </a:lnTo>
                    <a:lnTo>
                      <a:pt x="559" y="150"/>
                    </a:lnTo>
                    <a:lnTo>
                      <a:pt x="535" y="150"/>
                    </a:lnTo>
                    <a:lnTo>
                      <a:pt x="513" y="152"/>
                    </a:lnTo>
                    <a:lnTo>
                      <a:pt x="490" y="153"/>
                    </a:lnTo>
                    <a:lnTo>
                      <a:pt x="469" y="156"/>
                    </a:lnTo>
                    <a:lnTo>
                      <a:pt x="447" y="159"/>
                    </a:lnTo>
                    <a:lnTo>
                      <a:pt x="424" y="162"/>
                    </a:lnTo>
                    <a:lnTo>
                      <a:pt x="403" y="167"/>
                    </a:lnTo>
                    <a:lnTo>
                      <a:pt x="381" y="172"/>
                    </a:lnTo>
                    <a:lnTo>
                      <a:pt x="358" y="177"/>
                    </a:lnTo>
                    <a:lnTo>
                      <a:pt x="336" y="184"/>
                    </a:lnTo>
                    <a:lnTo>
                      <a:pt x="314" y="191"/>
                    </a:lnTo>
                    <a:lnTo>
                      <a:pt x="290" y="200"/>
                    </a:lnTo>
                    <a:lnTo>
                      <a:pt x="267" y="209"/>
                    </a:lnTo>
                    <a:lnTo>
                      <a:pt x="243" y="218"/>
                    </a:lnTo>
                    <a:lnTo>
                      <a:pt x="218" y="229"/>
                    </a:lnTo>
                    <a:lnTo>
                      <a:pt x="193" y="240"/>
                    </a:lnTo>
                    <a:lnTo>
                      <a:pt x="181" y="280"/>
                    </a:lnTo>
                    <a:lnTo>
                      <a:pt x="168" y="319"/>
                    </a:lnTo>
                    <a:lnTo>
                      <a:pt x="157" y="358"/>
                    </a:lnTo>
                    <a:lnTo>
                      <a:pt x="145" y="398"/>
                    </a:lnTo>
                    <a:lnTo>
                      <a:pt x="133" y="437"/>
                    </a:lnTo>
                    <a:lnTo>
                      <a:pt x="121" y="477"/>
                    </a:lnTo>
                    <a:lnTo>
                      <a:pt x="108" y="515"/>
                    </a:lnTo>
                    <a:lnTo>
                      <a:pt x="96" y="555"/>
                    </a:lnTo>
                    <a:lnTo>
                      <a:pt x="85" y="595"/>
                    </a:lnTo>
                    <a:lnTo>
                      <a:pt x="73" y="634"/>
                    </a:lnTo>
                    <a:lnTo>
                      <a:pt x="61" y="673"/>
                    </a:lnTo>
                    <a:lnTo>
                      <a:pt x="48" y="712"/>
                    </a:lnTo>
                    <a:lnTo>
                      <a:pt x="36" y="752"/>
                    </a:lnTo>
                    <a:lnTo>
                      <a:pt x="24" y="792"/>
                    </a:lnTo>
                    <a:lnTo>
                      <a:pt x="12" y="831"/>
                    </a:lnTo>
                    <a:lnTo>
                      <a:pt x="0" y="871"/>
                    </a:lnTo>
                    <a:lnTo>
                      <a:pt x="2" y="908"/>
                    </a:lnTo>
                    <a:lnTo>
                      <a:pt x="5" y="944"/>
                    </a:lnTo>
                    <a:lnTo>
                      <a:pt x="10" y="976"/>
                    </a:lnTo>
                    <a:lnTo>
                      <a:pt x="16" y="1006"/>
                    </a:lnTo>
                    <a:lnTo>
                      <a:pt x="23" y="1034"/>
                    </a:lnTo>
                    <a:lnTo>
                      <a:pt x="32" y="1062"/>
                    </a:lnTo>
                    <a:lnTo>
                      <a:pt x="43" y="1086"/>
                    </a:lnTo>
                    <a:lnTo>
                      <a:pt x="57" y="1110"/>
                    </a:lnTo>
                    <a:lnTo>
                      <a:pt x="72" y="1134"/>
                    </a:lnTo>
                    <a:lnTo>
                      <a:pt x="90" y="1156"/>
                    </a:lnTo>
                    <a:lnTo>
                      <a:pt x="109" y="1179"/>
                    </a:lnTo>
                    <a:lnTo>
                      <a:pt x="132" y="1202"/>
                    </a:lnTo>
                    <a:lnTo>
                      <a:pt x="157" y="1224"/>
                    </a:lnTo>
                    <a:lnTo>
                      <a:pt x="185" y="1248"/>
                    </a:lnTo>
                    <a:lnTo>
                      <a:pt x="216" y="1271"/>
                    </a:lnTo>
                    <a:lnTo>
                      <a:pt x="250" y="1296"/>
                    </a:lnTo>
                    <a:lnTo>
                      <a:pt x="272" y="1302"/>
                    </a:lnTo>
                    <a:lnTo>
                      <a:pt x="295" y="1309"/>
                    </a:lnTo>
                    <a:lnTo>
                      <a:pt x="318" y="1313"/>
                    </a:lnTo>
                    <a:lnTo>
                      <a:pt x="340" y="1318"/>
                    </a:lnTo>
                    <a:lnTo>
                      <a:pt x="363" y="1322"/>
                    </a:lnTo>
                    <a:lnTo>
                      <a:pt x="386" y="1326"/>
                    </a:lnTo>
                    <a:lnTo>
                      <a:pt x="408" y="1329"/>
                    </a:lnTo>
                    <a:lnTo>
                      <a:pt x="430" y="1332"/>
                    </a:lnTo>
                    <a:lnTo>
                      <a:pt x="454" y="1335"/>
                    </a:lnTo>
                    <a:lnTo>
                      <a:pt x="476" y="1338"/>
                    </a:lnTo>
                    <a:lnTo>
                      <a:pt x="499" y="1341"/>
                    </a:lnTo>
                    <a:lnTo>
                      <a:pt x="521" y="1344"/>
                    </a:lnTo>
                    <a:lnTo>
                      <a:pt x="544" y="1347"/>
                    </a:lnTo>
                    <a:lnTo>
                      <a:pt x="567" y="1351"/>
                    </a:lnTo>
                    <a:lnTo>
                      <a:pt x="589" y="1354"/>
                    </a:lnTo>
                    <a:lnTo>
                      <a:pt x="611" y="1358"/>
                    </a:lnTo>
                    <a:lnTo>
                      <a:pt x="622" y="1358"/>
                    </a:lnTo>
                    <a:lnTo>
                      <a:pt x="633" y="1358"/>
                    </a:lnTo>
                    <a:lnTo>
                      <a:pt x="643" y="1358"/>
                    </a:lnTo>
                    <a:lnTo>
                      <a:pt x="654" y="1358"/>
                    </a:lnTo>
                    <a:lnTo>
                      <a:pt x="664" y="1358"/>
                    </a:lnTo>
                    <a:lnTo>
                      <a:pt x="675" y="1358"/>
                    </a:lnTo>
                    <a:lnTo>
                      <a:pt x="686" y="1358"/>
                    </a:lnTo>
                    <a:lnTo>
                      <a:pt x="697" y="1358"/>
                    </a:lnTo>
                    <a:lnTo>
                      <a:pt x="707" y="1358"/>
                    </a:lnTo>
                    <a:lnTo>
                      <a:pt x="718" y="1358"/>
                    </a:lnTo>
                    <a:lnTo>
                      <a:pt x="728" y="1358"/>
                    </a:lnTo>
                    <a:lnTo>
                      <a:pt x="739" y="1358"/>
                    </a:lnTo>
                    <a:lnTo>
                      <a:pt x="750" y="1358"/>
                    </a:lnTo>
                    <a:lnTo>
                      <a:pt x="761" y="1358"/>
                    </a:lnTo>
                    <a:lnTo>
                      <a:pt x="771" y="1358"/>
                    </a:lnTo>
                    <a:lnTo>
                      <a:pt x="782" y="1358"/>
                    </a:lnTo>
                    <a:lnTo>
                      <a:pt x="831" y="1355"/>
                    </a:lnTo>
                    <a:lnTo>
                      <a:pt x="878" y="1351"/>
                    </a:lnTo>
                    <a:lnTo>
                      <a:pt x="922" y="1346"/>
                    </a:lnTo>
                    <a:lnTo>
                      <a:pt x="966" y="1341"/>
                    </a:lnTo>
                    <a:lnTo>
                      <a:pt x="1008" y="1335"/>
                    </a:lnTo>
                    <a:lnTo>
                      <a:pt x="1047" y="1328"/>
                    </a:lnTo>
                    <a:lnTo>
                      <a:pt x="1085" y="1320"/>
                    </a:lnTo>
                    <a:lnTo>
                      <a:pt x="1120" y="1312"/>
                    </a:lnTo>
                    <a:lnTo>
                      <a:pt x="1155" y="1301"/>
                    </a:lnTo>
                    <a:lnTo>
                      <a:pt x="1186" y="1291"/>
                    </a:lnTo>
                    <a:lnTo>
                      <a:pt x="1217" y="1279"/>
                    </a:lnTo>
                    <a:lnTo>
                      <a:pt x="1244" y="1267"/>
                    </a:lnTo>
                    <a:lnTo>
                      <a:pt x="1270" y="1253"/>
                    </a:lnTo>
                    <a:lnTo>
                      <a:pt x="1294" y="1237"/>
                    </a:lnTo>
                    <a:lnTo>
                      <a:pt x="1314" y="1221"/>
                    </a:lnTo>
                    <a:lnTo>
                      <a:pt x="1334" y="1204"/>
                    </a:lnTo>
                    <a:lnTo>
                      <a:pt x="1324" y="1084"/>
                    </a:lnTo>
                    <a:lnTo>
                      <a:pt x="1313" y="965"/>
                    </a:lnTo>
                    <a:lnTo>
                      <a:pt x="1303" y="845"/>
                    </a:lnTo>
                    <a:lnTo>
                      <a:pt x="1293" y="726"/>
                    </a:lnTo>
                    <a:lnTo>
                      <a:pt x="1283" y="606"/>
                    </a:lnTo>
                    <a:lnTo>
                      <a:pt x="1273" y="487"/>
                    </a:lnTo>
                    <a:lnTo>
                      <a:pt x="1263" y="367"/>
                    </a:lnTo>
                    <a:lnTo>
                      <a:pt x="1252" y="248"/>
                    </a:lnTo>
                    <a:lnTo>
                      <a:pt x="1226" y="235"/>
                    </a:lnTo>
                    <a:lnTo>
                      <a:pt x="1200" y="224"/>
                    </a:lnTo>
                    <a:lnTo>
                      <a:pt x="1175" y="213"/>
                    </a:lnTo>
                    <a:lnTo>
                      <a:pt x="1152" y="204"/>
                    </a:lnTo>
                    <a:lnTo>
                      <a:pt x="1129" y="196"/>
                    </a:lnTo>
                    <a:lnTo>
                      <a:pt x="1105" y="188"/>
                    </a:lnTo>
                    <a:lnTo>
                      <a:pt x="1083" y="182"/>
                    </a:lnTo>
                    <a:lnTo>
                      <a:pt x="1059" y="176"/>
                    </a:lnTo>
                    <a:lnTo>
                      <a:pt x="1037" y="171"/>
                    </a:lnTo>
                    <a:lnTo>
                      <a:pt x="1014" y="167"/>
                    </a:lnTo>
                    <a:lnTo>
                      <a:pt x="989" y="163"/>
                    </a:lnTo>
                    <a:lnTo>
                      <a:pt x="965" y="159"/>
                    </a:lnTo>
                    <a:lnTo>
                      <a:pt x="939" y="156"/>
                    </a:lnTo>
                    <a:lnTo>
                      <a:pt x="911" y="153"/>
                    </a:lnTo>
                    <a:lnTo>
                      <a:pt x="884" y="150"/>
                    </a:lnTo>
                    <a:lnTo>
                      <a:pt x="853" y="147"/>
                    </a:lnTo>
                    <a:lnTo>
                      <a:pt x="854" y="141"/>
                    </a:lnTo>
                    <a:lnTo>
                      <a:pt x="854" y="134"/>
                    </a:lnTo>
                    <a:lnTo>
                      <a:pt x="855" y="127"/>
                    </a:lnTo>
                    <a:lnTo>
                      <a:pt x="855" y="121"/>
                    </a:lnTo>
                    <a:lnTo>
                      <a:pt x="867" y="104"/>
                    </a:lnTo>
                    <a:lnTo>
                      <a:pt x="869" y="86"/>
                    </a:lnTo>
                    <a:lnTo>
                      <a:pt x="863" y="69"/>
                    </a:lnTo>
                    <a:lnTo>
                      <a:pt x="849" y="51"/>
                    </a:lnTo>
                    <a:lnTo>
                      <a:pt x="831" y="36"/>
                    </a:lnTo>
                    <a:lnTo>
                      <a:pt x="810" y="23"/>
                    </a:lnTo>
                    <a:lnTo>
                      <a:pt x="788" y="12"/>
                    </a:lnTo>
                    <a:lnTo>
                      <a:pt x="767" y="5"/>
                    </a:lnTo>
                    <a:lnTo>
                      <a:pt x="757" y="4"/>
                    </a:lnTo>
                    <a:lnTo>
                      <a:pt x="746" y="4"/>
                    </a:lnTo>
                    <a:lnTo>
                      <a:pt x="736" y="3"/>
                    </a:lnTo>
                    <a:lnTo>
                      <a:pt x="726" y="2"/>
                    </a:lnTo>
                    <a:lnTo>
                      <a:pt x="715" y="2"/>
                    </a:lnTo>
                    <a:lnTo>
                      <a:pt x="705" y="1"/>
                    </a:lnTo>
                    <a:lnTo>
                      <a:pt x="695" y="1"/>
                    </a:lnTo>
                    <a:lnTo>
                      <a:pt x="685" y="0"/>
                    </a:lnTo>
                    <a:close/>
                  </a:path>
                </a:pathLst>
              </a:custGeom>
              <a:solidFill>
                <a:srgbClr val="BCBC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24"/>
              <p:cNvSpPr>
                <a:spLocks/>
              </p:cNvSpPr>
              <p:nvPr/>
            </p:nvSpPr>
            <p:spPr bwMode="auto">
              <a:xfrm>
                <a:off x="2519" y="2443"/>
                <a:ext cx="664" cy="671"/>
              </a:xfrm>
              <a:custGeom>
                <a:avLst/>
                <a:gdLst>
                  <a:gd name="T0" fmla="*/ 627 w 1328"/>
                  <a:gd name="T1" fmla="*/ 18 h 1340"/>
                  <a:gd name="T2" fmla="*/ 571 w 1328"/>
                  <a:gd name="T3" fmla="*/ 58 h 1340"/>
                  <a:gd name="T4" fmla="*/ 580 w 1328"/>
                  <a:gd name="T5" fmla="*/ 127 h 1340"/>
                  <a:gd name="T6" fmla="*/ 566 w 1328"/>
                  <a:gd name="T7" fmla="*/ 143 h 1340"/>
                  <a:gd name="T8" fmla="*/ 515 w 1328"/>
                  <a:gd name="T9" fmla="*/ 151 h 1340"/>
                  <a:gd name="T10" fmla="*/ 447 w 1328"/>
                  <a:gd name="T11" fmla="*/ 158 h 1340"/>
                  <a:gd name="T12" fmla="*/ 378 w 1328"/>
                  <a:gd name="T13" fmla="*/ 172 h 1340"/>
                  <a:gd name="T14" fmla="*/ 308 w 1328"/>
                  <a:gd name="T15" fmla="*/ 193 h 1340"/>
                  <a:gd name="T16" fmla="*/ 235 w 1328"/>
                  <a:gd name="T17" fmla="*/ 219 h 1340"/>
                  <a:gd name="T18" fmla="*/ 175 w 1328"/>
                  <a:gd name="T19" fmla="*/ 279 h 1340"/>
                  <a:gd name="T20" fmla="*/ 139 w 1328"/>
                  <a:gd name="T21" fmla="*/ 393 h 1340"/>
                  <a:gd name="T22" fmla="*/ 104 w 1328"/>
                  <a:gd name="T23" fmla="*/ 505 h 1340"/>
                  <a:gd name="T24" fmla="*/ 70 w 1328"/>
                  <a:gd name="T25" fmla="*/ 618 h 1340"/>
                  <a:gd name="T26" fmla="*/ 34 w 1328"/>
                  <a:gd name="T27" fmla="*/ 732 h 1340"/>
                  <a:gd name="T28" fmla="*/ 0 w 1328"/>
                  <a:gd name="T29" fmla="*/ 846 h 1340"/>
                  <a:gd name="T30" fmla="*/ 9 w 1328"/>
                  <a:gd name="T31" fmla="*/ 952 h 1340"/>
                  <a:gd name="T32" fmla="*/ 32 w 1328"/>
                  <a:gd name="T33" fmla="*/ 1040 h 1340"/>
                  <a:gd name="T34" fmla="*/ 71 w 1328"/>
                  <a:gd name="T35" fmla="*/ 1115 h 1340"/>
                  <a:gd name="T36" fmla="*/ 131 w 1328"/>
                  <a:gd name="T37" fmla="*/ 1185 h 1340"/>
                  <a:gd name="T38" fmla="*/ 215 w 1328"/>
                  <a:gd name="T39" fmla="*/ 1255 h 1340"/>
                  <a:gd name="T40" fmla="*/ 293 w 1328"/>
                  <a:gd name="T41" fmla="*/ 1291 h 1340"/>
                  <a:gd name="T42" fmla="*/ 360 w 1328"/>
                  <a:gd name="T43" fmla="*/ 1306 h 1340"/>
                  <a:gd name="T44" fmla="*/ 428 w 1328"/>
                  <a:gd name="T45" fmla="*/ 1316 h 1340"/>
                  <a:gd name="T46" fmla="*/ 495 w 1328"/>
                  <a:gd name="T47" fmla="*/ 1325 h 1340"/>
                  <a:gd name="T48" fmla="*/ 562 w 1328"/>
                  <a:gd name="T49" fmla="*/ 1333 h 1340"/>
                  <a:gd name="T50" fmla="*/ 618 w 1328"/>
                  <a:gd name="T51" fmla="*/ 1340 h 1340"/>
                  <a:gd name="T52" fmla="*/ 649 w 1328"/>
                  <a:gd name="T53" fmla="*/ 1340 h 1340"/>
                  <a:gd name="T54" fmla="*/ 682 w 1328"/>
                  <a:gd name="T55" fmla="*/ 1340 h 1340"/>
                  <a:gd name="T56" fmla="*/ 713 w 1328"/>
                  <a:gd name="T57" fmla="*/ 1340 h 1340"/>
                  <a:gd name="T58" fmla="*/ 746 w 1328"/>
                  <a:gd name="T59" fmla="*/ 1340 h 1340"/>
                  <a:gd name="T60" fmla="*/ 778 w 1328"/>
                  <a:gd name="T61" fmla="*/ 1340 h 1340"/>
                  <a:gd name="T62" fmla="*/ 925 w 1328"/>
                  <a:gd name="T63" fmla="*/ 1327 h 1340"/>
                  <a:gd name="T64" fmla="*/ 1053 w 1328"/>
                  <a:gd name="T65" fmla="*/ 1307 h 1340"/>
                  <a:gd name="T66" fmla="*/ 1161 w 1328"/>
                  <a:gd name="T67" fmla="*/ 1279 h 1340"/>
                  <a:gd name="T68" fmla="*/ 1247 w 1328"/>
                  <a:gd name="T69" fmla="*/ 1244 h 1340"/>
                  <a:gd name="T70" fmla="*/ 1311 w 1328"/>
                  <a:gd name="T71" fmla="*/ 1200 h 1340"/>
                  <a:gd name="T72" fmla="*/ 1307 w 1328"/>
                  <a:gd name="T73" fmla="*/ 950 h 1340"/>
                  <a:gd name="T74" fmla="*/ 1278 w 1328"/>
                  <a:gd name="T75" fmla="*/ 599 h 1340"/>
                  <a:gd name="T76" fmla="*/ 1247 w 1328"/>
                  <a:gd name="T77" fmla="*/ 248 h 1340"/>
                  <a:gd name="T78" fmla="*/ 1170 w 1328"/>
                  <a:gd name="T79" fmla="*/ 213 h 1340"/>
                  <a:gd name="T80" fmla="*/ 1098 w 1328"/>
                  <a:gd name="T81" fmla="*/ 189 h 1340"/>
                  <a:gd name="T82" fmla="*/ 1027 w 1328"/>
                  <a:gd name="T83" fmla="*/ 170 h 1340"/>
                  <a:gd name="T84" fmla="*/ 953 w 1328"/>
                  <a:gd name="T85" fmla="*/ 158 h 1340"/>
                  <a:gd name="T86" fmla="*/ 871 w 1328"/>
                  <a:gd name="T87" fmla="*/ 149 h 1340"/>
                  <a:gd name="T88" fmla="*/ 842 w 1328"/>
                  <a:gd name="T89" fmla="*/ 133 h 1340"/>
                  <a:gd name="T90" fmla="*/ 856 w 1328"/>
                  <a:gd name="T91" fmla="*/ 103 h 1340"/>
                  <a:gd name="T92" fmla="*/ 841 w 1328"/>
                  <a:gd name="T93" fmla="*/ 51 h 1340"/>
                  <a:gd name="T94" fmla="*/ 782 w 1328"/>
                  <a:gd name="T95" fmla="*/ 12 h 1340"/>
                  <a:gd name="T96" fmla="*/ 740 w 1328"/>
                  <a:gd name="T97" fmla="*/ 4 h 1340"/>
                  <a:gd name="T98" fmla="*/ 709 w 1328"/>
                  <a:gd name="T99" fmla="*/ 2 h 1340"/>
                  <a:gd name="T100" fmla="*/ 678 w 1328"/>
                  <a:gd name="T101" fmla="*/ 0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8" h="1340">
                    <a:moveTo>
                      <a:pt x="678" y="0"/>
                    </a:moveTo>
                    <a:lnTo>
                      <a:pt x="653" y="8"/>
                    </a:lnTo>
                    <a:lnTo>
                      <a:pt x="627" y="18"/>
                    </a:lnTo>
                    <a:lnTo>
                      <a:pt x="603" y="28"/>
                    </a:lnTo>
                    <a:lnTo>
                      <a:pt x="584" y="41"/>
                    </a:lnTo>
                    <a:lnTo>
                      <a:pt x="571" y="58"/>
                    </a:lnTo>
                    <a:lnTo>
                      <a:pt x="564" y="76"/>
                    </a:lnTo>
                    <a:lnTo>
                      <a:pt x="567" y="99"/>
                    </a:lnTo>
                    <a:lnTo>
                      <a:pt x="580" y="127"/>
                    </a:lnTo>
                    <a:lnTo>
                      <a:pt x="575" y="132"/>
                    </a:lnTo>
                    <a:lnTo>
                      <a:pt x="571" y="138"/>
                    </a:lnTo>
                    <a:lnTo>
                      <a:pt x="566" y="143"/>
                    </a:lnTo>
                    <a:lnTo>
                      <a:pt x="561" y="149"/>
                    </a:lnTo>
                    <a:lnTo>
                      <a:pt x="537" y="150"/>
                    </a:lnTo>
                    <a:lnTo>
                      <a:pt x="515" y="151"/>
                    </a:lnTo>
                    <a:lnTo>
                      <a:pt x="492" y="152"/>
                    </a:lnTo>
                    <a:lnTo>
                      <a:pt x="469" y="155"/>
                    </a:lnTo>
                    <a:lnTo>
                      <a:pt x="447" y="158"/>
                    </a:lnTo>
                    <a:lnTo>
                      <a:pt x="423" y="162"/>
                    </a:lnTo>
                    <a:lnTo>
                      <a:pt x="401" y="166"/>
                    </a:lnTo>
                    <a:lnTo>
                      <a:pt x="378" y="172"/>
                    </a:lnTo>
                    <a:lnTo>
                      <a:pt x="354" y="178"/>
                    </a:lnTo>
                    <a:lnTo>
                      <a:pt x="331" y="184"/>
                    </a:lnTo>
                    <a:lnTo>
                      <a:pt x="308" y="193"/>
                    </a:lnTo>
                    <a:lnTo>
                      <a:pt x="284" y="201"/>
                    </a:lnTo>
                    <a:lnTo>
                      <a:pt x="260" y="210"/>
                    </a:lnTo>
                    <a:lnTo>
                      <a:pt x="235" y="219"/>
                    </a:lnTo>
                    <a:lnTo>
                      <a:pt x="211" y="230"/>
                    </a:lnTo>
                    <a:lnTo>
                      <a:pt x="186" y="241"/>
                    </a:lnTo>
                    <a:lnTo>
                      <a:pt x="175" y="279"/>
                    </a:lnTo>
                    <a:lnTo>
                      <a:pt x="162" y="316"/>
                    </a:lnTo>
                    <a:lnTo>
                      <a:pt x="151" y="354"/>
                    </a:lnTo>
                    <a:lnTo>
                      <a:pt x="139" y="393"/>
                    </a:lnTo>
                    <a:lnTo>
                      <a:pt x="128" y="430"/>
                    </a:lnTo>
                    <a:lnTo>
                      <a:pt x="116" y="468"/>
                    </a:lnTo>
                    <a:lnTo>
                      <a:pt x="104" y="505"/>
                    </a:lnTo>
                    <a:lnTo>
                      <a:pt x="93" y="543"/>
                    </a:lnTo>
                    <a:lnTo>
                      <a:pt x="81" y="581"/>
                    </a:lnTo>
                    <a:lnTo>
                      <a:pt x="70" y="618"/>
                    </a:lnTo>
                    <a:lnTo>
                      <a:pt x="58" y="657"/>
                    </a:lnTo>
                    <a:lnTo>
                      <a:pt x="47" y="694"/>
                    </a:lnTo>
                    <a:lnTo>
                      <a:pt x="34" y="732"/>
                    </a:lnTo>
                    <a:lnTo>
                      <a:pt x="23" y="769"/>
                    </a:lnTo>
                    <a:lnTo>
                      <a:pt x="11" y="808"/>
                    </a:lnTo>
                    <a:lnTo>
                      <a:pt x="0" y="846"/>
                    </a:lnTo>
                    <a:lnTo>
                      <a:pt x="2" y="883"/>
                    </a:lnTo>
                    <a:lnTo>
                      <a:pt x="5" y="919"/>
                    </a:lnTo>
                    <a:lnTo>
                      <a:pt x="9" y="952"/>
                    </a:lnTo>
                    <a:lnTo>
                      <a:pt x="15" y="983"/>
                    </a:lnTo>
                    <a:lnTo>
                      <a:pt x="22" y="1012"/>
                    </a:lnTo>
                    <a:lnTo>
                      <a:pt x="32" y="1040"/>
                    </a:lnTo>
                    <a:lnTo>
                      <a:pt x="42" y="1066"/>
                    </a:lnTo>
                    <a:lnTo>
                      <a:pt x="56" y="1091"/>
                    </a:lnTo>
                    <a:lnTo>
                      <a:pt x="71" y="1115"/>
                    </a:lnTo>
                    <a:lnTo>
                      <a:pt x="89" y="1138"/>
                    </a:lnTo>
                    <a:lnTo>
                      <a:pt x="108" y="1161"/>
                    </a:lnTo>
                    <a:lnTo>
                      <a:pt x="131" y="1185"/>
                    </a:lnTo>
                    <a:lnTo>
                      <a:pt x="156" y="1207"/>
                    </a:lnTo>
                    <a:lnTo>
                      <a:pt x="184" y="1230"/>
                    </a:lnTo>
                    <a:lnTo>
                      <a:pt x="215" y="1255"/>
                    </a:lnTo>
                    <a:lnTo>
                      <a:pt x="249" y="1279"/>
                    </a:lnTo>
                    <a:lnTo>
                      <a:pt x="271" y="1286"/>
                    </a:lnTo>
                    <a:lnTo>
                      <a:pt x="293" y="1291"/>
                    </a:lnTo>
                    <a:lnTo>
                      <a:pt x="316" y="1297"/>
                    </a:lnTo>
                    <a:lnTo>
                      <a:pt x="338" y="1302"/>
                    </a:lnTo>
                    <a:lnTo>
                      <a:pt x="360" y="1306"/>
                    </a:lnTo>
                    <a:lnTo>
                      <a:pt x="383" y="1310"/>
                    </a:lnTo>
                    <a:lnTo>
                      <a:pt x="405" y="1313"/>
                    </a:lnTo>
                    <a:lnTo>
                      <a:pt x="428" y="1316"/>
                    </a:lnTo>
                    <a:lnTo>
                      <a:pt x="450" y="1319"/>
                    </a:lnTo>
                    <a:lnTo>
                      <a:pt x="472" y="1322"/>
                    </a:lnTo>
                    <a:lnTo>
                      <a:pt x="495" y="1325"/>
                    </a:lnTo>
                    <a:lnTo>
                      <a:pt x="517" y="1327"/>
                    </a:lnTo>
                    <a:lnTo>
                      <a:pt x="539" y="1330"/>
                    </a:lnTo>
                    <a:lnTo>
                      <a:pt x="562" y="1333"/>
                    </a:lnTo>
                    <a:lnTo>
                      <a:pt x="584" y="1336"/>
                    </a:lnTo>
                    <a:lnTo>
                      <a:pt x="606" y="1340"/>
                    </a:lnTo>
                    <a:lnTo>
                      <a:pt x="618" y="1340"/>
                    </a:lnTo>
                    <a:lnTo>
                      <a:pt x="628" y="1340"/>
                    </a:lnTo>
                    <a:lnTo>
                      <a:pt x="639" y="1340"/>
                    </a:lnTo>
                    <a:lnTo>
                      <a:pt x="649" y="1340"/>
                    </a:lnTo>
                    <a:lnTo>
                      <a:pt x="660" y="1340"/>
                    </a:lnTo>
                    <a:lnTo>
                      <a:pt x="670" y="1340"/>
                    </a:lnTo>
                    <a:lnTo>
                      <a:pt x="682" y="1340"/>
                    </a:lnTo>
                    <a:lnTo>
                      <a:pt x="692" y="1340"/>
                    </a:lnTo>
                    <a:lnTo>
                      <a:pt x="703" y="1340"/>
                    </a:lnTo>
                    <a:lnTo>
                      <a:pt x="713" y="1340"/>
                    </a:lnTo>
                    <a:lnTo>
                      <a:pt x="724" y="1340"/>
                    </a:lnTo>
                    <a:lnTo>
                      <a:pt x="734" y="1340"/>
                    </a:lnTo>
                    <a:lnTo>
                      <a:pt x="746" y="1340"/>
                    </a:lnTo>
                    <a:lnTo>
                      <a:pt x="757" y="1340"/>
                    </a:lnTo>
                    <a:lnTo>
                      <a:pt x="767" y="1340"/>
                    </a:lnTo>
                    <a:lnTo>
                      <a:pt x="778" y="1340"/>
                    </a:lnTo>
                    <a:lnTo>
                      <a:pt x="829" y="1336"/>
                    </a:lnTo>
                    <a:lnTo>
                      <a:pt x="878" y="1332"/>
                    </a:lnTo>
                    <a:lnTo>
                      <a:pt x="925" y="1327"/>
                    </a:lnTo>
                    <a:lnTo>
                      <a:pt x="970" y="1321"/>
                    </a:lnTo>
                    <a:lnTo>
                      <a:pt x="1013" y="1314"/>
                    </a:lnTo>
                    <a:lnTo>
                      <a:pt x="1053" y="1307"/>
                    </a:lnTo>
                    <a:lnTo>
                      <a:pt x="1091" y="1298"/>
                    </a:lnTo>
                    <a:lnTo>
                      <a:pt x="1128" y="1289"/>
                    </a:lnTo>
                    <a:lnTo>
                      <a:pt x="1161" y="1279"/>
                    </a:lnTo>
                    <a:lnTo>
                      <a:pt x="1193" y="1269"/>
                    </a:lnTo>
                    <a:lnTo>
                      <a:pt x="1221" y="1257"/>
                    </a:lnTo>
                    <a:lnTo>
                      <a:pt x="1247" y="1244"/>
                    </a:lnTo>
                    <a:lnTo>
                      <a:pt x="1272" y="1230"/>
                    </a:lnTo>
                    <a:lnTo>
                      <a:pt x="1293" y="1216"/>
                    </a:lnTo>
                    <a:lnTo>
                      <a:pt x="1311" y="1200"/>
                    </a:lnTo>
                    <a:lnTo>
                      <a:pt x="1328" y="1184"/>
                    </a:lnTo>
                    <a:lnTo>
                      <a:pt x="1318" y="1067"/>
                    </a:lnTo>
                    <a:lnTo>
                      <a:pt x="1307" y="950"/>
                    </a:lnTo>
                    <a:lnTo>
                      <a:pt x="1298" y="832"/>
                    </a:lnTo>
                    <a:lnTo>
                      <a:pt x="1288" y="716"/>
                    </a:lnTo>
                    <a:lnTo>
                      <a:pt x="1278" y="599"/>
                    </a:lnTo>
                    <a:lnTo>
                      <a:pt x="1268" y="482"/>
                    </a:lnTo>
                    <a:lnTo>
                      <a:pt x="1258" y="365"/>
                    </a:lnTo>
                    <a:lnTo>
                      <a:pt x="1247" y="248"/>
                    </a:lnTo>
                    <a:lnTo>
                      <a:pt x="1221" y="235"/>
                    </a:lnTo>
                    <a:lnTo>
                      <a:pt x="1195" y="224"/>
                    </a:lnTo>
                    <a:lnTo>
                      <a:pt x="1170" y="213"/>
                    </a:lnTo>
                    <a:lnTo>
                      <a:pt x="1146" y="204"/>
                    </a:lnTo>
                    <a:lnTo>
                      <a:pt x="1121" y="196"/>
                    </a:lnTo>
                    <a:lnTo>
                      <a:pt x="1098" y="189"/>
                    </a:lnTo>
                    <a:lnTo>
                      <a:pt x="1075" y="181"/>
                    </a:lnTo>
                    <a:lnTo>
                      <a:pt x="1051" y="175"/>
                    </a:lnTo>
                    <a:lnTo>
                      <a:pt x="1027" y="170"/>
                    </a:lnTo>
                    <a:lnTo>
                      <a:pt x="1004" y="166"/>
                    </a:lnTo>
                    <a:lnTo>
                      <a:pt x="978" y="162"/>
                    </a:lnTo>
                    <a:lnTo>
                      <a:pt x="953" y="158"/>
                    </a:lnTo>
                    <a:lnTo>
                      <a:pt x="926" y="155"/>
                    </a:lnTo>
                    <a:lnTo>
                      <a:pt x="900" y="152"/>
                    </a:lnTo>
                    <a:lnTo>
                      <a:pt x="871" y="149"/>
                    </a:lnTo>
                    <a:lnTo>
                      <a:pt x="841" y="146"/>
                    </a:lnTo>
                    <a:lnTo>
                      <a:pt x="841" y="140"/>
                    </a:lnTo>
                    <a:lnTo>
                      <a:pt x="842" y="133"/>
                    </a:lnTo>
                    <a:lnTo>
                      <a:pt x="842" y="127"/>
                    </a:lnTo>
                    <a:lnTo>
                      <a:pt x="843" y="120"/>
                    </a:lnTo>
                    <a:lnTo>
                      <a:pt x="856" y="103"/>
                    </a:lnTo>
                    <a:lnTo>
                      <a:pt x="858" y="85"/>
                    </a:lnTo>
                    <a:lnTo>
                      <a:pt x="853" y="68"/>
                    </a:lnTo>
                    <a:lnTo>
                      <a:pt x="841" y="51"/>
                    </a:lnTo>
                    <a:lnTo>
                      <a:pt x="824" y="36"/>
                    </a:lnTo>
                    <a:lnTo>
                      <a:pt x="803" y="23"/>
                    </a:lnTo>
                    <a:lnTo>
                      <a:pt x="782" y="12"/>
                    </a:lnTo>
                    <a:lnTo>
                      <a:pt x="761" y="5"/>
                    </a:lnTo>
                    <a:lnTo>
                      <a:pt x="751" y="4"/>
                    </a:lnTo>
                    <a:lnTo>
                      <a:pt x="740" y="4"/>
                    </a:lnTo>
                    <a:lnTo>
                      <a:pt x="730" y="3"/>
                    </a:lnTo>
                    <a:lnTo>
                      <a:pt x="720" y="2"/>
                    </a:lnTo>
                    <a:lnTo>
                      <a:pt x="709" y="2"/>
                    </a:lnTo>
                    <a:lnTo>
                      <a:pt x="699" y="1"/>
                    </a:lnTo>
                    <a:lnTo>
                      <a:pt x="689" y="1"/>
                    </a:lnTo>
                    <a:lnTo>
                      <a:pt x="678" y="0"/>
                    </a:lnTo>
                    <a:close/>
                  </a:path>
                </a:pathLst>
              </a:custGeom>
              <a:solidFill>
                <a:srgbClr val="CCC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25"/>
              <p:cNvSpPr>
                <a:spLocks/>
              </p:cNvSpPr>
              <p:nvPr/>
            </p:nvSpPr>
            <p:spPr bwMode="auto">
              <a:xfrm>
                <a:off x="2521" y="2447"/>
                <a:ext cx="661" cy="662"/>
              </a:xfrm>
              <a:custGeom>
                <a:avLst/>
                <a:gdLst>
                  <a:gd name="T0" fmla="*/ 623 w 1322"/>
                  <a:gd name="T1" fmla="*/ 18 h 1323"/>
                  <a:gd name="T2" fmla="*/ 570 w 1322"/>
                  <a:gd name="T3" fmla="*/ 57 h 1323"/>
                  <a:gd name="T4" fmla="*/ 583 w 1322"/>
                  <a:gd name="T5" fmla="*/ 126 h 1323"/>
                  <a:gd name="T6" fmla="*/ 569 w 1322"/>
                  <a:gd name="T7" fmla="*/ 142 h 1323"/>
                  <a:gd name="T8" fmla="*/ 517 w 1322"/>
                  <a:gd name="T9" fmla="*/ 149 h 1323"/>
                  <a:gd name="T10" fmla="*/ 447 w 1322"/>
                  <a:gd name="T11" fmla="*/ 157 h 1323"/>
                  <a:gd name="T12" fmla="*/ 376 w 1322"/>
                  <a:gd name="T13" fmla="*/ 171 h 1323"/>
                  <a:gd name="T14" fmla="*/ 303 w 1322"/>
                  <a:gd name="T15" fmla="*/ 193 h 1323"/>
                  <a:gd name="T16" fmla="*/ 228 w 1322"/>
                  <a:gd name="T17" fmla="*/ 220 h 1323"/>
                  <a:gd name="T18" fmla="*/ 166 w 1322"/>
                  <a:gd name="T19" fmla="*/ 279 h 1323"/>
                  <a:gd name="T20" fmla="*/ 133 w 1322"/>
                  <a:gd name="T21" fmla="*/ 387 h 1323"/>
                  <a:gd name="T22" fmla="*/ 99 w 1322"/>
                  <a:gd name="T23" fmla="*/ 495 h 1323"/>
                  <a:gd name="T24" fmla="*/ 66 w 1322"/>
                  <a:gd name="T25" fmla="*/ 604 h 1323"/>
                  <a:gd name="T26" fmla="*/ 33 w 1322"/>
                  <a:gd name="T27" fmla="*/ 712 h 1323"/>
                  <a:gd name="T28" fmla="*/ 0 w 1322"/>
                  <a:gd name="T29" fmla="*/ 820 h 1323"/>
                  <a:gd name="T30" fmla="*/ 9 w 1322"/>
                  <a:gd name="T31" fmla="*/ 929 h 1323"/>
                  <a:gd name="T32" fmla="*/ 31 w 1322"/>
                  <a:gd name="T33" fmla="*/ 1018 h 1323"/>
                  <a:gd name="T34" fmla="*/ 71 w 1322"/>
                  <a:gd name="T35" fmla="*/ 1097 h 1323"/>
                  <a:gd name="T36" fmla="*/ 130 w 1322"/>
                  <a:gd name="T37" fmla="*/ 1168 h 1323"/>
                  <a:gd name="T38" fmla="*/ 213 w 1322"/>
                  <a:gd name="T39" fmla="*/ 1238 h 1323"/>
                  <a:gd name="T40" fmla="*/ 291 w 1322"/>
                  <a:gd name="T41" fmla="*/ 1275 h 1323"/>
                  <a:gd name="T42" fmla="*/ 357 w 1322"/>
                  <a:gd name="T43" fmla="*/ 1289 h 1323"/>
                  <a:gd name="T44" fmla="*/ 425 w 1322"/>
                  <a:gd name="T45" fmla="*/ 1300 h 1323"/>
                  <a:gd name="T46" fmla="*/ 491 w 1322"/>
                  <a:gd name="T47" fmla="*/ 1308 h 1323"/>
                  <a:gd name="T48" fmla="*/ 557 w 1322"/>
                  <a:gd name="T49" fmla="*/ 1316 h 1323"/>
                  <a:gd name="T50" fmla="*/ 613 w 1322"/>
                  <a:gd name="T51" fmla="*/ 1323 h 1323"/>
                  <a:gd name="T52" fmla="*/ 644 w 1322"/>
                  <a:gd name="T53" fmla="*/ 1323 h 1323"/>
                  <a:gd name="T54" fmla="*/ 677 w 1322"/>
                  <a:gd name="T55" fmla="*/ 1323 h 1323"/>
                  <a:gd name="T56" fmla="*/ 709 w 1322"/>
                  <a:gd name="T57" fmla="*/ 1323 h 1323"/>
                  <a:gd name="T58" fmla="*/ 742 w 1322"/>
                  <a:gd name="T59" fmla="*/ 1323 h 1323"/>
                  <a:gd name="T60" fmla="*/ 774 w 1322"/>
                  <a:gd name="T61" fmla="*/ 1323 h 1323"/>
                  <a:gd name="T62" fmla="*/ 927 w 1322"/>
                  <a:gd name="T63" fmla="*/ 1309 h 1323"/>
                  <a:gd name="T64" fmla="*/ 1060 w 1322"/>
                  <a:gd name="T65" fmla="*/ 1286 h 1323"/>
                  <a:gd name="T66" fmla="*/ 1167 w 1322"/>
                  <a:gd name="T67" fmla="*/ 1258 h 1323"/>
                  <a:gd name="T68" fmla="*/ 1251 w 1322"/>
                  <a:gd name="T69" fmla="*/ 1222 h 1323"/>
                  <a:gd name="T70" fmla="*/ 1309 w 1322"/>
                  <a:gd name="T71" fmla="*/ 1180 h 1323"/>
                  <a:gd name="T72" fmla="*/ 1302 w 1322"/>
                  <a:gd name="T73" fmla="*/ 935 h 1323"/>
                  <a:gd name="T74" fmla="*/ 1273 w 1322"/>
                  <a:gd name="T75" fmla="*/ 591 h 1323"/>
                  <a:gd name="T76" fmla="*/ 1243 w 1322"/>
                  <a:gd name="T77" fmla="*/ 248 h 1323"/>
                  <a:gd name="T78" fmla="*/ 1165 w 1322"/>
                  <a:gd name="T79" fmla="*/ 212 h 1323"/>
                  <a:gd name="T80" fmla="*/ 1091 w 1322"/>
                  <a:gd name="T81" fmla="*/ 188 h 1323"/>
                  <a:gd name="T82" fmla="*/ 1018 w 1322"/>
                  <a:gd name="T83" fmla="*/ 169 h 1323"/>
                  <a:gd name="T84" fmla="*/ 942 w 1322"/>
                  <a:gd name="T85" fmla="*/ 157 h 1323"/>
                  <a:gd name="T86" fmla="*/ 858 w 1322"/>
                  <a:gd name="T87" fmla="*/ 148 h 1323"/>
                  <a:gd name="T88" fmla="*/ 829 w 1322"/>
                  <a:gd name="T89" fmla="*/ 132 h 1323"/>
                  <a:gd name="T90" fmla="*/ 843 w 1322"/>
                  <a:gd name="T91" fmla="*/ 102 h 1323"/>
                  <a:gd name="T92" fmla="*/ 831 w 1322"/>
                  <a:gd name="T93" fmla="*/ 51 h 1323"/>
                  <a:gd name="T94" fmla="*/ 776 w 1322"/>
                  <a:gd name="T95" fmla="*/ 12 h 1323"/>
                  <a:gd name="T96" fmla="*/ 735 w 1322"/>
                  <a:gd name="T97" fmla="*/ 4 h 1323"/>
                  <a:gd name="T98" fmla="*/ 704 w 1322"/>
                  <a:gd name="T99" fmla="*/ 2 h 1323"/>
                  <a:gd name="T100" fmla="*/ 673 w 1322"/>
                  <a:gd name="T101" fmla="*/ 0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2" h="1323">
                    <a:moveTo>
                      <a:pt x="673" y="0"/>
                    </a:moveTo>
                    <a:lnTo>
                      <a:pt x="648" y="8"/>
                    </a:lnTo>
                    <a:lnTo>
                      <a:pt x="623" y="18"/>
                    </a:lnTo>
                    <a:lnTo>
                      <a:pt x="600" y="28"/>
                    </a:lnTo>
                    <a:lnTo>
                      <a:pt x="583" y="41"/>
                    </a:lnTo>
                    <a:lnTo>
                      <a:pt x="570" y="57"/>
                    </a:lnTo>
                    <a:lnTo>
                      <a:pt x="565" y="76"/>
                    </a:lnTo>
                    <a:lnTo>
                      <a:pt x="569" y="98"/>
                    </a:lnTo>
                    <a:lnTo>
                      <a:pt x="583" y="126"/>
                    </a:lnTo>
                    <a:lnTo>
                      <a:pt x="578" y="131"/>
                    </a:lnTo>
                    <a:lnTo>
                      <a:pt x="573" y="136"/>
                    </a:lnTo>
                    <a:lnTo>
                      <a:pt x="569" y="142"/>
                    </a:lnTo>
                    <a:lnTo>
                      <a:pt x="564" y="147"/>
                    </a:lnTo>
                    <a:lnTo>
                      <a:pt x="540" y="148"/>
                    </a:lnTo>
                    <a:lnTo>
                      <a:pt x="517" y="149"/>
                    </a:lnTo>
                    <a:lnTo>
                      <a:pt x="494" y="151"/>
                    </a:lnTo>
                    <a:lnTo>
                      <a:pt x="470" y="153"/>
                    </a:lnTo>
                    <a:lnTo>
                      <a:pt x="447" y="157"/>
                    </a:lnTo>
                    <a:lnTo>
                      <a:pt x="424" y="161"/>
                    </a:lnTo>
                    <a:lnTo>
                      <a:pt x="399" y="166"/>
                    </a:lnTo>
                    <a:lnTo>
                      <a:pt x="376" y="171"/>
                    </a:lnTo>
                    <a:lnTo>
                      <a:pt x="351" y="177"/>
                    </a:lnTo>
                    <a:lnTo>
                      <a:pt x="327" y="185"/>
                    </a:lnTo>
                    <a:lnTo>
                      <a:pt x="303" y="193"/>
                    </a:lnTo>
                    <a:lnTo>
                      <a:pt x="277" y="201"/>
                    </a:lnTo>
                    <a:lnTo>
                      <a:pt x="253" y="210"/>
                    </a:lnTo>
                    <a:lnTo>
                      <a:pt x="228" y="220"/>
                    </a:lnTo>
                    <a:lnTo>
                      <a:pt x="203" y="231"/>
                    </a:lnTo>
                    <a:lnTo>
                      <a:pt x="178" y="242"/>
                    </a:lnTo>
                    <a:lnTo>
                      <a:pt x="166" y="279"/>
                    </a:lnTo>
                    <a:lnTo>
                      <a:pt x="155" y="315"/>
                    </a:lnTo>
                    <a:lnTo>
                      <a:pt x="144" y="351"/>
                    </a:lnTo>
                    <a:lnTo>
                      <a:pt x="133" y="387"/>
                    </a:lnTo>
                    <a:lnTo>
                      <a:pt x="122" y="423"/>
                    </a:lnTo>
                    <a:lnTo>
                      <a:pt x="111" y="459"/>
                    </a:lnTo>
                    <a:lnTo>
                      <a:pt x="99" y="495"/>
                    </a:lnTo>
                    <a:lnTo>
                      <a:pt x="88" y="531"/>
                    </a:lnTo>
                    <a:lnTo>
                      <a:pt x="77" y="567"/>
                    </a:lnTo>
                    <a:lnTo>
                      <a:pt x="66" y="604"/>
                    </a:lnTo>
                    <a:lnTo>
                      <a:pt x="55" y="640"/>
                    </a:lnTo>
                    <a:lnTo>
                      <a:pt x="45" y="676"/>
                    </a:lnTo>
                    <a:lnTo>
                      <a:pt x="33" y="712"/>
                    </a:lnTo>
                    <a:lnTo>
                      <a:pt x="22" y="748"/>
                    </a:lnTo>
                    <a:lnTo>
                      <a:pt x="11" y="784"/>
                    </a:lnTo>
                    <a:lnTo>
                      <a:pt x="0" y="820"/>
                    </a:lnTo>
                    <a:lnTo>
                      <a:pt x="2" y="859"/>
                    </a:lnTo>
                    <a:lnTo>
                      <a:pt x="5" y="894"/>
                    </a:lnTo>
                    <a:lnTo>
                      <a:pt x="9" y="929"/>
                    </a:lnTo>
                    <a:lnTo>
                      <a:pt x="15" y="960"/>
                    </a:lnTo>
                    <a:lnTo>
                      <a:pt x="22" y="990"/>
                    </a:lnTo>
                    <a:lnTo>
                      <a:pt x="31" y="1018"/>
                    </a:lnTo>
                    <a:lnTo>
                      <a:pt x="43" y="1046"/>
                    </a:lnTo>
                    <a:lnTo>
                      <a:pt x="56" y="1071"/>
                    </a:lnTo>
                    <a:lnTo>
                      <a:pt x="71" y="1097"/>
                    </a:lnTo>
                    <a:lnTo>
                      <a:pt x="88" y="1120"/>
                    </a:lnTo>
                    <a:lnTo>
                      <a:pt x="108" y="1144"/>
                    </a:lnTo>
                    <a:lnTo>
                      <a:pt x="130" y="1168"/>
                    </a:lnTo>
                    <a:lnTo>
                      <a:pt x="154" y="1190"/>
                    </a:lnTo>
                    <a:lnTo>
                      <a:pt x="183" y="1214"/>
                    </a:lnTo>
                    <a:lnTo>
                      <a:pt x="213" y="1238"/>
                    </a:lnTo>
                    <a:lnTo>
                      <a:pt x="247" y="1262"/>
                    </a:lnTo>
                    <a:lnTo>
                      <a:pt x="269" y="1269"/>
                    </a:lnTo>
                    <a:lnTo>
                      <a:pt x="291" y="1275"/>
                    </a:lnTo>
                    <a:lnTo>
                      <a:pt x="314" y="1281"/>
                    </a:lnTo>
                    <a:lnTo>
                      <a:pt x="336" y="1285"/>
                    </a:lnTo>
                    <a:lnTo>
                      <a:pt x="357" y="1289"/>
                    </a:lnTo>
                    <a:lnTo>
                      <a:pt x="380" y="1294"/>
                    </a:lnTo>
                    <a:lnTo>
                      <a:pt x="402" y="1297"/>
                    </a:lnTo>
                    <a:lnTo>
                      <a:pt x="425" y="1300"/>
                    </a:lnTo>
                    <a:lnTo>
                      <a:pt x="447" y="1303"/>
                    </a:lnTo>
                    <a:lnTo>
                      <a:pt x="468" y="1305"/>
                    </a:lnTo>
                    <a:lnTo>
                      <a:pt x="491" y="1308"/>
                    </a:lnTo>
                    <a:lnTo>
                      <a:pt x="513" y="1310"/>
                    </a:lnTo>
                    <a:lnTo>
                      <a:pt x="535" y="1313"/>
                    </a:lnTo>
                    <a:lnTo>
                      <a:pt x="557" y="1316"/>
                    </a:lnTo>
                    <a:lnTo>
                      <a:pt x="579" y="1319"/>
                    </a:lnTo>
                    <a:lnTo>
                      <a:pt x="601" y="1323"/>
                    </a:lnTo>
                    <a:lnTo>
                      <a:pt x="613" y="1323"/>
                    </a:lnTo>
                    <a:lnTo>
                      <a:pt x="623" y="1323"/>
                    </a:lnTo>
                    <a:lnTo>
                      <a:pt x="634" y="1323"/>
                    </a:lnTo>
                    <a:lnTo>
                      <a:pt x="644" y="1323"/>
                    </a:lnTo>
                    <a:lnTo>
                      <a:pt x="655" y="1323"/>
                    </a:lnTo>
                    <a:lnTo>
                      <a:pt x="665" y="1323"/>
                    </a:lnTo>
                    <a:lnTo>
                      <a:pt x="677" y="1323"/>
                    </a:lnTo>
                    <a:lnTo>
                      <a:pt x="688" y="1323"/>
                    </a:lnTo>
                    <a:lnTo>
                      <a:pt x="698" y="1323"/>
                    </a:lnTo>
                    <a:lnTo>
                      <a:pt x="709" y="1323"/>
                    </a:lnTo>
                    <a:lnTo>
                      <a:pt x="720" y="1323"/>
                    </a:lnTo>
                    <a:lnTo>
                      <a:pt x="730" y="1323"/>
                    </a:lnTo>
                    <a:lnTo>
                      <a:pt x="742" y="1323"/>
                    </a:lnTo>
                    <a:lnTo>
                      <a:pt x="753" y="1323"/>
                    </a:lnTo>
                    <a:lnTo>
                      <a:pt x="763" y="1323"/>
                    </a:lnTo>
                    <a:lnTo>
                      <a:pt x="774" y="1323"/>
                    </a:lnTo>
                    <a:lnTo>
                      <a:pt x="828" y="1319"/>
                    </a:lnTo>
                    <a:lnTo>
                      <a:pt x="879" y="1314"/>
                    </a:lnTo>
                    <a:lnTo>
                      <a:pt x="927" y="1309"/>
                    </a:lnTo>
                    <a:lnTo>
                      <a:pt x="974" y="1302"/>
                    </a:lnTo>
                    <a:lnTo>
                      <a:pt x="1018" y="1295"/>
                    </a:lnTo>
                    <a:lnTo>
                      <a:pt x="1060" y="1286"/>
                    </a:lnTo>
                    <a:lnTo>
                      <a:pt x="1098" y="1277"/>
                    </a:lnTo>
                    <a:lnTo>
                      <a:pt x="1134" y="1268"/>
                    </a:lnTo>
                    <a:lnTo>
                      <a:pt x="1167" y="1258"/>
                    </a:lnTo>
                    <a:lnTo>
                      <a:pt x="1198" y="1247"/>
                    </a:lnTo>
                    <a:lnTo>
                      <a:pt x="1226" y="1235"/>
                    </a:lnTo>
                    <a:lnTo>
                      <a:pt x="1251" y="1222"/>
                    </a:lnTo>
                    <a:lnTo>
                      <a:pt x="1273" y="1209"/>
                    </a:lnTo>
                    <a:lnTo>
                      <a:pt x="1292" y="1195"/>
                    </a:lnTo>
                    <a:lnTo>
                      <a:pt x="1309" y="1180"/>
                    </a:lnTo>
                    <a:lnTo>
                      <a:pt x="1322" y="1165"/>
                    </a:lnTo>
                    <a:lnTo>
                      <a:pt x="1313" y="1050"/>
                    </a:lnTo>
                    <a:lnTo>
                      <a:pt x="1302" y="935"/>
                    </a:lnTo>
                    <a:lnTo>
                      <a:pt x="1293" y="820"/>
                    </a:lnTo>
                    <a:lnTo>
                      <a:pt x="1283" y="706"/>
                    </a:lnTo>
                    <a:lnTo>
                      <a:pt x="1273" y="591"/>
                    </a:lnTo>
                    <a:lnTo>
                      <a:pt x="1263" y="476"/>
                    </a:lnTo>
                    <a:lnTo>
                      <a:pt x="1254" y="362"/>
                    </a:lnTo>
                    <a:lnTo>
                      <a:pt x="1243" y="248"/>
                    </a:lnTo>
                    <a:lnTo>
                      <a:pt x="1216" y="234"/>
                    </a:lnTo>
                    <a:lnTo>
                      <a:pt x="1191" y="223"/>
                    </a:lnTo>
                    <a:lnTo>
                      <a:pt x="1165" y="212"/>
                    </a:lnTo>
                    <a:lnTo>
                      <a:pt x="1140" y="203"/>
                    </a:lnTo>
                    <a:lnTo>
                      <a:pt x="1115" y="195"/>
                    </a:lnTo>
                    <a:lnTo>
                      <a:pt x="1091" y="188"/>
                    </a:lnTo>
                    <a:lnTo>
                      <a:pt x="1067" y="181"/>
                    </a:lnTo>
                    <a:lnTo>
                      <a:pt x="1042" y="174"/>
                    </a:lnTo>
                    <a:lnTo>
                      <a:pt x="1018" y="169"/>
                    </a:lnTo>
                    <a:lnTo>
                      <a:pt x="994" y="165"/>
                    </a:lnTo>
                    <a:lnTo>
                      <a:pt x="968" y="161"/>
                    </a:lnTo>
                    <a:lnTo>
                      <a:pt x="942" y="157"/>
                    </a:lnTo>
                    <a:lnTo>
                      <a:pt x="915" y="154"/>
                    </a:lnTo>
                    <a:lnTo>
                      <a:pt x="887" y="151"/>
                    </a:lnTo>
                    <a:lnTo>
                      <a:pt x="858" y="148"/>
                    </a:lnTo>
                    <a:lnTo>
                      <a:pt x="828" y="145"/>
                    </a:lnTo>
                    <a:lnTo>
                      <a:pt x="829" y="138"/>
                    </a:lnTo>
                    <a:lnTo>
                      <a:pt x="829" y="132"/>
                    </a:lnTo>
                    <a:lnTo>
                      <a:pt x="830" y="126"/>
                    </a:lnTo>
                    <a:lnTo>
                      <a:pt x="830" y="120"/>
                    </a:lnTo>
                    <a:lnTo>
                      <a:pt x="843" y="102"/>
                    </a:lnTo>
                    <a:lnTo>
                      <a:pt x="846" y="84"/>
                    </a:lnTo>
                    <a:lnTo>
                      <a:pt x="842" y="67"/>
                    </a:lnTo>
                    <a:lnTo>
                      <a:pt x="831" y="51"/>
                    </a:lnTo>
                    <a:lnTo>
                      <a:pt x="816" y="35"/>
                    </a:lnTo>
                    <a:lnTo>
                      <a:pt x="797" y="23"/>
                    </a:lnTo>
                    <a:lnTo>
                      <a:pt x="776" y="12"/>
                    </a:lnTo>
                    <a:lnTo>
                      <a:pt x="756" y="5"/>
                    </a:lnTo>
                    <a:lnTo>
                      <a:pt x="746" y="4"/>
                    </a:lnTo>
                    <a:lnTo>
                      <a:pt x="735" y="4"/>
                    </a:lnTo>
                    <a:lnTo>
                      <a:pt x="725" y="3"/>
                    </a:lnTo>
                    <a:lnTo>
                      <a:pt x="715" y="2"/>
                    </a:lnTo>
                    <a:lnTo>
                      <a:pt x="704" y="2"/>
                    </a:lnTo>
                    <a:lnTo>
                      <a:pt x="694" y="1"/>
                    </a:lnTo>
                    <a:lnTo>
                      <a:pt x="684" y="1"/>
                    </a:lnTo>
                    <a:lnTo>
                      <a:pt x="673" y="0"/>
                    </a:lnTo>
                    <a:close/>
                  </a:path>
                </a:pathLst>
              </a:custGeom>
              <a:solidFill>
                <a:srgbClr val="D8D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26"/>
              <p:cNvSpPr>
                <a:spLocks/>
              </p:cNvSpPr>
              <p:nvPr/>
            </p:nvSpPr>
            <p:spPr bwMode="auto">
              <a:xfrm>
                <a:off x="2523" y="2451"/>
                <a:ext cx="659" cy="654"/>
              </a:xfrm>
              <a:custGeom>
                <a:avLst/>
                <a:gdLst>
                  <a:gd name="T0" fmla="*/ 620 w 1318"/>
                  <a:gd name="T1" fmla="*/ 18 h 1307"/>
                  <a:gd name="T2" fmla="*/ 571 w 1318"/>
                  <a:gd name="T3" fmla="*/ 57 h 1307"/>
                  <a:gd name="T4" fmla="*/ 587 w 1318"/>
                  <a:gd name="T5" fmla="*/ 125 h 1307"/>
                  <a:gd name="T6" fmla="*/ 573 w 1318"/>
                  <a:gd name="T7" fmla="*/ 141 h 1307"/>
                  <a:gd name="T8" fmla="*/ 521 w 1318"/>
                  <a:gd name="T9" fmla="*/ 148 h 1307"/>
                  <a:gd name="T10" fmla="*/ 448 w 1318"/>
                  <a:gd name="T11" fmla="*/ 156 h 1307"/>
                  <a:gd name="T12" fmla="*/ 374 w 1318"/>
                  <a:gd name="T13" fmla="*/ 172 h 1307"/>
                  <a:gd name="T14" fmla="*/ 298 w 1318"/>
                  <a:gd name="T15" fmla="*/ 193 h 1307"/>
                  <a:gd name="T16" fmla="*/ 221 w 1318"/>
                  <a:gd name="T17" fmla="*/ 221 h 1307"/>
                  <a:gd name="T18" fmla="*/ 160 w 1318"/>
                  <a:gd name="T19" fmla="*/ 278 h 1307"/>
                  <a:gd name="T20" fmla="*/ 128 w 1318"/>
                  <a:gd name="T21" fmla="*/ 382 h 1307"/>
                  <a:gd name="T22" fmla="*/ 96 w 1318"/>
                  <a:gd name="T23" fmla="*/ 485 h 1307"/>
                  <a:gd name="T24" fmla="*/ 64 w 1318"/>
                  <a:gd name="T25" fmla="*/ 588 h 1307"/>
                  <a:gd name="T26" fmla="*/ 32 w 1318"/>
                  <a:gd name="T27" fmla="*/ 691 h 1307"/>
                  <a:gd name="T28" fmla="*/ 0 w 1318"/>
                  <a:gd name="T29" fmla="*/ 795 h 1307"/>
                  <a:gd name="T30" fmla="*/ 9 w 1318"/>
                  <a:gd name="T31" fmla="*/ 905 h 1307"/>
                  <a:gd name="T32" fmla="*/ 31 w 1318"/>
                  <a:gd name="T33" fmla="*/ 997 h 1307"/>
                  <a:gd name="T34" fmla="*/ 71 w 1318"/>
                  <a:gd name="T35" fmla="*/ 1077 h 1307"/>
                  <a:gd name="T36" fmla="*/ 130 w 1318"/>
                  <a:gd name="T37" fmla="*/ 1149 h 1307"/>
                  <a:gd name="T38" fmla="*/ 213 w 1318"/>
                  <a:gd name="T39" fmla="*/ 1221 h 1307"/>
                  <a:gd name="T40" fmla="*/ 291 w 1318"/>
                  <a:gd name="T41" fmla="*/ 1258 h 1307"/>
                  <a:gd name="T42" fmla="*/ 357 w 1318"/>
                  <a:gd name="T43" fmla="*/ 1273 h 1307"/>
                  <a:gd name="T44" fmla="*/ 423 w 1318"/>
                  <a:gd name="T45" fmla="*/ 1284 h 1307"/>
                  <a:gd name="T46" fmla="*/ 488 w 1318"/>
                  <a:gd name="T47" fmla="*/ 1292 h 1307"/>
                  <a:gd name="T48" fmla="*/ 554 w 1318"/>
                  <a:gd name="T49" fmla="*/ 1300 h 1307"/>
                  <a:gd name="T50" fmla="*/ 609 w 1318"/>
                  <a:gd name="T51" fmla="*/ 1307 h 1307"/>
                  <a:gd name="T52" fmla="*/ 640 w 1318"/>
                  <a:gd name="T53" fmla="*/ 1307 h 1307"/>
                  <a:gd name="T54" fmla="*/ 673 w 1318"/>
                  <a:gd name="T55" fmla="*/ 1307 h 1307"/>
                  <a:gd name="T56" fmla="*/ 705 w 1318"/>
                  <a:gd name="T57" fmla="*/ 1307 h 1307"/>
                  <a:gd name="T58" fmla="*/ 738 w 1318"/>
                  <a:gd name="T59" fmla="*/ 1307 h 1307"/>
                  <a:gd name="T60" fmla="*/ 770 w 1318"/>
                  <a:gd name="T61" fmla="*/ 1307 h 1307"/>
                  <a:gd name="T62" fmla="*/ 932 w 1318"/>
                  <a:gd name="T63" fmla="*/ 1291 h 1307"/>
                  <a:gd name="T64" fmla="*/ 1066 w 1318"/>
                  <a:gd name="T65" fmla="*/ 1266 h 1307"/>
                  <a:gd name="T66" fmla="*/ 1174 w 1318"/>
                  <a:gd name="T67" fmla="*/ 1236 h 1307"/>
                  <a:gd name="T68" fmla="*/ 1255 w 1318"/>
                  <a:gd name="T69" fmla="*/ 1200 h 1307"/>
                  <a:gd name="T70" fmla="*/ 1307 w 1318"/>
                  <a:gd name="T71" fmla="*/ 1159 h 1307"/>
                  <a:gd name="T72" fmla="*/ 1298 w 1318"/>
                  <a:gd name="T73" fmla="*/ 920 h 1307"/>
                  <a:gd name="T74" fmla="*/ 1269 w 1318"/>
                  <a:gd name="T75" fmla="*/ 583 h 1307"/>
                  <a:gd name="T76" fmla="*/ 1240 w 1318"/>
                  <a:gd name="T77" fmla="*/ 248 h 1307"/>
                  <a:gd name="T78" fmla="*/ 1161 w 1318"/>
                  <a:gd name="T79" fmla="*/ 212 h 1307"/>
                  <a:gd name="T80" fmla="*/ 1085 w 1318"/>
                  <a:gd name="T81" fmla="*/ 187 h 1307"/>
                  <a:gd name="T82" fmla="*/ 1010 w 1318"/>
                  <a:gd name="T83" fmla="*/ 169 h 1307"/>
                  <a:gd name="T84" fmla="*/ 932 w 1318"/>
                  <a:gd name="T85" fmla="*/ 157 h 1307"/>
                  <a:gd name="T86" fmla="*/ 847 w 1318"/>
                  <a:gd name="T87" fmla="*/ 147 h 1307"/>
                  <a:gd name="T88" fmla="*/ 818 w 1318"/>
                  <a:gd name="T89" fmla="*/ 131 h 1307"/>
                  <a:gd name="T90" fmla="*/ 832 w 1318"/>
                  <a:gd name="T91" fmla="*/ 101 h 1307"/>
                  <a:gd name="T92" fmla="*/ 824 w 1318"/>
                  <a:gd name="T93" fmla="*/ 51 h 1307"/>
                  <a:gd name="T94" fmla="*/ 771 w 1318"/>
                  <a:gd name="T95" fmla="*/ 12 h 1307"/>
                  <a:gd name="T96" fmla="*/ 730 w 1318"/>
                  <a:gd name="T97" fmla="*/ 4 h 1307"/>
                  <a:gd name="T98" fmla="*/ 699 w 1318"/>
                  <a:gd name="T99" fmla="*/ 2 h 1307"/>
                  <a:gd name="T100" fmla="*/ 668 w 1318"/>
                  <a:gd name="T101" fmla="*/ 0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18" h="1307">
                    <a:moveTo>
                      <a:pt x="668" y="0"/>
                    </a:moveTo>
                    <a:lnTo>
                      <a:pt x="643" y="8"/>
                    </a:lnTo>
                    <a:lnTo>
                      <a:pt x="620" y="18"/>
                    </a:lnTo>
                    <a:lnTo>
                      <a:pt x="598" y="28"/>
                    </a:lnTo>
                    <a:lnTo>
                      <a:pt x="582" y="41"/>
                    </a:lnTo>
                    <a:lnTo>
                      <a:pt x="571" y="57"/>
                    </a:lnTo>
                    <a:lnTo>
                      <a:pt x="568" y="75"/>
                    </a:lnTo>
                    <a:lnTo>
                      <a:pt x="572" y="97"/>
                    </a:lnTo>
                    <a:lnTo>
                      <a:pt x="587" y="125"/>
                    </a:lnTo>
                    <a:lnTo>
                      <a:pt x="582" y="130"/>
                    </a:lnTo>
                    <a:lnTo>
                      <a:pt x="577" y="135"/>
                    </a:lnTo>
                    <a:lnTo>
                      <a:pt x="573" y="141"/>
                    </a:lnTo>
                    <a:lnTo>
                      <a:pt x="568" y="146"/>
                    </a:lnTo>
                    <a:lnTo>
                      <a:pt x="545" y="147"/>
                    </a:lnTo>
                    <a:lnTo>
                      <a:pt x="521" y="148"/>
                    </a:lnTo>
                    <a:lnTo>
                      <a:pt x="497" y="150"/>
                    </a:lnTo>
                    <a:lnTo>
                      <a:pt x="472" y="153"/>
                    </a:lnTo>
                    <a:lnTo>
                      <a:pt x="448" y="156"/>
                    </a:lnTo>
                    <a:lnTo>
                      <a:pt x="424" y="160"/>
                    </a:lnTo>
                    <a:lnTo>
                      <a:pt x="399" y="165"/>
                    </a:lnTo>
                    <a:lnTo>
                      <a:pt x="374" y="172"/>
                    </a:lnTo>
                    <a:lnTo>
                      <a:pt x="348" y="179"/>
                    </a:lnTo>
                    <a:lnTo>
                      <a:pt x="323" y="186"/>
                    </a:lnTo>
                    <a:lnTo>
                      <a:pt x="298" y="193"/>
                    </a:lnTo>
                    <a:lnTo>
                      <a:pt x="272" y="202"/>
                    </a:lnTo>
                    <a:lnTo>
                      <a:pt x="247" y="211"/>
                    </a:lnTo>
                    <a:lnTo>
                      <a:pt x="221" y="221"/>
                    </a:lnTo>
                    <a:lnTo>
                      <a:pt x="196" y="232"/>
                    </a:lnTo>
                    <a:lnTo>
                      <a:pt x="171" y="244"/>
                    </a:lnTo>
                    <a:lnTo>
                      <a:pt x="160" y="278"/>
                    </a:lnTo>
                    <a:lnTo>
                      <a:pt x="149" y="313"/>
                    </a:lnTo>
                    <a:lnTo>
                      <a:pt x="139" y="347"/>
                    </a:lnTo>
                    <a:lnTo>
                      <a:pt x="128" y="382"/>
                    </a:lnTo>
                    <a:lnTo>
                      <a:pt x="118" y="416"/>
                    </a:lnTo>
                    <a:lnTo>
                      <a:pt x="107" y="451"/>
                    </a:lnTo>
                    <a:lnTo>
                      <a:pt x="96" y="485"/>
                    </a:lnTo>
                    <a:lnTo>
                      <a:pt x="85" y="519"/>
                    </a:lnTo>
                    <a:lnTo>
                      <a:pt x="75" y="553"/>
                    </a:lnTo>
                    <a:lnTo>
                      <a:pt x="64" y="588"/>
                    </a:lnTo>
                    <a:lnTo>
                      <a:pt x="54" y="622"/>
                    </a:lnTo>
                    <a:lnTo>
                      <a:pt x="43" y="657"/>
                    </a:lnTo>
                    <a:lnTo>
                      <a:pt x="32" y="691"/>
                    </a:lnTo>
                    <a:lnTo>
                      <a:pt x="21" y="726"/>
                    </a:lnTo>
                    <a:lnTo>
                      <a:pt x="11" y="761"/>
                    </a:lnTo>
                    <a:lnTo>
                      <a:pt x="0" y="795"/>
                    </a:lnTo>
                    <a:lnTo>
                      <a:pt x="2" y="834"/>
                    </a:lnTo>
                    <a:lnTo>
                      <a:pt x="5" y="870"/>
                    </a:lnTo>
                    <a:lnTo>
                      <a:pt x="9" y="905"/>
                    </a:lnTo>
                    <a:lnTo>
                      <a:pt x="15" y="937"/>
                    </a:lnTo>
                    <a:lnTo>
                      <a:pt x="22" y="968"/>
                    </a:lnTo>
                    <a:lnTo>
                      <a:pt x="31" y="997"/>
                    </a:lnTo>
                    <a:lnTo>
                      <a:pt x="43" y="1025"/>
                    </a:lnTo>
                    <a:lnTo>
                      <a:pt x="56" y="1051"/>
                    </a:lnTo>
                    <a:lnTo>
                      <a:pt x="71" y="1077"/>
                    </a:lnTo>
                    <a:lnTo>
                      <a:pt x="88" y="1102"/>
                    </a:lnTo>
                    <a:lnTo>
                      <a:pt x="108" y="1126"/>
                    </a:lnTo>
                    <a:lnTo>
                      <a:pt x="130" y="1149"/>
                    </a:lnTo>
                    <a:lnTo>
                      <a:pt x="154" y="1173"/>
                    </a:lnTo>
                    <a:lnTo>
                      <a:pt x="183" y="1196"/>
                    </a:lnTo>
                    <a:lnTo>
                      <a:pt x="213" y="1221"/>
                    </a:lnTo>
                    <a:lnTo>
                      <a:pt x="247" y="1244"/>
                    </a:lnTo>
                    <a:lnTo>
                      <a:pt x="269" y="1252"/>
                    </a:lnTo>
                    <a:lnTo>
                      <a:pt x="291" y="1258"/>
                    </a:lnTo>
                    <a:lnTo>
                      <a:pt x="313" y="1264"/>
                    </a:lnTo>
                    <a:lnTo>
                      <a:pt x="335" y="1269"/>
                    </a:lnTo>
                    <a:lnTo>
                      <a:pt x="357" y="1273"/>
                    </a:lnTo>
                    <a:lnTo>
                      <a:pt x="379" y="1277"/>
                    </a:lnTo>
                    <a:lnTo>
                      <a:pt x="400" y="1280"/>
                    </a:lnTo>
                    <a:lnTo>
                      <a:pt x="423" y="1284"/>
                    </a:lnTo>
                    <a:lnTo>
                      <a:pt x="444" y="1287"/>
                    </a:lnTo>
                    <a:lnTo>
                      <a:pt x="466" y="1289"/>
                    </a:lnTo>
                    <a:lnTo>
                      <a:pt x="488" y="1292"/>
                    </a:lnTo>
                    <a:lnTo>
                      <a:pt x="510" y="1294"/>
                    </a:lnTo>
                    <a:lnTo>
                      <a:pt x="531" y="1297"/>
                    </a:lnTo>
                    <a:lnTo>
                      <a:pt x="554" y="1300"/>
                    </a:lnTo>
                    <a:lnTo>
                      <a:pt x="575" y="1303"/>
                    </a:lnTo>
                    <a:lnTo>
                      <a:pt x="597" y="1307"/>
                    </a:lnTo>
                    <a:lnTo>
                      <a:pt x="609" y="1307"/>
                    </a:lnTo>
                    <a:lnTo>
                      <a:pt x="619" y="1307"/>
                    </a:lnTo>
                    <a:lnTo>
                      <a:pt x="630" y="1307"/>
                    </a:lnTo>
                    <a:lnTo>
                      <a:pt x="640" y="1307"/>
                    </a:lnTo>
                    <a:lnTo>
                      <a:pt x="651" y="1307"/>
                    </a:lnTo>
                    <a:lnTo>
                      <a:pt x="661" y="1307"/>
                    </a:lnTo>
                    <a:lnTo>
                      <a:pt x="673" y="1307"/>
                    </a:lnTo>
                    <a:lnTo>
                      <a:pt x="684" y="1307"/>
                    </a:lnTo>
                    <a:lnTo>
                      <a:pt x="694" y="1307"/>
                    </a:lnTo>
                    <a:lnTo>
                      <a:pt x="705" y="1307"/>
                    </a:lnTo>
                    <a:lnTo>
                      <a:pt x="716" y="1307"/>
                    </a:lnTo>
                    <a:lnTo>
                      <a:pt x="726" y="1307"/>
                    </a:lnTo>
                    <a:lnTo>
                      <a:pt x="738" y="1307"/>
                    </a:lnTo>
                    <a:lnTo>
                      <a:pt x="749" y="1307"/>
                    </a:lnTo>
                    <a:lnTo>
                      <a:pt x="759" y="1307"/>
                    </a:lnTo>
                    <a:lnTo>
                      <a:pt x="770" y="1307"/>
                    </a:lnTo>
                    <a:lnTo>
                      <a:pt x="827" y="1303"/>
                    </a:lnTo>
                    <a:lnTo>
                      <a:pt x="880" y="1297"/>
                    </a:lnTo>
                    <a:lnTo>
                      <a:pt x="932" y="1291"/>
                    </a:lnTo>
                    <a:lnTo>
                      <a:pt x="979" y="1284"/>
                    </a:lnTo>
                    <a:lnTo>
                      <a:pt x="1024" y="1275"/>
                    </a:lnTo>
                    <a:lnTo>
                      <a:pt x="1066" y="1266"/>
                    </a:lnTo>
                    <a:lnTo>
                      <a:pt x="1105" y="1257"/>
                    </a:lnTo>
                    <a:lnTo>
                      <a:pt x="1142" y="1247"/>
                    </a:lnTo>
                    <a:lnTo>
                      <a:pt x="1174" y="1236"/>
                    </a:lnTo>
                    <a:lnTo>
                      <a:pt x="1205" y="1225"/>
                    </a:lnTo>
                    <a:lnTo>
                      <a:pt x="1231" y="1212"/>
                    </a:lnTo>
                    <a:lnTo>
                      <a:pt x="1255" y="1200"/>
                    </a:lnTo>
                    <a:lnTo>
                      <a:pt x="1275" y="1187"/>
                    </a:lnTo>
                    <a:lnTo>
                      <a:pt x="1293" y="1173"/>
                    </a:lnTo>
                    <a:lnTo>
                      <a:pt x="1307" y="1159"/>
                    </a:lnTo>
                    <a:lnTo>
                      <a:pt x="1318" y="1144"/>
                    </a:lnTo>
                    <a:lnTo>
                      <a:pt x="1308" y="1032"/>
                    </a:lnTo>
                    <a:lnTo>
                      <a:pt x="1298" y="920"/>
                    </a:lnTo>
                    <a:lnTo>
                      <a:pt x="1288" y="807"/>
                    </a:lnTo>
                    <a:lnTo>
                      <a:pt x="1279" y="696"/>
                    </a:lnTo>
                    <a:lnTo>
                      <a:pt x="1269" y="583"/>
                    </a:lnTo>
                    <a:lnTo>
                      <a:pt x="1260" y="471"/>
                    </a:lnTo>
                    <a:lnTo>
                      <a:pt x="1250" y="359"/>
                    </a:lnTo>
                    <a:lnTo>
                      <a:pt x="1240" y="248"/>
                    </a:lnTo>
                    <a:lnTo>
                      <a:pt x="1213" y="234"/>
                    </a:lnTo>
                    <a:lnTo>
                      <a:pt x="1187" y="223"/>
                    </a:lnTo>
                    <a:lnTo>
                      <a:pt x="1161" y="212"/>
                    </a:lnTo>
                    <a:lnTo>
                      <a:pt x="1136" y="203"/>
                    </a:lnTo>
                    <a:lnTo>
                      <a:pt x="1110" y="195"/>
                    </a:lnTo>
                    <a:lnTo>
                      <a:pt x="1085" y="187"/>
                    </a:lnTo>
                    <a:lnTo>
                      <a:pt x="1061" y="181"/>
                    </a:lnTo>
                    <a:lnTo>
                      <a:pt x="1035" y="175"/>
                    </a:lnTo>
                    <a:lnTo>
                      <a:pt x="1010" y="169"/>
                    </a:lnTo>
                    <a:lnTo>
                      <a:pt x="984" y="164"/>
                    </a:lnTo>
                    <a:lnTo>
                      <a:pt x="958" y="160"/>
                    </a:lnTo>
                    <a:lnTo>
                      <a:pt x="932" y="157"/>
                    </a:lnTo>
                    <a:lnTo>
                      <a:pt x="904" y="153"/>
                    </a:lnTo>
                    <a:lnTo>
                      <a:pt x="876" y="150"/>
                    </a:lnTo>
                    <a:lnTo>
                      <a:pt x="847" y="147"/>
                    </a:lnTo>
                    <a:lnTo>
                      <a:pt x="817" y="144"/>
                    </a:lnTo>
                    <a:lnTo>
                      <a:pt x="817" y="137"/>
                    </a:lnTo>
                    <a:lnTo>
                      <a:pt x="818" y="131"/>
                    </a:lnTo>
                    <a:lnTo>
                      <a:pt x="818" y="125"/>
                    </a:lnTo>
                    <a:lnTo>
                      <a:pt x="819" y="119"/>
                    </a:lnTo>
                    <a:lnTo>
                      <a:pt x="832" y="101"/>
                    </a:lnTo>
                    <a:lnTo>
                      <a:pt x="837" y="84"/>
                    </a:lnTo>
                    <a:lnTo>
                      <a:pt x="834" y="67"/>
                    </a:lnTo>
                    <a:lnTo>
                      <a:pt x="824" y="51"/>
                    </a:lnTo>
                    <a:lnTo>
                      <a:pt x="810" y="35"/>
                    </a:lnTo>
                    <a:lnTo>
                      <a:pt x="791" y="22"/>
                    </a:lnTo>
                    <a:lnTo>
                      <a:pt x="771" y="12"/>
                    </a:lnTo>
                    <a:lnTo>
                      <a:pt x="751" y="5"/>
                    </a:lnTo>
                    <a:lnTo>
                      <a:pt x="741" y="4"/>
                    </a:lnTo>
                    <a:lnTo>
                      <a:pt x="730" y="4"/>
                    </a:lnTo>
                    <a:lnTo>
                      <a:pt x="720" y="3"/>
                    </a:lnTo>
                    <a:lnTo>
                      <a:pt x="710" y="2"/>
                    </a:lnTo>
                    <a:lnTo>
                      <a:pt x="699" y="2"/>
                    </a:lnTo>
                    <a:lnTo>
                      <a:pt x="689" y="1"/>
                    </a:lnTo>
                    <a:lnTo>
                      <a:pt x="679" y="1"/>
                    </a:lnTo>
                    <a:lnTo>
                      <a:pt x="668" y="0"/>
                    </a:lnTo>
                    <a:close/>
                  </a:path>
                </a:pathLst>
              </a:custGeom>
              <a:solidFill>
                <a:srgbClr val="E5E5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27"/>
              <p:cNvSpPr>
                <a:spLocks/>
              </p:cNvSpPr>
              <p:nvPr/>
            </p:nvSpPr>
            <p:spPr bwMode="auto">
              <a:xfrm>
                <a:off x="2526" y="2456"/>
                <a:ext cx="656" cy="644"/>
              </a:xfrm>
              <a:custGeom>
                <a:avLst/>
                <a:gdLst>
                  <a:gd name="T0" fmla="*/ 616 w 1312"/>
                  <a:gd name="T1" fmla="*/ 17 h 1288"/>
                  <a:gd name="T2" fmla="*/ 571 w 1312"/>
                  <a:gd name="T3" fmla="*/ 55 h 1288"/>
                  <a:gd name="T4" fmla="*/ 589 w 1312"/>
                  <a:gd name="T5" fmla="*/ 124 h 1288"/>
                  <a:gd name="T6" fmla="*/ 575 w 1312"/>
                  <a:gd name="T7" fmla="*/ 138 h 1288"/>
                  <a:gd name="T8" fmla="*/ 523 w 1312"/>
                  <a:gd name="T9" fmla="*/ 145 h 1288"/>
                  <a:gd name="T10" fmla="*/ 448 w 1312"/>
                  <a:gd name="T11" fmla="*/ 154 h 1288"/>
                  <a:gd name="T12" fmla="*/ 371 w 1312"/>
                  <a:gd name="T13" fmla="*/ 171 h 1288"/>
                  <a:gd name="T14" fmla="*/ 293 w 1312"/>
                  <a:gd name="T15" fmla="*/ 193 h 1288"/>
                  <a:gd name="T16" fmla="*/ 214 w 1312"/>
                  <a:gd name="T17" fmla="*/ 221 h 1288"/>
                  <a:gd name="T18" fmla="*/ 152 w 1312"/>
                  <a:gd name="T19" fmla="*/ 276 h 1288"/>
                  <a:gd name="T20" fmla="*/ 122 w 1312"/>
                  <a:gd name="T21" fmla="*/ 375 h 1288"/>
                  <a:gd name="T22" fmla="*/ 91 w 1312"/>
                  <a:gd name="T23" fmla="*/ 473 h 1288"/>
                  <a:gd name="T24" fmla="*/ 61 w 1312"/>
                  <a:gd name="T25" fmla="*/ 572 h 1288"/>
                  <a:gd name="T26" fmla="*/ 30 w 1312"/>
                  <a:gd name="T27" fmla="*/ 670 h 1288"/>
                  <a:gd name="T28" fmla="*/ 0 w 1312"/>
                  <a:gd name="T29" fmla="*/ 769 h 1288"/>
                  <a:gd name="T30" fmla="*/ 9 w 1312"/>
                  <a:gd name="T31" fmla="*/ 879 h 1288"/>
                  <a:gd name="T32" fmla="*/ 31 w 1312"/>
                  <a:gd name="T33" fmla="*/ 974 h 1288"/>
                  <a:gd name="T34" fmla="*/ 70 w 1312"/>
                  <a:gd name="T35" fmla="*/ 1057 h 1288"/>
                  <a:gd name="T36" fmla="*/ 129 w 1312"/>
                  <a:gd name="T37" fmla="*/ 1131 h 1288"/>
                  <a:gd name="T38" fmla="*/ 212 w 1312"/>
                  <a:gd name="T39" fmla="*/ 1202 h 1288"/>
                  <a:gd name="T40" fmla="*/ 290 w 1312"/>
                  <a:gd name="T41" fmla="*/ 1241 h 1288"/>
                  <a:gd name="T42" fmla="*/ 355 w 1312"/>
                  <a:gd name="T43" fmla="*/ 1257 h 1288"/>
                  <a:gd name="T44" fmla="*/ 420 w 1312"/>
                  <a:gd name="T45" fmla="*/ 1266 h 1288"/>
                  <a:gd name="T46" fmla="*/ 485 w 1312"/>
                  <a:gd name="T47" fmla="*/ 1273 h 1288"/>
                  <a:gd name="T48" fmla="*/ 550 w 1312"/>
                  <a:gd name="T49" fmla="*/ 1281 h 1288"/>
                  <a:gd name="T50" fmla="*/ 604 w 1312"/>
                  <a:gd name="T51" fmla="*/ 1288 h 1288"/>
                  <a:gd name="T52" fmla="*/ 635 w 1312"/>
                  <a:gd name="T53" fmla="*/ 1288 h 1288"/>
                  <a:gd name="T54" fmla="*/ 668 w 1312"/>
                  <a:gd name="T55" fmla="*/ 1288 h 1288"/>
                  <a:gd name="T56" fmla="*/ 701 w 1312"/>
                  <a:gd name="T57" fmla="*/ 1288 h 1288"/>
                  <a:gd name="T58" fmla="*/ 734 w 1312"/>
                  <a:gd name="T59" fmla="*/ 1288 h 1288"/>
                  <a:gd name="T60" fmla="*/ 766 w 1312"/>
                  <a:gd name="T61" fmla="*/ 1288 h 1288"/>
                  <a:gd name="T62" fmla="*/ 934 w 1312"/>
                  <a:gd name="T63" fmla="*/ 1270 h 1288"/>
                  <a:gd name="T64" fmla="*/ 1072 w 1312"/>
                  <a:gd name="T65" fmla="*/ 1245 h 1288"/>
                  <a:gd name="T66" fmla="*/ 1181 w 1312"/>
                  <a:gd name="T67" fmla="*/ 1214 h 1288"/>
                  <a:gd name="T68" fmla="*/ 1258 w 1312"/>
                  <a:gd name="T69" fmla="*/ 1176 h 1288"/>
                  <a:gd name="T70" fmla="*/ 1304 w 1312"/>
                  <a:gd name="T71" fmla="*/ 1136 h 1288"/>
                  <a:gd name="T72" fmla="*/ 1292 w 1312"/>
                  <a:gd name="T73" fmla="*/ 904 h 1288"/>
                  <a:gd name="T74" fmla="*/ 1264 w 1312"/>
                  <a:gd name="T75" fmla="*/ 575 h 1288"/>
                  <a:gd name="T76" fmla="*/ 1235 w 1312"/>
                  <a:gd name="T77" fmla="*/ 246 h 1288"/>
                  <a:gd name="T78" fmla="*/ 1156 w 1312"/>
                  <a:gd name="T79" fmla="*/ 210 h 1288"/>
                  <a:gd name="T80" fmla="*/ 1078 w 1312"/>
                  <a:gd name="T81" fmla="*/ 185 h 1288"/>
                  <a:gd name="T82" fmla="*/ 1001 w 1312"/>
                  <a:gd name="T83" fmla="*/ 168 h 1288"/>
                  <a:gd name="T84" fmla="*/ 921 w 1312"/>
                  <a:gd name="T85" fmla="*/ 155 h 1288"/>
                  <a:gd name="T86" fmla="*/ 834 w 1312"/>
                  <a:gd name="T87" fmla="*/ 145 h 1288"/>
                  <a:gd name="T88" fmla="*/ 805 w 1312"/>
                  <a:gd name="T89" fmla="*/ 129 h 1288"/>
                  <a:gd name="T90" fmla="*/ 820 w 1312"/>
                  <a:gd name="T91" fmla="*/ 99 h 1288"/>
                  <a:gd name="T92" fmla="*/ 815 w 1312"/>
                  <a:gd name="T93" fmla="*/ 49 h 1288"/>
                  <a:gd name="T94" fmla="*/ 766 w 1312"/>
                  <a:gd name="T95" fmla="*/ 11 h 1288"/>
                  <a:gd name="T96" fmla="*/ 725 w 1312"/>
                  <a:gd name="T97" fmla="*/ 3 h 1288"/>
                  <a:gd name="T98" fmla="*/ 694 w 1312"/>
                  <a:gd name="T99" fmla="*/ 1 h 1288"/>
                  <a:gd name="T100" fmla="*/ 663 w 1312"/>
                  <a:gd name="T101"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12" h="1288">
                    <a:moveTo>
                      <a:pt x="663" y="0"/>
                    </a:moveTo>
                    <a:lnTo>
                      <a:pt x="638" y="8"/>
                    </a:lnTo>
                    <a:lnTo>
                      <a:pt x="616" y="17"/>
                    </a:lnTo>
                    <a:lnTo>
                      <a:pt x="595" y="27"/>
                    </a:lnTo>
                    <a:lnTo>
                      <a:pt x="581" y="41"/>
                    </a:lnTo>
                    <a:lnTo>
                      <a:pt x="571" y="55"/>
                    </a:lnTo>
                    <a:lnTo>
                      <a:pt x="569" y="74"/>
                    </a:lnTo>
                    <a:lnTo>
                      <a:pt x="574" y="97"/>
                    </a:lnTo>
                    <a:lnTo>
                      <a:pt x="589" y="124"/>
                    </a:lnTo>
                    <a:lnTo>
                      <a:pt x="584" y="129"/>
                    </a:lnTo>
                    <a:lnTo>
                      <a:pt x="580" y="133"/>
                    </a:lnTo>
                    <a:lnTo>
                      <a:pt x="575" y="138"/>
                    </a:lnTo>
                    <a:lnTo>
                      <a:pt x="570" y="143"/>
                    </a:lnTo>
                    <a:lnTo>
                      <a:pt x="547" y="144"/>
                    </a:lnTo>
                    <a:lnTo>
                      <a:pt x="523" y="145"/>
                    </a:lnTo>
                    <a:lnTo>
                      <a:pt x="499" y="147"/>
                    </a:lnTo>
                    <a:lnTo>
                      <a:pt x="473" y="150"/>
                    </a:lnTo>
                    <a:lnTo>
                      <a:pt x="448" y="154"/>
                    </a:lnTo>
                    <a:lnTo>
                      <a:pt x="423" y="158"/>
                    </a:lnTo>
                    <a:lnTo>
                      <a:pt x="397" y="165"/>
                    </a:lnTo>
                    <a:lnTo>
                      <a:pt x="371" y="171"/>
                    </a:lnTo>
                    <a:lnTo>
                      <a:pt x="345" y="177"/>
                    </a:lnTo>
                    <a:lnTo>
                      <a:pt x="319" y="185"/>
                    </a:lnTo>
                    <a:lnTo>
                      <a:pt x="293" y="193"/>
                    </a:lnTo>
                    <a:lnTo>
                      <a:pt x="266" y="202"/>
                    </a:lnTo>
                    <a:lnTo>
                      <a:pt x="240" y="211"/>
                    </a:lnTo>
                    <a:lnTo>
                      <a:pt x="214" y="221"/>
                    </a:lnTo>
                    <a:lnTo>
                      <a:pt x="188" y="233"/>
                    </a:lnTo>
                    <a:lnTo>
                      <a:pt x="163" y="244"/>
                    </a:lnTo>
                    <a:lnTo>
                      <a:pt x="152" y="276"/>
                    </a:lnTo>
                    <a:lnTo>
                      <a:pt x="142" y="310"/>
                    </a:lnTo>
                    <a:lnTo>
                      <a:pt x="132" y="342"/>
                    </a:lnTo>
                    <a:lnTo>
                      <a:pt x="122" y="375"/>
                    </a:lnTo>
                    <a:lnTo>
                      <a:pt x="112" y="407"/>
                    </a:lnTo>
                    <a:lnTo>
                      <a:pt x="102" y="441"/>
                    </a:lnTo>
                    <a:lnTo>
                      <a:pt x="91" y="473"/>
                    </a:lnTo>
                    <a:lnTo>
                      <a:pt x="81" y="506"/>
                    </a:lnTo>
                    <a:lnTo>
                      <a:pt x="71" y="539"/>
                    </a:lnTo>
                    <a:lnTo>
                      <a:pt x="61" y="572"/>
                    </a:lnTo>
                    <a:lnTo>
                      <a:pt x="51" y="605"/>
                    </a:lnTo>
                    <a:lnTo>
                      <a:pt x="41" y="638"/>
                    </a:lnTo>
                    <a:lnTo>
                      <a:pt x="30" y="670"/>
                    </a:lnTo>
                    <a:lnTo>
                      <a:pt x="20" y="703"/>
                    </a:lnTo>
                    <a:lnTo>
                      <a:pt x="10" y="736"/>
                    </a:lnTo>
                    <a:lnTo>
                      <a:pt x="0" y="769"/>
                    </a:lnTo>
                    <a:lnTo>
                      <a:pt x="2" y="807"/>
                    </a:lnTo>
                    <a:lnTo>
                      <a:pt x="5" y="845"/>
                    </a:lnTo>
                    <a:lnTo>
                      <a:pt x="9" y="879"/>
                    </a:lnTo>
                    <a:lnTo>
                      <a:pt x="15" y="913"/>
                    </a:lnTo>
                    <a:lnTo>
                      <a:pt x="22" y="944"/>
                    </a:lnTo>
                    <a:lnTo>
                      <a:pt x="31" y="974"/>
                    </a:lnTo>
                    <a:lnTo>
                      <a:pt x="42" y="1003"/>
                    </a:lnTo>
                    <a:lnTo>
                      <a:pt x="55" y="1031"/>
                    </a:lnTo>
                    <a:lnTo>
                      <a:pt x="70" y="1057"/>
                    </a:lnTo>
                    <a:lnTo>
                      <a:pt x="87" y="1083"/>
                    </a:lnTo>
                    <a:lnTo>
                      <a:pt x="107" y="1107"/>
                    </a:lnTo>
                    <a:lnTo>
                      <a:pt x="129" y="1131"/>
                    </a:lnTo>
                    <a:lnTo>
                      <a:pt x="153" y="1156"/>
                    </a:lnTo>
                    <a:lnTo>
                      <a:pt x="181" y="1179"/>
                    </a:lnTo>
                    <a:lnTo>
                      <a:pt x="212" y="1202"/>
                    </a:lnTo>
                    <a:lnTo>
                      <a:pt x="246" y="1226"/>
                    </a:lnTo>
                    <a:lnTo>
                      <a:pt x="267" y="1234"/>
                    </a:lnTo>
                    <a:lnTo>
                      <a:pt x="290" y="1241"/>
                    </a:lnTo>
                    <a:lnTo>
                      <a:pt x="311" y="1247"/>
                    </a:lnTo>
                    <a:lnTo>
                      <a:pt x="332" y="1252"/>
                    </a:lnTo>
                    <a:lnTo>
                      <a:pt x="355" y="1257"/>
                    </a:lnTo>
                    <a:lnTo>
                      <a:pt x="376" y="1260"/>
                    </a:lnTo>
                    <a:lnTo>
                      <a:pt x="398" y="1263"/>
                    </a:lnTo>
                    <a:lnTo>
                      <a:pt x="420" y="1266"/>
                    </a:lnTo>
                    <a:lnTo>
                      <a:pt x="441" y="1268"/>
                    </a:lnTo>
                    <a:lnTo>
                      <a:pt x="463" y="1270"/>
                    </a:lnTo>
                    <a:lnTo>
                      <a:pt x="485" y="1273"/>
                    </a:lnTo>
                    <a:lnTo>
                      <a:pt x="506" y="1276"/>
                    </a:lnTo>
                    <a:lnTo>
                      <a:pt x="527" y="1278"/>
                    </a:lnTo>
                    <a:lnTo>
                      <a:pt x="550" y="1281"/>
                    </a:lnTo>
                    <a:lnTo>
                      <a:pt x="571" y="1284"/>
                    </a:lnTo>
                    <a:lnTo>
                      <a:pt x="592" y="1288"/>
                    </a:lnTo>
                    <a:lnTo>
                      <a:pt x="604" y="1288"/>
                    </a:lnTo>
                    <a:lnTo>
                      <a:pt x="614" y="1288"/>
                    </a:lnTo>
                    <a:lnTo>
                      <a:pt x="625" y="1288"/>
                    </a:lnTo>
                    <a:lnTo>
                      <a:pt x="635" y="1288"/>
                    </a:lnTo>
                    <a:lnTo>
                      <a:pt x="646" y="1288"/>
                    </a:lnTo>
                    <a:lnTo>
                      <a:pt x="657" y="1288"/>
                    </a:lnTo>
                    <a:lnTo>
                      <a:pt x="668" y="1288"/>
                    </a:lnTo>
                    <a:lnTo>
                      <a:pt x="679" y="1288"/>
                    </a:lnTo>
                    <a:lnTo>
                      <a:pt x="690" y="1288"/>
                    </a:lnTo>
                    <a:lnTo>
                      <a:pt x="701" y="1288"/>
                    </a:lnTo>
                    <a:lnTo>
                      <a:pt x="711" y="1288"/>
                    </a:lnTo>
                    <a:lnTo>
                      <a:pt x="722" y="1288"/>
                    </a:lnTo>
                    <a:lnTo>
                      <a:pt x="734" y="1288"/>
                    </a:lnTo>
                    <a:lnTo>
                      <a:pt x="745" y="1288"/>
                    </a:lnTo>
                    <a:lnTo>
                      <a:pt x="755" y="1288"/>
                    </a:lnTo>
                    <a:lnTo>
                      <a:pt x="766" y="1288"/>
                    </a:lnTo>
                    <a:lnTo>
                      <a:pt x="825" y="1283"/>
                    </a:lnTo>
                    <a:lnTo>
                      <a:pt x="881" y="1278"/>
                    </a:lnTo>
                    <a:lnTo>
                      <a:pt x="934" y="1270"/>
                    </a:lnTo>
                    <a:lnTo>
                      <a:pt x="984" y="1263"/>
                    </a:lnTo>
                    <a:lnTo>
                      <a:pt x="1029" y="1254"/>
                    </a:lnTo>
                    <a:lnTo>
                      <a:pt x="1072" y="1245"/>
                    </a:lnTo>
                    <a:lnTo>
                      <a:pt x="1112" y="1235"/>
                    </a:lnTo>
                    <a:lnTo>
                      <a:pt x="1148" y="1225"/>
                    </a:lnTo>
                    <a:lnTo>
                      <a:pt x="1181" y="1214"/>
                    </a:lnTo>
                    <a:lnTo>
                      <a:pt x="1210" y="1201"/>
                    </a:lnTo>
                    <a:lnTo>
                      <a:pt x="1235" y="1189"/>
                    </a:lnTo>
                    <a:lnTo>
                      <a:pt x="1258" y="1176"/>
                    </a:lnTo>
                    <a:lnTo>
                      <a:pt x="1277" y="1164"/>
                    </a:lnTo>
                    <a:lnTo>
                      <a:pt x="1292" y="1150"/>
                    </a:lnTo>
                    <a:lnTo>
                      <a:pt x="1304" y="1136"/>
                    </a:lnTo>
                    <a:lnTo>
                      <a:pt x="1312" y="1123"/>
                    </a:lnTo>
                    <a:lnTo>
                      <a:pt x="1303" y="1014"/>
                    </a:lnTo>
                    <a:lnTo>
                      <a:pt x="1292" y="904"/>
                    </a:lnTo>
                    <a:lnTo>
                      <a:pt x="1283" y="794"/>
                    </a:lnTo>
                    <a:lnTo>
                      <a:pt x="1274" y="684"/>
                    </a:lnTo>
                    <a:lnTo>
                      <a:pt x="1264" y="575"/>
                    </a:lnTo>
                    <a:lnTo>
                      <a:pt x="1255" y="465"/>
                    </a:lnTo>
                    <a:lnTo>
                      <a:pt x="1245" y="355"/>
                    </a:lnTo>
                    <a:lnTo>
                      <a:pt x="1235" y="246"/>
                    </a:lnTo>
                    <a:lnTo>
                      <a:pt x="1208" y="233"/>
                    </a:lnTo>
                    <a:lnTo>
                      <a:pt x="1182" y="221"/>
                    </a:lnTo>
                    <a:lnTo>
                      <a:pt x="1156" y="210"/>
                    </a:lnTo>
                    <a:lnTo>
                      <a:pt x="1130" y="201"/>
                    </a:lnTo>
                    <a:lnTo>
                      <a:pt x="1104" y="193"/>
                    </a:lnTo>
                    <a:lnTo>
                      <a:pt x="1078" y="185"/>
                    </a:lnTo>
                    <a:lnTo>
                      <a:pt x="1053" y="179"/>
                    </a:lnTo>
                    <a:lnTo>
                      <a:pt x="1027" y="173"/>
                    </a:lnTo>
                    <a:lnTo>
                      <a:pt x="1001" y="168"/>
                    </a:lnTo>
                    <a:lnTo>
                      <a:pt x="974" y="163"/>
                    </a:lnTo>
                    <a:lnTo>
                      <a:pt x="948" y="158"/>
                    </a:lnTo>
                    <a:lnTo>
                      <a:pt x="921" y="155"/>
                    </a:lnTo>
                    <a:lnTo>
                      <a:pt x="892" y="151"/>
                    </a:lnTo>
                    <a:lnTo>
                      <a:pt x="864" y="148"/>
                    </a:lnTo>
                    <a:lnTo>
                      <a:pt x="834" y="145"/>
                    </a:lnTo>
                    <a:lnTo>
                      <a:pt x="804" y="142"/>
                    </a:lnTo>
                    <a:lnTo>
                      <a:pt x="805" y="135"/>
                    </a:lnTo>
                    <a:lnTo>
                      <a:pt x="805" y="129"/>
                    </a:lnTo>
                    <a:lnTo>
                      <a:pt x="805" y="123"/>
                    </a:lnTo>
                    <a:lnTo>
                      <a:pt x="806" y="116"/>
                    </a:lnTo>
                    <a:lnTo>
                      <a:pt x="820" y="99"/>
                    </a:lnTo>
                    <a:lnTo>
                      <a:pt x="825" y="81"/>
                    </a:lnTo>
                    <a:lnTo>
                      <a:pt x="823" y="65"/>
                    </a:lnTo>
                    <a:lnTo>
                      <a:pt x="815" y="49"/>
                    </a:lnTo>
                    <a:lnTo>
                      <a:pt x="802" y="35"/>
                    </a:lnTo>
                    <a:lnTo>
                      <a:pt x="784" y="21"/>
                    </a:lnTo>
                    <a:lnTo>
                      <a:pt x="766" y="11"/>
                    </a:lnTo>
                    <a:lnTo>
                      <a:pt x="746" y="4"/>
                    </a:lnTo>
                    <a:lnTo>
                      <a:pt x="736" y="4"/>
                    </a:lnTo>
                    <a:lnTo>
                      <a:pt x="725" y="3"/>
                    </a:lnTo>
                    <a:lnTo>
                      <a:pt x="715" y="3"/>
                    </a:lnTo>
                    <a:lnTo>
                      <a:pt x="705" y="2"/>
                    </a:lnTo>
                    <a:lnTo>
                      <a:pt x="694" y="1"/>
                    </a:lnTo>
                    <a:lnTo>
                      <a:pt x="684" y="1"/>
                    </a:lnTo>
                    <a:lnTo>
                      <a:pt x="674" y="0"/>
                    </a:lnTo>
                    <a:lnTo>
                      <a:pt x="663" y="0"/>
                    </a:lnTo>
                    <a:close/>
                  </a:path>
                </a:pathLst>
              </a:custGeom>
              <a:solidFill>
                <a:srgbClr val="F2F2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8"/>
              <p:cNvSpPr>
                <a:spLocks/>
              </p:cNvSpPr>
              <p:nvPr/>
            </p:nvSpPr>
            <p:spPr bwMode="auto">
              <a:xfrm>
                <a:off x="2529" y="2460"/>
                <a:ext cx="652" cy="635"/>
              </a:xfrm>
              <a:custGeom>
                <a:avLst/>
                <a:gdLst>
                  <a:gd name="T0" fmla="*/ 633 w 1306"/>
                  <a:gd name="T1" fmla="*/ 8 h 1271"/>
                  <a:gd name="T2" fmla="*/ 593 w 1306"/>
                  <a:gd name="T3" fmla="*/ 28 h 1271"/>
                  <a:gd name="T4" fmla="*/ 572 w 1306"/>
                  <a:gd name="T5" fmla="*/ 55 h 1271"/>
                  <a:gd name="T6" fmla="*/ 577 w 1306"/>
                  <a:gd name="T7" fmla="*/ 96 h 1271"/>
                  <a:gd name="T8" fmla="*/ 573 w 1306"/>
                  <a:gd name="T9" fmla="*/ 142 h 1271"/>
                  <a:gd name="T10" fmla="*/ 525 w 1306"/>
                  <a:gd name="T11" fmla="*/ 144 h 1271"/>
                  <a:gd name="T12" fmla="*/ 475 w 1306"/>
                  <a:gd name="T13" fmla="*/ 149 h 1271"/>
                  <a:gd name="T14" fmla="*/ 422 w 1306"/>
                  <a:gd name="T15" fmla="*/ 159 h 1271"/>
                  <a:gd name="T16" fmla="*/ 369 w 1306"/>
                  <a:gd name="T17" fmla="*/ 171 h 1271"/>
                  <a:gd name="T18" fmla="*/ 314 w 1306"/>
                  <a:gd name="T19" fmla="*/ 185 h 1271"/>
                  <a:gd name="T20" fmla="*/ 260 w 1306"/>
                  <a:gd name="T21" fmla="*/ 202 h 1271"/>
                  <a:gd name="T22" fmla="*/ 207 w 1306"/>
                  <a:gd name="T23" fmla="*/ 223 h 1271"/>
                  <a:gd name="T24" fmla="*/ 156 w 1306"/>
                  <a:gd name="T25" fmla="*/ 245 h 1271"/>
                  <a:gd name="T26" fmla="*/ 2 w 1306"/>
                  <a:gd name="T27" fmla="*/ 783 h 1271"/>
                  <a:gd name="T28" fmla="*/ 9 w 1306"/>
                  <a:gd name="T29" fmla="*/ 856 h 1271"/>
                  <a:gd name="T30" fmla="*/ 22 w 1306"/>
                  <a:gd name="T31" fmla="*/ 922 h 1271"/>
                  <a:gd name="T32" fmla="*/ 42 w 1306"/>
                  <a:gd name="T33" fmla="*/ 983 h 1271"/>
                  <a:gd name="T34" fmla="*/ 69 w 1306"/>
                  <a:gd name="T35" fmla="*/ 1038 h 1271"/>
                  <a:gd name="T36" fmla="*/ 106 w 1306"/>
                  <a:gd name="T37" fmla="*/ 1090 h 1271"/>
                  <a:gd name="T38" fmla="*/ 152 w 1306"/>
                  <a:gd name="T39" fmla="*/ 1139 h 1271"/>
                  <a:gd name="T40" fmla="*/ 211 w 1306"/>
                  <a:gd name="T41" fmla="*/ 1185 h 1271"/>
                  <a:gd name="T42" fmla="*/ 266 w 1306"/>
                  <a:gd name="T43" fmla="*/ 1218 h 1271"/>
                  <a:gd name="T44" fmla="*/ 309 w 1306"/>
                  <a:gd name="T45" fmla="*/ 1231 h 1271"/>
                  <a:gd name="T46" fmla="*/ 353 w 1306"/>
                  <a:gd name="T47" fmla="*/ 1241 h 1271"/>
                  <a:gd name="T48" fmla="*/ 395 w 1306"/>
                  <a:gd name="T49" fmla="*/ 1247 h 1271"/>
                  <a:gd name="T50" fmla="*/ 438 w 1306"/>
                  <a:gd name="T51" fmla="*/ 1252 h 1271"/>
                  <a:gd name="T52" fmla="*/ 481 w 1306"/>
                  <a:gd name="T53" fmla="*/ 1256 h 1271"/>
                  <a:gd name="T54" fmla="*/ 523 w 1306"/>
                  <a:gd name="T55" fmla="*/ 1260 h 1271"/>
                  <a:gd name="T56" fmla="*/ 566 w 1306"/>
                  <a:gd name="T57" fmla="*/ 1267 h 1271"/>
                  <a:gd name="T58" fmla="*/ 762 w 1306"/>
                  <a:gd name="T59" fmla="*/ 1271 h 1271"/>
                  <a:gd name="T60" fmla="*/ 882 w 1306"/>
                  <a:gd name="T61" fmla="*/ 1259 h 1271"/>
                  <a:gd name="T62" fmla="*/ 988 w 1306"/>
                  <a:gd name="T63" fmla="*/ 1244 h 1271"/>
                  <a:gd name="T64" fmla="*/ 1079 w 1306"/>
                  <a:gd name="T65" fmla="*/ 1225 h 1271"/>
                  <a:gd name="T66" fmla="*/ 1154 w 1306"/>
                  <a:gd name="T67" fmla="*/ 1203 h 1271"/>
                  <a:gd name="T68" fmla="*/ 1215 w 1306"/>
                  <a:gd name="T69" fmla="*/ 1179 h 1271"/>
                  <a:gd name="T70" fmla="*/ 1261 w 1306"/>
                  <a:gd name="T71" fmla="*/ 1154 h 1271"/>
                  <a:gd name="T72" fmla="*/ 1291 w 1306"/>
                  <a:gd name="T73" fmla="*/ 1128 h 1271"/>
                  <a:gd name="T74" fmla="*/ 1306 w 1306"/>
                  <a:gd name="T75" fmla="*/ 1104 h 1271"/>
                  <a:gd name="T76" fmla="*/ 1204 w 1306"/>
                  <a:gd name="T77" fmla="*/ 233 h 1271"/>
                  <a:gd name="T78" fmla="*/ 1150 w 1306"/>
                  <a:gd name="T79" fmla="*/ 210 h 1271"/>
                  <a:gd name="T80" fmla="*/ 1097 w 1306"/>
                  <a:gd name="T81" fmla="*/ 192 h 1271"/>
                  <a:gd name="T82" fmla="*/ 1045 w 1306"/>
                  <a:gd name="T83" fmla="*/ 178 h 1271"/>
                  <a:gd name="T84" fmla="*/ 991 w 1306"/>
                  <a:gd name="T85" fmla="*/ 167 h 1271"/>
                  <a:gd name="T86" fmla="*/ 937 w 1306"/>
                  <a:gd name="T87" fmla="*/ 158 h 1271"/>
                  <a:gd name="T88" fmla="*/ 880 w 1306"/>
                  <a:gd name="T89" fmla="*/ 150 h 1271"/>
                  <a:gd name="T90" fmla="*/ 822 w 1306"/>
                  <a:gd name="T91" fmla="*/ 144 h 1271"/>
                  <a:gd name="T92" fmla="*/ 794 w 1306"/>
                  <a:gd name="T93" fmla="*/ 115 h 1271"/>
                  <a:gd name="T94" fmla="*/ 814 w 1306"/>
                  <a:gd name="T95" fmla="*/ 81 h 1271"/>
                  <a:gd name="T96" fmla="*/ 806 w 1306"/>
                  <a:gd name="T97" fmla="*/ 49 h 1271"/>
                  <a:gd name="T98" fmla="*/ 778 w 1306"/>
                  <a:gd name="T99" fmla="*/ 21 h 1271"/>
                  <a:gd name="T100" fmla="*/ 740 w 1306"/>
                  <a:gd name="T101" fmla="*/ 4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6" h="1271">
                    <a:moveTo>
                      <a:pt x="657" y="0"/>
                    </a:moveTo>
                    <a:lnTo>
                      <a:pt x="633" y="8"/>
                    </a:lnTo>
                    <a:lnTo>
                      <a:pt x="611" y="17"/>
                    </a:lnTo>
                    <a:lnTo>
                      <a:pt x="593" y="28"/>
                    </a:lnTo>
                    <a:lnTo>
                      <a:pt x="579" y="40"/>
                    </a:lnTo>
                    <a:lnTo>
                      <a:pt x="572" y="55"/>
                    </a:lnTo>
                    <a:lnTo>
                      <a:pt x="571" y="73"/>
                    </a:lnTo>
                    <a:lnTo>
                      <a:pt x="577" y="96"/>
                    </a:lnTo>
                    <a:lnTo>
                      <a:pt x="592" y="123"/>
                    </a:lnTo>
                    <a:lnTo>
                      <a:pt x="573" y="142"/>
                    </a:lnTo>
                    <a:lnTo>
                      <a:pt x="550" y="143"/>
                    </a:lnTo>
                    <a:lnTo>
                      <a:pt x="525" y="144"/>
                    </a:lnTo>
                    <a:lnTo>
                      <a:pt x="500" y="146"/>
                    </a:lnTo>
                    <a:lnTo>
                      <a:pt x="475" y="149"/>
                    </a:lnTo>
                    <a:lnTo>
                      <a:pt x="448" y="154"/>
                    </a:lnTo>
                    <a:lnTo>
                      <a:pt x="422" y="159"/>
                    </a:lnTo>
                    <a:lnTo>
                      <a:pt x="395" y="164"/>
                    </a:lnTo>
                    <a:lnTo>
                      <a:pt x="369" y="171"/>
                    </a:lnTo>
                    <a:lnTo>
                      <a:pt x="341" y="177"/>
                    </a:lnTo>
                    <a:lnTo>
                      <a:pt x="314" y="185"/>
                    </a:lnTo>
                    <a:lnTo>
                      <a:pt x="288" y="193"/>
                    </a:lnTo>
                    <a:lnTo>
                      <a:pt x="260" y="202"/>
                    </a:lnTo>
                    <a:lnTo>
                      <a:pt x="234" y="212"/>
                    </a:lnTo>
                    <a:lnTo>
                      <a:pt x="207" y="223"/>
                    </a:lnTo>
                    <a:lnTo>
                      <a:pt x="181" y="234"/>
                    </a:lnTo>
                    <a:lnTo>
                      <a:pt x="156" y="245"/>
                    </a:lnTo>
                    <a:lnTo>
                      <a:pt x="0" y="744"/>
                    </a:lnTo>
                    <a:lnTo>
                      <a:pt x="2" y="783"/>
                    </a:lnTo>
                    <a:lnTo>
                      <a:pt x="5" y="821"/>
                    </a:lnTo>
                    <a:lnTo>
                      <a:pt x="9" y="856"/>
                    </a:lnTo>
                    <a:lnTo>
                      <a:pt x="14" y="890"/>
                    </a:lnTo>
                    <a:lnTo>
                      <a:pt x="22" y="922"/>
                    </a:lnTo>
                    <a:lnTo>
                      <a:pt x="31" y="954"/>
                    </a:lnTo>
                    <a:lnTo>
                      <a:pt x="42" y="983"/>
                    </a:lnTo>
                    <a:lnTo>
                      <a:pt x="54" y="1011"/>
                    </a:lnTo>
                    <a:lnTo>
                      <a:pt x="69" y="1038"/>
                    </a:lnTo>
                    <a:lnTo>
                      <a:pt x="86" y="1064"/>
                    </a:lnTo>
                    <a:lnTo>
                      <a:pt x="106" y="1090"/>
                    </a:lnTo>
                    <a:lnTo>
                      <a:pt x="128" y="1114"/>
                    </a:lnTo>
                    <a:lnTo>
                      <a:pt x="152" y="1139"/>
                    </a:lnTo>
                    <a:lnTo>
                      <a:pt x="181" y="1162"/>
                    </a:lnTo>
                    <a:lnTo>
                      <a:pt x="211" y="1185"/>
                    </a:lnTo>
                    <a:lnTo>
                      <a:pt x="245" y="1209"/>
                    </a:lnTo>
                    <a:lnTo>
                      <a:pt x="266" y="1218"/>
                    </a:lnTo>
                    <a:lnTo>
                      <a:pt x="288" y="1225"/>
                    </a:lnTo>
                    <a:lnTo>
                      <a:pt x="309" y="1231"/>
                    </a:lnTo>
                    <a:lnTo>
                      <a:pt x="331" y="1236"/>
                    </a:lnTo>
                    <a:lnTo>
                      <a:pt x="353" y="1241"/>
                    </a:lnTo>
                    <a:lnTo>
                      <a:pt x="374" y="1244"/>
                    </a:lnTo>
                    <a:lnTo>
                      <a:pt x="395" y="1247"/>
                    </a:lnTo>
                    <a:lnTo>
                      <a:pt x="417" y="1250"/>
                    </a:lnTo>
                    <a:lnTo>
                      <a:pt x="438" y="1252"/>
                    </a:lnTo>
                    <a:lnTo>
                      <a:pt x="459" y="1254"/>
                    </a:lnTo>
                    <a:lnTo>
                      <a:pt x="481" y="1256"/>
                    </a:lnTo>
                    <a:lnTo>
                      <a:pt x="502" y="1258"/>
                    </a:lnTo>
                    <a:lnTo>
                      <a:pt x="523" y="1260"/>
                    </a:lnTo>
                    <a:lnTo>
                      <a:pt x="545" y="1263"/>
                    </a:lnTo>
                    <a:lnTo>
                      <a:pt x="566" y="1267"/>
                    </a:lnTo>
                    <a:lnTo>
                      <a:pt x="587" y="1271"/>
                    </a:lnTo>
                    <a:lnTo>
                      <a:pt x="762" y="1271"/>
                    </a:lnTo>
                    <a:lnTo>
                      <a:pt x="824" y="1265"/>
                    </a:lnTo>
                    <a:lnTo>
                      <a:pt x="882" y="1259"/>
                    </a:lnTo>
                    <a:lnTo>
                      <a:pt x="937" y="1252"/>
                    </a:lnTo>
                    <a:lnTo>
                      <a:pt x="988" y="1244"/>
                    </a:lnTo>
                    <a:lnTo>
                      <a:pt x="1035" y="1235"/>
                    </a:lnTo>
                    <a:lnTo>
                      <a:pt x="1079" y="1225"/>
                    </a:lnTo>
                    <a:lnTo>
                      <a:pt x="1119" y="1214"/>
                    </a:lnTo>
                    <a:lnTo>
                      <a:pt x="1154" y="1203"/>
                    </a:lnTo>
                    <a:lnTo>
                      <a:pt x="1187" y="1191"/>
                    </a:lnTo>
                    <a:lnTo>
                      <a:pt x="1215" y="1179"/>
                    </a:lnTo>
                    <a:lnTo>
                      <a:pt x="1241" y="1167"/>
                    </a:lnTo>
                    <a:lnTo>
                      <a:pt x="1261" y="1154"/>
                    </a:lnTo>
                    <a:lnTo>
                      <a:pt x="1278" y="1142"/>
                    </a:lnTo>
                    <a:lnTo>
                      <a:pt x="1291" y="1128"/>
                    </a:lnTo>
                    <a:lnTo>
                      <a:pt x="1301" y="1116"/>
                    </a:lnTo>
                    <a:lnTo>
                      <a:pt x="1306" y="1104"/>
                    </a:lnTo>
                    <a:lnTo>
                      <a:pt x="1232" y="246"/>
                    </a:lnTo>
                    <a:lnTo>
                      <a:pt x="1204" y="233"/>
                    </a:lnTo>
                    <a:lnTo>
                      <a:pt x="1178" y="222"/>
                    </a:lnTo>
                    <a:lnTo>
                      <a:pt x="1150" y="210"/>
                    </a:lnTo>
                    <a:lnTo>
                      <a:pt x="1124" y="201"/>
                    </a:lnTo>
                    <a:lnTo>
                      <a:pt x="1097" y="192"/>
                    </a:lnTo>
                    <a:lnTo>
                      <a:pt x="1071" y="185"/>
                    </a:lnTo>
                    <a:lnTo>
                      <a:pt x="1045" y="178"/>
                    </a:lnTo>
                    <a:lnTo>
                      <a:pt x="1018" y="172"/>
                    </a:lnTo>
                    <a:lnTo>
                      <a:pt x="991" y="167"/>
                    </a:lnTo>
                    <a:lnTo>
                      <a:pt x="964" y="163"/>
                    </a:lnTo>
                    <a:lnTo>
                      <a:pt x="937" y="158"/>
                    </a:lnTo>
                    <a:lnTo>
                      <a:pt x="908" y="155"/>
                    </a:lnTo>
                    <a:lnTo>
                      <a:pt x="880" y="150"/>
                    </a:lnTo>
                    <a:lnTo>
                      <a:pt x="852" y="147"/>
                    </a:lnTo>
                    <a:lnTo>
                      <a:pt x="822" y="144"/>
                    </a:lnTo>
                    <a:lnTo>
                      <a:pt x="792" y="141"/>
                    </a:lnTo>
                    <a:lnTo>
                      <a:pt x="794" y="115"/>
                    </a:lnTo>
                    <a:lnTo>
                      <a:pt x="808" y="98"/>
                    </a:lnTo>
                    <a:lnTo>
                      <a:pt x="814" y="81"/>
                    </a:lnTo>
                    <a:lnTo>
                      <a:pt x="813" y="64"/>
                    </a:lnTo>
                    <a:lnTo>
                      <a:pt x="806" y="49"/>
                    </a:lnTo>
                    <a:lnTo>
                      <a:pt x="794" y="34"/>
                    </a:lnTo>
                    <a:lnTo>
                      <a:pt x="778" y="21"/>
                    </a:lnTo>
                    <a:lnTo>
                      <a:pt x="760" y="11"/>
                    </a:lnTo>
                    <a:lnTo>
                      <a:pt x="740" y="4"/>
                    </a:lnTo>
                    <a:lnTo>
                      <a:pt x="6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9"/>
              <p:cNvSpPr>
                <a:spLocks/>
              </p:cNvSpPr>
              <p:nvPr/>
            </p:nvSpPr>
            <p:spPr bwMode="auto">
              <a:xfrm>
                <a:off x="3151" y="2653"/>
                <a:ext cx="72" cy="114"/>
              </a:xfrm>
              <a:custGeom>
                <a:avLst/>
                <a:gdLst>
                  <a:gd name="T0" fmla="*/ 0 w 143"/>
                  <a:gd name="T1" fmla="*/ 47 h 229"/>
                  <a:gd name="T2" fmla="*/ 63 w 143"/>
                  <a:gd name="T3" fmla="*/ 64 h 229"/>
                  <a:gd name="T4" fmla="*/ 102 w 143"/>
                  <a:gd name="T5" fmla="*/ 120 h 229"/>
                  <a:gd name="T6" fmla="*/ 74 w 143"/>
                  <a:gd name="T7" fmla="*/ 189 h 229"/>
                  <a:gd name="T8" fmla="*/ 74 w 143"/>
                  <a:gd name="T9" fmla="*/ 229 h 229"/>
                  <a:gd name="T10" fmla="*/ 143 w 143"/>
                  <a:gd name="T11" fmla="*/ 148 h 229"/>
                  <a:gd name="T12" fmla="*/ 126 w 143"/>
                  <a:gd name="T13" fmla="*/ 80 h 229"/>
                  <a:gd name="T14" fmla="*/ 0 w 143"/>
                  <a:gd name="T15" fmla="*/ 0 h 229"/>
                  <a:gd name="T16" fmla="*/ 0 w 143"/>
                  <a:gd name="T17" fmla="*/ 4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29">
                    <a:moveTo>
                      <a:pt x="0" y="47"/>
                    </a:moveTo>
                    <a:lnTo>
                      <a:pt x="63" y="64"/>
                    </a:lnTo>
                    <a:lnTo>
                      <a:pt x="102" y="120"/>
                    </a:lnTo>
                    <a:lnTo>
                      <a:pt x="74" y="189"/>
                    </a:lnTo>
                    <a:lnTo>
                      <a:pt x="74" y="229"/>
                    </a:lnTo>
                    <a:lnTo>
                      <a:pt x="143" y="148"/>
                    </a:lnTo>
                    <a:lnTo>
                      <a:pt x="126" y="80"/>
                    </a:lnTo>
                    <a:lnTo>
                      <a:pt x="0" y="0"/>
                    </a:lnTo>
                    <a:lnTo>
                      <a:pt x="0" y="47"/>
                    </a:lnTo>
                    <a:close/>
                  </a:path>
                </a:pathLst>
              </a:custGeom>
              <a:solidFill>
                <a:srgbClr val="1C2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30"/>
              <p:cNvSpPr>
                <a:spLocks/>
              </p:cNvSpPr>
              <p:nvPr/>
            </p:nvSpPr>
            <p:spPr bwMode="auto">
              <a:xfrm>
                <a:off x="2546" y="2622"/>
                <a:ext cx="665" cy="461"/>
              </a:xfrm>
              <a:custGeom>
                <a:avLst/>
                <a:gdLst>
                  <a:gd name="T0" fmla="*/ 82 w 1331"/>
                  <a:gd name="T1" fmla="*/ 157 h 921"/>
                  <a:gd name="T2" fmla="*/ 0 w 1331"/>
                  <a:gd name="T3" fmla="*/ 547 h 921"/>
                  <a:gd name="T4" fmla="*/ 22 w 1331"/>
                  <a:gd name="T5" fmla="*/ 614 h 921"/>
                  <a:gd name="T6" fmla="*/ 46 w 1331"/>
                  <a:gd name="T7" fmla="*/ 673 h 921"/>
                  <a:gd name="T8" fmla="*/ 74 w 1331"/>
                  <a:gd name="T9" fmla="*/ 723 h 921"/>
                  <a:gd name="T10" fmla="*/ 103 w 1331"/>
                  <a:gd name="T11" fmla="*/ 765 h 921"/>
                  <a:gd name="T12" fmla="*/ 137 w 1331"/>
                  <a:gd name="T13" fmla="*/ 800 h 921"/>
                  <a:gd name="T14" fmla="*/ 172 w 1331"/>
                  <a:gd name="T15" fmla="*/ 829 h 921"/>
                  <a:gd name="T16" fmla="*/ 211 w 1331"/>
                  <a:gd name="T17" fmla="*/ 852 h 921"/>
                  <a:gd name="T18" fmla="*/ 253 w 1331"/>
                  <a:gd name="T19" fmla="*/ 869 h 921"/>
                  <a:gd name="T20" fmla="*/ 298 w 1331"/>
                  <a:gd name="T21" fmla="*/ 884 h 921"/>
                  <a:gd name="T22" fmla="*/ 347 w 1331"/>
                  <a:gd name="T23" fmla="*/ 894 h 921"/>
                  <a:gd name="T24" fmla="*/ 399 w 1331"/>
                  <a:gd name="T25" fmla="*/ 902 h 921"/>
                  <a:gd name="T26" fmla="*/ 454 w 1331"/>
                  <a:gd name="T27" fmla="*/ 907 h 921"/>
                  <a:gd name="T28" fmla="*/ 514 w 1331"/>
                  <a:gd name="T29" fmla="*/ 911 h 921"/>
                  <a:gd name="T30" fmla="*/ 577 w 1331"/>
                  <a:gd name="T31" fmla="*/ 914 h 921"/>
                  <a:gd name="T32" fmla="*/ 644 w 1331"/>
                  <a:gd name="T33" fmla="*/ 917 h 921"/>
                  <a:gd name="T34" fmla="*/ 715 w 1331"/>
                  <a:gd name="T35" fmla="*/ 921 h 921"/>
                  <a:gd name="T36" fmla="*/ 822 w 1331"/>
                  <a:gd name="T37" fmla="*/ 912 h 921"/>
                  <a:gd name="T38" fmla="*/ 922 w 1331"/>
                  <a:gd name="T39" fmla="*/ 900 h 921"/>
                  <a:gd name="T40" fmla="*/ 1015 w 1331"/>
                  <a:gd name="T41" fmla="*/ 883 h 921"/>
                  <a:gd name="T42" fmla="*/ 1099 w 1331"/>
                  <a:gd name="T43" fmla="*/ 857 h 921"/>
                  <a:gd name="T44" fmla="*/ 1173 w 1331"/>
                  <a:gd name="T45" fmla="*/ 820 h 921"/>
                  <a:gd name="T46" fmla="*/ 1234 w 1331"/>
                  <a:gd name="T47" fmla="*/ 767 h 921"/>
                  <a:gd name="T48" fmla="*/ 1282 w 1331"/>
                  <a:gd name="T49" fmla="*/ 696 h 921"/>
                  <a:gd name="T50" fmla="*/ 1313 w 1331"/>
                  <a:gd name="T51" fmla="*/ 602 h 921"/>
                  <a:gd name="T52" fmla="*/ 1329 w 1331"/>
                  <a:gd name="T53" fmla="*/ 506 h 921"/>
                  <a:gd name="T54" fmla="*/ 1328 w 1331"/>
                  <a:gd name="T55" fmla="*/ 387 h 921"/>
                  <a:gd name="T56" fmla="*/ 1317 w 1331"/>
                  <a:gd name="T57" fmla="*/ 318 h 921"/>
                  <a:gd name="T58" fmla="*/ 1297 w 1331"/>
                  <a:gd name="T59" fmla="*/ 252 h 921"/>
                  <a:gd name="T60" fmla="*/ 1266 w 1331"/>
                  <a:gd name="T61" fmla="*/ 194 h 921"/>
                  <a:gd name="T62" fmla="*/ 1222 w 1331"/>
                  <a:gd name="T63" fmla="*/ 147 h 921"/>
                  <a:gd name="T64" fmla="*/ 1216 w 1331"/>
                  <a:gd name="T65" fmla="*/ 0 h 921"/>
                  <a:gd name="T66" fmla="*/ 1191 w 1331"/>
                  <a:gd name="T67" fmla="*/ 1 h 921"/>
                  <a:gd name="T68" fmla="*/ 1146 w 1331"/>
                  <a:gd name="T69" fmla="*/ 2 h 921"/>
                  <a:gd name="T70" fmla="*/ 1082 w 1331"/>
                  <a:gd name="T71" fmla="*/ 3 h 921"/>
                  <a:gd name="T72" fmla="*/ 1002 w 1331"/>
                  <a:gd name="T73" fmla="*/ 5 h 921"/>
                  <a:gd name="T74" fmla="*/ 912 w 1331"/>
                  <a:gd name="T75" fmla="*/ 8 h 921"/>
                  <a:gd name="T76" fmla="*/ 813 w 1331"/>
                  <a:gd name="T77" fmla="*/ 10 h 921"/>
                  <a:gd name="T78" fmla="*/ 710 w 1331"/>
                  <a:gd name="T79" fmla="*/ 13 h 921"/>
                  <a:gd name="T80" fmla="*/ 604 w 1331"/>
                  <a:gd name="T81" fmla="*/ 16 h 921"/>
                  <a:gd name="T82" fmla="*/ 501 w 1331"/>
                  <a:gd name="T83" fmla="*/ 19 h 921"/>
                  <a:gd name="T84" fmla="*/ 401 w 1331"/>
                  <a:gd name="T85" fmla="*/ 22 h 921"/>
                  <a:gd name="T86" fmla="*/ 310 w 1331"/>
                  <a:gd name="T87" fmla="*/ 25 h 921"/>
                  <a:gd name="T88" fmla="*/ 228 w 1331"/>
                  <a:gd name="T89" fmla="*/ 29 h 921"/>
                  <a:gd name="T90" fmla="*/ 162 w 1331"/>
                  <a:gd name="T91" fmla="*/ 32 h 921"/>
                  <a:gd name="T92" fmla="*/ 114 w 1331"/>
                  <a:gd name="T93" fmla="*/ 34 h 921"/>
                  <a:gd name="T94" fmla="*/ 87 w 1331"/>
                  <a:gd name="T95" fmla="*/ 36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1" h="921">
                    <a:moveTo>
                      <a:pt x="82" y="37"/>
                    </a:moveTo>
                    <a:lnTo>
                      <a:pt x="82" y="157"/>
                    </a:lnTo>
                    <a:lnTo>
                      <a:pt x="0" y="374"/>
                    </a:lnTo>
                    <a:lnTo>
                      <a:pt x="0" y="547"/>
                    </a:lnTo>
                    <a:lnTo>
                      <a:pt x="11" y="582"/>
                    </a:lnTo>
                    <a:lnTo>
                      <a:pt x="22" y="614"/>
                    </a:lnTo>
                    <a:lnTo>
                      <a:pt x="34" y="645"/>
                    </a:lnTo>
                    <a:lnTo>
                      <a:pt x="46" y="673"/>
                    </a:lnTo>
                    <a:lnTo>
                      <a:pt x="60" y="699"/>
                    </a:lnTo>
                    <a:lnTo>
                      <a:pt x="74" y="723"/>
                    </a:lnTo>
                    <a:lnTo>
                      <a:pt x="88" y="744"/>
                    </a:lnTo>
                    <a:lnTo>
                      <a:pt x="103" y="765"/>
                    </a:lnTo>
                    <a:lnTo>
                      <a:pt x="120" y="783"/>
                    </a:lnTo>
                    <a:lnTo>
                      <a:pt x="137" y="800"/>
                    </a:lnTo>
                    <a:lnTo>
                      <a:pt x="154" y="816"/>
                    </a:lnTo>
                    <a:lnTo>
                      <a:pt x="172" y="829"/>
                    </a:lnTo>
                    <a:lnTo>
                      <a:pt x="192" y="841"/>
                    </a:lnTo>
                    <a:lnTo>
                      <a:pt x="211" y="852"/>
                    </a:lnTo>
                    <a:lnTo>
                      <a:pt x="231" y="861"/>
                    </a:lnTo>
                    <a:lnTo>
                      <a:pt x="253" y="869"/>
                    </a:lnTo>
                    <a:lnTo>
                      <a:pt x="275" y="878"/>
                    </a:lnTo>
                    <a:lnTo>
                      <a:pt x="298" y="884"/>
                    </a:lnTo>
                    <a:lnTo>
                      <a:pt x="322" y="890"/>
                    </a:lnTo>
                    <a:lnTo>
                      <a:pt x="347" y="894"/>
                    </a:lnTo>
                    <a:lnTo>
                      <a:pt x="373" y="898"/>
                    </a:lnTo>
                    <a:lnTo>
                      <a:pt x="399" y="902"/>
                    </a:lnTo>
                    <a:lnTo>
                      <a:pt x="426" y="905"/>
                    </a:lnTo>
                    <a:lnTo>
                      <a:pt x="454" y="907"/>
                    </a:lnTo>
                    <a:lnTo>
                      <a:pt x="483" y="909"/>
                    </a:lnTo>
                    <a:lnTo>
                      <a:pt x="514" y="911"/>
                    </a:lnTo>
                    <a:lnTo>
                      <a:pt x="544" y="913"/>
                    </a:lnTo>
                    <a:lnTo>
                      <a:pt x="577" y="914"/>
                    </a:lnTo>
                    <a:lnTo>
                      <a:pt x="610" y="916"/>
                    </a:lnTo>
                    <a:lnTo>
                      <a:pt x="644" y="917"/>
                    </a:lnTo>
                    <a:lnTo>
                      <a:pt x="679" y="919"/>
                    </a:lnTo>
                    <a:lnTo>
                      <a:pt x="715" y="921"/>
                    </a:lnTo>
                    <a:lnTo>
                      <a:pt x="769" y="916"/>
                    </a:lnTo>
                    <a:lnTo>
                      <a:pt x="822" y="912"/>
                    </a:lnTo>
                    <a:lnTo>
                      <a:pt x="872" y="906"/>
                    </a:lnTo>
                    <a:lnTo>
                      <a:pt x="922" y="900"/>
                    </a:lnTo>
                    <a:lnTo>
                      <a:pt x="969" y="893"/>
                    </a:lnTo>
                    <a:lnTo>
                      <a:pt x="1015" y="883"/>
                    </a:lnTo>
                    <a:lnTo>
                      <a:pt x="1058" y="871"/>
                    </a:lnTo>
                    <a:lnTo>
                      <a:pt x="1099" y="857"/>
                    </a:lnTo>
                    <a:lnTo>
                      <a:pt x="1138" y="840"/>
                    </a:lnTo>
                    <a:lnTo>
                      <a:pt x="1173" y="820"/>
                    </a:lnTo>
                    <a:lnTo>
                      <a:pt x="1205" y="795"/>
                    </a:lnTo>
                    <a:lnTo>
                      <a:pt x="1234" y="767"/>
                    </a:lnTo>
                    <a:lnTo>
                      <a:pt x="1260" y="733"/>
                    </a:lnTo>
                    <a:lnTo>
                      <a:pt x="1282" y="696"/>
                    </a:lnTo>
                    <a:lnTo>
                      <a:pt x="1299" y="652"/>
                    </a:lnTo>
                    <a:lnTo>
                      <a:pt x="1313" y="602"/>
                    </a:lnTo>
                    <a:lnTo>
                      <a:pt x="1323" y="559"/>
                    </a:lnTo>
                    <a:lnTo>
                      <a:pt x="1329" y="506"/>
                    </a:lnTo>
                    <a:lnTo>
                      <a:pt x="1331" y="448"/>
                    </a:lnTo>
                    <a:lnTo>
                      <a:pt x="1328" y="387"/>
                    </a:lnTo>
                    <a:lnTo>
                      <a:pt x="1324" y="352"/>
                    </a:lnTo>
                    <a:lnTo>
                      <a:pt x="1317" y="318"/>
                    </a:lnTo>
                    <a:lnTo>
                      <a:pt x="1308" y="284"/>
                    </a:lnTo>
                    <a:lnTo>
                      <a:pt x="1297" y="252"/>
                    </a:lnTo>
                    <a:lnTo>
                      <a:pt x="1283" y="221"/>
                    </a:lnTo>
                    <a:lnTo>
                      <a:pt x="1266" y="194"/>
                    </a:lnTo>
                    <a:lnTo>
                      <a:pt x="1245" y="169"/>
                    </a:lnTo>
                    <a:lnTo>
                      <a:pt x="1222" y="147"/>
                    </a:lnTo>
                    <a:lnTo>
                      <a:pt x="1219" y="0"/>
                    </a:lnTo>
                    <a:lnTo>
                      <a:pt x="1216" y="0"/>
                    </a:lnTo>
                    <a:lnTo>
                      <a:pt x="1207" y="0"/>
                    </a:lnTo>
                    <a:lnTo>
                      <a:pt x="1191" y="1"/>
                    </a:lnTo>
                    <a:lnTo>
                      <a:pt x="1171" y="1"/>
                    </a:lnTo>
                    <a:lnTo>
                      <a:pt x="1146" y="2"/>
                    </a:lnTo>
                    <a:lnTo>
                      <a:pt x="1115" y="3"/>
                    </a:lnTo>
                    <a:lnTo>
                      <a:pt x="1082" y="3"/>
                    </a:lnTo>
                    <a:lnTo>
                      <a:pt x="1044" y="4"/>
                    </a:lnTo>
                    <a:lnTo>
                      <a:pt x="1002" y="5"/>
                    </a:lnTo>
                    <a:lnTo>
                      <a:pt x="959" y="7"/>
                    </a:lnTo>
                    <a:lnTo>
                      <a:pt x="912" y="8"/>
                    </a:lnTo>
                    <a:lnTo>
                      <a:pt x="864" y="9"/>
                    </a:lnTo>
                    <a:lnTo>
                      <a:pt x="813" y="10"/>
                    </a:lnTo>
                    <a:lnTo>
                      <a:pt x="763" y="12"/>
                    </a:lnTo>
                    <a:lnTo>
                      <a:pt x="710" y="13"/>
                    </a:lnTo>
                    <a:lnTo>
                      <a:pt x="657" y="15"/>
                    </a:lnTo>
                    <a:lnTo>
                      <a:pt x="604" y="16"/>
                    </a:lnTo>
                    <a:lnTo>
                      <a:pt x="552" y="18"/>
                    </a:lnTo>
                    <a:lnTo>
                      <a:pt x="501" y="19"/>
                    </a:lnTo>
                    <a:lnTo>
                      <a:pt x="450" y="21"/>
                    </a:lnTo>
                    <a:lnTo>
                      <a:pt x="401" y="22"/>
                    </a:lnTo>
                    <a:lnTo>
                      <a:pt x="354" y="24"/>
                    </a:lnTo>
                    <a:lnTo>
                      <a:pt x="310" y="25"/>
                    </a:lnTo>
                    <a:lnTo>
                      <a:pt x="267" y="28"/>
                    </a:lnTo>
                    <a:lnTo>
                      <a:pt x="228" y="29"/>
                    </a:lnTo>
                    <a:lnTo>
                      <a:pt x="194" y="30"/>
                    </a:lnTo>
                    <a:lnTo>
                      <a:pt x="162" y="32"/>
                    </a:lnTo>
                    <a:lnTo>
                      <a:pt x="136" y="33"/>
                    </a:lnTo>
                    <a:lnTo>
                      <a:pt x="114" y="34"/>
                    </a:lnTo>
                    <a:lnTo>
                      <a:pt x="98" y="35"/>
                    </a:lnTo>
                    <a:lnTo>
                      <a:pt x="87" y="36"/>
                    </a:lnTo>
                    <a:lnTo>
                      <a:pt x="82" y="37"/>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31"/>
              <p:cNvSpPr>
                <a:spLocks/>
              </p:cNvSpPr>
              <p:nvPr/>
            </p:nvSpPr>
            <p:spPr bwMode="auto">
              <a:xfrm>
                <a:off x="2565" y="2673"/>
                <a:ext cx="621" cy="387"/>
              </a:xfrm>
              <a:custGeom>
                <a:avLst/>
                <a:gdLst>
                  <a:gd name="T0" fmla="*/ 113 w 1242"/>
                  <a:gd name="T1" fmla="*/ 14 h 773"/>
                  <a:gd name="T2" fmla="*/ 180 w 1242"/>
                  <a:gd name="T3" fmla="*/ 41 h 773"/>
                  <a:gd name="T4" fmla="*/ 247 w 1242"/>
                  <a:gd name="T5" fmla="*/ 65 h 773"/>
                  <a:gd name="T6" fmla="*/ 314 w 1242"/>
                  <a:gd name="T7" fmla="*/ 85 h 773"/>
                  <a:gd name="T8" fmla="*/ 380 w 1242"/>
                  <a:gd name="T9" fmla="*/ 102 h 773"/>
                  <a:gd name="T10" fmla="*/ 447 w 1242"/>
                  <a:gd name="T11" fmla="*/ 115 h 773"/>
                  <a:gd name="T12" fmla="*/ 513 w 1242"/>
                  <a:gd name="T13" fmla="*/ 125 h 773"/>
                  <a:gd name="T14" fmla="*/ 579 w 1242"/>
                  <a:gd name="T15" fmla="*/ 131 h 773"/>
                  <a:gd name="T16" fmla="*/ 645 w 1242"/>
                  <a:gd name="T17" fmla="*/ 132 h 773"/>
                  <a:gd name="T18" fmla="*/ 712 w 1242"/>
                  <a:gd name="T19" fmla="*/ 130 h 773"/>
                  <a:gd name="T20" fmla="*/ 779 w 1242"/>
                  <a:gd name="T21" fmla="*/ 123 h 773"/>
                  <a:gd name="T22" fmla="*/ 845 w 1242"/>
                  <a:gd name="T23" fmla="*/ 110 h 773"/>
                  <a:gd name="T24" fmla="*/ 912 w 1242"/>
                  <a:gd name="T25" fmla="*/ 94 h 773"/>
                  <a:gd name="T26" fmla="*/ 979 w 1242"/>
                  <a:gd name="T27" fmla="*/ 74 h 773"/>
                  <a:gd name="T28" fmla="*/ 1046 w 1242"/>
                  <a:gd name="T29" fmla="*/ 47 h 773"/>
                  <a:gd name="T30" fmla="*/ 1114 w 1242"/>
                  <a:gd name="T31" fmla="*/ 17 h 773"/>
                  <a:gd name="T32" fmla="*/ 1147 w 1242"/>
                  <a:gd name="T33" fmla="*/ 81 h 773"/>
                  <a:gd name="T34" fmla="*/ 1228 w 1242"/>
                  <a:gd name="T35" fmla="*/ 245 h 773"/>
                  <a:gd name="T36" fmla="*/ 1242 w 1242"/>
                  <a:gd name="T37" fmla="*/ 374 h 773"/>
                  <a:gd name="T38" fmla="*/ 1234 w 1242"/>
                  <a:gd name="T39" fmla="*/ 480 h 773"/>
                  <a:gd name="T40" fmla="*/ 1201 w 1242"/>
                  <a:gd name="T41" fmla="*/ 566 h 773"/>
                  <a:gd name="T42" fmla="*/ 1144 w 1242"/>
                  <a:gd name="T43" fmla="*/ 635 h 773"/>
                  <a:gd name="T44" fmla="*/ 1066 w 1242"/>
                  <a:gd name="T45" fmla="*/ 689 h 773"/>
                  <a:gd name="T46" fmla="*/ 963 w 1242"/>
                  <a:gd name="T47" fmla="*/ 731 h 773"/>
                  <a:gd name="T48" fmla="*/ 838 w 1242"/>
                  <a:gd name="T49" fmla="*/ 761 h 773"/>
                  <a:gd name="T50" fmla="*/ 315 w 1242"/>
                  <a:gd name="T51" fmla="*/ 746 h 773"/>
                  <a:gd name="T52" fmla="*/ 106 w 1242"/>
                  <a:gd name="T53" fmla="*/ 649 h 773"/>
                  <a:gd name="T54" fmla="*/ 60 w 1242"/>
                  <a:gd name="T55" fmla="*/ 571 h 773"/>
                  <a:gd name="T56" fmla="*/ 28 w 1242"/>
                  <a:gd name="T57" fmla="*/ 502 h 773"/>
                  <a:gd name="T58" fmla="*/ 7 w 1242"/>
                  <a:gd name="T59" fmla="*/ 437 h 773"/>
                  <a:gd name="T60" fmla="*/ 0 w 1242"/>
                  <a:gd name="T61" fmla="*/ 372 h 773"/>
                  <a:gd name="T62" fmla="*/ 6 w 1242"/>
                  <a:gd name="T63" fmla="*/ 305 h 773"/>
                  <a:gd name="T64" fmla="*/ 26 w 1242"/>
                  <a:gd name="T65" fmla="*/ 233 h 773"/>
                  <a:gd name="T66" fmla="*/ 58 w 1242"/>
                  <a:gd name="T67" fmla="*/ 153 h 773"/>
                  <a:gd name="T68" fmla="*/ 79 w 1242"/>
                  <a:gd name="T6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2" h="773">
                    <a:moveTo>
                      <a:pt x="79" y="0"/>
                    </a:moveTo>
                    <a:lnTo>
                      <a:pt x="113" y="14"/>
                    </a:lnTo>
                    <a:lnTo>
                      <a:pt x="147" y="28"/>
                    </a:lnTo>
                    <a:lnTo>
                      <a:pt x="180" y="41"/>
                    </a:lnTo>
                    <a:lnTo>
                      <a:pt x="214" y="53"/>
                    </a:lnTo>
                    <a:lnTo>
                      <a:pt x="247" y="65"/>
                    </a:lnTo>
                    <a:lnTo>
                      <a:pt x="281" y="76"/>
                    </a:lnTo>
                    <a:lnTo>
                      <a:pt x="314" y="85"/>
                    </a:lnTo>
                    <a:lnTo>
                      <a:pt x="348" y="94"/>
                    </a:lnTo>
                    <a:lnTo>
                      <a:pt x="380" y="102"/>
                    </a:lnTo>
                    <a:lnTo>
                      <a:pt x="414" y="109"/>
                    </a:lnTo>
                    <a:lnTo>
                      <a:pt x="447" y="115"/>
                    </a:lnTo>
                    <a:lnTo>
                      <a:pt x="480" y="121"/>
                    </a:lnTo>
                    <a:lnTo>
                      <a:pt x="513" y="125"/>
                    </a:lnTo>
                    <a:lnTo>
                      <a:pt x="547" y="129"/>
                    </a:lnTo>
                    <a:lnTo>
                      <a:pt x="579" y="131"/>
                    </a:lnTo>
                    <a:lnTo>
                      <a:pt x="613" y="132"/>
                    </a:lnTo>
                    <a:lnTo>
                      <a:pt x="645" y="132"/>
                    </a:lnTo>
                    <a:lnTo>
                      <a:pt x="679" y="132"/>
                    </a:lnTo>
                    <a:lnTo>
                      <a:pt x="712" y="130"/>
                    </a:lnTo>
                    <a:lnTo>
                      <a:pt x="745" y="127"/>
                    </a:lnTo>
                    <a:lnTo>
                      <a:pt x="779" y="123"/>
                    </a:lnTo>
                    <a:lnTo>
                      <a:pt x="812" y="117"/>
                    </a:lnTo>
                    <a:lnTo>
                      <a:pt x="845" y="110"/>
                    </a:lnTo>
                    <a:lnTo>
                      <a:pt x="878" y="103"/>
                    </a:lnTo>
                    <a:lnTo>
                      <a:pt x="912" y="94"/>
                    </a:lnTo>
                    <a:lnTo>
                      <a:pt x="945" y="85"/>
                    </a:lnTo>
                    <a:lnTo>
                      <a:pt x="979" y="74"/>
                    </a:lnTo>
                    <a:lnTo>
                      <a:pt x="1012" y="62"/>
                    </a:lnTo>
                    <a:lnTo>
                      <a:pt x="1046" y="47"/>
                    </a:lnTo>
                    <a:lnTo>
                      <a:pt x="1079" y="33"/>
                    </a:lnTo>
                    <a:lnTo>
                      <a:pt x="1114" y="17"/>
                    </a:lnTo>
                    <a:lnTo>
                      <a:pt x="1147" y="0"/>
                    </a:lnTo>
                    <a:lnTo>
                      <a:pt x="1147" y="81"/>
                    </a:lnTo>
                    <a:lnTo>
                      <a:pt x="1211" y="172"/>
                    </a:lnTo>
                    <a:lnTo>
                      <a:pt x="1228" y="245"/>
                    </a:lnTo>
                    <a:lnTo>
                      <a:pt x="1238" y="312"/>
                    </a:lnTo>
                    <a:lnTo>
                      <a:pt x="1242" y="374"/>
                    </a:lnTo>
                    <a:lnTo>
                      <a:pt x="1241" y="430"/>
                    </a:lnTo>
                    <a:lnTo>
                      <a:pt x="1234" y="480"/>
                    </a:lnTo>
                    <a:lnTo>
                      <a:pt x="1219" y="526"/>
                    </a:lnTo>
                    <a:lnTo>
                      <a:pt x="1201" y="566"/>
                    </a:lnTo>
                    <a:lnTo>
                      <a:pt x="1176" y="603"/>
                    </a:lnTo>
                    <a:lnTo>
                      <a:pt x="1144" y="635"/>
                    </a:lnTo>
                    <a:lnTo>
                      <a:pt x="1108" y="664"/>
                    </a:lnTo>
                    <a:lnTo>
                      <a:pt x="1066" y="689"/>
                    </a:lnTo>
                    <a:lnTo>
                      <a:pt x="1017" y="712"/>
                    </a:lnTo>
                    <a:lnTo>
                      <a:pt x="963" y="731"/>
                    </a:lnTo>
                    <a:lnTo>
                      <a:pt x="903" y="747"/>
                    </a:lnTo>
                    <a:lnTo>
                      <a:pt x="838" y="761"/>
                    </a:lnTo>
                    <a:lnTo>
                      <a:pt x="767" y="773"/>
                    </a:lnTo>
                    <a:lnTo>
                      <a:pt x="315" y="746"/>
                    </a:lnTo>
                    <a:lnTo>
                      <a:pt x="133" y="691"/>
                    </a:lnTo>
                    <a:lnTo>
                      <a:pt x="106" y="649"/>
                    </a:lnTo>
                    <a:lnTo>
                      <a:pt x="82" y="609"/>
                    </a:lnTo>
                    <a:lnTo>
                      <a:pt x="60" y="571"/>
                    </a:lnTo>
                    <a:lnTo>
                      <a:pt x="43" y="536"/>
                    </a:lnTo>
                    <a:lnTo>
                      <a:pt x="28" y="502"/>
                    </a:lnTo>
                    <a:lnTo>
                      <a:pt x="16" y="469"/>
                    </a:lnTo>
                    <a:lnTo>
                      <a:pt x="7" y="437"/>
                    </a:lnTo>
                    <a:lnTo>
                      <a:pt x="2" y="405"/>
                    </a:lnTo>
                    <a:lnTo>
                      <a:pt x="0" y="372"/>
                    </a:lnTo>
                    <a:lnTo>
                      <a:pt x="2" y="340"/>
                    </a:lnTo>
                    <a:lnTo>
                      <a:pt x="6" y="305"/>
                    </a:lnTo>
                    <a:lnTo>
                      <a:pt x="14" y="271"/>
                    </a:lnTo>
                    <a:lnTo>
                      <a:pt x="26" y="233"/>
                    </a:lnTo>
                    <a:lnTo>
                      <a:pt x="40" y="195"/>
                    </a:lnTo>
                    <a:lnTo>
                      <a:pt x="58" y="153"/>
                    </a:lnTo>
                    <a:lnTo>
                      <a:pt x="79" y="108"/>
                    </a:lnTo>
                    <a:lnTo>
                      <a:pt x="79"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32"/>
              <p:cNvSpPr>
                <a:spLocks/>
              </p:cNvSpPr>
              <p:nvPr/>
            </p:nvSpPr>
            <p:spPr bwMode="auto">
              <a:xfrm>
                <a:off x="2594" y="2676"/>
                <a:ext cx="562" cy="378"/>
              </a:xfrm>
              <a:custGeom>
                <a:avLst/>
                <a:gdLst>
                  <a:gd name="T0" fmla="*/ 101 w 1125"/>
                  <a:gd name="T1" fmla="*/ 13 h 755"/>
                  <a:gd name="T2" fmla="*/ 162 w 1125"/>
                  <a:gd name="T3" fmla="*/ 37 h 755"/>
                  <a:gd name="T4" fmla="*/ 223 w 1125"/>
                  <a:gd name="T5" fmla="*/ 59 h 755"/>
                  <a:gd name="T6" fmla="*/ 283 w 1125"/>
                  <a:gd name="T7" fmla="*/ 77 h 755"/>
                  <a:gd name="T8" fmla="*/ 343 w 1125"/>
                  <a:gd name="T9" fmla="*/ 92 h 755"/>
                  <a:gd name="T10" fmla="*/ 403 w 1125"/>
                  <a:gd name="T11" fmla="*/ 104 h 755"/>
                  <a:gd name="T12" fmla="*/ 463 w 1125"/>
                  <a:gd name="T13" fmla="*/ 112 h 755"/>
                  <a:gd name="T14" fmla="*/ 523 w 1125"/>
                  <a:gd name="T15" fmla="*/ 118 h 755"/>
                  <a:gd name="T16" fmla="*/ 583 w 1125"/>
                  <a:gd name="T17" fmla="*/ 119 h 755"/>
                  <a:gd name="T18" fmla="*/ 644 w 1125"/>
                  <a:gd name="T19" fmla="*/ 117 h 755"/>
                  <a:gd name="T20" fmla="*/ 704 w 1125"/>
                  <a:gd name="T21" fmla="*/ 110 h 755"/>
                  <a:gd name="T22" fmla="*/ 765 w 1125"/>
                  <a:gd name="T23" fmla="*/ 100 h 755"/>
                  <a:gd name="T24" fmla="*/ 825 w 1125"/>
                  <a:gd name="T25" fmla="*/ 86 h 755"/>
                  <a:gd name="T26" fmla="*/ 886 w 1125"/>
                  <a:gd name="T27" fmla="*/ 67 h 755"/>
                  <a:gd name="T28" fmla="*/ 948 w 1125"/>
                  <a:gd name="T29" fmla="*/ 44 h 755"/>
                  <a:gd name="T30" fmla="*/ 1009 w 1125"/>
                  <a:gd name="T31" fmla="*/ 17 h 755"/>
                  <a:gd name="T32" fmla="*/ 1041 w 1125"/>
                  <a:gd name="T33" fmla="*/ 21 h 755"/>
                  <a:gd name="T34" fmla="*/ 1041 w 1125"/>
                  <a:gd name="T35" fmla="*/ 60 h 755"/>
                  <a:gd name="T36" fmla="*/ 1048 w 1125"/>
                  <a:gd name="T37" fmla="*/ 91 h 755"/>
                  <a:gd name="T38" fmla="*/ 1061 w 1125"/>
                  <a:gd name="T39" fmla="*/ 117 h 755"/>
                  <a:gd name="T40" fmla="*/ 1075 w 1125"/>
                  <a:gd name="T41" fmla="*/ 141 h 755"/>
                  <a:gd name="T42" fmla="*/ 1089 w 1125"/>
                  <a:gd name="T43" fmla="*/ 165 h 755"/>
                  <a:gd name="T44" fmla="*/ 1111 w 1125"/>
                  <a:gd name="T45" fmla="*/ 248 h 755"/>
                  <a:gd name="T46" fmla="*/ 1125 w 1125"/>
                  <a:gd name="T47" fmla="*/ 371 h 755"/>
                  <a:gd name="T48" fmla="*/ 1117 w 1125"/>
                  <a:gd name="T49" fmla="*/ 473 h 755"/>
                  <a:gd name="T50" fmla="*/ 1087 w 1125"/>
                  <a:gd name="T51" fmla="*/ 556 h 755"/>
                  <a:gd name="T52" fmla="*/ 1036 w 1125"/>
                  <a:gd name="T53" fmla="*/ 622 h 755"/>
                  <a:gd name="T54" fmla="*/ 965 w 1125"/>
                  <a:gd name="T55" fmla="*/ 674 h 755"/>
                  <a:gd name="T56" fmla="*/ 873 w 1125"/>
                  <a:gd name="T57" fmla="*/ 714 h 755"/>
                  <a:gd name="T58" fmla="*/ 759 w 1125"/>
                  <a:gd name="T59" fmla="*/ 743 h 755"/>
                  <a:gd name="T60" fmla="*/ 670 w 1125"/>
                  <a:gd name="T61" fmla="*/ 753 h 755"/>
                  <a:gd name="T62" fmla="*/ 618 w 1125"/>
                  <a:gd name="T63" fmla="*/ 750 h 755"/>
                  <a:gd name="T64" fmla="*/ 566 w 1125"/>
                  <a:gd name="T65" fmla="*/ 747 h 755"/>
                  <a:gd name="T66" fmla="*/ 515 w 1125"/>
                  <a:gd name="T67" fmla="*/ 744 h 755"/>
                  <a:gd name="T68" fmla="*/ 463 w 1125"/>
                  <a:gd name="T69" fmla="*/ 741 h 755"/>
                  <a:gd name="T70" fmla="*/ 413 w 1125"/>
                  <a:gd name="T71" fmla="*/ 738 h 755"/>
                  <a:gd name="T72" fmla="*/ 362 w 1125"/>
                  <a:gd name="T73" fmla="*/ 735 h 755"/>
                  <a:gd name="T74" fmla="*/ 311 w 1125"/>
                  <a:gd name="T75" fmla="*/ 732 h 755"/>
                  <a:gd name="T76" fmla="*/ 275 w 1125"/>
                  <a:gd name="T77" fmla="*/ 727 h 755"/>
                  <a:gd name="T78" fmla="*/ 254 w 1125"/>
                  <a:gd name="T79" fmla="*/ 720 h 755"/>
                  <a:gd name="T80" fmla="*/ 234 w 1125"/>
                  <a:gd name="T81" fmla="*/ 713 h 755"/>
                  <a:gd name="T82" fmla="*/ 212 w 1125"/>
                  <a:gd name="T83" fmla="*/ 707 h 755"/>
                  <a:gd name="T84" fmla="*/ 192 w 1125"/>
                  <a:gd name="T85" fmla="*/ 699 h 755"/>
                  <a:gd name="T86" fmla="*/ 172 w 1125"/>
                  <a:gd name="T87" fmla="*/ 693 h 755"/>
                  <a:gd name="T88" fmla="*/ 151 w 1125"/>
                  <a:gd name="T89" fmla="*/ 687 h 755"/>
                  <a:gd name="T90" fmla="*/ 130 w 1125"/>
                  <a:gd name="T91" fmla="*/ 680 h 755"/>
                  <a:gd name="T92" fmla="*/ 73 w 1125"/>
                  <a:gd name="T93" fmla="*/ 599 h 755"/>
                  <a:gd name="T94" fmla="*/ 13 w 1125"/>
                  <a:gd name="T95" fmla="*/ 465 h 755"/>
                  <a:gd name="T96" fmla="*/ 0 w 1125"/>
                  <a:gd name="T97" fmla="*/ 341 h 755"/>
                  <a:gd name="T98" fmla="*/ 34 w 1125"/>
                  <a:gd name="T99" fmla="*/ 202 h 755"/>
                  <a:gd name="T100" fmla="*/ 70 w 1125"/>
                  <a:gd name="T101" fmla="*/ 89 h 755"/>
                  <a:gd name="T102" fmla="*/ 70 w 1125"/>
                  <a:gd name="T103" fmla="*/ 2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5" h="755">
                    <a:moveTo>
                      <a:pt x="70" y="0"/>
                    </a:moveTo>
                    <a:lnTo>
                      <a:pt x="101" y="13"/>
                    </a:lnTo>
                    <a:lnTo>
                      <a:pt x="131" y="25"/>
                    </a:lnTo>
                    <a:lnTo>
                      <a:pt x="162" y="37"/>
                    </a:lnTo>
                    <a:lnTo>
                      <a:pt x="192" y="49"/>
                    </a:lnTo>
                    <a:lnTo>
                      <a:pt x="223" y="59"/>
                    </a:lnTo>
                    <a:lnTo>
                      <a:pt x="252" y="69"/>
                    </a:lnTo>
                    <a:lnTo>
                      <a:pt x="283" y="77"/>
                    </a:lnTo>
                    <a:lnTo>
                      <a:pt x="313" y="85"/>
                    </a:lnTo>
                    <a:lnTo>
                      <a:pt x="343" y="92"/>
                    </a:lnTo>
                    <a:lnTo>
                      <a:pt x="373" y="98"/>
                    </a:lnTo>
                    <a:lnTo>
                      <a:pt x="403" y="104"/>
                    </a:lnTo>
                    <a:lnTo>
                      <a:pt x="433" y="109"/>
                    </a:lnTo>
                    <a:lnTo>
                      <a:pt x="463" y="112"/>
                    </a:lnTo>
                    <a:lnTo>
                      <a:pt x="493" y="116"/>
                    </a:lnTo>
                    <a:lnTo>
                      <a:pt x="523" y="118"/>
                    </a:lnTo>
                    <a:lnTo>
                      <a:pt x="554" y="119"/>
                    </a:lnTo>
                    <a:lnTo>
                      <a:pt x="583" y="119"/>
                    </a:lnTo>
                    <a:lnTo>
                      <a:pt x="614" y="119"/>
                    </a:lnTo>
                    <a:lnTo>
                      <a:pt x="644" y="117"/>
                    </a:lnTo>
                    <a:lnTo>
                      <a:pt x="674" y="114"/>
                    </a:lnTo>
                    <a:lnTo>
                      <a:pt x="704" y="110"/>
                    </a:lnTo>
                    <a:lnTo>
                      <a:pt x="735" y="105"/>
                    </a:lnTo>
                    <a:lnTo>
                      <a:pt x="765" y="100"/>
                    </a:lnTo>
                    <a:lnTo>
                      <a:pt x="795" y="93"/>
                    </a:lnTo>
                    <a:lnTo>
                      <a:pt x="825" y="86"/>
                    </a:lnTo>
                    <a:lnTo>
                      <a:pt x="856" y="77"/>
                    </a:lnTo>
                    <a:lnTo>
                      <a:pt x="886" y="67"/>
                    </a:lnTo>
                    <a:lnTo>
                      <a:pt x="918" y="57"/>
                    </a:lnTo>
                    <a:lnTo>
                      <a:pt x="948" y="44"/>
                    </a:lnTo>
                    <a:lnTo>
                      <a:pt x="979" y="31"/>
                    </a:lnTo>
                    <a:lnTo>
                      <a:pt x="1009" y="17"/>
                    </a:lnTo>
                    <a:lnTo>
                      <a:pt x="1041" y="2"/>
                    </a:lnTo>
                    <a:lnTo>
                      <a:pt x="1041" y="21"/>
                    </a:lnTo>
                    <a:lnTo>
                      <a:pt x="1041" y="40"/>
                    </a:lnTo>
                    <a:lnTo>
                      <a:pt x="1041" y="60"/>
                    </a:lnTo>
                    <a:lnTo>
                      <a:pt x="1041" y="79"/>
                    </a:lnTo>
                    <a:lnTo>
                      <a:pt x="1048" y="91"/>
                    </a:lnTo>
                    <a:lnTo>
                      <a:pt x="1055" y="104"/>
                    </a:lnTo>
                    <a:lnTo>
                      <a:pt x="1061" y="117"/>
                    </a:lnTo>
                    <a:lnTo>
                      <a:pt x="1068" y="129"/>
                    </a:lnTo>
                    <a:lnTo>
                      <a:pt x="1075" y="141"/>
                    </a:lnTo>
                    <a:lnTo>
                      <a:pt x="1082" y="153"/>
                    </a:lnTo>
                    <a:lnTo>
                      <a:pt x="1089" y="165"/>
                    </a:lnTo>
                    <a:lnTo>
                      <a:pt x="1096" y="177"/>
                    </a:lnTo>
                    <a:lnTo>
                      <a:pt x="1111" y="248"/>
                    </a:lnTo>
                    <a:lnTo>
                      <a:pt x="1121" y="313"/>
                    </a:lnTo>
                    <a:lnTo>
                      <a:pt x="1125" y="371"/>
                    </a:lnTo>
                    <a:lnTo>
                      <a:pt x="1123" y="424"/>
                    </a:lnTo>
                    <a:lnTo>
                      <a:pt x="1117" y="473"/>
                    </a:lnTo>
                    <a:lnTo>
                      <a:pt x="1105" y="517"/>
                    </a:lnTo>
                    <a:lnTo>
                      <a:pt x="1087" y="556"/>
                    </a:lnTo>
                    <a:lnTo>
                      <a:pt x="1065" y="591"/>
                    </a:lnTo>
                    <a:lnTo>
                      <a:pt x="1036" y="622"/>
                    </a:lnTo>
                    <a:lnTo>
                      <a:pt x="1004" y="650"/>
                    </a:lnTo>
                    <a:lnTo>
                      <a:pt x="965" y="674"/>
                    </a:lnTo>
                    <a:lnTo>
                      <a:pt x="922" y="695"/>
                    </a:lnTo>
                    <a:lnTo>
                      <a:pt x="873" y="714"/>
                    </a:lnTo>
                    <a:lnTo>
                      <a:pt x="819" y="730"/>
                    </a:lnTo>
                    <a:lnTo>
                      <a:pt x="759" y="743"/>
                    </a:lnTo>
                    <a:lnTo>
                      <a:pt x="695" y="755"/>
                    </a:lnTo>
                    <a:lnTo>
                      <a:pt x="670" y="753"/>
                    </a:lnTo>
                    <a:lnTo>
                      <a:pt x="643" y="752"/>
                    </a:lnTo>
                    <a:lnTo>
                      <a:pt x="618" y="750"/>
                    </a:lnTo>
                    <a:lnTo>
                      <a:pt x="591" y="749"/>
                    </a:lnTo>
                    <a:lnTo>
                      <a:pt x="566" y="747"/>
                    </a:lnTo>
                    <a:lnTo>
                      <a:pt x="541" y="746"/>
                    </a:lnTo>
                    <a:lnTo>
                      <a:pt x="515" y="744"/>
                    </a:lnTo>
                    <a:lnTo>
                      <a:pt x="489" y="742"/>
                    </a:lnTo>
                    <a:lnTo>
                      <a:pt x="463" y="741"/>
                    </a:lnTo>
                    <a:lnTo>
                      <a:pt x="438" y="739"/>
                    </a:lnTo>
                    <a:lnTo>
                      <a:pt x="413" y="738"/>
                    </a:lnTo>
                    <a:lnTo>
                      <a:pt x="387" y="736"/>
                    </a:lnTo>
                    <a:lnTo>
                      <a:pt x="362" y="735"/>
                    </a:lnTo>
                    <a:lnTo>
                      <a:pt x="336" y="733"/>
                    </a:lnTo>
                    <a:lnTo>
                      <a:pt x="311" y="732"/>
                    </a:lnTo>
                    <a:lnTo>
                      <a:pt x="286" y="730"/>
                    </a:lnTo>
                    <a:lnTo>
                      <a:pt x="275" y="727"/>
                    </a:lnTo>
                    <a:lnTo>
                      <a:pt x="264" y="723"/>
                    </a:lnTo>
                    <a:lnTo>
                      <a:pt x="254" y="720"/>
                    </a:lnTo>
                    <a:lnTo>
                      <a:pt x="244" y="717"/>
                    </a:lnTo>
                    <a:lnTo>
                      <a:pt x="234" y="713"/>
                    </a:lnTo>
                    <a:lnTo>
                      <a:pt x="223" y="710"/>
                    </a:lnTo>
                    <a:lnTo>
                      <a:pt x="212" y="707"/>
                    </a:lnTo>
                    <a:lnTo>
                      <a:pt x="202" y="704"/>
                    </a:lnTo>
                    <a:lnTo>
                      <a:pt x="192" y="699"/>
                    </a:lnTo>
                    <a:lnTo>
                      <a:pt x="182" y="696"/>
                    </a:lnTo>
                    <a:lnTo>
                      <a:pt x="172" y="693"/>
                    </a:lnTo>
                    <a:lnTo>
                      <a:pt x="162" y="690"/>
                    </a:lnTo>
                    <a:lnTo>
                      <a:pt x="151" y="687"/>
                    </a:lnTo>
                    <a:lnTo>
                      <a:pt x="140" y="683"/>
                    </a:lnTo>
                    <a:lnTo>
                      <a:pt x="130" y="680"/>
                    </a:lnTo>
                    <a:lnTo>
                      <a:pt x="120" y="677"/>
                    </a:lnTo>
                    <a:lnTo>
                      <a:pt x="73" y="599"/>
                    </a:lnTo>
                    <a:lnTo>
                      <a:pt x="38" y="529"/>
                    </a:lnTo>
                    <a:lnTo>
                      <a:pt x="13" y="465"/>
                    </a:lnTo>
                    <a:lnTo>
                      <a:pt x="0" y="403"/>
                    </a:lnTo>
                    <a:lnTo>
                      <a:pt x="0" y="341"/>
                    </a:lnTo>
                    <a:lnTo>
                      <a:pt x="10" y="275"/>
                    </a:lnTo>
                    <a:lnTo>
                      <a:pt x="34" y="202"/>
                    </a:lnTo>
                    <a:lnTo>
                      <a:pt x="69" y="120"/>
                    </a:lnTo>
                    <a:lnTo>
                      <a:pt x="70" y="89"/>
                    </a:lnTo>
                    <a:lnTo>
                      <a:pt x="70" y="60"/>
                    </a:lnTo>
                    <a:lnTo>
                      <a:pt x="70" y="29"/>
                    </a:lnTo>
                    <a:lnTo>
                      <a:pt x="70" y="0"/>
                    </a:lnTo>
                    <a:close/>
                  </a:path>
                </a:pathLst>
              </a:custGeom>
              <a:solidFill>
                <a:srgbClr val="3A44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4" name="Freeform 33"/>
              <p:cNvSpPr>
                <a:spLocks/>
              </p:cNvSpPr>
              <p:nvPr/>
            </p:nvSpPr>
            <p:spPr bwMode="auto">
              <a:xfrm>
                <a:off x="2621" y="2680"/>
                <a:ext cx="504" cy="369"/>
              </a:xfrm>
              <a:custGeom>
                <a:avLst/>
                <a:gdLst>
                  <a:gd name="T0" fmla="*/ 91 w 1008"/>
                  <a:gd name="T1" fmla="*/ 12 h 738"/>
                  <a:gd name="T2" fmla="*/ 145 w 1008"/>
                  <a:gd name="T3" fmla="*/ 33 h 738"/>
                  <a:gd name="T4" fmla="*/ 199 w 1008"/>
                  <a:gd name="T5" fmla="*/ 53 h 738"/>
                  <a:gd name="T6" fmla="*/ 254 w 1008"/>
                  <a:gd name="T7" fmla="*/ 69 h 738"/>
                  <a:gd name="T8" fmla="*/ 308 w 1008"/>
                  <a:gd name="T9" fmla="*/ 82 h 738"/>
                  <a:gd name="T10" fmla="*/ 362 w 1008"/>
                  <a:gd name="T11" fmla="*/ 93 h 738"/>
                  <a:gd name="T12" fmla="*/ 415 w 1008"/>
                  <a:gd name="T13" fmla="*/ 100 h 738"/>
                  <a:gd name="T14" fmla="*/ 468 w 1008"/>
                  <a:gd name="T15" fmla="*/ 104 h 738"/>
                  <a:gd name="T16" fmla="*/ 523 w 1008"/>
                  <a:gd name="T17" fmla="*/ 107 h 738"/>
                  <a:gd name="T18" fmla="*/ 577 w 1008"/>
                  <a:gd name="T19" fmla="*/ 103 h 738"/>
                  <a:gd name="T20" fmla="*/ 631 w 1008"/>
                  <a:gd name="T21" fmla="*/ 98 h 738"/>
                  <a:gd name="T22" fmla="*/ 686 w 1008"/>
                  <a:gd name="T23" fmla="*/ 89 h 738"/>
                  <a:gd name="T24" fmla="*/ 740 w 1008"/>
                  <a:gd name="T25" fmla="*/ 77 h 738"/>
                  <a:gd name="T26" fmla="*/ 795 w 1008"/>
                  <a:gd name="T27" fmla="*/ 61 h 738"/>
                  <a:gd name="T28" fmla="*/ 850 w 1008"/>
                  <a:gd name="T29" fmla="*/ 41 h 738"/>
                  <a:gd name="T30" fmla="*/ 905 w 1008"/>
                  <a:gd name="T31" fmla="*/ 17 h 738"/>
                  <a:gd name="T32" fmla="*/ 934 w 1008"/>
                  <a:gd name="T33" fmla="*/ 22 h 738"/>
                  <a:gd name="T34" fmla="*/ 934 w 1008"/>
                  <a:gd name="T35" fmla="*/ 59 h 738"/>
                  <a:gd name="T36" fmla="*/ 940 w 1008"/>
                  <a:gd name="T37" fmla="*/ 90 h 738"/>
                  <a:gd name="T38" fmla="*/ 952 w 1008"/>
                  <a:gd name="T39" fmla="*/ 118 h 738"/>
                  <a:gd name="T40" fmla="*/ 965 w 1008"/>
                  <a:gd name="T41" fmla="*/ 144 h 738"/>
                  <a:gd name="T42" fmla="*/ 977 w 1008"/>
                  <a:gd name="T43" fmla="*/ 170 h 738"/>
                  <a:gd name="T44" fmla="*/ 997 w 1008"/>
                  <a:gd name="T45" fmla="*/ 251 h 738"/>
                  <a:gd name="T46" fmla="*/ 1008 w 1008"/>
                  <a:gd name="T47" fmla="*/ 369 h 738"/>
                  <a:gd name="T48" fmla="*/ 1001 w 1008"/>
                  <a:gd name="T49" fmla="*/ 467 h 738"/>
                  <a:gd name="T50" fmla="*/ 975 w 1008"/>
                  <a:gd name="T51" fmla="*/ 546 h 738"/>
                  <a:gd name="T52" fmla="*/ 930 w 1008"/>
                  <a:gd name="T53" fmla="*/ 610 h 738"/>
                  <a:gd name="T54" fmla="*/ 866 w 1008"/>
                  <a:gd name="T55" fmla="*/ 660 h 738"/>
                  <a:gd name="T56" fmla="*/ 783 w 1008"/>
                  <a:gd name="T57" fmla="*/ 699 h 738"/>
                  <a:gd name="T58" fmla="*/ 682 w 1008"/>
                  <a:gd name="T59" fmla="*/ 727 h 738"/>
                  <a:gd name="T60" fmla="*/ 600 w 1008"/>
                  <a:gd name="T61" fmla="*/ 736 h 738"/>
                  <a:gd name="T62" fmla="*/ 555 w 1008"/>
                  <a:gd name="T63" fmla="*/ 733 h 738"/>
                  <a:gd name="T64" fmla="*/ 509 w 1008"/>
                  <a:gd name="T65" fmla="*/ 730 h 738"/>
                  <a:gd name="T66" fmla="*/ 462 w 1008"/>
                  <a:gd name="T67" fmla="*/ 727 h 738"/>
                  <a:gd name="T68" fmla="*/ 417 w 1008"/>
                  <a:gd name="T69" fmla="*/ 724 h 738"/>
                  <a:gd name="T70" fmla="*/ 371 w 1008"/>
                  <a:gd name="T71" fmla="*/ 721 h 738"/>
                  <a:gd name="T72" fmla="*/ 325 w 1008"/>
                  <a:gd name="T73" fmla="*/ 718 h 738"/>
                  <a:gd name="T74" fmla="*/ 279 w 1008"/>
                  <a:gd name="T75" fmla="*/ 715 h 738"/>
                  <a:gd name="T76" fmla="*/ 239 w 1008"/>
                  <a:gd name="T77" fmla="*/ 707 h 738"/>
                  <a:gd name="T78" fmla="*/ 201 w 1008"/>
                  <a:gd name="T79" fmla="*/ 694 h 738"/>
                  <a:gd name="T80" fmla="*/ 165 w 1008"/>
                  <a:gd name="T81" fmla="*/ 682 h 738"/>
                  <a:gd name="T82" fmla="*/ 127 w 1008"/>
                  <a:gd name="T83" fmla="*/ 669 h 738"/>
                  <a:gd name="T84" fmla="*/ 66 w 1008"/>
                  <a:gd name="T85" fmla="*/ 589 h 738"/>
                  <a:gd name="T86" fmla="*/ 12 w 1008"/>
                  <a:gd name="T87" fmla="*/ 461 h 738"/>
                  <a:gd name="T88" fmla="*/ 0 w 1008"/>
                  <a:gd name="T89" fmla="*/ 342 h 738"/>
                  <a:gd name="T90" fmla="*/ 30 w 1008"/>
                  <a:gd name="T91" fmla="*/ 209 h 738"/>
                  <a:gd name="T92" fmla="*/ 63 w 1008"/>
                  <a:gd name="T93" fmla="*/ 98 h 738"/>
                  <a:gd name="T94" fmla="*/ 64 w 1008"/>
                  <a:gd name="T95" fmla="*/ 3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8" h="738">
                    <a:moveTo>
                      <a:pt x="64" y="0"/>
                    </a:moveTo>
                    <a:lnTo>
                      <a:pt x="91" y="12"/>
                    </a:lnTo>
                    <a:lnTo>
                      <a:pt x="119" y="23"/>
                    </a:lnTo>
                    <a:lnTo>
                      <a:pt x="145" y="33"/>
                    </a:lnTo>
                    <a:lnTo>
                      <a:pt x="173" y="44"/>
                    </a:lnTo>
                    <a:lnTo>
                      <a:pt x="199" y="53"/>
                    </a:lnTo>
                    <a:lnTo>
                      <a:pt x="227" y="61"/>
                    </a:lnTo>
                    <a:lnTo>
                      <a:pt x="254" y="69"/>
                    </a:lnTo>
                    <a:lnTo>
                      <a:pt x="280" y="76"/>
                    </a:lnTo>
                    <a:lnTo>
                      <a:pt x="308" y="82"/>
                    </a:lnTo>
                    <a:lnTo>
                      <a:pt x="334" y="88"/>
                    </a:lnTo>
                    <a:lnTo>
                      <a:pt x="362" y="93"/>
                    </a:lnTo>
                    <a:lnTo>
                      <a:pt x="388" y="97"/>
                    </a:lnTo>
                    <a:lnTo>
                      <a:pt x="415" y="100"/>
                    </a:lnTo>
                    <a:lnTo>
                      <a:pt x="442" y="103"/>
                    </a:lnTo>
                    <a:lnTo>
                      <a:pt x="468" y="104"/>
                    </a:lnTo>
                    <a:lnTo>
                      <a:pt x="496" y="105"/>
                    </a:lnTo>
                    <a:lnTo>
                      <a:pt x="523" y="107"/>
                    </a:lnTo>
                    <a:lnTo>
                      <a:pt x="550" y="105"/>
                    </a:lnTo>
                    <a:lnTo>
                      <a:pt x="577" y="103"/>
                    </a:lnTo>
                    <a:lnTo>
                      <a:pt x="604" y="101"/>
                    </a:lnTo>
                    <a:lnTo>
                      <a:pt x="631" y="98"/>
                    </a:lnTo>
                    <a:lnTo>
                      <a:pt x="658" y="94"/>
                    </a:lnTo>
                    <a:lnTo>
                      <a:pt x="686" y="89"/>
                    </a:lnTo>
                    <a:lnTo>
                      <a:pt x="712" y="84"/>
                    </a:lnTo>
                    <a:lnTo>
                      <a:pt x="740" y="77"/>
                    </a:lnTo>
                    <a:lnTo>
                      <a:pt x="767" y="69"/>
                    </a:lnTo>
                    <a:lnTo>
                      <a:pt x="795" y="61"/>
                    </a:lnTo>
                    <a:lnTo>
                      <a:pt x="823" y="52"/>
                    </a:lnTo>
                    <a:lnTo>
                      <a:pt x="850" y="41"/>
                    </a:lnTo>
                    <a:lnTo>
                      <a:pt x="878" y="29"/>
                    </a:lnTo>
                    <a:lnTo>
                      <a:pt x="905" y="17"/>
                    </a:lnTo>
                    <a:lnTo>
                      <a:pt x="934" y="4"/>
                    </a:lnTo>
                    <a:lnTo>
                      <a:pt x="934" y="22"/>
                    </a:lnTo>
                    <a:lnTo>
                      <a:pt x="934" y="41"/>
                    </a:lnTo>
                    <a:lnTo>
                      <a:pt x="934" y="59"/>
                    </a:lnTo>
                    <a:lnTo>
                      <a:pt x="934" y="77"/>
                    </a:lnTo>
                    <a:lnTo>
                      <a:pt x="940" y="90"/>
                    </a:lnTo>
                    <a:lnTo>
                      <a:pt x="946" y="104"/>
                    </a:lnTo>
                    <a:lnTo>
                      <a:pt x="952" y="118"/>
                    </a:lnTo>
                    <a:lnTo>
                      <a:pt x="959" y="131"/>
                    </a:lnTo>
                    <a:lnTo>
                      <a:pt x="965" y="144"/>
                    </a:lnTo>
                    <a:lnTo>
                      <a:pt x="971" y="157"/>
                    </a:lnTo>
                    <a:lnTo>
                      <a:pt x="977" y="170"/>
                    </a:lnTo>
                    <a:lnTo>
                      <a:pt x="984" y="184"/>
                    </a:lnTo>
                    <a:lnTo>
                      <a:pt x="997" y="251"/>
                    </a:lnTo>
                    <a:lnTo>
                      <a:pt x="1005" y="313"/>
                    </a:lnTo>
                    <a:lnTo>
                      <a:pt x="1008" y="369"/>
                    </a:lnTo>
                    <a:lnTo>
                      <a:pt x="1007" y="420"/>
                    </a:lnTo>
                    <a:lnTo>
                      <a:pt x="1001" y="467"/>
                    </a:lnTo>
                    <a:lnTo>
                      <a:pt x="991" y="509"/>
                    </a:lnTo>
                    <a:lnTo>
                      <a:pt x="975" y="546"/>
                    </a:lnTo>
                    <a:lnTo>
                      <a:pt x="955" y="580"/>
                    </a:lnTo>
                    <a:lnTo>
                      <a:pt x="930" y="610"/>
                    </a:lnTo>
                    <a:lnTo>
                      <a:pt x="900" y="637"/>
                    </a:lnTo>
                    <a:lnTo>
                      <a:pt x="866" y="660"/>
                    </a:lnTo>
                    <a:lnTo>
                      <a:pt x="827" y="680"/>
                    </a:lnTo>
                    <a:lnTo>
                      <a:pt x="783" y="699"/>
                    </a:lnTo>
                    <a:lnTo>
                      <a:pt x="735" y="714"/>
                    </a:lnTo>
                    <a:lnTo>
                      <a:pt x="682" y="727"/>
                    </a:lnTo>
                    <a:lnTo>
                      <a:pt x="624" y="738"/>
                    </a:lnTo>
                    <a:lnTo>
                      <a:pt x="600" y="736"/>
                    </a:lnTo>
                    <a:lnTo>
                      <a:pt x="578" y="735"/>
                    </a:lnTo>
                    <a:lnTo>
                      <a:pt x="555" y="733"/>
                    </a:lnTo>
                    <a:lnTo>
                      <a:pt x="531" y="732"/>
                    </a:lnTo>
                    <a:lnTo>
                      <a:pt x="509" y="730"/>
                    </a:lnTo>
                    <a:lnTo>
                      <a:pt x="486" y="729"/>
                    </a:lnTo>
                    <a:lnTo>
                      <a:pt x="462" y="727"/>
                    </a:lnTo>
                    <a:lnTo>
                      <a:pt x="440" y="726"/>
                    </a:lnTo>
                    <a:lnTo>
                      <a:pt x="417" y="724"/>
                    </a:lnTo>
                    <a:lnTo>
                      <a:pt x="394" y="723"/>
                    </a:lnTo>
                    <a:lnTo>
                      <a:pt x="371" y="721"/>
                    </a:lnTo>
                    <a:lnTo>
                      <a:pt x="348" y="720"/>
                    </a:lnTo>
                    <a:lnTo>
                      <a:pt x="325" y="718"/>
                    </a:lnTo>
                    <a:lnTo>
                      <a:pt x="303" y="716"/>
                    </a:lnTo>
                    <a:lnTo>
                      <a:pt x="279" y="715"/>
                    </a:lnTo>
                    <a:lnTo>
                      <a:pt x="257" y="713"/>
                    </a:lnTo>
                    <a:lnTo>
                      <a:pt x="239" y="707"/>
                    </a:lnTo>
                    <a:lnTo>
                      <a:pt x="219" y="701"/>
                    </a:lnTo>
                    <a:lnTo>
                      <a:pt x="201" y="694"/>
                    </a:lnTo>
                    <a:lnTo>
                      <a:pt x="183" y="688"/>
                    </a:lnTo>
                    <a:lnTo>
                      <a:pt x="165" y="682"/>
                    </a:lnTo>
                    <a:lnTo>
                      <a:pt x="146" y="676"/>
                    </a:lnTo>
                    <a:lnTo>
                      <a:pt x="127" y="669"/>
                    </a:lnTo>
                    <a:lnTo>
                      <a:pt x="109" y="663"/>
                    </a:lnTo>
                    <a:lnTo>
                      <a:pt x="66" y="589"/>
                    </a:lnTo>
                    <a:lnTo>
                      <a:pt x="35" y="522"/>
                    </a:lnTo>
                    <a:lnTo>
                      <a:pt x="12" y="461"/>
                    </a:lnTo>
                    <a:lnTo>
                      <a:pt x="1" y="401"/>
                    </a:lnTo>
                    <a:lnTo>
                      <a:pt x="0" y="342"/>
                    </a:lnTo>
                    <a:lnTo>
                      <a:pt x="10" y="279"/>
                    </a:lnTo>
                    <a:lnTo>
                      <a:pt x="30" y="209"/>
                    </a:lnTo>
                    <a:lnTo>
                      <a:pt x="62" y="131"/>
                    </a:lnTo>
                    <a:lnTo>
                      <a:pt x="63" y="98"/>
                    </a:lnTo>
                    <a:lnTo>
                      <a:pt x="63" y="65"/>
                    </a:lnTo>
                    <a:lnTo>
                      <a:pt x="64" y="32"/>
                    </a:lnTo>
                    <a:lnTo>
                      <a:pt x="64" y="0"/>
                    </a:lnTo>
                    <a:close/>
                  </a:path>
                </a:pathLst>
              </a:custGeom>
              <a:solidFill>
                <a:srgbClr val="4249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5" name="Freeform 34"/>
              <p:cNvSpPr>
                <a:spLocks/>
              </p:cNvSpPr>
              <p:nvPr/>
            </p:nvSpPr>
            <p:spPr bwMode="auto">
              <a:xfrm>
                <a:off x="2648" y="2683"/>
                <a:ext cx="447" cy="361"/>
              </a:xfrm>
              <a:custGeom>
                <a:avLst/>
                <a:gdLst>
                  <a:gd name="T0" fmla="*/ 82 w 893"/>
                  <a:gd name="T1" fmla="*/ 10 h 721"/>
                  <a:gd name="T2" fmla="*/ 129 w 893"/>
                  <a:gd name="T3" fmla="*/ 29 h 721"/>
                  <a:gd name="T4" fmla="*/ 177 w 893"/>
                  <a:gd name="T5" fmla="*/ 47 h 721"/>
                  <a:gd name="T6" fmla="*/ 224 w 893"/>
                  <a:gd name="T7" fmla="*/ 61 h 721"/>
                  <a:gd name="T8" fmla="*/ 272 w 893"/>
                  <a:gd name="T9" fmla="*/ 72 h 721"/>
                  <a:gd name="T10" fmla="*/ 320 w 893"/>
                  <a:gd name="T11" fmla="*/ 81 h 721"/>
                  <a:gd name="T12" fmla="*/ 367 w 893"/>
                  <a:gd name="T13" fmla="*/ 88 h 721"/>
                  <a:gd name="T14" fmla="*/ 414 w 893"/>
                  <a:gd name="T15" fmla="*/ 91 h 721"/>
                  <a:gd name="T16" fmla="*/ 462 w 893"/>
                  <a:gd name="T17" fmla="*/ 92 h 721"/>
                  <a:gd name="T18" fmla="*/ 510 w 893"/>
                  <a:gd name="T19" fmla="*/ 90 h 721"/>
                  <a:gd name="T20" fmla="*/ 559 w 893"/>
                  <a:gd name="T21" fmla="*/ 86 h 721"/>
                  <a:gd name="T22" fmla="*/ 606 w 893"/>
                  <a:gd name="T23" fmla="*/ 78 h 721"/>
                  <a:gd name="T24" fmla="*/ 655 w 893"/>
                  <a:gd name="T25" fmla="*/ 68 h 721"/>
                  <a:gd name="T26" fmla="*/ 704 w 893"/>
                  <a:gd name="T27" fmla="*/ 54 h 721"/>
                  <a:gd name="T28" fmla="*/ 753 w 893"/>
                  <a:gd name="T29" fmla="*/ 38 h 721"/>
                  <a:gd name="T30" fmla="*/ 803 w 893"/>
                  <a:gd name="T31" fmla="*/ 17 h 721"/>
                  <a:gd name="T32" fmla="*/ 827 w 893"/>
                  <a:gd name="T33" fmla="*/ 23 h 721"/>
                  <a:gd name="T34" fmla="*/ 827 w 893"/>
                  <a:gd name="T35" fmla="*/ 58 h 721"/>
                  <a:gd name="T36" fmla="*/ 832 w 893"/>
                  <a:gd name="T37" fmla="*/ 90 h 721"/>
                  <a:gd name="T38" fmla="*/ 843 w 893"/>
                  <a:gd name="T39" fmla="*/ 120 h 721"/>
                  <a:gd name="T40" fmla="*/ 853 w 893"/>
                  <a:gd name="T41" fmla="*/ 148 h 721"/>
                  <a:gd name="T42" fmla="*/ 865 w 893"/>
                  <a:gd name="T43" fmla="*/ 177 h 721"/>
                  <a:gd name="T44" fmla="*/ 882 w 893"/>
                  <a:gd name="T45" fmla="*/ 255 h 721"/>
                  <a:gd name="T46" fmla="*/ 893 w 893"/>
                  <a:gd name="T47" fmla="*/ 367 h 721"/>
                  <a:gd name="T48" fmla="*/ 887 w 893"/>
                  <a:gd name="T49" fmla="*/ 460 h 721"/>
                  <a:gd name="T50" fmla="*/ 863 w 893"/>
                  <a:gd name="T51" fmla="*/ 536 h 721"/>
                  <a:gd name="T52" fmla="*/ 824 w 893"/>
                  <a:gd name="T53" fmla="*/ 597 h 721"/>
                  <a:gd name="T54" fmla="*/ 767 w 893"/>
                  <a:gd name="T55" fmla="*/ 646 h 721"/>
                  <a:gd name="T56" fmla="*/ 694 w 893"/>
                  <a:gd name="T57" fmla="*/ 682 h 721"/>
                  <a:gd name="T58" fmla="*/ 603 w 893"/>
                  <a:gd name="T59" fmla="*/ 710 h 721"/>
                  <a:gd name="T60" fmla="*/ 532 w 893"/>
                  <a:gd name="T61" fmla="*/ 719 h 721"/>
                  <a:gd name="T62" fmla="*/ 492 w 893"/>
                  <a:gd name="T63" fmla="*/ 716 h 721"/>
                  <a:gd name="T64" fmla="*/ 451 w 893"/>
                  <a:gd name="T65" fmla="*/ 713 h 721"/>
                  <a:gd name="T66" fmla="*/ 410 w 893"/>
                  <a:gd name="T67" fmla="*/ 710 h 721"/>
                  <a:gd name="T68" fmla="*/ 370 w 893"/>
                  <a:gd name="T69" fmla="*/ 707 h 721"/>
                  <a:gd name="T70" fmla="*/ 329 w 893"/>
                  <a:gd name="T71" fmla="*/ 704 h 721"/>
                  <a:gd name="T72" fmla="*/ 288 w 893"/>
                  <a:gd name="T73" fmla="*/ 701 h 721"/>
                  <a:gd name="T74" fmla="*/ 248 w 893"/>
                  <a:gd name="T75" fmla="*/ 698 h 721"/>
                  <a:gd name="T76" fmla="*/ 211 w 893"/>
                  <a:gd name="T77" fmla="*/ 691 h 721"/>
                  <a:gd name="T78" fmla="*/ 179 w 893"/>
                  <a:gd name="T79" fmla="*/ 679 h 721"/>
                  <a:gd name="T80" fmla="*/ 146 w 893"/>
                  <a:gd name="T81" fmla="*/ 667 h 721"/>
                  <a:gd name="T82" fmla="*/ 114 w 893"/>
                  <a:gd name="T83" fmla="*/ 655 h 721"/>
                  <a:gd name="T84" fmla="*/ 60 w 893"/>
                  <a:gd name="T85" fmla="*/ 578 h 721"/>
                  <a:gd name="T86" fmla="*/ 11 w 893"/>
                  <a:gd name="T87" fmla="*/ 456 h 721"/>
                  <a:gd name="T88" fmla="*/ 0 w 893"/>
                  <a:gd name="T89" fmla="*/ 343 h 721"/>
                  <a:gd name="T90" fmla="*/ 26 w 893"/>
                  <a:gd name="T91" fmla="*/ 217 h 721"/>
                  <a:gd name="T92" fmla="*/ 56 w 893"/>
                  <a:gd name="T93" fmla="*/ 107 h 721"/>
                  <a:gd name="T94" fmla="*/ 57 w 893"/>
                  <a:gd name="T95" fmla="*/ 36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3" h="721">
                    <a:moveTo>
                      <a:pt x="58" y="0"/>
                    </a:moveTo>
                    <a:lnTo>
                      <a:pt x="82" y="10"/>
                    </a:lnTo>
                    <a:lnTo>
                      <a:pt x="106" y="20"/>
                    </a:lnTo>
                    <a:lnTo>
                      <a:pt x="129" y="29"/>
                    </a:lnTo>
                    <a:lnTo>
                      <a:pt x="153" y="39"/>
                    </a:lnTo>
                    <a:lnTo>
                      <a:pt x="177" y="47"/>
                    </a:lnTo>
                    <a:lnTo>
                      <a:pt x="201" y="54"/>
                    </a:lnTo>
                    <a:lnTo>
                      <a:pt x="224" y="61"/>
                    </a:lnTo>
                    <a:lnTo>
                      <a:pt x="248" y="67"/>
                    </a:lnTo>
                    <a:lnTo>
                      <a:pt x="272" y="72"/>
                    </a:lnTo>
                    <a:lnTo>
                      <a:pt x="296" y="77"/>
                    </a:lnTo>
                    <a:lnTo>
                      <a:pt x="320" y="81"/>
                    </a:lnTo>
                    <a:lnTo>
                      <a:pt x="343" y="85"/>
                    </a:lnTo>
                    <a:lnTo>
                      <a:pt x="367" y="88"/>
                    </a:lnTo>
                    <a:lnTo>
                      <a:pt x="391" y="90"/>
                    </a:lnTo>
                    <a:lnTo>
                      <a:pt x="414" y="91"/>
                    </a:lnTo>
                    <a:lnTo>
                      <a:pt x="439" y="92"/>
                    </a:lnTo>
                    <a:lnTo>
                      <a:pt x="462" y="92"/>
                    </a:lnTo>
                    <a:lnTo>
                      <a:pt x="487" y="92"/>
                    </a:lnTo>
                    <a:lnTo>
                      <a:pt x="510" y="90"/>
                    </a:lnTo>
                    <a:lnTo>
                      <a:pt x="534" y="89"/>
                    </a:lnTo>
                    <a:lnTo>
                      <a:pt x="559" y="86"/>
                    </a:lnTo>
                    <a:lnTo>
                      <a:pt x="582" y="82"/>
                    </a:lnTo>
                    <a:lnTo>
                      <a:pt x="606" y="78"/>
                    </a:lnTo>
                    <a:lnTo>
                      <a:pt x="631" y="73"/>
                    </a:lnTo>
                    <a:lnTo>
                      <a:pt x="655" y="68"/>
                    </a:lnTo>
                    <a:lnTo>
                      <a:pt x="680" y="61"/>
                    </a:lnTo>
                    <a:lnTo>
                      <a:pt x="704" y="54"/>
                    </a:lnTo>
                    <a:lnTo>
                      <a:pt x="728" y="46"/>
                    </a:lnTo>
                    <a:lnTo>
                      <a:pt x="753" y="38"/>
                    </a:lnTo>
                    <a:lnTo>
                      <a:pt x="777" y="27"/>
                    </a:lnTo>
                    <a:lnTo>
                      <a:pt x="803" y="17"/>
                    </a:lnTo>
                    <a:lnTo>
                      <a:pt x="827" y="6"/>
                    </a:lnTo>
                    <a:lnTo>
                      <a:pt x="827" y="23"/>
                    </a:lnTo>
                    <a:lnTo>
                      <a:pt x="827" y="41"/>
                    </a:lnTo>
                    <a:lnTo>
                      <a:pt x="827" y="58"/>
                    </a:lnTo>
                    <a:lnTo>
                      <a:pt x="827" y="76"/>
                    </a:lnTo>
                    <a:lnTo>
                      <a:pt x="832" y="90"/>
                    </a:lnTo>
                    <a:lnTo>
                      <a:pt x="838" y="105"/>
                    </a:lnTo>
                    <a:lnTo>
                      <a:pt x="843" y="120"/>
                    </a:lnTo>
                    <a:lnTo>
                      <a:pt x="848" y="134"/>
                    </a:lnTo>
                    <a:lnTo>
                      <a:pt x="853" y="148"/>
                    </a:lnTo>
                    <a:lnTo>
                      <a:pt x="859" y="162"/>
                    </a:lnTo>
                    <a:lnTo>
                      <a:pt x="865" y="177"/>
                    </a:lnTo>
                    <a:lnTo>
                      <a:pt x="871" y="191"/>
                    </a:lnTo>
                    <a:lnTo>
                      <a:pt x="882" y="255"/>
                    </a:lnTo>
                    <a:lnTo>
                      <a:pt x="890" y="313"/>
                    </a:lnTo>
                    <a:lnTo>
                      <a:pt x="893" y="367"/>
                    </a:lnTo>
                    <a:lnTo>
                      <a:pt x="892" y="415"/>
                    </a:lnTo>
                    <a:lnTo>
                      <a:pt x="887" y="460"/>
                    </a:lnTo>
                    <a:lnTo>
                      <a:pt x="877" y="501"/>
                    </a:lnTo>
                    <a:lnTo>
                      <a:pt x="863" y="536"/>
                    </a:lnTo>
                    <a:lnTo>
                      <a:pt x="846" y="569"/>
                    </a:lnTo>
                    <a:lnTo>
                      <a:pt x="824" y="597"/>
                    </a:lnTo>
                    <a:lnTo>
                      <a:pt x="797" y="624"/>
                    </a:lnTo>
                    <a:lnTo>
                      <a:pt x="767" y="646"/>
                    </a:lnTo>
                    <a:lnTo>
                      <a:pt x="732" y="665"/>
                    </a:lnTo>
                    <a:lnTo>
                      <a:pt x="694" y="682"/>
                    </a:lnTo>
                    <a:lnTo>
                      <a:pt x="651" y="698"/>
                    </a:lnTo>
                    <a:lnTo>
                      <a:pt x="603" y="710"/>
                    </a:lnTo>
                    <a:lnTo>
                      <a:pt x="553" y="721"/>
                    </a:lnTo>
                    <a:lnTo>
                      <a:pt x="532" y="719"/>
                    </a:lnTo>
                    <a:lnTo>
                      <a:pt x="512" y="718"/>
                    </a:lnTo>
                    <a:lnTo>
                      <a:pt x="492" y="716"/>
                    </a:lnTo>
                    <a:lnTo>
                      <a:pt x="471" y="715"/>
                    </a:lnTo>
                    <a:lnTo>
                      <a:pt x="451" y="713"/>
                    </a:lnTo>
                    <a:lnTo>
                      <a:pt x="431" y="712"/>
                    </a:lnTo>
                    <a:lnTo>
                      <a:pt x="410" y="710"/>
                    </a:lnTo>
                    <a:lnTo>
                      <a:pt x="390" y="709"/>
                    </a:lnTo>
                    <a:lnTo>
                      <a:pt x="370" y="707"/>
                    </a:lnTo>
                    <a:lnTo>
                      <a:pt x="349" y="706"/>
                    </a:lnTo>
                    <a:lnTo>
                      <a:pt x="329" y="704"/>
                    </a:lnTo>
                    <a:lnTo>
                      <a:pt x="309" y="703"/>
                    </a:lnTo>
                    <a:lnTo>
                      <a:pt x="288" y="701"/>
                    </a:lnTo>
                    <a:lnTo>
                      <a:pt x="268" y="700"/>
                    </a:lnTo>
                    <a:lnTo>
                      <a:pt x="248" y="698"/>
                    </a:lnTo>
                    <a:lnTo>
                      <a:pt x="227" y="697"/>
                    </a:lnTo>
                    <a:lnTo>
                      <a:pt x="211" y="691"/>
                    </a:lnTo>
                    <a:lnTo>
                      <a:pt x="195" y="685"/>
                    </a:lnTo>
                    <a:lnTo>
                      <a:pt x="179" y="679"/>
                    </a:lnTo>
                    <a:lnTo>
                      <a:pt x="162" y="673"/>
                    </a:lnTo>
                    <a:lnTo>
                      <a:pt x="146" y="667"/>
                    </a:lnTo>
                    <a:lnTo>
                      <a:pt x="130" y="661"/>
                    </a:lnTo>
                    <a:lnTo>
                      <a:pt x="114" y="655"/>
                    </a:lnTo>
                    <a:lnTo>
                      <a:pt x="97" y="649"/>
                    </a:lnTo>
                    <a:lnTo>
                      <a:pt x="60" y="578"/>
                    </a:lnTo>
                    <a:lnTo>
                      <a:pt x="31" y="515"/>
                    </a:lnTo>
                    <a:lnTo>
                      <a:pt x="11" y="456"/>
                    </a:lnTo>
                    <a:lnTo>
                      <a:pt x="1" y="400"/>
                    </a:lnTo>
                    <a:lnTo>
                      <a:pt x="0" y="343"/>
                    </a:lnTo>
                    <a:lnTo>
                      <a:pt x="8" y="283"/>
                    </a:lnTo>
                    <a:lnTo>
                      <a:pt x="26" y="217"/>
                    </a:lnTo>
                    <a:lnTo>
                      <a:pt x="55" y="142"/>
                    </a:lnTo>
                    <a:lnTo>
                      <a:pt x="56" y="107"/>
                    </a:lnTo>
                    <a:lnTo>
                      <a:pt x="57" y="71"/>
                    </a:lnTo>
                    <a:lnTo>
                      <a:pt x="57" y="36"/>
                    </a:lnTo>
                    <a:lnTo>
                      <a:pt x="58" y="0"/>
                    </a:lnTo>
                    <a:close/>
                  </a:path>
                </a:pathLst>
              </a:custGeom>
              <a:solidFill>
                <a:srgbClr val="495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9" name="Freeform 35"/>
              <p:cNvSpPr>
                <a:spLocks/>
              </p:cNvSpPr>
              <p:nvPr/>
            </p:nvSpPr>
            <p:spPr bwMode="auto">
              <a:xfrm>
                <a:off x="2676" y="2687"/>
                <a:ext cx="388" cy="351"/>
              </a:xfrm>
              <a:custGeom>
                <a:avLst/>
                <a:gdLst>
                  <a:gd name="T0" fmla="*/ 72 w 776"/>
                  <a:gd name="T1" fmla="*/ 9 h 703"/>
                  <a:gd name="T2" fmla="*/ 114 w 776"/>
                  <a:gd name="T3" fmla="*/ 25 h 703"/>
                  <a:gd name="T4" fmla="*/ 154 w 776"/>
                  <a:gd name="T5" fmla="*/ 40 h 703"/>
                  <a:gd name="T6" fmla="*/ 196 w 776"/>
                  <a:gd name="T7" fmla="*/ 52 h 703"/>
                  <a:gd name="T8" fmla="*/ 236 w 776"/>
                  <a:gd name="T9" fmla="*/ 62 h 703"/>
                  <a:gd name="T10" fmla="*/ 278 w 776"/>
                  <a:gd name="T11" fmla="*/ 70 h 703"/>
                  <a:gd name="T12" fmla="*/ 320 w 776"/>
                  <a:gd name="T13" fmla="*/ 75 h 703"/>
                  <a:gd name="T14" fmla="*/ 360 w 776"/>
                  <a:gd name="T15" fmla="*/ 79 h 703"/>
                  <a:gd name="T16" fmla="*/ 402 w 776"/>
                  <a:gd name="T17" fmla="*/ 79 h 703"/>
                  <a:gd name="T18" fmla="*/ 444 w 776"/>
                  <a:gd name="T19" fmla="*/ 78 h 703"/>
                  <a:gd name="T20" fmla="*/ 485 w 776"/>
                  <a:gd name="T21" fmla="*/ 74 h 703"/>
                  <a:gd name="T22" fmla="*/ 528 w 776"/>
                  <a:gd name="T23" fmla="*/ 68 h 703"/>
                  <a:gd name="T24" fmla="*/ 570 w 776"/>
                  <a:gd name="T25" fmla="*/ 59 h 703"/>
                  <a:gd name="T26" fmla="*/ 612 w 776"/>
                  <a:gd name="T27" fmla="*/ 48 h 703"/>
                  <a:gd name="T28" fmla="*/ 656 w 776"/>
                  <a:gd name="T29" fmla="*/ 34 h 703"/>
                  <a:gd name="T30" fmla="*/ 699 w 776"/>
                  <a:gd name="T31" fmla="*/ 17 h 703"/>
                  <a:gd name="T32" fmla="*/ 721 w 776"/>
                  <a:gd name="T33" fmla="*/ 24 h 703"/>
                  <a:gd name="T34" fmla="*/ 721 w 776"/>
                  <a:gd name="T35" fmla="*/ 58 h 703"/>
                  <a:gd name="T36" fmla="*/ 725 w 776"/>
                  <a:gd name="T37" fmla="*/ 89 h 703"/>
                  <a:gd name="T38" fmla="*/ 734 w 776"/>
                  <a:gd name="T39" fmla="*/ 121 h 703"/>
                  <a:gd name="T40" fmla="*/ 743 w 776"/>
                  <a:gd name="T41" fmla="*/ 151 h 703"/>
                  <a:gd name="T42" fmla="*/ 753 w 776"/>
                  <a:gd name="T43" fmla="*/ 182 h 703"/>
                  <a:gd name="T44" fmla="*/ 767 w 776"/>
                  <a:gd name="T45" fmla="*/ 258 h 703"/>
                  <a:gd name="T46" fmla="*/ 776 w 776"/>
                  <a:gd name="T47" fmla="*/ 365 h 703"/>
                  <a:gd name="T48" fmla="*/ 771 w 776"/>
                  <a:gd name="T49" fmla="*/ 454 h 703"/>
                  <a:gd name="T50" fmla="*/ 752 w 776"/>
                  <a:gd name="T51" fmla="*/ 526 h 703"/>
                  <a:gd name="T52" fmla="*/ 717 w 776"/>
                  <a:gd name="T53" fmla="*/ 585 h 703"/>
                  <a:gd name="T54" fmla="*/ 668 w 776"/>
                  <a:gd name="T55" fmla="*/ 631 h 703"/>
                  <a:gd name="T56" fmla="*/ 605 w 776"/>
                  <a:gd name="T57" fmla="*/ 666 h 703"/>
                  <a:gd name="T58" fmla="*/ 527 w 776"/>
                  <a:gd name="T59" fmla="*/ 693 h 703"/>
                  <a:gd name="T60" fmla="*/ 464 w 776"/>
                  <a:gd name="T61" fmla="*/ 702 h 703"/>
                  <a:gd name="T62" fmla="*/ 428 w 776"/>
                  <a:gd name="T63" fmla="*/ 699 h 703"/>
                  <a:gd name="T64" fmla="*/ 393 w 776"/>
                  <a:gd name="T65" fmla="*/ 696 h 703"/>
                  <a:gd name="T66" fmla="*/ 358 w 776"/>
                  <a:gd name="T67" fmla="*/ 693 h 703"/>
                  <a:gd name="T68" fmla="*/ 323 w 776"/>
                  <a:gd name="T69" fmla="*/ 691 h 703"/>
                  <a:gd name="T70" fmla="*/ 287 w 776"/>
                  <a:gd name="T71" fmla="*/ 688 h 703"/>
                  <a:gd name="T72" fmla="*/ 252 w 776"/>
                  <a:gd name="T73" fmla="*/ 685 h 703"/>
                  <a:gd name="T74" fmla="*/ 216 w 776"/>
                  <a:gd name="T75" fmla="*/ 682 h 703"/>
                  <a:gd name="T76" fmla="*/ 185 w 776"/>
                  <a:gd name="T77" fmla="*/ 674 h 703"/>
                  <a:gd name="T78" fmla="*/ 157 w 776"/>
                  <a:gd name="T79" fmla="*/ 663 h 703"/>
                  <a:gd name="T80" fmla="*/ 129 w 776"/>
                  <a:gd name="T81" fmla="*/ 652 h 703"/>
                  <a:gd name="T82" fmla="*/ 100 w 776"/>
                  <a:gd name="T83" fmla="*/ 641 h 703"/>
                  <a:gd name="T84" fmla="*/ 54 w 776"/>
                  <a:gd name="T85" fmla="*/ 568 h 703"/>
                  <a:gd name="T86" fmla="*/ 11 w 776"/>
                  <a:gd name="T87" fmla="*/ 452 h 703"/>
                  <a:gd name="T88" fmla="*/ 0 w 776"/>
                  <a:gd name="T89" fmla="*/ 344 h 703"/>
                  <a:gd name="T90" fmla="*/ 23 w 776"/>
                  <a:gd name="T91" fmla="*/ 225 h 703"/>
                  <a:gd name="T92" fmla="*/ 48 w 776"/>
                  <a:gd name="T93" fmla="*/ 115 h 703"/>
                  <a:gd name="T94" fmla="*/ 51 w 776"/>
                  <a:gd name="T95" fmla="*/ 39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6" h="703">
                    <a:moveTo>
                      <a:pt x="52" y="0"/>
                    </a:moveTo>
                    <a:lnTo>
                      <a:pt x="72" y="9"/>
                    </a:lnTo>
                    <a:lnTo>
                      <a:pt x="93" y="17"/>
                    </a:lnTo>
                    <a:lnTo>
                      <a:pt x="114" y="25"/>
                    </a:lnTo>
                    <a:lnTo>
                      <a:pt x="134" y="34"/>
                    </a:lnTo>
                    <a:lnTo>
                      <a:pt x="154" y="40"/>
                    </a:lnTo>
                    <a:lnTo>
                      <a:pt x="176" y="47"/>
                    </a:lnTo>
                    <a:lnTo>
                      <a:pt x="196" y="52"/>
                    </a:lnTo>
                    <a:lnTo>
                      <a:pt x="216" y="58"/>
                    </a:lnTo>
                    <a:lnTo>
                      <a:pt x="236" y="62"/>
                    </a:lnTo>
                    <a:lnTo>
                      <a:pt x="258" y="66"/>
                    </a:lnTo>
                    <a:lnTo>
                      <a:pt x="278" y="70"/>
                    </a:lnTo>
                    <a:lnTo>
                      <a:pt x="298" y="73"/>
                    </a:lnTo>
                    <a:lnTo>
                      <a:pt x="320" y="75"/>
                    </a:lnTo>
                    <a:lnTo>
                      <a:pt x="340" y="77"/>
                    </a:lnTo>
                    <a:lnTo>
                      <a:pt x="360" y="79"/>
                    </a:lnTo>
                    <a:lnTo>
                      <a:pt x="382" y="79"/>
                    </a:lnTo>
                    <a:lnTo>
                      <a:pt x="402" y="79"/>
                    </a:lnTo>
                    <a:lnTo>
                      <a:pt x="423" y="79"/>
                    </a:lnTo>
                    <a:lnTo>
                      <a:pt x="444" y="78"/>
                    </a:lnTo>
                    <a:lnTo>
                      <a:pt x="465" y="76"/>
                    </a:lnTo>
                    <a:lnTo>
                      <a:pt x="485" y="74"/>
                    </a:lnTo>
                    <a:lnTo>
                      <a:pt x="507" y="71"/>
                    </a:lnTo>
                    <a:lnTo>
                      <a:pt x="528" y="68"/>
                    </a:lnTo>
                    <a:lnTo>
                      <a:pt x="549" y="64"/>
                    </a:lnTo>
                    <a:lnTo>
                      <a:pt x="570" y="59"/>
                    </a:lnTo>
                    <a:lnTo>
                      <a:pt x="591" y="54"/>
                    </a:lnTo>
                    <a:lnTo>
                      <a:pt x="612" y="48"/>
                    </a:lnTo>
                    <a:lnTo>
                      <a:pt x="635" y="41"/>
                    </a:lnTo>
                    <a:lnTo>
                      <a:pt x="656" y="34"/>
                    </a:lnTo>
                    <a:lnTo>
                      <a:pt x="677" y="25"/>
                    </a:lnTo>
                    <a:lnTo>
                      <a:pt x="699" y="17"/>
                    </a:lnTo>
                    <a:lnTo>
                      <a:pt x="721" y="8"/>
                    </a:lnTo>
                    <a:lnTo>
                      <a:pt x="721" y="24"/>
                    </a:lnTo>
                    <a:lnTo>
                      <a:pt x="721" y="41"/>
                    </a:lnTo>
                    <a:lnTo>
                      <a:pt x="721" y="58"/>
                    </a:lnTo>
                    <a:lnTo>
                      <a:pt x="721" y="74"/>
                    </a:lnTo>
                    <a:lnTo>
                      <a:pt x="725" y="89"/>
                    </a:lnTo>
                    <a:lnTo>
                      <a:pt x="729" y="106"/>
                    </a:lnTo>
                    <a:lnTo>
                      <a:pt x="734" y="121"/>
                    </a:lnTo>
                    <a:lnTo>
                      <a:pt x="738" y="136"/>
                    </a:lnTo>
                    <a:lnTo>
                      <a:pt x="743" y="151"/>
                    </a:lnTo>
                    <a:lnTo>
                      <a:pt x="748" y="167"/>
                    </a:lnTo>
                    <a:lnTo>
                      <a:pt x="753" y="182"/>
                    </a:lnTo>
                    <a:lnTo>
                      <a:pt x="757" y="197"/>
                    </a:lnTo>
                    <a:lnTo>
                      <a:pt x="767" y="258"/>
                    </a:lnTo>
                    <a:lnTo>
                      <a:pt x="773" y="314"/>
                    </a:lnTo>
                    <a:lnTo>
                      <a:pt x="776" y="365"/>
                    </a:lnTo>
                    <a:lnTo>
                      <a:pt x="776" y="411"/>
                    </a:lnTo>
                    <a:lnTo>
                      <a:pt x="771" y="454"/>
                    </a:lnTo>
                    <a:lnTo>
                      <a:pt x="763" y="492"/>
                    </a:lnTo>
                    <a:lnTo>
                      <a:pt x="752" y="526"/>
                    </a:lnTo>
                    <a:lnTo>
                      <a:pt x="736" y="558"/>
                    </a:lnTo>
                    <a:lnTo>
                      <a:pt x="717" y="585"/>
                    </a:lnTo>
                    <a:lnTo>
                      <a:pt x="695" y="609"/>
                    </a:lnTo>
                    <a:lnTo>
                      <a:pt x="668" y="631"/>
                    </a:lnTo>
                    <a:lnTo>
                      <a:pt x="639" y="650"/>
                    </a:lnTo>
                    <a:lnTo>
                      <a:pt x="605" y="666"/>
                    </a:lnTo>
                    <a:lnTo>
                      <a:pt x="568" y="680"/>
                    </a:lnTo>
                    <a:lnTo>
                      <a:pt x="527" y="693"/>
                    </a:lnTo>
                    <a:lnTo>
                      <a:pt x="482" y="703"/>
                    </a:lnTo>
                    <a:lnTo>
                      <a:pt x="464" y="702"/>
                    </a:lnTo>
                    <a:lnTo>
                      <a:pt x="447" y="700"/>
                    </a:lnTo>
                    <a:lnTo>
                      <a:pt x="428" y="699"/>
                    </a:lnTo>
                    <a:lnTo>
                      <a:pt x="411" y="698"/>
                    </a:lnTo>
                    <a:lnTo>
                      <a:pt x="393" y="696"/>
                    </a:lnTo>
                    <a:lnTo>
                      <a:pt x="376" y="695"/>
                    </a:lnTo>
                    <a:lnTo>
                      <a:pt x="358" y="693"/>
                    </a:lnTo>
                    <a:lnTo>
                      <a:pt x="340" y="692"/>
                    </a:lnTo>
                    <a:lnTo>
                      <a:pt x="323" y="691"/>
                    </a:lnTo>
                    <a:lnTo>
                      <a:pt x="305" y="689"/>
                    </a:lnTo>
                    <a:lnTo>
                      <a:pt x="287" y="688"/>
                    </a:lnTo>
                    <a:lnTo>
                      <a:pt x="270" y="686"/>
                    </a:lnTo>
                    <a:lnTo>
                      <a:pt x="252" y="685"/>
                    </a:lnTo>
                    <a:lnTo>
                      <a:pt x="234" y="684"/>
                    </a:lnTo>
                    <a:lnTo>
                      <a:pt x="216" y="682"/>
                    </a:lnTo>
                    <a:lnTo>
                      <a:pt x="199" y="680"/>
                    </a:lnTo>
                    <a:lnTo>
                      <a:pt x="185" y="674"/>
                    </a:lnTo>
                    <a:lnTo>
                      <a:pt x="171" y="669"/>
                    </a:lnTo>
                    <a:lnTo>
                      <a:pt x="157" y="663"/>
                    </a:lnTo>
                    <a:lnTo>
                      <a:pt x="143" y="657"/>
                    </a:lnTo>
                    <a:lnTo>
                      <a:pt x="129" y="652"/>
                    </a:lnTo>
                    <a:lnTo>
                      <a:pt x="115" y="646"/>
                    </a:lnTo>
                    <a:lnTo>
                      <a:pt x="100" y="641"/>
                    </a:lnTo>
                    <a:lnTo>
                      <a:pt x="86" y="635"/>
                    </a:lnTo>
                    <a:lnTo>
                      <a:pt x="54" y="568"/>
                    </a:lnTo>
                    <a:lnTo>
                      <a:pt x="28" y="507"/>
                    </a:lnTo>
                    <a:lnTo>
                      <a:pt x="11" y="452"/>
                    </a:lnTo>
                    <a:lnTo>
                      <a:pt x="2" y="398"/>
                    </a:lnTo>
                    <a:lnTo>
                      <a:pt x="0" y="344"/>
                    </a:lnTo>
                    <a:lnTo>
                      <a:pt x="7" y="287"/>
                    </a:lnTo>
                    <a:lnTo>
                      <a:pt x="23" y="225"/>
                    </a:lnTo>
                    <a:lnTo>
                      <a:pt x="47" y="153"/>
                    </a:lnTo>
                    <a:lnTo>
                      <a:pt x="48" y="115"/>
                    </a:lnTo>
                    <a:lnTo>
                      <a:pt x="50" y="76"/>
                    </a:lnTo>
                    <a:lnTo>
                      <a:pt x="51" y="39"/>
                    </a:lnTo>
                    <a:lnTo>
                      <a:pt x="52" y="0"/>
                    </a:lnTo>
                    <a:close/>
                  </a:path>
                </a:pathLst>
              </a:custGeom>
              <a:solidFill>
                <a:srgbClr val="5159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0" name="Freeform 36"/>
              <p:cNvSpPr>
                <a:spLocks/>
              </p:cNvSpPr>
              <p:nvPr/>
            </p:nvSpPr>
            <p:spPr bwMode="auto">
              <a:xfrm>
                <a:off x="2704" y="2691"/>
                <a:ext cx="330" cy="342"/>
              </a:xfrm>
              <a:custGeom>
                <a:avLst/>
                <a:gdLst>
                  <a:gd name="T0" fmla="*/ 79 w 659"/>
                  <a:gd name="T1" fmla="*/ 15 h 686"/>
                  <a:gd name="T2" fmla="*/ 148 w 659"/>
                  <a:gd name="T3" fmla="*/ 39 h 686"/>
                  <a:gd name="T4" fmla="*/ 218 w 659"/>
                  <a:gd name="T5" fmla="*/ 56 h 686"/>
                  <a:gd name="T6" fmla="*/ 288 w 659"/>
                  <a:gd name="T7" fmla="*/ 64 h 686"/>
                  <a:gd name="T8" fmla="*/ 358 w 659"/>
                  <a:gd name="T9" fmla="*/ 66 h 686"/>
                  <a:gd name="T10" fmla="*/ 429 w 659"/>
                  <a:gd name="T11" fmla="*/ 60 h 686"/>
                  <a:gd name="T12" fmla="*/ 503 w 659"/>
                  <a:gd name="T13" fmla="*/ 46 h 686"/>
                  <a:gd name="T14" fmla="*/ 576 w 659"/>
                  <a:gd name="T15" fmla="*/ 24 h 686"/>
                  <a:gd name="T16" fmla="*/ 613 w 659"/>
                  <a:gd name="T17" fmla="*/ 26 h 686"/>
                  <a:gd name="T18" fmla="*/ 613 w 659"/>
                  <a:gd name="T19" fmla="*/ 57 h 686"/>
                  <a:gd name="T20" fmla="*/ 620 w 659"/>
                  <a:gd name="T21" fmla="*/ 106 h 686"/>
                  <a:gd name="T22" fmla="*/ 635 w 659"/>
                  <a:gd name="T23" fmla="*/ 171 h 686"/>
                  <a:gd name="T24" fmla="*/ 651 w 659"/>
                  <a:gd name="T25" fmla="*/ 261 h 686"/>
                  <a:gd name="T26" fmla="*/ 659 w 659"/>
                  <a:gd name="T27" fmla="*/ 363 h 686"/>
                  <a:gd name="T28" fmla="*/ 655 w 659"/>
                  <a:gd name="T29" fmla="*/ 447 h 686"/>
                  <a:gd name="T30" fmla="*/ 639 w 659"/>
                  <a:gd name="T31" fmla="*/ 517 h 686"/>
                  <a:gd name="T32" fmla="*/ 610 w 659"/>
                  <a:gd name="T33" fmla="*/ 573 h 686"/>
                  <a:gd name="T34" fmla="*/ 569 w 659"/>
                  <a:gd name="T35" fmla="*/ 617 h 686"/>
                  <a:gd name="T36" fmla="*/ 515 w 659"/>
                  <a:gd name="T37" fmla="*/ 651 h 686"/>
                  <a:gd name="T38" fmla="*/ 448 w 659"/>
                  <a:gd name="T39" fmla="*/ 676 h 686"/>
                  <a:gd name="T40" fmla="*/ 395 w 659"/>
                  <a:gd name="T41" fmla="*/ 685 h 686"/>
                  <a:gd name="T42" fmla="*/ 365 w 659"/>
                  <a:gd name="T43" fmla="*/ 682 h 686"/>
                  <a:gd name="T44" fmla="*/ 335 w 659"/>
                  <a:gd name="T45" fmla="*/ 679 h 686"/>
                  <a:gd name="T46" fmla="*/ 304 w 659"/>
                  <a:gd name="T47" fmla="*/ 677 h 686"/>
                  <a:gd name="T48" fmla="*/ 275 w 659"/>
                  <a:gd name="T49" fmla="*/ 673 h 686"/>
                  <a:gd name="T50" fmla="*/ 244 w 659"/>
                  <a:gd name="T51" fmla="*/ 671 h 686"/>
                  <a:gd name="T52" fmla="*/ 214 w 659"/>
                  <a:gd name="T53" fmla="*/ 668 h 686"/>
                  <a:gd name="T54" fmla="*/ 184 w 659"/>
                  <a:gd name="T55" fmla="*/ 665 h 686"/>
                  <a:gd name="T56" fmla="*/ 157 w 659"/>
                  <a:gd name="T57" fmla="*/ 659 h 686"/>
                  <a:gd name="T58" fmla="*/ 134 w 659"/>
                  <a:gd name="T59" fmla="*/ 648 h 686"/>
                  <a:gd name="T60" fmla="*/ 110 w 659"/>
                  <a:gd name="T61" fmla="*/ 638 h 686"/>
                  <a:gd name="T62" fmla="*/ 86 w 659"/>
                  <a:gd name="T63" fmla="*/ 627 h 686"/>
                  <a:gd name="T64" fmla="*/ 45 w 659"/>
                  <a:gd name="T65" fmla="*/ 558 h 686"/>
                  <a:gd name="T66" fmla="*/ 9 w 659"/>
                  <a:gd name="T67" fmla="*/ 448 h 686"/>
                  <a:gd name="T68" fmla="*/ 0 w 659"/>
                  <a:gd name="T69" fmla="*/ 345 h 686"/>
                  <a:gd name="T70" fmla="*/ 18 w 659"/>
                  <a:gd name="T71" fmla="*/ 232 h 686"/>
                  <a:gd name="T72" fmla="*/ 40 w 659"/>
                  <a:gd name="T73" fmla="*/ 123 h 686"/>
                  <a:gd name="T74" fmla="*/ 43 w 659"/>
                  <a:gd name="T75" fmla="*/ 41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9" h="686">
                    <a:moveTo>
                      <a:pt x="44" y="0"/>
                    </a:moveTo>
                    <a:lnTo>
                      <a:pt x="79" y="15"/>
                    </a:lnTo>
                    <a:lnTo>
                      <a:pt x="113" y="28"/>
                    </a:lnTo>
                    <a:lnTo>
                      <a:pt x="148" y="39"/>
                    </a:lnTo>
                    <a:lnTo>
                      <a:pt x="184" y="48"/>
                    </a:lnTo>
                    <a:lnTo>
                      <a:pt x="218" y="56"/>
                    </a:lnTo>
                    <a:lnTo>
                      <a:pt x="253" y="61"/>
                    </a:lnTo>
                    <a:lnTo>
                      <a:pt x="288" y="64"/>
                    </a:lnTo>
                    <a:lnTo>
                      <a:pt x="323" y="66"/>
                    </a:lnTo>
                    <a:lnTo>
                      <a:pt x="358" y="66"/>
                    </a:lnTo>
                    <a:lnTo>
                      <a:pt x="394" y="64"/>
                    </a:lnTo>
                    <a:lnTo>
                      <a:pt x="429" y="60"/>
                    </a:lnTo>
                    <a:lnTo>
                      <a:pt x="466" y="54"/>
                    </a:lnTo>
                    <a:lnTo>
                      <a:pt x="503" y="46"/>
                    </a:lnTo>
                    <a:lnTo>
                      <a:pt x="539" y="36"/>
                    </a:lnTo>
                    <a:lnTo>
                      <a:pt x="576" y="24"/>
                    </a:lnTo>
                    <a:lnTo>
                      <a:pt x="613" y="10"/>
                    </a:lnTo>
                    <a:lnTo>
                      <a:pt x="613" y="26"/>
                    </a:lnTo>
                    <a:lnTo>
                      <a:pt x="613" y="42"/>
                    </a:lnTo>
                    <a:lnTo>
                      <a:pt x="613" y="57"/>
                    </a:lnTo>
                    <a:lnTo>
                      <a:pt x="613" y="73"/>
                    </a:lnTo>
                    <a:lnTo>
                      <a:pt x="620" y="106"/>
                    </a:lnTo>
                    <a:lnTo>
                      <a:pt x="628" y="138"/>
                    </a:lnTo>
                    <a:lnTo>
                      <a:pt x="635" y="171"/>
                    </a:lnTo>
                    <a:lnTo>
                      <a:pt x="642" y="204"/>
                    </a:lnTo>
                    <a:lnTo>
                      <a:pt x="651" y="261"/>
                    </a:lnTo>
                    <a:lnTo>
                      <a:pt x="656" y="314"/>
                    </a:lnTo>
                    <a:lnTo>
                      <a:pt x="659" y="363"/>
                    </a:lnTo>
                    <a:lnTo>
                      <a:pt x="658" y="406"/>
                    </a:lnTo>
                    <a:lnTo>
                      <a:pt x="655" y="447"/>
                    </a:lnTo>
                    <a:lnTo>
                      <a:pt x="648" y="484"/>
                    </a:lnTo>
                    <a:lnTo>
                      <a:pt x="639" y="517"/>
                    </a:lnTo>
                    <a:lnTo>
                      <a:pt x="625" y="547"/>
                    </a:lnTo>
                    <a:lnTo>
                      <a:pt x="610" y="573"/>
                    </a:lnTo>
                    <a:lnTo>
                      <a:pt x="591" y="596"/>
                    </a:lnTo>
                    <a:lnTo>
                      <a:pt x="569" y="617"/>
                    </a:lnTo>
                    <a:lnTo>
                      <a:pt x="543" y="635"/>
                    </a:lnTo>
                    <a:lnTo>
                      <a:pt x="515" y="651"/>
                    </a:lnTo>
                    <a:lnTo>
                      <a:pt x="483" y="664"/>
                    </a:lnTo>
                    <a:lnTo>
                      <a:pt x="448" y="676"/>
                    </a:lnTo>
                    <a:lnTo>
                      <a:pt x="410" y="686"/>
                    </a:lnTo>
                    <a:lnTo>
                      <a:pt x="395" y="685"/>
                    </a:lnTo>
                    <a:lnTo>
                      <a:pt x="380" y="683"/>
                    </a:lnTo>
                    <a:lnTo>
                      <a:pt x="365" y="682"/>
                    </a:lnTo>
                    <a:lnTo>
                      <a:pt x="350" y="681"/>
                    </a:lnTo>
                    <a:lnTo>
                      <a:pt x="335" y="679"/>
                    </a:lnTo>
                    <a:lnTo>
                      <a:pt x="320" y="678"/>
                    </a:lnTo>
                    <a:lnTo>
                      <a:pt x="304" y="677"/>
                    </a:lnTo>
                    <a:lnTo>
                      <a:pt x="289" y="675"/>
                    </a:lnTo>
                    <a:lnTo>
                      <a:pt x="275" y="673"/>
                    </a:lnTo>
                    <a:lnTo>
                      <a:pt x="260" y="672"/>
                    </a:lnTo>
                    <a:lnTo>
                      <a:pt x="244" y="671"/>
                    </a:lnTo>
                    <a:lnTo>
                      <a:pt x="229" y="669"/>
                    </a:lnTo>
                    <a:lnTo>
                      <a:pt x="214" y="668"/>
                    </a:lnTo>
                    <a:lnTo>
                      <a:pt x="199" y="667"/>
                    </a:lnTo>
                    <a:lnTo>
                      <a:pt x="184" y="665"/>
                    </a:lnTo>
                    <a:lnTo>
                      <a:pt x="168" y="664"/>
                    </a:lnTo>
                    <a:lnTo>
                      <a:pt x="157" y="659"/>
                    </a:lnTo>
                    <a:lnTo>
                      <a:pt x="145" y="653"/>
                    </a:lnTo>
                    <a:lnTo>
                      <a:pt x="134" y="648"/>
                    </a:lnTo>
                    <a:lnTo>
                      <a:pt x="122" y="643"/>
                    </a:lnTo>
                    <a:lnTo>
                      <a:pt x="110" y="638"/>
                    </a:lnTo>
                    <a:lnTo>
                      <a:pt x="98" y="632"/>
                    </a:lnTo>
                    <a:lnTo>
                      <a:pt x="86" y="627"/>
                    </a:lnTo>
                    <a:lnTo>
                      <a:pt x="74" y="622"/>
                    </a:lnTo>
                    <a:lnTo>
                      <a:pt x="45" y="558"/>
                    </a:lnTo>
                    <a:lnTo>
                      <a:pt x="24" y="501"/>
                    </a:lnTo>
                    <a:lnTo>
                      <a:pt x="9" y="448"/>
                    </a:lnTo>
                    <a:lnTo>
                      <a:pt x="1" y="397"/>
                    </a:lnTo>
                    <a:lnTo>
                      <a:pt x="0" y="345"/>
                    </a:lnTo>
                    <a:lnTo>
                      <a:pt x="5" y="292"/>
                    </a:lnTo>
                    <a:lnTo>
                      <a:pt x="18" y="232"/>
                    </a:lnTo>
                    <a:lnTo>
                      <a:pt x="39" y="165"/>
                    </a:lnTo>
                    <a:lnTo>
                      <a:pt x="40" y="123"/>
                    </a:lnTo>
                    <a:lnTo>
                      <a:pt x="42" y="82"/>
                    </a:lnTo>
                    <a:lnTo>
                      <a:pt x="43" y="41"/>
                    </a:lnTo>
                    <a:lnTo>
                      <a:pt x="44" y="0"/>
                    </a:lnTo>
                    <a:close/>
                  </a:path>
                </a:pathLst>
              </a:custGeom>
              <a:solidFill>
                <a:srgbClr val="565B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1" name="Freeform 37"/>
              <p:cNvSpPr>
                <a:spLocks/>
              </p:cNvSpPr>
              <p:nvPr/>
            </p:nvSpPr>
            <p:spPr bwMode="auto">
              <a:xfrm>
                <a:off x="2731" y="2694"/>
                <a:ext cx="272" cy="334"/>
              </a:xfrm>
              <a:custGeom>
                <a:avLst/>
                <a:gdLst>
                  <a:gd name="T0" fmla="*/ 68 w 544"/>
                  <a:gd name="T1" fmla="*/ 13 h 668"/>
                  <a:gd name="T2" fmla="*/ 123 w 544"/>
                  <a:gd name="T3" fmla="*/ 32 h 668"/>
                  <a:gd name="T4" fmla="*/ 180 w 544"/>
                  <a:gd name="T5" fmla="*/ 45 h 668"/>
                  <a:gd name="T6" fmla="*/ 237 w 544"/>
                  <a:gd name="T7" fmla="*/ 51 h 668"/>
                  <a:gd name="T8" fmla="*/ 295 w 544"/>
                  <a:gd name="T9" fmla="*/ 53 h 668"/>
                  <a:gd name="T10" fmla="*/ 355 w 544"/>
                  <a:gd name="T11" fmla="*/ 48 h 668"/>
                  <a:gd name="T12" fmla="*/ 415 w 544"/>
                  <a:gd name="T13" fmla="*/ 38 h 668"/>
                  <a:gd name="T14" fmla="*/ 476 w 544"/>
                  <a:gd name="T15" fmla="*/ 23 h 668"/>
                  <a:gd name="T16" fmla="*/ 507 w 544"/>
                  <a:gd name="T17" fmla="*/ 27 h 668"/>
                  <a:gd name="T18" fmla="*/ 507 w 544"/>
                  <a:gd name="T19" fmla="*/ 56 h 668"/>
                  <a:gd name="T20" fmla="*/ 514 w 544"/>
                  <a:gd name="T21" fmla="*/ 106 h 668"/>
                  <a:gd name="T22" fmla="*/ 525 w 544"/>
                  <a:gd name="T23" fmla="*/ 176 h 668"/>
                  <a:gd name="T24" fmla="*/ 537 w 544"/>
                  <a:gd name="T25" fmla="*/ 264 h 668"/>
                  <a:gd name="T26" fmla="*/ 544 w 544"/>
                  <a:gd name="T27" fmla="*/ 360 h 668"/>
                  <a:gd name="T28" fmla="*/ 541 w 544"/>
                  <a:gd name="T29" fmla="*/ 440 h 668"/>
                  <a:gd name="T30" fmla="*/ 528 w 544"/>
                  <a:gd name="T31" fmla="*/ 506 h 668"/>
                  <a:gd name="T32" fmla="*/ 504 w 544"/>
                  <a:gd name="T33" fmla="*/ 560 h 668"/>
                  <a:gd name="T34" fmla="*/ 471 w 544"/>
                  <a:gd name="T35" fmla="*/ 603 h 668"/>
                  <a:gd name="T36" fmla="*/ 426 w 544"/>
                  <a:gd name="T37" fmla="*/ 634 h 668"/>
                  <a:gd name="T38" fmla="*/ 372 w 544"/>
                  <a:gd name="T39" fmla="*/ 658 h 668"/>
                  <a:gd name="T40" fmla="*/ 329 w 544"/>
                  <a:gd name="T41" fmla="*/ 666 h 668"/>
                  <a:gd name="T42" fmla="*/ 303 w 544"/>
                  <a:gd name="T43" fmla="*/ 664 h 668"/>
                  <a:gd name="T44" fmla="*/ 278 w 544"/>
                  <a:gd name="T45" fmla="*/ 661 h 668"/>
                  <a:gd name="T46" fmla="*/ 253 w 544"/>
                  <a:gd name="T47" fmla="*/ 659 h 668"/>
                  <a:gd name="T48" fmla="*/ 228 w 544"/>
                  <a:gd name="T49" fmla="*/ 656 h 668"/>
                  <a:gd name="T50" fmla="*/ 204 w 544"/>
                  <a:gd name="T51" fmla="*/ 654 h 668"/>
                  <a:gd name="T52" fmla="*/ 179 w 544"/>
                  <a:gd name="T53" fmla="*/ 651 h 668"/>
                  <a:gd name="T54" fmla="*/ 154 w 544"/>
                  <a:gd name="T55" fmla="*/ 648 h 668"/>
                  <a:gd name="T56" fmla="*/ 132 w 544"/>
                  <a:gd name="T57" fmla="*/ 642 h 668"/>
                  <a:gd name="T58" fmla="*/ 111 w 544"/>
                  <a:gd name="T59" fmla="*/ 632 h 668"/>
                  <a:gd name="T60" fmla="*/ 92 w 544"/>
                  <a:gd name="T61" fmla="*/ 623 h 668"/>
                  <a:gd name="T62" fmla="*/ 73 w 544"/>
                  <a:gd name="T63" fmla="*/ 613 h 668"/>
                  <a:gd name="T64" fmla="*/ 39 w 544"/>
                  <a:gd name="T65" fmla="*/ 548 h 668"/>
                  <a:gd name="T66" fmla="*/ 9 w 544"/>
                  <a:gd name="T67" fmla="*/ 443 h 668"/>
                  <a:gd name="T68" fmla="*/ 0 w 544"/>
                  <a:gd name="T69" fmla="*/ 348 h 668"/>
                  <a:gd name="T70" fmla="*/ 16 w 544"/>
                  <a:gd name="T71" fmla="*/ 240 h 668"/>
                  <a:gd name="T72" fmla="*/ 35 w 544"/>
                  <a:gd name="T73" fmla="*/ 132 h 668"/>
                  <a:gd name="T74" fmla="*/ 38 w 544"/>
                  <a:gd name="T75" fmla="*/ 44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4" h="668">
                    <a:moveTo>
                      <a:pt x="39" y="0"/>
                    </a:moveTo>
                    <a:lnTo>
                      <a:pt x="68" y="13"/>
                    </a:lnTo>
                    <a:lnTo>
                      <a:pt x="95" y="23"/>
                    </a:lnTo>
                    <a:lnTo>
                      <a:pt x="123" y="32"/>
                    </a:lnTo>
                    <a:lnTo>
                      <a:pt x="152" y="39"/>
                    </a:lnTo>
                    <a:lnTo>
                      <a:pt x="180" y="45"/>
                    </a:lnTo>
                    <a:lnTo>
                      <a:pt x="209" y="49"/>
                    </a:lnTo>
                    <a:lnTo>
                      <a:pt x="237" y="51"/>
                    </a:lnTo>
                    <a:lnTo>
                      <a:pt x="267" y="53"/>
                    </a:lnTo>
                    <a:lnTo>
                      <a:pt x="295" y="53"/>
                    </a:lnTo>
                    <a:lnTo>
                      <a:pt x="325" y="51"/>
                    </a:lnTo>
                    <a:lnTo>
                      <a:pt x="355" y="48"/>
                    </a:lnTo>
                    <a:lnTo>
                      <a:pt x="385" y="44"/>
                    </a:lnTo>
                    <a:lnTo>
                      <a:pt x="415" y="38"/>
                    </a:lnTo>
                    <a:lnTo>
                      <a:pt x="446" y="31"/>
                    </a:lnTo>
                    <a:lnTo>
                      <a:pt x="476" y="23"/>
                    </a:lnTo>
                    <a:lnTo>
                      <a:pt x="507" y="13"/>
                    </a:lnTo>
                    <a:lnTo>
                      <a:pt x="507" y="27"/>
                    </a:lnTo>
                    <a:lnTo>
                      <a:pt x="507" y="41"/>
                    </a:lnTo>
                    <a:lnTo>
                      <a:pt x="507" y="56"/>
                    </a:lnTo>
                    <a:lnTo>
                      <a:pt x="507" y="71"/>
                    </a:lnTo>
                    <a:lnTo>
                      <a:pt x="514" y="106"/>
                    </a:lnTo>
                    <a:lnTo>
                      <a:pt x="519" y="140"/>
                    </a:lnTo>
                    <a:lnTo>
                      <a:pt x="525" y="176"/>
                    </a:lnTo>
                    <a:lnTo>
                      <a:pt x="530" y="211"/>
                    </a:lnTo>
                    <a:lnTo>
                      <a:pt x="537" y="264"/>
                    </a:lnTo>
                    <a:lnTo>
                      <a:pt x="542" y="314"/>
                    </a:lnTo>
                    <a:lnTo>
                      <a:pt x="544" y="360"/>
                    </a:lnTo>
                    <a:lnTo>
                      <a:pt x="544" y="402"/>
                    </a:lnTo>
                    <a:lnTo>
                      <a:pt x="541" y="440"/>
                    </a:lnTo>
                    <a:lnTo>
                      <a:pt x="536" y="475"/>
                    </a:lnTo>
                    <a:lnTo>
                      <a:pt x="528" y="506"/>
                    </a:lnTo>
                    <a:lnTo>
                      <a:pt x="518" y="534"/>
                    </a:lnTo>
                    <a:lnTo>
                      <a:pt x="504" y="560"/>
                    </a:lnTo>
                    <a:lnTo>
                      <a:pt x="489" y="582"/>
                    </a:lnTo>
                    <a:lnTo>
                      <a:pt x="471" y="603"/>
                    </a:lnTo>
                    <a:lnTo>
                      <a:pt x="450" y="620"/>
                    </a:lnTo>
                    <a:lnTo>
                      <a:pt x="426" y="634"/>
                    </a:lnTo>
                    <a:lnTo>
                      <a:pt x="401" y="647"/>
                    </a:lnTo>
                    <a:lnTo>
                      <a:pt x="372" y="658"/>
                    </a:lnTo>
                    <a:lnTo>
                      <a:pt x="341" y="668"/>
                    </a:lnTo>
                    <a:lnTo>
                      <a:pt x="329" y="666"/>
                    </a:lnTo>
                    <a:lnTo>
                      <a:pt x="315" y="665"/>
                    </a:lnTo>
                    <a:lnTo>
                      <a:pt x="303" y="664"/>
                    </a:lnTo>
                    <a:lnTo>
                      <a:pt x="291" y="662"/>
                    </a:lnTo>
                    <a:lnTo>
                      <a:pt x="278" y="661"/>
                    </a:lnTo>
                    <a:lnTo>
                      <a:pt x="266" y="660"/>
                    </a:lnTo>
                    <a:lnTo>
                      <a:pt x="253" y="659"/>
                    </a:lnTo>
                    <a:lnTo>
                      <a:pt x="241" y="657"/>
                    </a:lnTo>
                    <a:lnTo>
                      <a:pt x="228" y="656"/>
                    </a:lnTo>
                    <a:lnTo>
                      <a:pt x="216" y="655"/>
                    </a:lnTo>
                    <a:lnTo>
                      <a:pt x="204" y="654"/>
                    </a:lnTo>
                    <a:lnTo>
                      <a:pt x="191" y="652"/>
                    </a:lnTo>
                    <a:lnTo>
                      <a:pt x="179" y="651"/>
                    </a:lnTo>
                    <a:lnTo>
                      <a:pt x="166" y="650"/>
                    </a:lnTo>
                    <a:lnTo>
                      <a:pt x="154" y="648"/>
                    </a:lnTo>
                    <a:lnTo>
                      <a:pt x="142" y="647"/>
                    </a:lnTo>
                    <a:lnTo>
                      <a:pt x="132" y="642"/>
                    </a:lnTo>
                    <a:lnTo>
                      <a:pt x="121" y="637"/>
                    </a:lnTo>
                    <a:lnTo>
                      <a:pt x="111" y="632"/>
                    </a:lnTo>
                    <a:lnTo>
                      <a:pt x="102" y="627"/>
                    </a:lnTo>
                    <a:lnTo>
                      <a:pt x="92" y="623"/>
                    </a:lnTo>
                    <a:lnTo>
                      <a:pt x="82" y="618"/>
                    </a:lnTo>
                    <a:lnTo>
                      <a:pt x="73" y="613"/>
                    </a:lnTo>
                    <a:lnTo>
                      <a:pt x="62" y="608"/>
                    </a:lnTo>
                    <a:lnTo>
                      <a:pt x="39" y="548"/>
                    </a:lnTo>
                    <a:lnTo>
                      <a:pt x="22" y="493"/>
                    </a:lnTo>
                    <a:lnTo>
                      <a:pt x="9" y="443"/>
                    </a:lnTo>
                    <a:lnTo>
                      <a:pt x="3" y="395"/>
                    </a:lnTo>
                    <a:lnTo>
                      <a:pt x="0" y="348"/>
                    </a:lnTo>
                    <a:lnTo>
                      <a:pt x="6" y="296"/>
                    </a:lnTo>
                    <a:lnTo>
                      <a:pt x="16" y="240"/>
                    </a:lnTo>
                    <a:lnTo>
                      <a:pt x="33" y="176"/>
                    </a:lnTo>
                    <a:lnTo>
                      <a:pt x="35" y="132"/>
                    </a:lnTo>
                    <a:lnTo>
                      <a:pt x="36" y="88"/>
                    </a:lnTo>
                    <a:lnTo>
                      <a:pt x="38" y="44"/>
                    </a:lnTo>
                    <a:lnTo>
                      <a:pt x="39" y="0"/>
                    </a:lnTo>
                    <a:close/>
                  </a:path>
                </a:pathLst>
              </a:custGeom>
              <a:solidFill>
                <a:srgbClr val="5E6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2" name="Freeform 38"/>
              <p:cNvSpPr>
                <a:spLocks/>
              </p:cNvSpPr>
              <p:nvPr/>
            </p:nvSpPr>
            <p:spPr bwMode="auto">
              <a:xfrm>
                <a:off x="2759" y="2698"/>
                <a:ext cx="213" cy="325"/>
              </a:xfrm>
              <a:custGeom>
                <a:avLst/>
                <a:gdLst>
                  <a:gd name="T0" fmla="*/ 53 w 427"/>
                  <a:gd name="T1" fmla="*/ 10 h 650"/>
                  <a:gd name="T2" fmla="*/ 98 w 427"/>
                  <a:gd name="T3" fmla="*/ 24 h 650"/>
                  <a:gd name="T4" fmla="*/ 142 w 427"/>
                  <a:gd name="T5" fmla="*/ 34 h 650"/>
                  <a:gd name="T6" fmla="*/ 186 w 427"/>
                  <a:gd name="T7" fmla="*/ 39 h 650"/>
                  <a:gd name="T8" fmla="*/ 233 w 427"/>
                  <a:gd name="T9" fmla="*/ 39 h 650"/>
                  <a:gd name="T10" fmla="*/ 280 w 427"/>
                  <a:gd name="T11" fmla="*/ 36 h 650"/>
                  <a:gd name="T12" fmla="*/ 328 w 427"/>
                  <a:gd name="T13" fmla="*/ 30 h 650"/>
                  <a:gd name="T14" fmla="*/ 376 w 427"/>
                  <a:gd name="T15" fmla="*/ 20 h 650"/>
                  <a:gd name="T16" fmla="*/ 402 w 427"/>
                  <a:gd name="T17" fmla="*/ 28 h 650"/>
                  <a:gd name="T18" fmla="*/ 402 w 427"/>
                  <a:gd name="T19" fmla="*/ 55 h 650"/>
                  <a:gd name="T20" fmla="*/ 406 w 427"/>
                  <a:gd name="T21" fmla="*/ 107 h 650"/>
                  <a:gd name="T22" fmla="*/ 413 w 427"/>
                  <a:gd name="T23" fmla="*/ 180 h 650"/>
                  <a:gd name="T24" fmla="*/ 422 w 427"/>
                  <a:gd name="T25" fmla="*/ 268 h 650"/>
                  <a:gd name="T26" fmla="*/ 427 w 427"/>
                  <a:gd name="T27" fmla="*/ 358 h 650"/>
                  <a:gd name="T28" fmla="*/ 425 w 427"/>
                  <a:gd name="T29" fmla="*/ 434 h 650"/>
                  <a:gd name="T30" fmla="*/ 416 w 427"/>
                  <a:gd name="T31" fmla="*/ 497 h 650"/>
                  <a:gd name="T32" fmla="*/ 398 w 427"/>
                  <a:gd name="T33" fmla="*/ 548 h 650"/>
                  <a:gd name="T34" fmla="*/ 371 w 427"/>
                  <a:gd name="T35" fmla="*/ 587 h 650"/>
                  <a:gd name="T36" fmla="*/ 337 w 427"/>
                  <a:gd name="T37" fmla="*/ 619 h 650"/>
                  <a:gd name="T38" fmla="*/ 294 w 427"/>
                  <a:gd name="T39" fmla="*/ 641 h 650"/>
                  <a:gd name="T40" fmla="*/ 250 w 427"/>
                  <a:gd name="T41" fmla="*/ 647 h 650"/>
                  <a:gd name="T42" fmla="*/ 211 w 427"/>
                  <a:gd name="T43" fmla="*/ 642 h 650"/>
                  <a:gd name="T44" fmla="*/ 172 w 427"/>
                  <a:gd name="T45" fmla="*/ 638 h 650"/>
                  <a:gd name="T46" fmla="*/ 132 w 427"/>
                  <a:gd name="T47" fmla="*/ 633 h 650"/>
                  <a:gd name="T48" fmla="*/ 105 w 427"/>
                  <a:gd name="T49" fmla="*/ 626 h 650"/>
                  <a:gd name="T50" fmla="*/ 89 w 427"/>
                  <a:gd name="T51" fmla="*/ 617 h 650"/>
                  <a:gd name="T52" fmla="*/ 73 w 427"/>
                  <a:gd name="T53" fmla="*/ 608 h 650"/>
                  <a:gd name="T54" fmla="*/ 58 w 427"/>
                  <a:gd name="T55" fmla="*/ 599 h 650"/>
                  <a:gd name="T56" fmla="*/ 33 w 427"/>
                  <a:gd name="T57" fmla="*/ 537 h 650"/>
                  <a:gd name="T58" fmla="*/ 8 w 427"/>
                  <a:gd name="T59" fmla="*/ 439 h 650"/>
                  <a:gd name="T60" fmla="*/ 0 w 427"/>
                  <a:gd name="T61" fmla="*/ 349 h 650"/>
                  <a:gd name="T62" fmla="*/ 12 w 427"/>
                  <a:gd name="T63" fmla="*/ 247 h 650"/>
                  <a:gd name="T64" fmla="*/ 27 w 427"/>
                  <a:gd name="T65" fmla="*/ 141 h 650"/>
                  <a:gd name="T66" fmla="*/ 30 w 427"/>
                  <a:gd name="T67" fmla="*/ 4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7" h="650">
                    <a:moveTo>
                      <a:pt x="32" y="0"/>
                    </a:moveTo>
                    <a:lnTo>
                      <a:pt x="53" y="10"/>
                    </a:lnTo>
                    <a:lnTo>
                      <a:pt x="76" y="18"/>
                    </a:lnTo>
                    <a:lnTo>
                      <a:pt x="98" y="24"/>
                    </a:lnTo>
                    <a:lnTo>
                      <a:pt x="119" y="30"/>
                    </a:lnTo>
                    <a:lnTo>
                      <a:pt x="142" y="34"/>
                    </a:lnTo>
                    <a:lnTo>
                      <a:pt x="164" y="37"/>
                    </a:lnTo>
                    <a:lnTo>
                      <a:pt x="186" y="39"/>
                    </a:lnTo>
                    <a:lnTo>
                      <a:pt x="210" y="39"/>
                    </a:lnTo>
                    <a:lnTo>
                      <a:pt x="233" y="39"/>
                    </a:lnTo>
                    <a:lnTo>
                      <a:pt x="255" y="38"/>
                    </a:lnTo>
                    <a:lnTo>
                      <a:pt x="280" y="36"/>
                    </a:lnTo>
                    <a:lnTo>
                      <a:pt x="303" y="33"/>
                    </a:lnTo>
                    <a:lnTo>
                      <a:pt x="328" y="30"/>
                    </a:lnTo>
                    <a:lnTo>
                      <a:pt x="352" y="25"/>
                    </a:lnTo>
                    <a:lnTo>
                      <a:pt x="376" y="20"/>
                    </a:lnTo>
                    <a:lnTo>
                      <a:pt x="402" y="14"/>
                    </a:lnTo>
                    <a:lnTo>
                      <a:pt x="402" y="28"/>
                    </a:lnTo>
                    <a:lnTo>
                      <a:pt x="402" y="41"/>
                    </a:lnTo>
                    <a:lnTo>
                      <a:pt x="402" y="55"/>
                    </a:lnTo>
                    <a:lnTo>
                      <a:pt x="402" y="69"/>
                    </a:lnTo>
                    <a:lnTo>
                      <a:pt x="406" y="107"/>
                    </a:lnTo>
                    <a:lnTo>
                      <a:pt x="409" y="144"/>
                    </a:lnTo>
                    <a:lnTo>
                      <a:pt x="413" y="180"/>
                    </a:lnTo>
                    <a:lnTo>
                      <a:pt x="416" y="217"/>
                    </a:lnTo>
                    <a:lnTo>
                      <a:pt x="422" y="268"/>
                    </a:lnTo>
                    <a:lnTo>
                      <a:pt x="425" y="314"/>
                    </a:lnTo>
                    <a:lnTo>
                      <a:pt x="427" y="358"/>
                    </a:lnTo>
                    <a:lnTo>
                      <a:pt x="427" y="397"/>
                    </a:lnTo>
                    <a:lnTo>
                      <a:pt x="425" y="434"/>
                    </a:lnTo>
                    <a:lnTo>
                      <a:pt x="421" y="467"/>
                    </a:lnTo>
                    <a:lnTo>
                      <a:pt x="416" y="497"/>
                    </a:lnTo>
                    <a:lnTo>
                      <a:pt x="408" y="523"/>
                    </a:lnTo>
                    <a:lnTo>
                      <a:pt x="398" y="548"/>
                    </a:lnTo>
                    <a:lnTo>
                      <a:pt x="385" y="569"/>
                    </a:lnTo>
                    <a:lnTo>
                      <a:pt x="371" y="587"/>
                    </a:lnTo>
                    <a:lnTo>
                      <a:pt x="355" y="605"/>
                    </a:lnTo>
                    <a:lnTo>
                      <a:pt x="337" y="619"/>
                    </a:lnTo>
                    <a:lnTo>
                      <a:pt x="316" y="631"/>
                    </a:lnTo>
                    <a:lnTo>
                      <a:pt x="294" y="641"/>
                    </a:lnTo>
                    <a:lnTo>
                      <a:pt x="270" y="650"/>
                    </a:lnTo>
                    <a:lnTo>
                      <a:pt x="250" y="647"/>
                    </a:lnTo>
                    <a:lnTo>
                      <a:pt x="230" y="645"/>
                    </a:lnTo>
                    <a:lnTo>
                      <a:pt x="211" y="642"/>
                    </a:lnTo>
                    <a:lnTo>
                      <a:pt x="191" y="640"/>
                    </a:lnTo>
                    <a:lnTo>
                      <a:pt x="172" y="638"/>
                    </a:lnTo>
                    <a:lnTo>
                      <a:pt x="153" y="636"/>
                    </a:lnTo>
                    <a:lnTo>
                      <a:pt x="132" y="633"/>
                    </a:lnTo>
                    <a:lnTo>
                      <a:pt x="113" y="631"/>
                    </a:lnTo>
                    <a:lnTo>
                      <a:pt x="105" y="626"/>
                    </a:lnTo>
                    <a:lnTo>
                      <a:pt x="97" y="622"/>
                    </a:lnTo>
                    <a:lnTo>
                      <a:pt x="89" y="617"/>
                    </a:lnTo>
                    <a:lnTo>
                      <a:pt x="82" y="612"/>
                    </a:lnTo>
                    <a:lnTo>
                      <a:pt x="73" y="608"/>
                    </a:lnTo>
                    <a:lnTo>
                      <a:pt x="66" y="603"/>
                    </a:lnTo>
                    <a:lnTo>
                      <a:pt x="58" y="599"/>
                    </a:lnTo>
                    <a:lnTo>
                      <a:pt x="51" y="593"/>
                    </a:lnTo>
                    <a:lnTo>
                      <a:pt x="33" y="537"/>
                    </a:lnTo>
                    <a:lnTo>
                      <a:pt x="19" y="486"/>
                    </a:lnTo>
                    <a:lnTo>
                      <a:pt x="8" y="439"/>
                    </a:lnTo>
                    <a:lnTo>
                      <a:pt x="2" y="394"/>
                    </a:lnTo>
                    <a:lnTo>
                      <a:pt x="0" y="349"/>
                    </a:lnTo>
                    <a:lnTo>
                      <a:pt x="3" y="300"/>
                    </a:lnTo>
                    <a:lnTo>
                      <a:pt x="12" y="247"/>
                    </a:lnTo>
                    <a:lnTo>
                      <a:pt x="25" y="187"/>
                    </a:lnTo>
                    <a:lnTo>
                      <a:pt x="27" y="141"/>
                    </a:lnTo>
                    <a:lnTo>
                      <a:pt x="29" y="94"/>
                    </a:lnTo>
                    <a:lnTo>
                      <a:pt x="30" y="47"/>
                    </a:lnTo>
                    <a:lnTo>
                      <a:pt x="32" y="0"/>
                    </a:lnTo>
                    <a:close/>
                  </a:path>
                </a:pathLst>
              </a:custGeom>
              <a:solidFill>
                <a:srgbClr val="666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3" name="Freeform 39"/>
              <p:cNvSpPr>
                <a:spLocks/>
              </p:cNvSpPr>
              <p:nvPr/>
            </p:nvSpPr>
            <p:spPr bwMode="auto">
              <a:xfrm>
                <a:off x="2786" y="2701"/>
                <a:ext cx="156" cy="316"/>
              </a:xfrm>
              <a:custGeom>
                <a:avLst/>
                <a:gdLst>
                  <a:gd name="T0" fmla="*/ 25 w 312"/>
                  <a:gd name="T1" fmla="*/ 0 h 631"/>
                  <a:gd name="T2" fmla="*/ 40 w 312"/>
                  <a:gd name="T3" fmla="*/ 6 h 631"/>
                  <a:gd name="T4" fmla="*/ 55 w 312"/>
                  <a:gd name="T5" fmla="*/ 12 h 631"/>
                  <a:gd name="T6" fmla="*/ 71 w 312"/>
                  <a:gd name="T7" fmla="*/ 16 h 631"/>
                  <a:gd name="T8" fmla="*/ 87 w 312"/>
                  <a:gd name="T9" fmla="*/ 19 h 631"/>
                  <a:gd name="T10" fmla="*/ 103 w 312"/>
                  <a:gd name="T11" fmla="*/ 22 h 631"/>
                  <a:gd name="T12" fmla="*/ 119 w 312"/>
                  <a:gd name="T13" fmla="*/ 24 h 631"/>
                  <a:gd name="T14" fmla="*/ 135 w 312"/>
                  <a:gd name="T15" fmla="*/ 25 h 631"/>
                  <a:gd name="T16" fmla="*/ 152 w 312"/>
                  <a:gd name="T17" fmla="*/ 25 h 631"/>
                  <a:gd name="T18" fmla="*/ 169 w 312"/>
                  <a:gd name="T19" fmla="*/ 25 h 631"/>
                  <a:gd name="T20" fmla="*/ 186 w 312"/>
                  <a:gd name="T21" fmla="*/ 25 h 631"/>
                  <a:gd name="T22" fmla="*/ 203 w 312"/>
                  <a:gd name="T23" fmla="*/ 24 h 631"/>
                  <a:gd name="T24" fmla="*/ 222 w 312"/>
                  <a:gd name="T25" fmla="*/ 22 h 631"/>
                  <a:gd name="T26" fmla="*/ 239 w 312"/>
                  <a:gd name="T27" fmla="*/ 21 h 631"/>
                  <a:gd name="T28" fmla="*/ 258 w 312"/>
                  <a:gd name="T29" fmla="*/ 19 h 631"/>
                  <a:gd name="T30" fmla="*/ 277 w 312"/>
                  <a:gd name="T31" fmla="*/ 17 h 631"/>
                  <a:gd name="T32" fmla="*/ 296 w 312"/>
                  <a:gd name="T33" fmla="*/ 15 h 631"/>
                  <a:gd name="T34" fmla="*/ 296 w 312"/>
                  <a:gd name="T35" fmla="*/ 28 h 631"/>
                  <a:gd name="T36" fmla="*/ 296 w 312"/>
                  <a:gd name="T37" fmla="*/ 41 h 631"/>
                  <a:gd name="T38" fmla="*/ 296 w 312"/>
                  <a:gd name="T39" fmla="*/ 54 h 631"/>
                  <a:gd name="T40" fmla="*/ 296 w 312"/>
                  <a:gd name="T41" fmla="*/ 68 h 631"/>
                  <a:gd name="T42" fmla="*/ 298 w 312"/>
                  <a:gd name="T43" fmla="*/ 106 h 631"/>
                  <a:gd name="T44" fmla="*/ 300 w 312"/>
                  <a:gd name="T45" fmla="*/ 145 h 631"/>
                  <a:gd name="T46" fmla="*/ 302 w 312"/>
                  <a:gd name="T47" fmla="*/ 184 h 631"/>
                  <a:gd name="T48" fmla="*/ 304 w 312"/>
                  <a:gd name="T49" fmla="*/ 223 h 631"/>
                  <a:gd name="T50" fmla="*/ 311 w 312"/>
                  <a:gd name="T51" fmla="*/ 314 h 631"/>
                  <a:gd name="T52" fmla="*/ 312 w 312"/>
                  <a:gd name="T53" fmla="*/ 393 h 631"/>
                  <a:gd name="T54" fmla="*/ 309 w 312"/>
                  <a:gd name="T55" fmla="*/ 458 h 631"/>
                  <a:gd name="T56" fmla="*/ 299 w 312"/>
                  <a:gd name="T57" fmla="*/ 510 h 631"/>
                  <a:gd name="T58" fmla="*/ 284 w 312"/>
                  <a:gd name="T59" fmla="*/ 554 h 631"/>
                  <a:gd name="T60" fmla="*/ 261 w 312"/>
                  <a:gd name="T61" fmla="*/ 588 h 631"/>
                  <a:gd name="T62" fmla="*/ 234 w 312"/>
                  <a:gd name="T63" fmla="*/ 613 h 631"/>
                  <a:gd name="T64" fmla="*/ 199 w 312"/>
                  <a:gd name="T65" fmla="*/ 631 h 631"/>
                  <a:gd name="T66" fmla="*/ 185 w 312"/>
                  <a:gd name="T67" fmla="*/ 629 h 631"/>
                  <a:gd name="T68" fmla="*/ 171 w 312"/>
                  <a:gd name="T69" fmla="*/ 627 h 631"/>
                  <a:gd name="T70" fmla="*/ 156 w 312"/>
                  <a:gd name="T71" fmla="*/ 625 h 631"/>
                  <a:gd name="T72" fmla="*/ 141 w 312"/>
                  <a:gd name="T73" fmla="*/ 622 h 631"/>
                  <a:gd name="T74" fmla="*/ 127 w 312"/>
                  <a:gd name="T75" fmla="*/ 620 h 631"/>
                  <a:gd name="T76" fmla="*/ 113 w 312"/>
                  <a:gd name="T77" fmla="*/ 618 h 631"/>
                  <a:gd name="T78" fmla="*/ 99 w 312"/>
                  <a:gd name="T79" fmla="*/ 616 h 631"/>
                  <a:gd name="T80" fmla="*/ 85 w 312"/>
                  <a:gd name="T81" fmla="*/ 614 h 631"/>
                  <a:gd name="T82" fmla="*/ 78 w 312"/>
                  <a:gd name="T83" fmla="*/ 610 h 631"/>
                  <a:gd name="T84" fmla="*/ 73 w 312"/>
                  <a:gd name="T85" fmla="*/ 605 h 631"/>
                  <a:gd name="T86" fmla="*/ 67 w 312"/>
                  <a:gd name="T87" fmla="*/ 601 h 631"/>
                  <a:gd name="T88" fmla="*/ 62 w 312"/>
                  <a:gd name="T89" fmla="*/ 596 h 631"/>
                  <a:gd name="T90" fmla="*/ 56 w 312"/>
                  <a:gd name="T91" fmla="*/ 592 h 631"/>
                  <a:gd name="T92" fmla="*/ 50 w 312"/>
                  <a:gd name="T93" fmla="*/ 588 h 631"/>
                  <a:gd name="T94" fmla="*/ 45 w 312"/>
                  <a:gd name="T95" fmla="*/ 582 h 631"/>
                  <a:gd name="T96" fmla="*/ 39 w 312"/>
                  <a:gd name="T97" fmla="*/ 578 h 631"/>
                  <a:gd name="T98" fmla="*/ 26 w 312"/>
                  <a:gd name="T99" fmla="*/ 526 h 631"/>
                  <a:gd name="T100" fmla="*/ 14 w 312"/>
                  <a:gd name="T101" fmla="*/ 478 h 631"/>
                  <a:gd name="T102" fmla="*/ 6 w 312"/>
                  <a:gd name="T103" fmla="*/ 434 h 631"/>
                  <a:gd name="T104" fmla="*/ 2 w 312"/>
                  <a:gd name="T105" fmla="*/ 392 h 631"/>
                  <a:gd name="T106" fmla="*/ 0 w 312"/>
                  <a:gd name="T107" fmla="*/ 349 h 631"/>
                  <a:gd name="T108" fmla="*/ 1 w 312"/>
                  <a:gd name="T109" fmla="*/ 303 h 631"/>
                  <a:gd name="T110" fmla="*/ 7 w 312"/>
                  <a:gd name="T111" fmla="*/ 253 h 631"/>
                  <a:gd name="T112" fmla="*/ 16 w 312"/>
                  <a:gd name="T113" fmla="*/ 198 h 631"/>
                  <a:gd name="T114" fmla="*/ 18 w 312"/>
                  <a:gd name="T115" fmla="*/ 148 h 631"/>
                  <a:gd name="T116" fmla="*/ 21 w 312"/>
                  <a:gd name="T117" fmla="*/ 98 h 631"/>
                  <a:gd name="T118" fmla="*/ 23 w 312"/>
                  <a:gd name="T119" fmla="*/ 48 h 631"/>
                  <a:gd name="T120" fmla="*/ 25 w 312"/>
                  <a:gd name="T121" fmla="*/ 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2" h="631">
                    <a:moveTo>
                      <a:pt x="25" y="0"/>
                    </a:moveTo>
                    <a:lnTo>
                      <a:pt x="40" y="6"/>
                    </a:lnTo>
                    <a:lnTo>
                      <a:pt x="55" y="12"/>
                    </a:lnTo>
                    <a:lnTo>
                      <a:pt x="71" y="16"/>
                    </a:lnTo>
                    <a:lnTo>
                      <a:pt x="87" y="19"/>
                    </a:lnTo>
                    <a:lnTo>
                      <a:pt x="103" y="22"/>
                    </a:lnTo>
                    <a:lnTo>
                      <a:pt x="119" y="24"/>
                    </a:lnTo>
                    <a:lnTo>
                      <a:pt x="135" y="25"/>
                    </a:lnTo>
                    <a:lnTo>
                      <a:pt x="152" y="25"/>
                    </a:lnTo>
                    <a:lnTo>
                      <a:pt x="169" y="25"/>
                    </a:lnTo>
                    <a:lnTo>
                      <a:pt x="186" y="25"/>
                    </a:lnTo>
                    <a:lnTo>
                      <a:pt x="203" y="24"/>
                    </a:lnTo>
                    <a:lnTo>
                      <a:pt x="222" y="22"/>
                    </a:lnTo>
                    <a:lnTo>
                      <a:pt x="239" y="21"/>
                    </a:lnTo>
                    <a:lnTo>
                      <a:pt x="258" y="19"/>
                    </a:lnTo>
                    <a:lnTo>
                      <a:pt x="277" y="17"/>
                    </a:lnTo>
                    <a:lnTo>
                      <a:pt x="296" y="15"/>
                    </a:lnTo>
                    <a:lnTo>
                      <a:pt x="296" y="28"/>
                    </a:lnTo>
                    <a:lnTo>
                      <a:pt x="296" y="41"/>
                    </a:lnTo>
                    <a:lnTo>
                      <a:pt x="296" y="54"/>
                    </a:lnTo>
                    <a:lnTo>
                      <a:pt x="296" y="68"/>
                    </a:lnTo>
                    <a:lnTo>
                      <a:pt x="298" y="106"/>
                    </a:lnTo>
                    <a:lnTo>
                      <a:pt x="300" y="145"/>
                    </a:lnTo>
                    <a:lnTo>
                      <a:pt x="302" y="184"/>
                    </a:lnTo>
                    <a:lnTo>
                      <a:pt x="304" y="223"/>
                    </a:lnTo>
                    <a:lnTo>
                      <a:pt x="311" y="314"/>
                    </a:lnTo>
                    <a:lnTo>
                      <a:pt x="312" y="393"/>
                    </a:lnTo>
                    <a:lnTo>
                      <a:pt x="309" y="458"/>
                    </a:lnTo>
                    <a:lnTo>
                      <a:pt x="299" y="510"/>
                    </a:lnTo>
                    <a:lnTo>
                      <a:pt x="284" y="554"/>
                    </a:lnTo>
                    <a:lnTo>
                      <a:pt x="261" y="588"/>
                    </a:lnTo>
                    <a:lnTo>
                      <a:pt x="234" y="613"/>
                    </a:lnTo>
                    <a:lnTo>
                      <a:pt x="199" y="631"/>
                    </a:lnTo>
                    <a:lnTo>
                      <a:pt x="185" y="629"/>
                    </a:lnTo>
                    <a:lnTo>
                      <a:pt x="171" y="627"/>
                    </a:lnTo>
                    <a:lnTo>
                      <a:pt x="156" y="625"/>
                    </a:lnTo>
                    <a:lnTo>
                      <a:pt x="141" y="622"/>
                    </a:lnTo>
                    <a:lnTo>
                      <a:pt x="127" y="620"/>
                    </a:lnTo>
                    <a:lnTo>
                      <a:pt x="113" y="618"/>
                    </a:lnTo>
                    <a:lnTo>
                      <a:pt x="99" y="616"/>
                    </a:lnTo>
                    <a:lnTo>
                      <a:pt x="85" y="614"/>
                    </a:lnTo>
                    <a:lnTo>
                      <a:pt x="78" y="610"/>
                    </a:lnTo>
                    <a:lnTo>
                      <a:pt x="73" y="605"/>
                    </a:lnTo>
                    <a:lnTo>
                      <a:pt x="67" y="601"/>
                    </a:lnTo>
                    <a:lnTo>
                      <a:pt x="62" y="596"/>
                    </a:lnTo>
                    <a:lnTo>
                      <a:pt x="56" y="592"/>
                    </a:lnTo>
                    <a:lnTo>
                      <a:pt x="50" y="588"/>
                    </a:lnTo>
                    <a:lnTo>
                      <a:pt x="45" y="582"/>
                    </a:lnTo>
                    <a:lnTo>
                      <a:pt x="39" y="578"/>
                    </a:lnTo>
                    <a:lnTo>
                      <a:pt x="26" y="526"/>
                    </a:lnTo>
                    <a:lnTo>
                      <a:pt x="14" y="478"/>
                    </a:lnTo>
                    <a:lnTo>
                      <a:pt x="6" y="434"/>
                    </a:lnTo>
                    <a:lnTo>
                      <a:pt x="2" y="392"/>
                    </a:lnTo>
                    <a:lnTo>
                      <a:pt x="0" y="349"/>
                    </a:lnTo>
                    <a:lnTo>
                      <a:pt x="1" y="303"/>
                    </a:lnTo>
                    <a:lnTo>
                      <a:pt x="7" y="253"/>
                    </a:lnTo>
                    <a:lnTo>
                      <a:pt x="16" y="198"/>
                    </a:lnTo>
                    <a:lnTo>
                      <a:pt x="18" y="148"/>
                    </a:lnTo>
                    <a:lnTo>
                      <a:pt x="21" y="98"/>
                    </a:lnTo>
                    <a:lnTo>
                      <a:pt x="23" y="48"/>
                    </a:lnTo>
                    <a:lnTo>
                      <a:pt x="25" y="0"/>
                    </a:lnTo>
                    <a:close/>
                  </a:path>
                </a:pathLst>
              </a:custGeom>
              <a:solidFill>
                <a:srgbClr val="6D70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4" name="Freeform 40"/>
              <p:cNvSpPr>
                <a:spLocks/>
              </p:cNvSpPr>
              <p:nvPr/>
            </p:nvSpPr>
            <p:spPr bwMode="auto">
              <a:xfrm>
                <a:off x="2814" y="2704"/>
                <a:ext cx="98" cy="308"/>
              </a:xfrm>
              <a:custGeom>
                <a:avLst/>
                <a:gdLst>
                  <a:gd name="T0" fmla="*/ 18 w 197"/>
                  <a:gd name="T1" fmla="*/ 0 h 615"/>
                  <a:gd name="T2" fmla="*/ 26 w 197"/>
                  <a:gd name="T3" fmla="*/ 4 h 615"/>
                  <a:gd name="T4" fmla="*/ 36 w 197"/>
                  <a:gd name="T5" fmla="*/ 7 h 615"/>
                  <a:gd name="T6" fmla="*/ 45 w 197"/>
                  <a:gd name="T7" fmla="*/ 9 h 615"/>
                  <a:gd name="T8" fmla="*/ 54 w 197"/>
                  <a:gd name="T9" fmla="*/ 11 h 615"/>
                  <a:gd name="T10" fmla="*/ 64 w 197"/>
                  <a:gd name="T11" fmla="*/ 12 h 615"/>
                  <a:gd name="T12" fmla="*/ 73 w 197"/>
                  <a:gd name="T13" fmla="*/ 13 h 615"/>
                  <a:gd name="T14" fmla="*/ 83 w 197"/>
                  <a:gd name="T15" fmla="*/ 13 h 615"/>
                  <a:gd name="T16" fmla="*/ 95 w 197"/>
                  <a:gd name="T17" fmla="*/ 13 h 615"/>
                  <a:gd name="T18" fmla="*/ 105 w 197"/>
                  <a:gd name="T19" fmla="*/ 13 h 615"/>
                  <a:gd name="T20" fmla="*/ 116 w 197"/>
                  <a:gd name="T21" fmla="*/ 13 h 615"/>
                  <a:gd name="T22" fmla="*/ 127 w 197"/>
                  <a:gd name="T23" fmla="*/ 13 h 615"/>
                  <a:gd name="T24" fmla="*/ 139 w 197"/>
                  <a:gd name="T25" fmla="*/ 13 h 615"/>
                  <a:gd name="T26" fmla="*/ 151 w 197"/>
                  <a:gd name="T27" fmla="*/ 14 h 615"/>
                  <a:gd name="T28" fmla="*/ 164 w 197"/>
                  <a:gd name="T29" fmla="*/ 15 h 615"/>
                  <a:gd name="T30" fmla="*/ 176 w 197"/>
                  <a:gd name="T31" fmla="*/ 16 h 615"/>
                  <a:gd name="T32" fmla="*/ 189 w 197"/>
                  <a:gd name="T33" fmla="*/ 18 h 615"/>
                  <a:gd name="T34" fmla="*/ 189 w 197"/>
                  <a:gd name="T35" fmla="*/ 67 h 615"/>
                  <a:gd name="T36" fmla="*/ 190 w 197"/>
                  <a:gd name="T37" fmla="*/ 230 h 615"/>
                  <a:gd name="T38" fmla="*/ 195 w 197"/>
                  <a:gd name="T39" fmla="*/ 315 h 615"/>
                  <a:gd name="T40" fmla="*/ 197 w 197"/>
                  <a:gd name="T41" fmla="*/ 389 h 615"/>
                  <a:gd name="T42" fmla="*/ 195 w 197"/>
                  <a:gd name="T43" fmla="*/ 451 h 615"/>
                  <a:gd name="T44" fmla="*/ 190 w 197"/>
                  <a:gd name="T45" fmla="*/ 500 h 615"/>
                  <a:gd name="T46" fmla="*/ 180 w 197"/>
                  <a:gd name="T47" fmla="*/ 542 h 615"/>
                  <a:gd name="T48" fmla="*/ 168 w 197"/>
                  <a:gd name="T49" fmla="*/ 573 h 615"/>
                  <a:gd name="T50" fmla="*/ 149 w 197"/>
                  <a:gd name="T51" fmla="*/ 598 h 615"/>
                  <a:gd name="T52" fmla="*/ 128 w 197"/>
                  <a:gd name="T53" fmla="*/ 615 h 615"/>
                  <a:gd name="T54" fmla="*/ 56 w 197"/>
                  <a:gd name="T55" fmla="*/ 598 h 615"/>
                  <a:gd name="T56" fmla="*/ 28 w 197"/>
                  <a:gd name="T57" fmla="*/ 565 h 615"/>
                  <a:gd name="T58" fmla="*/ 18 w 197"/>
                  <a:gd name="T59" fmla="*/ 516 h 615"/>
                  <a:gd name="T60" fmla="*/ 11 w 197"/>
                  <a:gd name="T61" fmla="*/ 472 h 615"/>
                  <a:gd name="T62" fmla="*/ 5 w 197"/>
                  <a:gd name="T63" fmla="*/ 430 h 615"/>
                  <a:gd name="T64" fmla="*/ 2 w 197"/>
                  <a:gd name="T65" fmla="*/ 391 h 615"/>
                  <a:gd name="T66" fmla="*/ 0 w 197"/>
                  <a:gd name="T67" fmla="*/ 351 h 615"/>
                  <a:gd name="T68" fmla="*/ 0 w 197"/>
                  <a:gd name="T69" fmla="*/ 308 h 615"/>
                  <a:gd name="T70" fmla="*/ 3 w 197"/>
                  <a:gd name="T71" fmla="*/ 263 h 615"/>
                  <a:gd name="T72" fmla="*/ 9 w 197"/>
                  <a:gd name="T73" fmla="*/ 210 h 615"/>
                  <a:gd name="T74" fmla="*/ 18 w 197"/>
                  <a:gd name="T75"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 h="615">
                    <a:moveTo>
                      <a:pt x="18" y="0"/>
                    </a:moveTo>
                    <a:lnTo>
                      <a:pt x="26" y="4"/>
                    </a:lnTo>
                    <a:lnTo>
                      <a:pt x="36" y="7"/>
                    </a:lnTo>
                    <a:lnTo>
                      <a:pt x="45" y="9"/>
                    </a:lnTo>
                    <a:lnTo>
                      <a:pt x="54" y="11"/>
                    </a:lnTo>
                    <a:lnTo>
                      <a:pt x="64" y="12"/>
                    </a:lnTo>
                    <a:lnTo>
                      <a:pt x="73" y="13"/>
                    </a:lnTo>
                    <a:lnTo>
                      <a:pt x="83" y="13"/>
                    </a:lnTo>
                    <a:lnTo>
                      <a:pt x="95" y="13"/>
                    </a:lnTo>
                    <a:lnTo>
                      <a:pt x="105" y="13"/>
                    </a:lnTo>
                    <a:lnTo>
                      <a:pt x="116" y="13"/>
                    </a:lnTo>
                    <a:lnTo>
                      <a:pt x="127" y="13"/>
                    </a:lnTo>
                    <a:lnTo>
                      <a:pt x="139" y="13"/>
                    </a:lnTo>
                    <a:lnTo>
                      <a:pt x="151" y="14"/>
                    </a:lnTo>
                    <a:lnTo>
                      <a:pt x="164" y="15"/>
                    </a:lnTo>
                    <a:lnTo>
                      <a:pt x="176" y="16"/>
                    </a:lnTo>
                    <a:lnTo>
                      <a:pt x="189" y="18"/>
                    </a:lnTo>
                    <a:lnTo>
                      <a:pt x="189" y="67"/>
                    </a:lnTo>
                    <a:lnTo>
                      <a:pt x="190" y="230"/>
                    </a:lnTo>
                    <a:lnTo>
                      <a:pt x="195" y="315"/>
                    </a:lnTo>
                    <a:lnTo>
                      <a:pt x="197" y="389"/>
                    </a:lnTo>
                    <a:lnTo>
                      <a:pt x="195" y="451"/>
                    </a:lnTo>
                    <a:lnTo>
                      <a:pt x="190" y="500"/>
                    </a:lnTo>
                    <a:lnTo>
                      <a:pt x="180" y="542"/>
                    </a:lnTo>
                    <a:lnTo>
                      <a:pt x="168" y="573"/>
                    </a:lnTo>
                    <a:lnTo>
                      <a:pt x="149" y="598"/>
                    </a:lnTo>
                    <a:lnTo>
                      <a:pt x="128" y="615"/>
                    </a:lnTo>
                    <a:lnTo>
                      <a:pt x="56" y="598"/>
                    </a:lnTo>
                    <a:lnTo>
                      <a:pt x="28" y="565"/>
                    </a:lnTo>
                    <a:lnTo>
                      <a:pt x="18" y="516"/>
                    </a:lnTo>
                    <a:lnTo>
                      <a:pt x="11" y="472"/>
                    </a:lnTo>
                    <a:lnTo>
                      <a:pt x="5" y="430"/>
                    </a:lnTo>
                    <a:lnTo>
                      <a:pt x="2" y="391"/>
                    </a:lnTo>
                    <a:lnTo>
                      <a:pt x="0" y="351"/>
                    </a:lnTo>
                    <a:lnTo>
                      <a:pt x="0" y="308"/>
                    </a:lnTo>
                    <a:lnTo>
                      <a:pt x="3" y="263"/>
                    </a:lnTo>
                    <a:lnTo>
                      <a:pt x="9" y="210"/>
                    </a:lnTo>
                    <a:lnTo>
                      <a:pt x="18" y="0"/>
                    </a:lnTo>
                    <a:close/>
                  </a:path>
                </a:pathLst>
              </a:custGeom>
              <a:solidFill>
                <a:srgbClr val="757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5" name="Freeform 41"/>
              <p:cNvSpPr>
                <a:spLocks/>
              </p:cNvSpPr>
              <p:nvPr/>
            </p:nvSpPr>
            <p:spPr bwMode="auto">
              <a:xfrm>
                <a:off x="2587" y="2540"/>
                <a:ext cx="570" cy="178"/>
              </a:xfrm>
              <a:custGeom>
                <a:avLst/>
                <a:gdLst>
                  <a:gd name="T0" fmla="*/ 627 w 1140"/>
                  <a:gd name="T1" fmla="*/ 1 h 355"/>
                  <a:gd name="T2" fmla="*/ 739 w 1140"/>
                  <a:gd name="T3" fmla="*/ 8 h 355"/>
                  <a:gd name="T4" fmla="*/ 841 w 1140"/>
                  <a:gd name="T5" fmla="*/ 21 h 355"/>
                  <a:gd name="T6" fmla="*/ 932 w 1140"/>
                  <a:gd name="T7" fmla="*/ 40 h 355"/>
                  <a:gd name="T8" fmla="*/ 1010 w 1140"/>
                  <a:gd name="T9" fmla="*/ 65 h 355"/>
                  <a:gd name="T10" fmla="*/ 1071 w 1140"/>
                  <a:gd name="T11" fmla="*/ 93 h 355"/>
                  <a:gd name="T12" fmla="*/ 1115 w 1140"/>
                  <a:gd name="T13" fmla="*/ 125 h 355"/>
                  <a:gd name="T14" fmla="*/ 1137 w 1140"/>
                  <a:gd name="T15" fmla="*/ 159 h 355"/>
                  <a:gd name="T16" fmla="*/ 1137 w 1140"/>
                  <a:gd name="T17" fmla="*/ 196 h 355"/>
                  <a:gd name="T18" fmla="*/ 1115 w 1140"/>
                  <a:gd name="T19" fmla="*/ 230 h 355"/>
                  <a:gd name="T20" fmla="*/ 1071 w 1140"/>
                  <a:gd name="T21" fmla="*/ 263 h 355"/>
                  <a:gd name="T22" fmla="*/ 1010 w 1140"/>
                  <a:gd name="T23" fmla="*/ 290 h 355"/>
                  <a:gd name="T24" fmla="*/ 932 w 1140"/>
                  <a:gd name="T25" fmla="*/ 314 h 355"/>
                  <a:gd name="T26" fmla="*/ 841 w 1140"/>
                  <a:gd name="T27" fmla="*/ 334 h 355"/>
                  <a:gd name="T28" fmla="*/ 739 w 1140"/>
                  <a:gd name="T29" fmla="*/ 347 h 355"/>
                  <a:gd name="T30" fmla="*/ 627 w 1140"/>
                  <a:gd name="T31" fmla="*/ 354 h 355"/>
                  <a:gd name="T32" fmla="*/ 511 w 1140"/>
                  <a:gd name="T33" fmla="*/ 354 h 355"/>
                  <a:gd name="T34" fmla="*/ 400 w 1140"/>
                  <a:gd name="T35" fmla="*/ 347 h 355"/>
                  <a:gd name="T36" fmla="*/ 299 w 1140"/>
                  <a:gd name="T37" fmla="*/ 334 h 355"/>
                  <a:gd name="T38" fmla="*/ 207 w 1140"/>
                  <a:gd name="T39" fmla="*/ 314 h 355"/>
                  <a:gd name="T40" fmla="*/ 130 w 1140"/>
                  <a:gd name="T41" fmla="*/ 290 h 355"/>
                  <a:gd name="T42" fmla="*/ 69 w 1140"/>
                  <a:gd name="T43" fmla="*/ 263 h 355"/>
                  <a:gd name="T44" fmla="*/ 25 w 1140"/>
                  <a:gd name="T45" fmla="*/ 230 h 355"/>
                  <a:gd name="T46" fmla="*/ 3 w 1140"/>
                  <a:gd name="T47" fmla="*/ 196 h 355"/>
                  <a:gd name="T48" fmla="*/ 3 w 1140"/>
                  <a:gd name="T49" fmla="*/ 159 h 355"/>
                  <a:gd name="T50" fmla="*/ 25 w 1140"/>
                  <a:gd name="T51" fmla="*/ 125 h 355"/>
                  <a:gd name="T52" fmla="*/ 69 w 1140"/>
                  <a:gd name="T53" fmla="*/ 93 h 355"/>
                  <a:gd name="T54" fmla="*/ 130 w 1140"/>
                  <a:gd name="T55" fmla="*/ 65 h 355"/>
                  <a:gd name="T56" fmla="*/ 207 w 1140"/>
                  <a:gd name="T57" fmla="*/ 40 h 355"/>
                  <a:gd name="T58" fmla="*/ 299 w 1140"/>
                  <a:gd name="T59" fmla="*/ 21 h 355"/>
                  <a:gd name="T60" fmla="*/ 400 w 1140"/>
                  <a:gd name="T61" fmla="*/ 8 h 355"/>
                  <a:gd name="T62" fmla="*/ 511 w 1140"/>
                  <a:gd name="T63"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0" h="355">
                    <a:moveTo>
                      <a:pt x="569" y="0"/>
                    </a:moveTo>
                    <a:lnTo>
                      <a:pt x="627" y="1"/>
                    </a:lnTo>
                    <a:lnTo>
                      <a:pt x="684" y="4"/>
                    </a:lnTo>
                    <a:lnTo>
                      <a:pt x="739" y="8"/>
                    </a:lnTo>
                    <a:lnTo>
                      <a:pt x="791" y="14"/>
                    </a:lnTo>
                    <a:lnTo>
                      <a:pt x="841" y="21"/>
                    </a:lnTo>
                    <a:lnTo>
                      <a:pt x="888" y="30"/>
                    </a:lnTo>
                    <a:lnTo>
                      <a:pt x="932" y="40"/>
                    </a:lnTo>
                    <a:lnTo>
                      <a:pt x="972" y="51"/>
                    </a:lnTo>
                    <a:lnTo>
                      <a:pt x="1010" y="65"/>
                    </a:lnTo>
                    <a:lnTo>
                      <a:pt x="1042" y="78"/>
                    </a:lnTo>
                    <a:lnTo>
                      <a:pt x="1071" y="93"/>
                    </a:lnTo>
                    <a:lnTo>
                      <a:pt x="1095" y="108"/>
                    </a:lnTo>
                    <a:lnTo>
                      <a:pt x="1115" y="125"/>
                    </a:lnTo>
                    <a:lnTo>
                      <a:pt x="1129" y="142"/>
                    </a:lnTo>
                    <a:lnTo>
                      <a:pt x="1137" y="159"/>
                    </a:lnTo>
                    <a:lnTo>
                      <a:pt x="1140" y="177"/>
                    </a:lnTo>
                    <a:lnTo>
                      <a:pt x="1137" y="196"/>
                    </a:lnTo>
                    <a:lnTo>
                      <a:pt x="1129" y="213"/>
                    </a:lnTo>
                    <a:lnTo>
                      <a:pt x="1115" y="230"/>
                    </a:lnTo>
                    <a:lnTo>
                      <a:pt x="1095" y="246"/>
                    </a:lnTo>
                    <a:lnTo>
                      <a:pt x="1071" y="263"/>
                    </a:lnTo>
                    <a:lnTo>
                      <a:pt x="1042" y="277"/>
                    </a:lnTo>
                    <a:lnTo>
                      <a:pt x="1010" y="290"/>
                    </a:lnTo>
                    <a:lnTo>
                      <a:pt x="972" y="303"/>
                    </a:lnTo>
                    <a:lnTo>
                      <a:pt x="932" y="314"/>
                    </a:lnTo>
                    <a:lnTo>
                      <a:pt x="888" y="325"/>
                    </a:lnTo>
                    <a:lnTo>
                      <a:pt x="841" y="334"/>
                    </a:lnTo>
                    <a:lnTo>
                      <a:pt x="791" y="341"/>
                    </a:lnTo>
                    <a:lnTo>
                      <a:pt x="739" y="347"/>
                    </a:lnTo>
                    <a:lnTo>
                      <a:pt x="684" y="351"/>
                    </a:lnTo>
                    <a:lnTo>
                      <a:pt x="627" y="354"/>
                    </a:lnTo>
                    <a:lnTo>
                      <a:pt x="569" y="355"/>
                    </a:lnTo>
                    <a:lnTo>
                      <a:pt x="511" y="354"/>
                    </a:lnTo>
                    <a:lnTo>
                      <a:pt x="455" y="351"/>
                    </a:lnTo>
                    <a:lnTo>
                      <a:pt x="400" y="347"/>
                    </a:lnTo>
                    <a:lnTo>
                      <a:pt x="348" y="341"/>
                    </a:lnTo>
                    <a:lnTo>
                      <a:pt x="299" y="334"/>
                    </a:lnTo>
                    <a:lnTo>
                      <a:pt x="251" y="325"/>
                    </a:lnTo>
                    <a:lnTo>
                      <a:pt x="207" y="314"/>
                    </a:lnTo>
                    <a:lnTo>
                      <a:pt x="168" y="303"/>
                    </a:lnTo>
                    <a:lnTo>
                      <a:pt x="130" y="290"/>
                    </a:lnTo>
                    <a:lnTo>
                      <a:pt x="97" y="277"/>
                    </a:lnTo>
                    <a:lnTo>
                      <a:pt x="69" y="263"/>
                    </a:lnTo>
                    <a:lnTo>
                      <a:pt x="45" y="246"/>
                    </a:lnTo>
                    <a:lnTo>
                      <a:pt x="25" y="230"/>
                    </a:lnTo>
                    <a:lnTo>
                      <a:pt x="11" y="213"/>
                    </a:lnTo>
                    <a:lnTo>
                      <a:pt x="3" y="196"/>
                    </a:lnTo>
                    <a:lnTo>
                      <a:pt x="0" y="177"/>
                    </a:lnTo>
                    <a:lnTo>
                      <a:pt x="3" y="159"/>
                    </a:lnTo>
                    <a:lnTo>
                      <a:pt x="11" y="142"/>
                    </a:lnTo>
                    <a:lnTo>
                      <a:pt x="25" y="125"/>
                    </a:lnTo>
                    <a:lnTo>
                      <a:pt x="45" y="108"/>
                    </a:lnTo>
                    <a:lnTo>
                      <a:pt x="69" y="93"/>
                    </a:lnTo>
                    <a:lnTo>
                      <a:pt x="97" y="78"/>
                    </a:lnTo>
                    <a:lnTo>
                      <a:pt x="130" y="65"/>
                    </a:lnTo>
                    <a:lnTo>
                      <a:pt x="168" y="51"/>
                    </a:lnTo>
                    <a:lnTo>
                      <a:pt x="207" y="40"/>
                    </a:lnTo>
                    <a:lnTo>
                      <a:pt x="251" y="30"/>
                    </a:lnTo>
                    <a:lnTo>
                      <a:pt x="299" y="21"/>
                    </a:lnTo>
                    <a:lnTo>
                      <a:pt x="348" y="14"/>
                    </a:lnTo>
                    <a:lnTo>
                      <a:pt x="400" y="8"/>
                    </a:lnTo>
                    <a:lnTo>
                      <a:pt x="455" y="4"/>
                    </a:lnTo>
                    <a:lnTo>
                      <a:pt x="511" y="1"/>
                    </a:lnTo>
                    <a:lnTo>
                      <a:pt x="569"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6" name="Freeform 42"/>
              <p:cNvSpPr>
                <a:spLocks/>
              </p:cNvSpPr>
              <p:nvPr/>
            </p:nvSpPr>
            <p:spPr bwMode="auto">
              <a:xfrm>
                <a:off x="2607" y="2540"/>
                <a:ext cx="531" cy="165"/>
              </a:xfrm>
              <a:custGeom>
                <a:avLst/>
                <a:gdLst>
                  <a:gd name="T0" fmla="*/ 584 w 1061"/>
                  <a:gd name="T1" fmla="*/ 1 h 330"/>
                  <a:gd name="T2" fmla="*/ 687 w 1061"/>
                  <a:gd name="T3" fmla="*/ 7 h 330"/>
                  <a:gd name="T4" fmla="*/ 783 w 1061"/>
                  <a:gd name="T5" fmla="*/ 20 h 330"/>
                  <a:gd name="T6" fmla="*/ 867 w 1061"/>
                  <a:gd name="T7" fmla="*/ 38 h 330"/>
                  <a:gd name="T8" fmla="*/ 939 w 1061"/>
                  <a:gd name="T9" fmla="*/ 61 h 330"/>
                  <a:gd name="T10" fmla="*/ 997 w 1061"/>
                  <a:gd name="T11" fmla="*/ 87 h 330"/>
                  <a:gd name="T12" fmla="*/ 1037 w 1061"/>
                  <a:gd name="T13" fmla="*/ 116 h 330"/>
                  <a:gd name="T14" fmla="*/ 1058 w 1061"/>
                  <a:gd name="T15" fmla="*/ 149 h 330"/>
                  <a:gd name="T16" fmla="*/ 1058 w 1061"/>
                  <a:gd name="T17" fmla="*/ 182 h 330"/>
                  <a:gd name="T18" fmla="*/ 1037 w 1061"/>
                  <a:gd name="T19" fmla="*/ 214 h 330"/>
                  <a:gd name="T20" fmla="*/ 997 w 1061"/>
                  <a:gd name="T21" fmla="*/ 243 h 330"/>
                  <a:gd name="T22" fmla="*/ 939 w 1061"/>
                  <a:gd name="T23" fmla="*/ 270 h 330"/>
                  <a:gd name="T24" fmla="*/ 867 w 1061"/>
                  <a:gd name="T25" fmla="*/ 292 h 330"/>
                  <a:gd name="T26" fmla="*/ 783 w 1061"/>
                  <a:gd name="T27" fmla="*/ 310 h 330"/>
                  <a:gd name="T28" fmla="*/ 687 w 1061"/>
                  <a:gd name="T29" fmla="*/ 323 h 330"/>
                  <a:gd name="T30" fmla="*/ 584 w 1061"/>
                  <a:gd name="T31" fmla="*/ 329 h 330"/>
                  <a:gd name="T32" fmla="*/ 476 w 1061"/>
                  <a:gd name="T33" fmla="*/ 329 h 330"/>
                  <a:gd name="T34" fmla="*/ 373 w 1061"/>
                  <a:gd name="T35" fmla="*/ 323 h 330"/>
                  <a:gd name="T36" fmla="*/ 278 w 1061"/>
                  <a:gd name="T37" fmla="*/ 310 h 330"/>
                  <a:gd name="T38" fmla="*/ 194 w 1061"/>
                  <a:gd name="T39" fmla="*/ 292 h 330"/>
                  <a:gd name="T40" fmla="*/ 121 w 1061"/>
                  <a:gd name="T41" fmla="*/ 270 h 330"/>
                  <a:gd name="T42" fmla="*/ 64 w 1061"/>
                  <a:gd name="T43" fmla="*/ 243 h 330"/>
                  <a:gd name="T44" fmla="*/ 24 w 1061"/>
                  <a:gd name="T45" fmla="*/ 214 h 330"/>
                  <a:gd name="T46" fmla="*/ 3 w 1061"/>
                  <a:gd name="T47" fmla="*/ 182 h 330"/>
                  <a:gd name="T48" fmla="*/ 3 w 1061"/>
                  <a:gd name="T49" fmla="*/ 149 h 330"/>
                  <a:gd name="T50" fmla="*/ 24 w 1061"/>
                  <a:gd name="T51" fmla="*/ 116 h 330"/>
                  <a:gd name="T52" fmla="*/ 64 w 1061"/>
                  <a:gd name="T53" fmla="*/ 87 h 330"/>
                  <a:gd name="T54" fmla="*/ 121 w 1061"/>
                  <a:gd name="T55" fmla="*/ 61 h 330"/>
                  <a:gd name="T56" fmla="*/ 194 w 1061"/>
                  <a:gd name="T57" fmla="*/ 38 h 330"/>
                  <a:gd name="T58" fmla="*/ 278 w 1061"/>
                  <a:gd name="T59" fmla="*/ 20 h 330"/>
                  <a:gd name="T60" fmla="*/ 373 w 1061"/>
                  <a:gd name="T61" fmla="*/ 7 h 330"/>
                  <a:gd name="T62" fmla="*/ 476 w 1061"/>
                  <a:gd name="T63" fmla="*/ 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1" h="330">
                    <a:moveTo>
                      <a:pt x="530" y="0"/>
                    </a:moveTo>
                    <a:lnTo>
                      <a:pt x="584" y="1"/>
                    </a:lnTo>
                    <a:lnTo>
                      <a:pt x="637" y="3"/>
                    </a:lnTo>
                    <a:lnTo>
                      <a:pt x="687" y="7"/>
                    </a:lnTo>
                    <a:lnTo>
                      <a:pt x="736" y="13"/>
                    </a:lnTo>
                    <a:lnTo>
                      <a:pt x="783" y="20"/>
                    </a:lnTo>
                    <a:lnTo>
                      <a:pt x="827" y="28"/>
                    </a:lnTo>
                    <a:lnTo>
                      <a:pt x="867" y="38"/>
                    </a:lnTo>
                    <a:lnTo>
                      <a:pt x="906" y="48"/>
                    </a:lnTo>
                    <a:lnTo>
                      <a:pt x="939" y="61"/>
                    </a:lnTo>
                    <a:lnTo>
                      <a:pt x="970" y="73"/>
                    </a:lnTo>
                    <a:lnTo>
                      <a:pt x="997" y="87"/>
                    </a:lnTo>
                    <a:lnTo>
                      <a:pt x="1020" y="101"/>
                    </a:lnTo>
                    <a:lnTo>
                      <a:pt x="1037" y="116"/>
                    </a:lnTo>
                    <a:lnTo>
                      <a:pt x="1050" y="132"/>
                    </a:lnTo>
                    <a:lnTo>
                      <a:pt x="1058" y="149"/>
                    </a:lnTo>
                    <a:lnTo>
                      <a:pt x="1061" y="165"/>
                    </a:lnTo>
                    <a:lnTo>
                      <a:pt x="1058" y="182"/>
                    </a:lnTo>
                    <a:lnTo>
                      <a:pt x="1050" y="199"/>
                    </a:lnTo>
                    <a:lnTo>
                      <a:pt x="1037" y="214"/>
                    </a:lnTo>
                    <a:lnTo>
                      <a:pt x="1020" y="229"/>
                    </a:lnTo>
                    <a:lnTo>
                      <a:pt x="997" y="243"/>
                    </a:lnTo>
                    <a:lnTo>
                      <a:pt x="970" y="258"/>
                    </a:lnTo>
                    <a:lnTo>
                      <a:pt x="939" y="270"/>
                    </a:lnTo>
                    <a:lnTo>
                      <a:pt x="906" y="282"/>
                    </a:lnTo>
                    <a:lnTo>
                      <a:pt x="867" y="292"/>
                    </a:lnTo>
                    <a:lnTo>
                      <a:pt x="827" y="301"/>
                    </a:lnTo>
                    <a:lnTo>
                      <a:pt x="783" y="310"/>
                    </a:lnTo>
                    <a:lnTo>
                      <a:pt x="736" y="316"/>
                    </a:lnTo>
                    <a:lnTo>
                      <a:pt x="687" y="323"/>
                    </a:lnTo>
                    <a:lnTo>
                      <a:pt x="637" y="327"/>
                    </a:lnTo>
                    <a:lnTo>
                      <a:pt x="584" y="329"/>
                    </a:lnTo>
                    <a:lnTo>
                      <a:pt x="530" y="330"/>
                    </a:lnTo>
                    <a:lnTo>
                      <a:pt x="476" y="329"/>
                    </a:lnTo>
                    <a:lnTo>
                      <a:pt x="423" y="327"/>
                    </a:lnTo>
                    <a:lnTo>
                      <a:pt x="373" y="323"/>
                    </a:lnTo>
                    <a:lnTo>
                      <a:pt x="325" y="316"/>
                    </a:lnTo>
                    <a:lnTo>
                      <a:pt x="278" y="310"/>
                    </a:lnTo>
                    <a:lnTo>
                      <a:pt x="234" y="301"/>
                    </a:lnTo>
                    <a:lnTo>
                      <a:pt x="194" y="292"/>
                    </a:lnTo>
                    <a:lnTo>
                      <a:pt x="156" y="282"/>
                    </a:lnTo>
                    <a:lnTo>
                      <a:pt x="121" y="270"/>
                    </a:lnTo>
                    <a:lnTo>
                      <a:pt x="91" y="258"/>
                    </a:lnTo>
                    <a:lnTo>
                      <a:pt x="64" y="243"/>
                    </a:lnTo>
                    <a:lnTo>
                      <a:pt x="41" y="229"/>
                    </a:lnTo>
                    <a:lnTo>
                      <a:pt x="24" y="214"/>
                    </a:lnTo>
                    <a:lnTo>
                      <a:pt x="11" y="199"/>
                    </a:lnTo>
                    <a:lnTo>
                      <a:pt x="3" y="182"/>
                    </a:lnTo>
                    <a:lnTo>
                      <a:pt x="0" y="165"/>
                    </a:lnTo>
                    <a:lnTo>
                      <a:pt x="3" y="149"/>
                    </a:lnTo>
                    <a:lnTo>
                      <a:pt x="11" y="132"/>
                    </a:lnTo>
                    <a:lnTo>
                      <a:pt x="24" y="116"/>
                    </a:lnTo>
                    <a:lnTo>
                      <a:pt x="41" y="101"/>
                    </a:lnTo>
                    <a:lnTo>
                      <a:pt x="64" y="87"/>
                    </a:lnTo>
                    <a:lnTo>
                      <a:pt x="91" y="73"/>
                    </a:lnTo>
                    <a:lnTo>
                      <a:pt x="121" y="61"/>
                    </a:lnTo>
                    <a:lnTo>
                      <a:pt x="156" y="48"/>
                    </a:lnTo>
                    <a:lnTo>
                      <a:pt x="194" y="38"/>
                    </a:lnTo>
                    <a:lnTo>
                      <a:pt x="234" y="28"/>
                    </a:lnTo>
                    <a:lnTo>
                      <a:pt x="278" y="20"/>
                    </a:lnTo>
                    <a:lnTo>
                      <a:pt x="325" y="13"/>
                    </a:lnTo>
                    <a:lnTo>
                      <a:pt x="373" y="7"/>
                    </a:lnTo>
                    <a:lnTo>
                      <a:pt x="423" y="3"/>
                    </a:lnTo>
                    <a:lnTo>
                      <a:pt x="476" y="1"/>
                    </a:lnTo>
                    <a:lnTo>
                      <a:pt x="530" y="0"/>
                    </a:lnTo>
                    <a:close/>
                  </a:path>
                </a:pathLst>
              </a:custGeom>
              <a:solidFill>
                <a:srgbClr val="3A44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7" name="Freeform 43"/>
              <p:cNvSpPr>
                <a:spLocks/>
              </p:cNvSpPr>
              <p:nvPr/>
            </p:nvSpPr>
            <p:spPr bwMode="auto">
              <a:xfrm>
                <a:off x="2628" y="2540"/>
                <a:ext cx="492" cy="154"/>
              </a:xfrm>
              <a:custGeom>
                <a:avLst/>
                <a:gdLst>
                  <a:gd name="T0" fmla="*/ 542 w 986"/>
                  <a:gd name="T1" fmla="*/ 1 h 306"/>
                  <a:gd name="T2" fmla="*/ 638 w 986"/>
                  <a:gd name="T3" fmla="*/ 7 h 306"/>
                  <a:gd name="T4" fmla="*/ 727 w 986"/>
                  <a:gd name="T5" fmla="*/ 18 h 306"/>
                  <a:gd name="T6" fmla="*/ 806 w 986"/>
                  <a:gd name="T7" fmla="*/ 35 h 306"/>
                  <a:gd name="T8" fmla="*/ 873 w 986"/>
                  <a:gd name="T9" fmla="*/ 55 h 306"/>
                  <a:gd name="T10" fmla="*/ 926 w 986"/>
                  <a:gd name="T11" fmla="*/ 80 h 306"/>
                  <a:gd name="T12" fmla="*/ 963 w 986"/>
                  <a:gd name="T13" fmla="*/ 107 h 306"/>
                  <a:gd name="T14" fmla="*/ 983 w 986"/>
                  <a:gd name="T15" fmla="*/ 138 h 306"/>
                  <a:gd name="T16" fmla="*/ 983 w 986"/>
                  <a:gd name="T17" fmla="*/ 168 h 306"/>
                  <a:gd name="T18" fmla="*/ 963 w 986"/>
                  <a:gd name="T19" fmla="*/ 199 h 306"/>
                  <a:gd name="T20" fmla="*/ 926 w 986"/>
                  <a:gd name="T21" fmla="*/ 226 h 306"/>
                  <a:gd name="T22" fmla="*/ 873 w 986"/>
                  <a:gd name="T23" fmla="*/ 250 h 306"/>
                  <a:gd name="T24" fmla="*/ 806 w 986"/>
                  <a:gd name="T25" fmla="*/ 271 h 306"/>
                  <a:gd name="T26" fmla="*/ 727 w 986"/>
                  <a:gd name="T27" fmla="*/ 288 h 306"/>
                  <a:gd name="T28" fmla="*/ 638 w 986"/>
                  <a:gd name="T29" fmla="*/ 299 h 306"/>
                  <a:gd name="T30" fmla="*/ 542 w 986"/>
                  <a:gd name="T31" fmla="*/ 305 h 306"/>
                  <a:gd name="T32" fmla="*/ 442 w 986"/>
                  <a:gd name="T33" fmla="*/ 305 h 306"/>
                  <a:gd name="T34" fmla="*/ 347 w 986"/>
                  <a:gd name="T35" fmla="*/ 299 h 306"/>
                  <a:gd name="T36" fmla="*/ 258 w 986"/>
                  <a:gd name="T37" fmla="*/ 288 h 306"/>
                  <a:gd name="T38" fmla="*/ 180 w 986"/>
                  <a:gd name="T39" fmla="*/ 271 h 306"/>
                  <a:gd name="T40" fmla="*/ 113 w 986"/>
                  <a:gd name="T41" fmla="*/ 250 h 306"/>
                  <a:gd name="T42" fmla="*/ 60 w 986"/>
                  <a:gd name="T43" fmla="*/ 226 h 306"/>
                  <a:gd name="T44" fmla="*/ 23 w 986"/>
                  <a:gd name="T45" fmla="*/ 199 h 306"/>
                  <a:gd name="T46" fmla="*/ 3 w 986"/>
                  <a:gd name="T47" fmla="*/ 168 h 306"/>
                  <a:gd name="T48" fmla="*/ 3 w 986"/>
                  <a:gd name="T49" fmla="*/ 138 h 306"/>
                  <a:gd name="T50" fmla="*/ 23 w 986"/>
                  <a:gd name="T51" fmla="*/ 107 h 306"/>
                  <a:gd name="T52" fmla="*/ 60 w 986"/>
                  <a:gd name="T53" fmla="*/ 80 h 306"/>
                  <a:gd name="T54" fmla="*/ 113 w 986"/>
                  <a:gd name="T55" fmla="*/ 55 h 306"/>
                  <a:gd name="T56" fmla="*/ 180 w 986"/>
                  <a:gd name="T57" fmla="*/ 35 h 306"/>
                  <a:gd name="T58" fmla="*/ 258 w 986"/>
                  <a:gd name="T59" fmla="*/ 18 h 306"/>
                  <a:gd name="T60" fmla="*/ 347 w 986"/>
                  <a:gd name="T61" fmla="*/ 7 h 306"/>
                  <a:gd name="T62" fmla="*/ 442 w 986"/>
                  <a:gd name="T63"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6" h="306">
                    <a:moveTo>
                      <a:pt x="492" y="0"/>
                    </a:moveTo>
                    <a:lnTo>
                      <a:pt x="542" y="1"/>
                    </a:lnTo>
                    <a:lnTo>
                      <a:pt x="592" y="3"/>
                    </a:lnTo>
                    <a:lnTo>
                      <a:pt x="638" y="7"/>
                    </a:lnTo>
                    <a:lnTo>
                      <a:pt x="684" y="12"/>
                    </a:lnTo>
                    <a:lnTo>
                      <a:pt x="727" y="18"/>
                    </a:lnTo>
                    <a:lnTo>
                      <a:pt x="767" y="26"/>
                    </a:lnTo>
                    <a:lnTo>
                      <a:pt x="806" y="35"/>
                    </a:lnTo>
                    <a:lnTo>
                      <a:pt x="840" y="44"/>
                    </a:lnTo>
                    <a:lnTo>
                      <a:pt x="873" y="55"/>
                    </a:lnTo>
                    <a:lnTo>
                      <a:pt x="901" y="68"/>
                    </a:lnTo>
                    <a:lnTo>
                      <a:pt x="926" y="80"/>
                    </a:lnTo>
                    <a:lnTo>
                      <a:pt x="947" y="93"/>
                    </a:lnTo>
                    <a:lnTo>
                      <a:pt x="963" y="107"/>
                    </a:lnTo>
                    <a:lnTo>
                      <a:pt x="976" y="122"/>
                    </a:lnTo>
                    <a:lnTo>
                      <a:pt x="983" y="138"/>
                    </a:lnTo>
                    <a:lnTo>
                      <a:pt x="986" y="153"/>
                    </a:lnTo>
                    <a:lnTo>
                      <a:pt x="983" y="168"/>
                    </a:lnTo>
                    <a:lnTo>
                      <a:pt x="976" y="183"/>
                    </a:lnTo>
                    <a:lnTo>
                      <a:pt x="963" y="199"/>
                    </a:lnTo>
                    <a:lnTo>
                      <a:pt x="947" y="213"/>
                    </a:lnTo>
                    <a:lnTo>
                      <a:pt x="926" y="226"/>
                    </a:lnTo>
                    <a:lnTo>
                      <a:pt x="901" y="238"/>
                    </a:lnTo>
                    <a:lnTo>
                      <a:pt x="873" y="250"/>
                    </a:lnTo>
                    <a:lnTo>
                      <a:pt x="840" y="262"/>
                    </a:lnTo>
                    <a:lnTo>
                      <a:pt x="806" y="271"/>
                    </a:lnTo>
                    <a:lnTo>
                      <a:pt x="767" y="280"/>
                    </a:lnTo>
                    <a:lnTo>
                      <a:pt x="727" y="288"/>
                    </a:lnTo>
                    <a:lnTo>
                      <a:pt x="684" y="294"/>
                    </a:lnTo>
                    <a:lnTo>
                      <a:pt x="638" y="299"/>
                    </a:lnTo>
                    <a:lnTo>
                      <a:pt x="592" y="303"/>
                    </a:lnTo>
                    <a:lnTo>
                      <a:pt x="542" y="305"/>
                    </a:lnTo>
                    <a:lnTo>
                      <a:pt x="492" y="306"/>
                    </a:lnTo>
                    <a:lnTo>
                      <a:pt x="442" y="305"/>
                    </a:lnTo>
                    <a:lnTo>
                      <a:pt x="393" y="303"/>
                    </a:lnTo>
                    <a:lnTo>
                      <a:pt x="347" y="299"/>
                    </a:lnTo>
                    <a:lnTo>
                      <a:pt x="302" y="294"/>
                    </a:lnTo>
                    <a:lnTo>
                      <a:pt x="258" y="288"/>
                    </a:lnTo>
                    <a:lnTo>
                      <a:pt x="218" y="280"/>
                    </a:lnTo>
                    <a:lnTo>
                      <a:pt x="180" y="271"/>
                    </a:lnTo>
                    <a:lnTo>
                      <a:pt x="145" y="262"/>
                    </a:lnTo>
                    <a:lnTo>
                      <a:pt x="113" y="250"/>
                    </a:lnTo>
                    <a:lnTo>
                      <a:pt x="85" y="238"/>
                    </a:lnTo>
                    <a:lnTo>
                      <a:pt x="60" y="226"/>
                    </a:lnTo>
                    <a:lnTo>
                      <a:pt x="39" y="213"/>
                    </a:lnTo>
                    <a:lnTo>
                      <a:pt x="23" y="199"/>
                    </a:lnTo>
                    <a:lnTo>
                      <a:pt x="10" y="183"/>
                    </a:lnTo>
                    <a:lnTo>
                      <a:pt x="3" y="168"/>
                    </a:lnTo>
                    <a:lnTo>
                      <a:pt x="0" y="153"/>
                    </a:lnTo>
                    <a:lnTo>
                      <a:pt x="3" y="138"/>
                    </a:lnTo>
                    <a:lnTo>
                      <a:pt x="10" y="122"/>
                    </a:lnTo>
                    <a:lnTo>
                      <a:pt x="23" y="107"/>
                    </a:lnTo>
                    <a:lnTo>
                      <a:pt x="39" y="93"/>
                    </a:lnTo>
                    <a:lnTo>
                      <a:pt x="60" y="80"/>
                    </a:lnTo>
                    <a:lnTo>
                      <a:pt x="85" y="68"/>
                    </a:lnTo>
                    <a:lnTo>
                      <a:pt x="113" y="55"/>
                    </a:lnTo>
                    <a:lnTo>
                      <a:pt x="145" y="44"/>
                    </a:lnTo>
                    <a:lnTo>
                      <a:pt x="180" y="35"/>
                    </a:lnTo>
                    <a:lnTo>
                      <a:pt x="218" y="26"/>
                    </a:lnTo>
                    <a:lnTo>
                      <a:pt x="258" y="18"/>
                    </a:lnTo>
                    <a:lnTo>
                      <a:pt x="302" y="12"/>
                    </a:lnTo>
                    <a:lnTo>
                      <a:pt x="347" y="7"/>
                    </a:lnTo>
                    <a:lnTo>
                      <a:pt x="393" y="3"/>
                    </a:lnTo>
                    <a:lnTo>
                      <a:pt x="442" y="1"/>
                    </a:lnTo>
                    <a:lnTo>
                      <a:pt x="492" y="0"/>
                    </a:lnTo>
                    <a:close/>
                  </a:path>
                </a:pathLst>
              </a:custGeom>
              <a:solidFill>
                <a:srgbClr val="4249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8" name="Freeform 44"/>
              <p:cNvSpPr>
                <a:spLocks/>
              </p:cNvSpPr>
              <p:nvPr/>
            </p:nvSpPr>
            <p:spPr bwMode="auto">
              <a:xfrm>
                <a:off x="2648" y="2540"/>
                <a:ext cx="454" cy="141"/>
              </a:xfrm>
              <a:custGeom>
                <a:avLst/>
                <a:gdLst>
                  <a:gd name="T0" fmla="*/ 499 w 906"/>
                  <a:gd name="T1" fmla="*/ 1 h 282"/>
                  <a:gd name="T2" fmla="*/ 587 w 906"/>
                  <a:gd name="T3" fmla="*/ 6 h 282"/>
                  <a:gd name="T4" fmla="*/ 668 w 906"/>
                  <a:gd name="T5" fmla="*/ 17 h 282"/>
                  <a:gd name="T6" fmla="*/ 741 w 906"/>
                  <a:gd name="T7" fmla="*/ 32 h 282"/>
                  <a:gd name="T8" fmla="*/ 803 w 906"/>
                  <a:gd name="T9" fmla="*/ 51 h 282"/>
                  <a:gd name="T10" fmla="*/ 851 w 906"/>
                  <a:gd name="T11" fmla="*/ 74 h 282"/>
                  <a:gd name="T12" fmla="*/ 886 w 906"/>
                  <a:gd name="T13" fmla="*/ 99 h 282"/>
                  <a:gd name="T14" fmla="*/ 904 w 906"/>
                  <a:gd name="T15" fmla="*/ 127 h 282"/>
                  <a:gd name="T16" fmla="*/ 904 w 906"/>
                  <a:gd name="T17" fmla="*/ 155 h 282"/>
                  <a:gd name="T18" fmla="*/ 886 w 906"/>
                  <a:gd name="T19" fmla="*/ 182 h 282"/>
                  <a:gd name="T20" fmla="*/ 851 w 906"/>
                  <a:gd name="T21" fmla="*/ 208 h 282"/>
                  <a:gd name="T22" fmla="*/ 803 w 906"/>
                  <a:gd name="T23" fmla="*/ 231 h 282"/>
                  <a:gd name="T24" fmla="*/ 741 w 906"/>
                  <a:gd name="T25" fmla="*/ 249 h 282"/>
                  <a:gd name="T26" fmla="*/ 668 w 906"/>
                  <a:gd name="T27" fmla="*/ 265 h 282"/>
                  <a:gd name="T28" fmla="*/ 587 w 906"/>
                  <a:gd name="T29" fmla="*/ 276 h 282"/>
                  <a:gd name="T30" fmla="*/ 499 w 906"/>
                  <a:gd name="T31" fmla="*/ 281 h 282"/>
                  <a:gd name="T32" fmla="*/ 406 w 906"/>
                  <a:gd name="T33" fmla="*/ 281 h 282"/>
                  <a:gd name="T34" fmla="*/ 318 w 906"/>
                  <a:gd name="T35" fmla="*/ 276 h 282"/>
                  <a:gd name="T36" fmla="*/ 238 w 906"/>
                  <a:gd name="T37" fmla="*/ 265 h 282"/>
                  <a:gd name="T38" fmla="*/ 165 w 906"/>
                  <a:gd name="T39" fmla="*/ 249 h 282"/>
                  <a:gd name="T40" fmla="*/ 103 w 906"/>
                  <a:gd name="T41" fmla="*/ 231 h 282"/>
                  <a:gd name="T42" fmla="*/ 55 w 906"/>
                  <a:gd name="T43" fmla="*/ 208 h 282"/>
                  <a:gd name="T44" fmla="*/ 20 w 906"/>
                  <a:gd name="T45" fmla="*/ 182 h 282"/>
                  <a:gd name="T46" fmla="*/ 2 w 906"/>
                  <a:gd name="T47" fmla="*/ 155 h 282"/>
                  <a:gd name="T48" fmla="*/ 2 w 906"/>
                  <a:gd name="T49" fmla="*/ 127 h 282"/>
                  <a:gd name="T50" fmla="*/ 20 w 906"/>
                  <a:gd name="T51" fmla="*/ 99 h 282"/>
                  <a:gd name="T52" fmla="*/ 55 w 906"/>
                  <a:gd name="T53" fmla="*/ 74 h 282"/>
                  <a:gd name="T54" fmla="*/ 103 w 906"/>
                  <a:gd name="T55" fmla="*/ 51 h 282"/>
                  <a:gd name="T56" fmla="*/ 165 w 906"/>
                  <a:gd name="T57" fmla="*/ 32 h 282"/>
                  <a:gd name="T58" fmla="*/ 238 w 906"/>
                  <a:gd name="T59" fmla="*/ 17 h 282"/>
                  <a:gd name="T60" fmla="*/ 318 w 906"/>
                  <a:gd name="T61" fmla="*/ 6 h 282"/>
                  <a:gd name="T62" fmla="*/ 406 w 906"/>
                  <a:gd name="T63" fmla="*/ 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6" h="282">
                    <a:moveTo>
                      <a:pt x="452" y="0"/>
                    </a:moveTo>
                    <a:lnTo>
                      <a:pt x="499" y="1"/>
                    </a:lnTo>
                    <a:lnTo>
                      <a:pt x="543" y="3"/>
                    </a:lnTo>
                    <a:lnTo>
                      <a:pt x="587" y="6"/>
                    </a:lnTo>
                    <a:lnTo>
                      <a:pt x="629" y="11"/>
                    </a:lnTo>
                    <a:lnTo>
                      <a:pt x="668" y="17"/>
                    </a:lnTo>
                    <a:lnTo>
                      <a:pt x="706" y="24"/>
                    </a:lnTo>
                    <a:lnTo>
                      <a:pt x="741" y="32"/>
                    </a:lnTo>
                    <a:lnTo>
                      <a:pt x="773" y="41"/>
                    </a:lnTo>
                    <a:lnTo>
                      <a:pt x="803" y="51"/>
                    </a:lnTo>
                    <a:lnTo>
                      <a:pt x="828" y="63"/>
                    </a:lnTo>
                    <a:lnTo>
                      <a:pt x="851" y="74"/>
                    </a:lnTo>
                    <a:lnTo>
                      <a:pt x="871" y="86"/>
                    </a:lnTo>
                    <a:lnTo>
                      <a:pt x="886" y="99"/>
                    </a:lnTo>
                    <a:lnTo>
                      <a:pt x="897" y="112"/>
                    </a:lnTo>
                    <a:lnTo>
                      <a:pt x="904" y="127"/>
                    </a:lnTo>
                    <a:lnTo>
                      <a:pt x="906" y="141"/>
                    </a:lnTo>
                    <a:lnTo>
                      <a:pt x="904" y="155"/>
                    </a:lnTo>
                    <a:lnTo>
                      <a:pt x="897" y="169"/>
                    </a:lnTo>
                    <a:lnTo>
                      <a:pt x="886" y="182"/>
                    </a:lnTo>
                    <a:lnTo>
                      <a:pt x="871" y="196"/>
                    </a:lnTo>
                    <a:lnTo>
                      <a:pt x="851" y="208"/>
                    </a:lnTo>
                    <a:lnTo>
                      <a:pt x="828" y="220"/>
                    </a:lnTo>
                    <a:lnTo>
                      <a:pt x="803" y="231"/>
                    </a:lnTo>
                    <a:lnTo>
                      <a:pt x="773" y="240"/>
                    </a:lnTo>
                    <a:lnTo>
                      <a:pt x="741" y="249"/>
                    </a:lnTo>
                    <a:lnTo>
                      <a:pt x="706" y="258"/>
                    </a:lnTo>
                    <a:lnTo>
                      <a:pt x="668" y="265"/>
                    </a:lnTo>
                    <a:lnTo>
                      <a:pt x="629" y="271"/>
                    </a:lnTo>
                    <a:lnTo>
                      <a:pt x="587" y="276"/>
                    </a:lnTo>
                    <a:lnTo>
                      <a:pt x="543" y="279"/>
                    </a:lnTo>
                    <a:lnTo>
                      <a:pt x="499" y="281"/>
                    </a:lnTo>
                    <a:lnTo>
                      <a:pt x="452" y="282"/>
                    </a:lnTo>
                    <a:lnTo>
                      <a:pt x="406" y="281"/>
                    </a:lnTo>
                    <a:lnTo>
                      <a:pt x="362" y="279"/>
                    </a:lnTo>
                    <a:lnTo>
                      <a:pt x="318" y="276"/>
                    </a:lnTo>
                    <a:lnTo>
                      <a:pt x="277" y="271"/>
                    </a:lnTo>
                    <a:lnTo>
                      <a:pt x="238" y="265"/>
                    </a:lnTo>
                    <a:lnTo>
                      <a:pt x="200" y="258"/>
                    </a:lnTo>
                    <a:lnTo>
                      <a:pt x="165" y="249"/>
                    </a:lnTo>
                    <a:lnTo>
                      <a:pt x="133" y="240"/>
                    </a:lnTo>
                    <a:lnTo>
                      <a:pt x="103" y="231"/>
                    </a:lnTo>
                    <a:lnTo>
                      <a:pt x="77" y="220"/>
                    </a:lnTo>
                    <a:lnTo>
                      <a:pt x="55" y="208"/>
                    </a:lnTo>
                    <a:lnTo>
                      <a:pt x="35" y="196"/>
                    </a:lnTo>
                    <a:lnTo>
                      <a:pt x="20" y="182"/>
                    </a:lnTo>
                    <a:lnTo>
                      <a:pt x="9" y="169"/>
                    </a:lnTo>
                    <a:lnTo>
                      <a:pt x="2" y="155"/>
                    </a:lnTo>
                    <a:lnTo>
                      <a:pt x="0" y="141"/>
                    </a:lnTo>
                    <a:lnTo>
                      <a:pt x="2" y="127"/>
                    </a:lnTo>
                    <a:lnTo>
                      <a:pt x="9" y="112"/>
                    </a:lnTo>
                    <a:lnTo>
                      <a:pt x="20" y="99"/>
                    </a:lnTo>
                    <a:lnTo>
                      <a:pt x="35" y="86"/>
                    </a:lnTo>
                    <a:lnTo>
                      <a:pt x="55" y="74"/>
                    </a:lnTo>
                    <a:lnTo>
                      <a:pt x="77" y="63"/>
                    </a:lnTo>
                    <a:lnTo>
                      <a:pt x="103" y="51"/>
                    </a:lnTo>
                    <a:lnTo>
                      <a:pt x="133" y="41"/>
                    </a:lnTo>
                    <a:lnTo>
                      <a:pt x="165" y="32"/>
                    </a:lnTo>
                    <a:lnTo>
                      <a:pt x="200" y="24"/>
                    </a:lnTo>
                    <a:lnTo>
                      <a:pt x="238" y="17"/>
                    </a:lnTo>
                    <a:lnTo>
                      <a:pt x="277" y="11"/>
                    </a:lnTo>
                    <a:lnTo>
                      <a:pt x="318" y="6"/>
                    </a:lnTo>
                    <a:lnTo>
                      <a:pt x="362" y="3"/>
                    </a:lnTo>
                    <a:lnTo>
                      <a:pt x="406" y="1"/>
                    </a:lnTo>
                    <a:lnTo>
                      <a:pt x="452" y="0"/>
                    </a:lnTo>
                    <a:close/>
                  </a:path>
                </a:pathLst>
              </a:custGeom>
              <a:solidFill>
                <a:srgbClr val="495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9" name="Freeform 45"/>
              <p:cNvSpPr>
                <a:spLocks/>
              </p:cNvSpPr>
              <p:nvPr/>
            </p:nvSpPr>
            <p:spPr bwMode="auto">
              <a:xfrm>
                <a:off x="2669" y="2540"/>
                <a:ext cx="414" cy="129"/>
              </a:xfrm>
              <a:custGeom>
                <a:avLst/>
                <a:gdLst>
                  <a:gd name="T0" fmla="*/ 454 w 827"/>
                  <a:gd name="T1" fmla="*/ 1 h 258"/>
                  <a:gd name="T2" fmla="*/ 535 w 827"/>
                  <a:gd name="T3" fmla="*/ 6 h 258"/>
                  <a:gd name="T4" fmla="*/ 609 w 827"/>
                  <a:gd name="T5" fmla="*/ 16 h 258"/>
                  <a:gd name="T6" fmla="*/ 675 w 827"/>
                  <a:gd name="T7" fmla="*/ 29 h 258"/>
                  <a:gd name="T8" fmla="*/ 731 w 827"/>
                  <a:gd name="T9" fmla="*/ 47 h 258"/>
                  <a:gd name="T10" fmla="*/ 776 w 827"/>
                  <a:gd name="T11" fmla="*/ 68 h 258"/>
                  <a:gd name="T12" fmla="*/ 808 w 827"/>
                  <a:gd name="T13" fmla="*/ 91 h 258"/>
                  <a:gd name="T14" fmla="*/ 825 w 827"/>
                  <a:gd name="T15" fmla="*/ 115 h 258"/>
                  <a:gd name="T16" fmla="*/ 825 w 827"/>
                  <a:gd name="T17" fmla="*/ 142 h 258"/>
                  <a:gd name="T18" fmla="*/ 808 w 827"/>
                  <a:gd name="T19" fmla="*/ 167 h 258"/>
                  <a:gd name="T20" fmla="*/ 776 w 827"/>
                  <a:gd name="T21" fmla="*/ 190 h 258"/>
                  <a:gd name="T22" fmla="*/ 731 w 827"/>
                  <a:gd name="T23" fmla="*/ 211 h 258"/>
                  <a:gd name="T24" fmla="*/ 675 w 827"/>
                  <a:gd name="T25" fmla="*/ 228 h 258"/>
                  <a:gd name="T26" fmla="*/ 609 w 827"/>
                  <a:gd name="T27" fmla="*/ 242 h 258"/>
                  <a:gd name="T28" fmla="*/ 535 w 827"/>
                  <a:gd name="T29" fmla="*/ 251 h 258"/>
                  <a:gd name="T30" fmla="*/ 454 w 827"/>
                  <a:gd name="T31" fmla="*/ 257 h 258"/>
                  <a:gd name="T32" fmla="*/ 370 w 827"/>
                  <a:gd name="T33" fmla="*/ 257 h 258"/>
                  <a:gd name="T34" fmla="*/ 290 w 827"/>
                  <a:gd name="T35" fmla="*/ 251 h 258"/>
                  <a:gd name="T36" fmla="*/ 216 w 827"/>
                  <a:gd name="T37" fmla="*/ 242 h 258"/>
                  <a:gd name="T38" fmla="*/ 150 w 827"/>
                  <a:gd name="T39" fmla="*/ 228 h 258"/>
                  <a:gd name="T40" fmla="*/ 94 w 827"/>
                  <a:gd name="T41" fmla="*/ 211 h 258"/>
                  <a:gd name="T42" fmla="*/ 49 w 827"/>
                  <a:gd name="T43" fmla="*/ 190 h 258"/>
                  <a:gd name="T44" fmla="*/ 18 w 827"/>
                  <a:gd name="T45" fmla="*/ 167 h 258"/>
                  <a:gd name="T46" fmla="*/ 2 w 827"/>
                  <a:gd name="T47" fmla="*/ 142 h 258"/>
                  <a:gd name="T48" fmla="*/ 2 w 827"/>
                  <a:gd name="T49" fmla="*/ 115 h 258"/>
                  <a:gd name="T50" fmla="*/ 18 w 827"/>
                  <a:gd name="T51" fmla="*/ 91 h 258"/>
                  <a:gd name="T52" fmla="*/ 49 w 827"/>
                  <a:gd name="T53" fmla="*/ 68 h 258"/>
                  <a:gd name="T54" fmla="*/ 94 w 827"/>
                  <a:gd name="T55" fmla="*/ 47 h 258"/>
                  <a:gd name="T56" fmla="*/ 150 w 827"/>
                  <a:gd name="T57" fmla="*/ 29 h 258"/>
                  <a:gd name="T58" fmla="*/ 216 w 827"/>
                  <a:gd name="T59" fmla="*/ 16 h 258"/>
                  <a:gd name="T60" fmla="*/ 290 w 827"/>
                  <a:gd name="T61" fmla="*/ 6 h 258"/>
                  <a:gd name="T62" fmla="*/ 370 w 827"/>
                  <a:gd name="T63" fmla="*/ 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7" h="258">
                    <a:moveTo>
                      <a:pt x="412" y="0"/>
                    </a:moveTo>
                    <a:lnTo>
                      <a:pt x="454" y="1"/>
                    </a:lnTo>
                    <a:lnTo>
                      <a:pt x="495" y="3"/>
                    </a:lnTo>
                    <a:lnTo>
                      <a:pt x="535" y="6"/>
                    </a:lnTo>
                    <a:lnTo>
                      <a:pt x="573" y="10"/>
                    </a:lnTo>
                    <a:lnTo>
                      <a:pt x="609" y="16"/>
                    </a:lnTo>
                    <a:lnTo>
                      <a:pt x="644" y="22"/>
                    </a:lnTo>
                    <a:lnTo>
                      <a:pt x="675" y="29"/>
                    </a:lnTo>
                    <a:lnTo>
                      <a:pt x="705" y="38"/>
                    </a:lnTo>
                    <a:lnTo>
                      <a:pt x="731" y="47"/>
                    </a:lnTo>
                    <a:lnTo>
                      <a:pt x="755" y="56"/>
                    </a:lnTo>
                    <a:lnTo>
                      <a:pt x="776" y="68"/>
                    </a:lnTo>
                    <a:lnTo>
                      <a:pt x="794" y="79"/>
                    </a:lnTo>
                    <a:lnTo>
                      <a:pt x="808" y="91"/>
                    </a:lnTo>
                    <a:lnTo>
                      <a:pt x="818" y="103"/>
                    </a:lnTo>
                    <a:lnTo>
                      <a:pt x="825" y="115"/>
                    </a:lnTo>
                    <a:lnTo>
                      <a:pt x="827" y="129"/>
                    </a:lnTo>
                    <a:lnTo>
                      <a:pt x="825" y="142"/>
                    </a:lnTo>
                    <a:lnTo>
                      <a:pt x="818" y="155"/>
                    </a:lnTo>
                    <a:lnTo>
                      <a:pt x="808" y="167"/>
                    </a:lnTo>
                    <a:lnTo>
                      <a:pt x="794" y="178"/>
                    </a:lnTo>
                    <a:lnTo>
                      <a:pt x="776" y="190"/>
                    </a:lnTo>
                    <a:lnTo>
                      <a:pt x="755" y="201"/>
                    </a:lnTo>
                    <a:lnTo>
                      <a:pt x="731" y="211"/>
                    </a:lnTo>
                    <a:lnTo>
                      <a:pt x="705" y="220"/>
                    </a:lnTo>
                    <a:lnTo>
                      <a:pt x="675" y="228"/>
                    </a:lnTo>
                    <a:lnTo>
                      <a:pt x="644" y="235"/>
                    </a:lnTo>
                    <a:lnTo>
                      <a:pt x="609" y="242"/>
                    </a:lnTo>
                    <a:lnTo>
                      <a:pt x="573" y="247"/>
                    </a:lnTo>
                    <a:lnTo>
                      <a:pt x="535" y="251"/>
                    </a:lnTo>
                    <a:lnTo>
                      <a:pt x="495" y="255"/>
                    </a:lnTo>
                    <a:lnTo>
                      <a:pt x="454" y="257"/>
                    </a:lnTo>
                    <a:lnTo>
                      <a:pt x="412" y="258"/>
                    </a:lnTo>
                    <a:lnTo>
                      <a:pt x="370" y="257"/>
                    </a:lnTo>
                    <a:lnTo>
                      <a:pt x="330" y="255"/>
                    </a:lnTo>
                    <a:lnTo>
                      <a:pt x="290" y="251"/>
                    </a:lnTo>
                    <a:lnTo>
                      <a:pt x="251" y="247"/>
                    </a:lnTo>
                    <a:lnTo>
                      <a:pt x="216" y="242"/>
                    </a:lnTo>
                    <a:lnTo>
                      <a:pt x="182" y="235"/>
                    </a:lnTo>
                    <a:lnTo>
                      <a:pt x="150" y="228"/>
                    </a:lnTo>
                    <a:lnTo>
                      <a:pt x="120" y="220"/>
                    </a:lnTo>
                    <a:lnTo>
                      <a:pt x="94" y="211"/>
                    </a:lnTo>
                    <a:lnTo>
                      <a:pt x="71" y="201"/>
                    </a:lnTo>
                    <a:lnTo>
                      <a:pt x="49" y="190"/>
                    </a:lnTo>
                    <a:lnTo>
                      <a:pt x="32" y="178"/>
                    </a:lnTo>
                    <a:lnTo>
                      <a:pt x="18" y="167"/>
                    </a:lnTo>
                    <a:lnTo>
                      <a:pt x="8" y="155"/>
                    </a:lnTo>
                    <a:lnTo>
                      <a:pt x="2" y="142"/>
                    </a:lnTo>
                    <a:lnTo>
                      <a:pt x="0" y="129"/>
                    </a:lnTo>
                    <a:lnTo>
                      <a:pt x="2" y="115"/>
                    </a:lnTo>
                    <a:lnTo>
                      <a:pt x="8" y="103"/>
                    </a:lnTo>
                    <a:lnTo>
                      <a:pt x="18" y="91"/>
                    </a:lnTo>
                    <a:lnTo>
                      <a:pt x="32" y="79"/>
                    </a:lnTo>
                    <a:lnTo>
                      <a:pt x="49" y="68"/>
                    </a:lnTo>
                    <a:lnTo>
                      <a:pt x="71" y="56"/>
                    </a:lnTo>
                    <a:lnTo>
                      <a:pt x="94" y="47"/>
                    </a:lnTo>
                    <a:lnTo>
                      <a:pt x="120" y="38"/>
                    </a:lnTo>
                    <a:lnTo>
                      <a:pt x="150" y="29"/>
                    </a:lnTo>
                    <a:lnTo>
                      <a:pt x="182" y="22"/>
                    </a:lnTo>
                    <a:lnTo>
                      <a:pt x="216" y="16"/>
                    </a:lnTo>
                    <a:lnTo>
                      <a:pt x="251" y="10"/>
                    </a:lnTo>
                    <a:lnTo>
                      <a:pt x="290" y="6"/>
                    </a:lnTo>
                    <a:lnTo>
                      <a:pt x="330" y="3"/>
                    </a:lnTo>
                    <a:lnTo>
                      <a:pt x="370" y="1"/>
                    </a:lnTo>
                    <a:lnTo>
                      <a:pt x="412" y="0"/>
                    </a:lnTo>
                    <a:close/>
                  </a:path>
                </a:pathLst>
              </a:custGeom>
              <a:solidFill>
                <a:srgbClr val="5159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0" name="Freeform 46"/>
              <p:cNvSpPr>
                <a:spLocks/>
              </p:cNvSpPr>
              <p:nvPr/>
            </p:nvSpPr>
            <p:spPr bwMode="auto">
              <a:xfrm>
                <a:off x="2690" y="2540"/>
                <a:ext cx="374" cy="117"/>
              </a:xfrm>
              <a:custGeom>
                <a:avLst/>
                <a:gdLst>
                  <a:gd name="T0" fmla="*/ 412 w 748"/>
                  <a:gd name="T1" fmla="*/ 1 h 233"/>
                  <a:gd name="T2" fmla="*/ 484 w 748"/>
                  <a:gd name="T3" fmla="*/ 5 h 233"/>
                  <a:gd name="T4" fmla="*/ 552 w 748"/>
                  <a:gd name="T5" fmla="*/ 14 h 233"/>
                  <a:gd name="T6" fmla="*/ 611 w 748"/>
                  <a:gd name="T7" fmla="*/ 26 h 233"/>
                  <a:gd name="T8" fmla="*/ 662 w 748"/>
                  <a:gd name="T9" fmla="*/ 42 h 233"/>
                  <a:gd name="T10" fmla="*/ 702 w 748"/>
                  <a:gd name="T11" fmla="*/ 61 h 233"/>
                  <a:gd name="T12" fmla="*/ 731 w 748"/>
                  <a:gd name="T13" fmla="*/ 82 h 233"/>
                  <a:gd name="T14" fmla="*/ 746 w 748"/>
                  <a:gd name="T15" fmla="*/ 104 h 233"/>
                  <a:gd name="T16" fmla="*/ 746 w 748"/>
                  <a:gd name="T17" fmla="*/ 129 h 233"/>
                  <a:gd name="T18" fmla="*/ 731 w 748"/>
                  <a:gd name="T19" fmla="*/ 151 h 233"/>
                  <a:gd name="T20" fmla="*/ 702 w 748"/>
                  <a:gd name="T21" fmla="*/ 172 h 233"/>
                  <a:gd name="T22" fmla="*/ 662 w 748"/>
                  <a:gd name="T23" fmla="*/ 191 h 233"/>
                  <a:gd name="T24" fmla="*/ 611 w 748"/>
                  <a:gd name="T25" fmla="*/ 207 h 233"/>
                  <a:gd name="T26" fmla="*/ 552 w 748"/>
                  <a:gd name="T27" fmla="*/ 219 h 233"/>
                  <a:gd name="T28" fmla="*/ 484 w 748"/>
                  <a:gd name="T29" fmla="*/ 228 h 233"/>
                  <a:gd name="T30" fmla="*/ 412 w 748"/>
                  <a:gd name="T31" fmla="*/ 232 h 233"/>
                  <a:gd name="T32" fmla="*/ 335 w 748"/>
                  <a:gd name="T33" fmla="*/ 232 h 233"/>
                  <a:gd name="T34" fmla="*/ 262 w 748"/>
                  <a:gd name="T35" fmla="*/ 228 h 233"/>
                  <a:gd name="T36" fmla="*/ 195 w 748"/>
                  <a:gd name="T37" fmla="*/ 219 h 233"/>
                  <a:gd name="T38" fmla="*/ 136 w 748"/>
                  <a:gd name="T39" fmla="*/ 207 h 233"/>
                  <a:gd name="T40" fmla="*/ 86 w 748"/>
                  <a:gd name="T41" fmla="*/ 191 h 233"/>
                  <a:gd name="T42" fmla="*/ 45 w 748"/>
                  <a:gd name="T43" fmla="*/ 172 h 233"/>
                  <a:gd name="T44" fmla="*/ 17 w 748"/>
                  <a:gd name="T45" fmla="*/ 151 h 233"/>
                  <a:gd name="T46" fmla="*/ 2 w 748"/>
                  <a:gd name="T47" fmla="*/ 129 h 233"/>
                  <a:gd name="T48" fmla="*/ 2 w 748"/>
                  <a:gd name="T49" fmla="*/ 104 h 233"/>
                  <a:gd name="T50" fmla="*/ 17 w 748"/>
                  <a:gd name="T51" fmla="*/ 82 h 233"/>
                  <a:gd name="T52" fmla="*/ 45 w 748"/>
                  <a:gd name="T53" fmla="*/ 61 h 233"/>
                  <a:gd name="T54" fmla="*/ 86 w 748"/>
                  <a:gd name="T55" fmla="*/ 42 h 233"/>
                  <a:gd name="T56" fmla="*/ 136 w 748"/>
                  <a:gd name="T57" fmla="*/ 26 h 233"/>
                  <a:gd name="T58" fmla="*/ 195 w 748"/>
                  <a:gd name="T59" fmla="*/ 14 h 233"/>
                  <a:gd name="T60" fmla="*/ 262 w 748"/>
                  <a:gd name="T61" fmla="*/ 5 h 233"/>
                  <a:gd name="T62" fmla="*/ 335 w 748"/>
                  <a:gd name="T63" fmla="*/ 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8" h="233">
                    <a:moveTo>
                      <a:pt x="373" y="0"/>
                    </a:moveTo>
                    <a:lnTo>
                      <a:pt x="412" y="1"/>
                    </a:lnTo>
                    <a:lnTo>
                      <a:pt x="448" y="2"/>
                    </a:lnTo>
                    <a:lnTo>
                      <a:pt x="484" y="5"/>
                    </a:lnTo>
                    <a:lnTo>
                      <a:pt x="518" y="9"/>
                    </a:lnTo>
                    <a:lnTo>
                      <a:pt x="552" y="14"/>
                    </a:lnTo>
                    <a:lnTo>
                      <a:pt x="582" y="20"/>
                    </a:lnTo>
                    <a:lnTo>
                      <a:pt x="611" y="26"/>
                    </a:lnTo>
                    <a:lnTo>
                      <a:pt x="638" y="34"/>
                    </a:lnTo>
                    <a:lnTo>
                      <a:pt x="662" y="42"/>
                    </a:lnTo>
                    <a:lnTo>
                      <a:pt x="684" y="51"/>
                    </a:lnTo>
                    <a:lnTo>
                      <a:pt x="702" y="61"/>
                    </a:lnTo>
                    <a:lnTo>
                      <a:pt x="719" y="71"/>
                    </a:lnTo>
                    <a:lnTo>
                      <a:pt x="731" y="82"/>
                    </a:lnTo>
                    <a:lnTo>
                      <a:pt x="740" y="93"/>
                    </a:lnTo>
                    <a:lnTo>
                      <a:pt x="746" y="104"/>
                    </a:lnTo>
                    <a:lnTo>
                      <a:pt x="748" y="116"/>
                    </a:lnTo>
                    <a:lnTo>
                      <a:pt x="746" y="129"/>
                    </a:lnTo>
                    <a:lnTo>
                      <a:pt x="740" y="140"/>
                    </a:lnTo>
                    <a:lnTo>
                      <a:pt x="731" y="151"/>
                    </a:lnTo>
                    <a:lnTo>
                      <a:pt x="719" y="162"/>
                    </a:lnTo>
                    <a:lnTo>
                      <a:pt x="702" y="172"/>
                    </a:lnTo>
                    <a:lnTo>
                      <a:pt x="684" y="181"/>
                    </a:lnTo>
                    <a:lnTo>
                      <a:pt x="662" y="191"/>
                    </a:lnTo>
                    <a:lnTo>
                      <a:pt x="638" y="199"/>
                    </a:lnTo>
                    <a:lnTo>
                      <a:pt x="611" y="207"/>
                    </a:lnTo>
                    <a:lnTo>
                      <a:pt x="582" y="213"/>
                    </a:lnTo>
                    <a:lnTo>
                      <a:pt x="552" y="219"/>
                    </a:lnTo>
                    <a:lnTo>
                      <a:pt x="518" y="224"/>
                    </a:lnTo>
                    <a:lnTo>
                      <a:pt x="484" y="228"/>
                    </a:lnTo>
                    <a:lnTo>
                      <a:pt x="448" y="231"/>
                    </a:lnTo>
                    <a:lnTo>
                      <a:pt x="412" y="232"/>
                    </a:lnTo>
                    <a:lnTo>
                      <a:pt x="373" y="233"/>
                    </a:lnTo>
                    <a:lnTo>
                      <a:pt x="335" y="232"/>
                    </a:lnTo>
                    <a:lnTo>
                      <a:pt x="298" y="231"/>
                    </a:lnTo>
                    <a:lnTo>
                      <a:pt x="262" y="228"/>
                    </a:lnTo>
                    <a:lnTo>
                      <a:pt x="228" y="224"/>
                    </a:lnTo>
                    <a:lnTo>
                      <a:pt x="195" y="219"/>
                    </a:lnTo>
                    <a:lnTo>
                      <a:pt x="165" y="213"/>
                    </a:lnTo>
                    <a:lnTo>
                      <a:pt x="136" y="207"/>
                    </a:lnTo>
                    <a:lnTo>
                      <a:pt x="110" y="199"/>
                    </a:lnTo>
                    <a:lnTo>
                      <a:pt x="86" y="191"/>
                    </a:lnTo>
                    <a:lnTo>
                      <a:pt x="64" y="181"/>
                    </a:lnTo>
                    <a:lnTo>
                      <a:pt x="45" y="172"/>
                    </a:lnTo>
                    <a:lnTo>
                      <a:pt x="30" y="162"/>
                    </a:lnTo>
                    <a:lnTo>
                      <a:pt x="17" y="151"/>
                    </a:lnTo>
                    <a:lnTo>
                      <a:pt x="7" y="140"/>
                    </a:lnTo>
                    <a:lnTo>
                      <a:pt x="2" y="129"/>
                    </a:lnTo>
                    <a:lnTo>
                      <a:pt x="0" y="116"/>
                    </a:lnTo>
                    <a:lnTo>
                      <a:pt x="2" y="104"/>
                    </a:lnTo>
                    <a:lnTo>
                      <a:pt x="7" y="93"/>
                    </a:lnTo>
                    <a:lnTo>
                      <a:pt x="17" y="82"/>
                    </a:lnTo>
                    <a:lnTo>
                      <a:pt x="30" y="71"/>
                    </a:lnTo>
                    <a:lnTo>
                      <a:pt x="45" y="61"/>
                    </a:lnTo>
                    <a:lnTo>
                      <a:pt x="64" y="51"/>
                    </a:lnTo>
                    <a:lnTo>
                      <a:pt x="86" y="42"/>
                    </a:lnTo>
                    <a:lnTo>
                      <a:pt x="110" y="34"/>
                    </a:lnTo>
                    <a:lnTo>
                      <a:pt x="136" y="26"/>
                    </a:lnTo>
                    <a:lnTo>
                      <a:pt x="165" y="20"/>
                    </a:lnTo>
                    <a:lnTo>
                      <a:pt x="195" y="14"/>
                    </a:lnTo>
                    <a:lnTo>
                      <a:pt x="228" y="9"/>
                    </a:lnTo>
                    <a:lnTo>
                      <a:pt x="262" y="5"/>
                    </a:lnTo>
                    <a:lnTo>
                      <a:pt x="298" y="2"/>
                    </a:lnTo>
                    <a:lnTo>
                      <a:pt x="335" y="1"/>
                    </a:lnTo>
                    <a:lnTo>
                      <a:pt x="373" y="0"/>
                    </a:lnTo>
                    <a:close/>
                  </a:path>
                </a:pathLst>
              </a:custGeom>
              <a:solidFill>
                <a:srgbClr val="565B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1" name="Freeform 47"/>
              <p:cNvSpPr>
                <a:spLocks/>
              </p:cNvSpPr>
              <p:nvPr/>
            </p:nvSpPr>
            <p:spPr bwMode="auto">
              <a:xfrm>
                <a:off x="2710" y="2540"/>
                <a:ext cx="335" cy="105"/>
              </a:xfrm>
              <a:custGeom>
                <a:avLst/>
                <a:gdLst>
                  <a:gd name="T0" fmla="*/ 369 w 669"/>
                  <a:gd name="T1" fmla="*/ 1 h 209"/>
                  <a:gd name="T2" fmla="*/ 434 w 669"/>
                  <a:gd name="T3" fmla="*/ 5 h 209"/>
                  <a:gd name="T4" fmla="*/ 494 w 669"/>
                  <a:gd name="T5" fmla="*/ 13 h 209"/>
                  <a:gd name="T6" fmla="*/ 546 w 669"/>
                  <a:gd name="T7" fmla="*/ 24 h 209"/>
                  <a:gd name="T8" fmla="*/ 592 w 669"/>
                  <a:gd name="T9" fmla="*/ 38 h 209"/>
                  <a:gd name="T10" fmla="*/ 629 w 669"/>
                  <a:gd name="T11" fmla="*/ 54 h 209"/>
                  <a:gd name="T12" fmla="*/ 654 w 669"/>
                  <a:gd name="T13" fmla="*/ 74 h 209"/>
                  <a:gd name="T14" fmla="*/ 667 w 669"/>
                  <a:gd name="T15" fmla="*/ 94 h 209"/>
                  <a:gd name="T16" fmla="*/ 667 w 669"/>
                  <a:gd name="T17" fmla="*/ 114 h 209"/>
                  <a:gd name="T18" fmla="*/ 654 w 669"/>
                  <a:gd name="T19" fmla="*/ 135 h 209"/>
                  <a:gd name="T20" fmla="*/ 629 w 669"/>
                  <a:gd name="T21" fmla="*/ 154 h 209"/>
                  <a:gd name="T22" fmla="*/ 592 w 669"/>
                  <a:gd name="T23" fmla="*/ 170 h 209"/>
                  <a:gd name="T24" fmla="*/ 546 w 669"/>
                  <a:gd name="T25" fmla="*/ 184 h 209"/>
                  <a:gd name="T26" fmla="*/ 494 w 669"/>
                  <a:gd name="T27" fmla="*/ 196 h 209"/>
                  <a:gd name="T28" fmla="*/ 434 w 669"/>
                  <a:gd name="T29" fmla="*/ 204 h 209"/>
                  <a:gd name="T30" fmla="*/ 369 w 669"/>
                  <a:gd name="T31" fmla="*/ 208 h 209"/>
                  <a:gd name="T32" fmla="*/ 300 w 669"/>
                  <a:gd name="T33" fmla="*/ 208 h 209"/>
                  <a:gd name="T34" fmla="*/ 235 w 669"/>
                  <a:gd name="T35" fmla="*/ 204 h 209"/>
                  <a:gd name="T36" fmla="*/ 175 w 669"/>
                  <a:gd name="T37" fmla="*/ 196 h 209"/>
                  <a:gd name="T38" fmla="*/ 122 w 669"/>
                  <a:gd name="T39" fmla="*/ 184 h 209"/>
                  <a:gd name="T40" fmla="*/ 76 w 669"/>
                  <a:gd name="T41" fmla="*/ 170 h 209"/>
                  <a:gd name="T42" fmla="*/ 40 w 669"/>
                  <a:gd name="T43" fmla="*/ 154 h 209"/>
                  <a:gd name="T44" fmla="*/ 15 w 669"/>
                  <a:gd name="T45" fmla="*/ 135 h 209"/>
                  <a:gd name="T46" fmla="*/ 2 w 669"/>
                  <a:gd name="T47" fmla="*/ 114 h 209"/>
                  <a:gd name="T48" fmla="*/ 2 w 669"/>
                  <a:gd name="T49" fmla="*/ 94 h 209"/>
                  <a:gd name="T50" fmla="*/ 15 w 669"/>
                  <a:gd name="T51" fmla="*/ 74 h 209"/>
                  <a:gd name="T52" fmla="*/ 40 w 669"/>
                  <a:gd name="T53" fmla="*/ 54 h 209"/>
                  <a:gd name="T54" fmla="*/ 76 w 669"/>
                  <a:gd name="T55" fmla="*/ 38 h 209"/>
                  <a:gd name="T56" fmla="*/ 122 w 669"/>
                  <a:gd name="T57" fmla="*/ 24 h 209"/>
                  <a:gd name="T58" fmla="*/ 175 w 669"/>
                  <a:gd name="T59" fmla="*/ 13 h 209"/>
                  <a:gd name="T60" fmla="*/ 235 w 669"/>
                  <a:gd name="T61" fmla="*/ 5 h 209"/>
                  <a:gd name="T62" fmla="*/ 300 w 669"/>
                  <a:gd name="T63" fmla="*/ 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 h="209">
                    <a:moveTo>
                      <a:pt x="334" y="0"/>
                    </a:moveTo>
                    <a:lnTo>
                      <a:pt x="369" y="1"/>
                    </a:lnTo>
                    <a:lnTo>
                      <a:pt x="401" y="2"/>
                    </a:lnTo>
                    <a:lnTo>
                      <a:pt x="434" y="5"/>
                    </a:lnTo>
                    <a:lnTo>
                      <a:pt x="464" y="8"/>
                    </a:lnTo>
                    <a:lnTo>
                      <a:pt x="494" y="13"/>
                    </a:lnTo>
                    <a:lnTo>
                      <a:pt x="521" y="18"/>
                    </a:lnTo>
                    <a:lnTo>
                      <a:pt x="546" y="24"/>
                    </a:lnTo>
                    <a:lnTo>
                      <a:pt x="571" y="30"/>
                    </a:lnTo>
                    <a:lnTo>
                      <a:pt x="592" y="38"/>
                    </a:lnTo>
                    <a:lnTo>
                      <a:pt x="611" y="46"/>
                    </a:lnTo>
                    <a:lnTo>
                      <a:pt x="629" y="54"/>
                    </a:lnTo>
                    <a:lnTo>
                      <a:pt x="643" y="64"/>
                    </a:lnTo>
                    <a:lnTo>
                      <a:pt x="654" y="74"/>
                    </a:lnTo>
                    <a:lnTo>
                      <a:pt x="662" y="83"/>
                    </a:lnTo>
                    <a:lnTo>
                      <a:pt x="667" y="94"/>
                    </a:lnTo>
                    <a:lnTo>
                      <a:pt x="669" y="104"/>
                    </a:lnTo>
                    <a:lnTo>
                      <a:pt x="667" y="114"/>
                    </a:lnTo>
                    <a:lnTo>
                      <a:pt x="662" y="126"/>
                    </a:lnTo>
                    <a:lnTo>
                      <a:pt x="654" y="135"/>
                    </a:lnTo>
                    <a:lnTo>
                      <a:pt x="643" y="145"/>
                    </a:lnTo>
                    <a:lnTo>
                      <a:pt x="629" y="154"/>
                    </a:lnTo>
                    <a:lnTo>
                      <a:pt x="611" y="162"/>
                    </a:lnTo>
                    <a:lnTo>
                      <a:pt x="592" y="170"/>
                    </a:lnTo>
                    <a:lnTo>
                      <a:pt x="571" y="177"/>
                    </a:lnTo>
                    <a:lnTo>
                      <a:pt x="546" y="184"/>
                    </a:lnTo>
                    <a:lnTo>
                      <a:pt x="521" y="191"/>
                    </a:lnTo>
                    <a:lnTo>
                      <a:pt x="494" y="196"/>
                    </a:lnTo>
                    <a:lnTo>
                      <a:pt x="464" y="201"/>
                    </a:lnTo>
                    <a:lnTo>
                      <a:pt x="434" y="204"/>
                    </a:lnTo>
                    <a:lnTo>
                      <a:pt x="401" y="207"/>
                    </a:lnTo>
                    <a:lnTo>
                      <a:pt x="369" y="208"/>
                    </a:lnTo>
                    <a:lnTo>
                      <a:pt x="334" y="209"/>
                    </a:lnTo>
                    <a:lnTo>
                      <a:pt x="300" y="208"/>
                    </a:lnTo>
                    <a:lnTo>
                      <a:pt x="267" y="207"/>
                    </a:lnTo>
                    <a:lnTo>
                      <a:pt x="235" y="204"/>
                    </a:lnTo>
                    <a:lnTo>
                      <a:pt x="204" y="201"/>
                    </a:lnTo>
                    <a:lnTo>
                      <a:pt x="175" y="196"/>
                    </a:lnTo>
                    <a:lnTo>
                      <a:pt x="147" y="191"/>
                    </a:lnTo>
                    <a:lnTo>
                      <a:pt x="122" y="184"/>
                    </a:lnTo>
                    <a:lnTo>
                      <a:pt x="98" y="177"/>
                    </a:lnTo>
                    <a:lnTo>
                      <a:pt x="76" y="170"/>
                    </a:lnTo>
                    <a:lnTo>
                      <a:pt x="57" y="162"/>
                    </a:lnTo>
                    <a:lnTo>
                      <a:pt x="40" y="154"/>
                    </a:lnTo>
                    <a:lnTo>
                      <a:pt x="26" y="145"/>
                    </a:lnTo>
                    <a:lnTo>
                      <a:pt x="15" y="135"/>
                    </a:lnTo>
                    <a:lnTo>
                      <a:pt x="7" y="126"/>
                    </a:lnTo>
                    <a:lnTo>
                      <a:pt x="2" y="114"/>
                    </a:lnTo>
                    <a:lnTo>
                      <a:pt x="0" y="104"/>
                    </a:lnTo>
                    <a:lnTo>
                      <a:pt x="2" y="94"/>
                    </a:lnTo>
                    <a:lnTo>
                      <a:pt x="7" y="83"/>
                    </a:lnTo>
                    <a:lnTo>
                      <a:pt x="15" y="74"/>
                    </a:lnTo>
                    <a:lnTo>
                      <a:pt x="26" y="64"/>
                    </a:lnTo>
                    <a:lnTo>
                      <a:pt x="40" y="54"/>
                    </a:lnTo>
                    <a:lnTo>
                      <a:pt x="57" y="46"/>
                    </a:lnTo>
                    <a:lnTo>
                      <a:pt x="76" y="38"/>
                    </a:lnTo>
                    <a:lnTo>
                      <a:pt x="98" y="30"/>
                    </a:lnTo>
                    <a:lnTo>
                      <a:pt x="122" y="24"/>
                    </a:lnTo>
                    <a:lnTo>
                      <a:pt x="147" y="18"/>
                    </a:lnTo>
                    <a:lnTo>
                      <a:pt x="175" y="13"/>
                    </a:lnTo>
                    <a:lnTo>
                      <a:pt x="204" y="8"/>
                    </a:lnTo>
                    <a:lnTo>
                      <a:pt x="235" y="5"/>
                    </a:lnTo>
                    <a:lnTo>
                      <a:pt x="267" y="2"/>
                    </a:lnTo>
                    <a:lnTo>
                      <a:pt x="300" y="1"/>
                    </a:lnTo>
                    <a:lnTo>
                      <a:pt x="334" y="0"/>
                    </a:lnTo>
                    <a:close/>
                  </a:path>
                </a:pathLst>
              </a:custGeom>
              <a:solidFill>
                <a:srgbClr val="5E6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2" name="Freeform 48"/>
              <p:cNvSpPr>
                <a:spLocks/>
              </p:cNvSpPr>
              <p:nvPr/>
            </p:nvSpPr>
            <p:spPr bwMode="auto">
              <a:xfrm>
                <a:off x="2731" y="2540"/>
                <a:ext cx="295" cy="92"/>
              </a:xfrm>
              <a:custGeom>
                <a:avLst/>
                <a:gdLst>
                  <a:gd name="T0" fmla="*/ 326 w 591"/>
                  <a:gd name="T1" fmla="*/ 0 h 183"/>
                  <a:gd name="T2" fmla="*/ 383 w 591"/>
                  <a:gd name="T3" fmla="*/ 4 h 183"/>
                  <a:gd name="T4" fmla="*/ 435 w 591"/>
                  <a:gd name="T5" fmla="*/ 11 h 183"/>
                  <a:gd name="T6" fmla="*/ 483 w 591"/>
                  <a:gd name="T7" fmla="*/ 21 h 183"/>
                  <a:gd name="T8" fmla="*/ 523 w 591"/>
                  <a:gd name="T9" fmla="*/ 33 h 183"/>
                  <a:gd name="T10" fmla="*/ 555 w 591"/>
                  <a:gd name="T11" fmla="*/ 48 h 183"/>
                  <a:gd name="T12" fmla="*/ 578 w 591"/>
                  <a:gd name="T13" fmla="*/ 65 h 183"/>
                  <a:gd name="T14" fmla="*/ 589 w 591"/>
                  <a:gd name="T15" fmla="*/ 83 h 183"/>
                  <a:gd name="T16" fmla="*/ 589 w 591"/>
                  <a:gd name="T17" fmla="*/ 101 h 183"/>
                  <a:gd name="T18" fmla="*/ 578 w 591"/>
                  <a:gd name="T19" fmla="*/ 119 h 183"/>
                  <a:gd name="T20" fmla="*/ 555 w 591"/>
                  <a:gd name="T21" fmla="*/ 136 h 183"/>
                  <a:gd name="T22" fmla="*/ 523 w 591"/>
                  <a:gd name="T23" fmla="*/ 150 h 183"/>
                  <a:gd name="T24" fmla="*/ 483 w 591"/>
                  <a:gd name="T25" fmla="*/ 163 h 183"/>
                  <a:gd name="T26" fmla="*/ 435 w 591"/>
                  <a:gd name="T27" fmla="*/ 172 h 183"/>
                  <a:gd name="T28" fmla="*/ 383 w 591"/>
                  <a:gd name="T29" fmla="*/ 179 h 183"/>
                  <a:gd name="T30" fmla="*/ 326 w 591"/>
                  <a:gd name="T31" fmla="*/ 183 h 183"/>
                  <a:gd name="T32" fmla="*/ 265 w 591"/>
                  <a:gd name="T33" fmla="*/ 183 h 183"/>
                  <a:gd name="T34" fmla="*/ 208 w 591"/>
                  <a:gd name="T35" fmla="*/ 179 h 183"/>
                  <a:gd name="T36" fmla="*/ 155 w 591"/>
                  <a:gd name="T37" fmla="*/ 172 h 183"/>
                  <a:gd name="T38" fmla="*/ 108 w 591"/>
                  <a:gd name="T39" fmla="*/ 163 h 183"/>
                  <a:gd name="T40" fmla="*/ 68 w 591"/>
                  <a:gd name="T41" fmla="*/ 150 h 183"/>
                  <a:gd name="T42" fmla="*/ 36 w 591"/>
                  <a:gd name="T43" fmla="*/ 136 h 183"/>
                  <a:gd name="T44" fmla="*/ 14 w 591"/>
                  <a:gd name="T45" fmla="*/ 119 h 183"/>
                  <a:gd name="T46" fmla="*/ 1 w 591"/>
                  <a:gd name="T47" fmla="*/ 101 h 183"/>
                  <a:gd name="T48" fmla="*/ 1 w 591"/>
                  <a:gd name="T49" fmla="*/ 83 h 183"/>
                  <a:gd name="T50" fmla="*/ 14 w 591"/>
                  <a:gd name="T51" fmla="*/ 65 h 183"/>
                  <a:gd name="T52" fmla="*/ 36 w 591"/>
                  <a:gd name="T53" fmla="*/ 48 h 183"/>
                  <a:gd name="T54" fmla="*/ 68 w 591"/>
                  <a:gd name="T55" fmla="*/ 33 h 183"/>
                  <a:gd name="T56" fmla="*/ 108 w 591"/>
                  <a:gd name="T57" fmla="*/ 21 h 183"/>
                  <a:gd name="T58" fmla="*/ 155 w 591"/>
                  <a:gd name="T59" fmla="*/ 11 h 183"/>
                  <a:gd name="T60" fmla="*/ 208 w 591"/>
                  <a:gd name="T61" fmla="*/ 4 h 183"/>
                  <a:gd name="T62" fmla="*/ 265 w 591"/>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1" h="183">
                    <a:moveTo>
                      <a:pt x="295" y="0"/>
                    </a:moveTo>
                    <a:lnTo>
                      <a:pt x="326" y="0"/>
                    </a:lnTo>
                    <a:lnTo>
                      <a:pt x="354" y="2"/>
                    </a:lnTo>
                    <a:lnTo>
                      <a:pt x="383" y="4"/>
                    </a:lnTo>
                    <a:lnTo>
                      <a:pt x="410" y="7"/>
                    </a:lnTo>
                    <a:lnTo>
                      <a:pt x="435" y="11"/>
                    </a:lnTo>
                    <a:lnTo>
                      <a:pt x="460" y="16"/>
                    </a:lnTo>
                    <a:lnTo>
                      <a:pt x="483" y="21"/>
                    </a:lnTo>
                    <a:lnTo>
                      <a:pt x="504" y="27"/>
                    </a:lnTo>
                    <a:lnTo>
                      <a:pt x="523" y="33"/>
                    </a:lnTo>
                    <a:lnTo>
                      <a:pt x="540" y="40"/>
                    </a:lnTo>
                    <a:lnTo>
                      <a:pt x="555" y="48"/>
                    </a:lnTo>
                    <a:lnTo>
                      <a:pt x="567" y="56"/>
                    </a:lnTo>
                    <a:lnTo>
                      <a:pt x="578" y="65"/>
                    </a:lnTo>
                    <a:lnTo>
                      <a:pt x="585" y="74"/>
                    </a:lnTo>
                    <a:lnTo>
                      <a:pt x="589" y="83"/>
                    </a:lnTo>
                    <a:lnTo>
                      <a:pt x="591" y="92"/>
                    </a:lnTo>
                    <a:lnTo>
                      <a:pt x="589" y="101"/>
                    </a:lnTo>
                    <a:lnTo>
                      <a:pt x="585" y="110"/>
                    </a:lnTo>
                    <a:lnTo>
                      <a:pt x="578" y="119"/>
                    </a:lnTo>
                    <a:lnTo>
                      <a:pt x="567" y="128"/>
                    </a:lnTo>
                    <a:lnTo>
                      <a:pt x="555" y="136"/>
                    </a:lnTo>
                    <a:lnTo>
                      <a:pt x="540" y="143"/>
                    </a:lnTo>
                    <a:lnTo>
                      <a:pt x="523" y="150"/>
                    </a:lnTo>
                    <a:lnTo>
                      <a:pt x="504" y="157"/>
                    </a:lnTo>
                    <a:lnTo>
                      <a:pt x="483" y="163"/>
                    </a:lnTo>
                    <a:lnTo>
                      <a:pt x="460" y="168"/>
                    </a:lnTo>
                    <a:lnTo>
                      <a:pt x="435" y="172"/>
                    </a:lnTo>
                    <a:lnTo>
                      <a:pt x="410" y="176"/>
                    </a:lnTo>
                    <a:lnTo>
                      <a:pt x="383" y="179"/>
                    </a:lnTo>
                    <a:lnTo>
                      <a:pt x="354" y="181"/>
                    </a:lnTo>
                    <a:lnTo>
                      <a:pt x="326" y="183"/>
                    </a:lnTo>
                    <a:lnTo>
                      <a:pt x="295" y="183"/>
                    </a:lnTo>
                    <a:lnTo>
                      <a:pt x="265" y="183"/>
                    </a:lnTo>
                    <a:lnTo>
                      <a:pt x="236" y="181"/>
                    </a:lnTo>
                    <a:lnTo>
                      <a:pt x="208" y="179"/>
                    </a:lnTo>
                    <a:lnTo>
                      <a:pt x="180" y="176"/>
                    </a:lnTo>
                    <a:lnTo>
                      <a:pt x="155" y="172"/>
                    </a:lnTo>
                    <a:lnTo>
                      <a:pt x="131" y="168"/>
                    </a:lnTo>
                    <a:lnTo>
                      <a:pt x="108" y="163"/>
                    </a:lnTo>
                    <a:lnTo>
                      <a:pt x="87" y="157"/>
                    </a:lnTo>
                    <a:lnTo>
                      <a:pt x="68" y="150"/>
                    </a:lnTo>
                    <a:lnTo>
                      <a:pt x="51" y="143"/>
                    </a:lnTo>
                    <a:lnTo>
                      <a:pt x="36" y="136"/>
                    </a:lnTo>
                    <a:lnTo>
                      <a:pt x="24" y="128"/>
                    </a:lnTo>
                    <a:lnTo>
                      <a:pt x="14" y="119"/>
                    </a:lnTo>
                    <a:lnTo>
                      <a:pt x="7" y="110"/>
                    </a:lnTo>
                    <a:lnTo>
                      <a:pt x="1" y="101"/>
                    </a:lnTo>
                    <a:lnTo>
                      <a:pt x="0" y="92"/>
                    </a:lnTo>
                    <a:lnTo>
                      <a:pt x="1" y="83"/>
                    </a:lnTo>
                    <a:lnTo>
                      <a:pt x="7" y="74"/>
                    </a:lnTo>
                    <a:lnTo>
                      <a:pt x="14" y="65"/>
                    </a:lnTo>
                    <a:lnTo>
                      <a:pt x="24" y="56"/>
                    </a:lnTo>
                    <a:lnTo>
                      <a:pt x="36" y="48"/>
                    </a:lnTo>
                    <a:lnTo>
                      <a:pt x="51" y="40"/>
                    </a:lnTo>
                    <a:lnTo>
                      <a:pt x="68" y="33"/>
                    </a:lnTo>
                    <a:lnTo>
                      <a:pt x="87" y="27"/>
                    </a:lnTo>
                    <a:lnTo>
                      <a:pt x="108" y="21"/>
                    </a:lnTo>
                    <a:lnTo>
                      <a:pt x="131" y="16"/>
                    </a:lnTo>
                    <a:lnTo>
                      <a:pt x="155" y="11"/>
                    </a:lnTo>
                    <a:lnTo>
                      <a:pt x="180" y="7"/>
                    </a:lnTo>
                    <a:lnTo>
                      <a:pt x="208" y="4"/>
                    </a:lnTo>
                    <a:lnTo>
                      <a:pt x="236" y="2"/>
                    </a:lnTo>
                    <a:lnTo>
                      <a:pt x="265" y="0"/>
                    </a:lnTo>
                    <a:lnTo>
                      <a:pt x="295" y="0"/>
                    </a:lnTo>
                    <a:close/>
                  </a:path>
                </a:pathLst>
              </a:custGeom>
              <a:solidFill>
                <a:srgbClr val="666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3" name="Freeform 49"/>
              <p:cNvSpPr>
                <a:spLocks/>
              </p:cNvSpPr>
              <p:nvPr/>
            </p:nvSpPr>
            <p:spPr bwMode="auto">
              <a:xfrm>
                <a:off x="2752" y="2540"/>
                <a:ext cx="256" cy="80"/>
              </a:xfrm>
              <a:custGeom>
                <a:avLst/>
                <a:gdLst>
                  <a:gd name="T0" fmla="*/ 282 w 512"/>
                  <a:gd name="T1" fmla="*/ 0 h 159"/>
                  <a:gd name="T2" fmla="*/ 331 w 512"/>
                  <a:gd name="T3" fmla="*/ 4 h 159"/>
                  <a:gd name="T4" fmla="*/ 378 w 512"/>
                  <a:gd name="T5" fmla="*/ 10 h 159"/>
                  <a:gd name="T6" fmla="*/ 419 w 512"/>
                  <a:gd name="T7" fmla="*/ 18 h 159"/>
                  <a:gd name="T8" fmla="*/ 453 w 512"/>
                  <a:gd name="T9" fmla="*/ 29 h 159"/>
                  <a:gd name="T10" fmla="*/ 482 w 512"/>
                  <a:gd name="T11" fmla="*/ 42 h 159"/>
                  <a:gd name="T12" fmla="*/ 501 w 512"/>
                  <a:gd name="T13" fmla="*/ 56 h 159"/>
                  <a:gd name="T14" fmla="*/ 511 w 512"/>
                  <a:gd name="T15" fmla="*/ 72 h 159"/>
                  <a:gd name="T16" fmla="*/ 511 w 512"/>
                  <a:gd name="T17" fmla="*/ 88 h 159"/>
                  <a:gd name="T18" fmla="*/ 501 w 512"/>
                  <a:gd name="T19" fmla="*/ 103 h 159"/>
                  <a:gd name="T20" fmla="*/ 482 w 512"/>
                  <a:gd name="T21" fmla="*/ 117 h 159"/>
                  <a:gd name="T22" fmla="*/ 453 w 512"/>
                  <a:gd name="T23" fmla="*/ 131 h 159"/>
                  <a:gd name="T24" fmla="*/ 419 w 512"/>
                  <a:gd name="T25" fmla="*/ 141 h 159"/>
                  <a:gd name="T26" fmla="*/ 378 w 512"/>
                  <a:gd name="T27" fmla="*/ 150 h 159"/>
                  <a:gd name="T28" fmla="*/ 331 w 512"/>
                  <a:gd name="T29" fmla="*/ 155 h 159"/>
                  <a:gd name="T30" fmla="*/ 282 w 512"/>
                  <a:gd name="T31" fmla="*/ 159 h 159"/>
                  <a:gd name="T32" fmla="*/ 229 w 512"/>
                  <a:gd name="T33" fmla="*/ 159 h 159"/>
                  <a:gd name="T34" fmla="*/ 179 w 512"/>
                  <a:gd name="T35" fmla="*/ 155 h 159"/>
                  <a:gd name="T36" fmla="*/ 133 w 512"/>
                  <a:gd name="T37" fmla="*/ 150 h 159"/>
                  <a:gd name="T38" fmla="*/ 93 w 512"/>
                  <a:gd name="T39" fmla="*/ 141 h 159"/>
                  <a:gd name="T40" fmla="*/ 58 w 512"/>
                  <a:gd name="T41" fmla="*/ 131 h 159"/>
                  <a:gd name="T42" fmla="*/ 31 w 512"/>
                  <a:gd name="T43" fmla="*/ 117 h 159"/>
                  <a:gd name="T44" fmla="*/ 11 w 512"/>
                  <a:gd name="T45" fmla="*/ 103 h 159"/>
                  <a:gd name="T46" fmla="*/ 1 w 512"/>
                  <a:gd name="T47" fmla="*/ 88 h 159"/>
                  <a:gd name="T48" fmla="*/ 1 w 512"/>
                  <a:gd name="T49" fmla="*/ 72 h 159"/>
                  <a:gd name="T50" fmla="*/ 11 w 512"/>
                  <a:gd name="T51" fmla="*/ 56 h 159"/>
                  <a:gd name="T52" fmla="*/ 31 w 512"/>
                  <a:gd name="T53" fmla="*/ 42 h 159"/>
                  <a:gd name="T54" fmla="*/ 58 w 512"/>
                  <a:gd name="T55" fmla="*/ 29 h 159"/>
                  <a:gd name="T56" fmla="*/ 93 w 512"/>
                  <a:gd name="T57" fmla="*/ 18 h 159"/>
                  <a:gd name="T58" fmla="*/ 133 w 512"/>
                  <a:gd name="T59" fmla="*/ 10 h 159"/>
                  <a:gd name="T60" fmla="*/ 179 w 512"/>
                  <a:gd name="T61" fmla="*/ 4 h 159"/>
                  <a:gd name="T62" fmla="*/ 229 w 512"/>
                  <a:gd name="T6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159">
                    <a:moveTo>
                      <a:pt x="255" y="0"/>
                    </a:moveTo>
                    <a:lnTo>
                      <a:pt x="282" y="0"/>
                    </a:lnTo>
                    <a:lnTo>
                      <a:pt x="307" y="2"/>
                    </a:lnTo>
                    <a:lnTo>
                      <a:pt x="331" y="4"/>
                    </a:lnTo>
                    <a:lnTo>
                      <a:pt x="356" y="6"/>
                    </a:lnTo>
                    <a:lnTo>
                      <a:pt x="378" y="10"/>
                    </a:lnTo>
                    <a:lnTo>
                      <a:pt x="399" y="14"/>
                    </a:lnTo>
                    <a:lnTo>
                      <a:pt x="419" y="18"/>
                    </a:lnTo>
                    <a:lnTo>
                      <a:pt x="437" y="23"/>
                    </a:lnTo>
                    <a:lnTo>
                      <a:pt x="453" y="29"/>
                    </a:lnTo>
                    <a:lnTo>
                      <a:pt x="469" y="35"/>
                    </a:lnTo>
                    <a:lnTo>
                      <a:pt x="482" y="42"/>
                    </a:lnTo>
                    <a:lnTo>
                      <a:pt x="492" y="49"/>
                    </a:lnTo>
                    <a:lnTo>
                      <a:pt x="501" y="56"/>
                    </a:lnTo>
                    <a:lnTo>
                      <a:pt x="507" y="64"/>
                    </a:lnTo>
                    <a:lnTo>
                      <a:pt x="511" y="72"/>
                    </a:lnTo>
                    <a:lnTo>
                      <a:pt x="512" y="80"/>
                    </a:lnTo>
                    <a:lnTo>
                      <a:pt x="511" y="88"/>
                    </a:lnTo>
                    <a:lnTo>
                      <a:pt x="507" y="96"/>
                    </a:lnTo>
                    <a:lnTo>
                      <a:pt x="501" y="103"/>
                    </a:lnTo>
                    <a:lnTo>
                      <a:pt x="492" y="110"/>
                    </a:lnTo>
                    <a:lnTo>
                      <a:pt x="482" y="117"/>
                    </a:lnTo>
                    <a:lnTo>
                      <a:pt x="469" y="125"/>
                    </a:lnTo>
                    <a:lnTo>
                      <a:pt x="453" y="131"/>
                    </a:lnTo>
                    <a:lnTo>
                      <a:pt x="437" y="136"/>
                    </a:lnTo>
                    <a:lnTo>
                      <a:pt x="419" y="141"/>
                    </a:lnTo>
                    <a:lnTo>
                      <a:pt x="399" y="146"/>
                    </a:lnTo>
                    <a:lnTo>
                      <a:pt x="378" y="150"/>
                    </a:lnTo>
                    <a:lnTo>
                      <a:pt x="356" y="153"/>
                    </a:lnTo>
                    <a:lnTo>
                      <a:pt x="331" y="155"/>
                    </a:lnTo>
                    <a:lnTo>
                      <a:pt x="307" y="157"/>
                    </a:lnTo>
                    <a:lnTo>
                      <a:pt x="282" y="159"/>
                    </a:lnTo>
                    <a:lnTo>
                      <a:pt x="255" y="159"/>
                    </a:lnTo>
                    <a:lnTo>
                      <a:pt x="229" y="159"/>
                    </a:lnTo>
                    <a:lnTo>
                      <a:pt x="203" y="157"/>
                    </a:lnTo>
                    <a:lnTo>
                      <a:pt x="179" y="155"/>
                    </a:lnTo>
                    <a:lnTo>
                      <a:pt x="156" y="153"/>
                    </a:lnTo>
                    <a:lnTo>
                      <a:pt x="133" y="150"/>
                    </a:lnTo>
                    <a:lnTo>
                      <a:pt x="112" y="146"/>
                    </a:lnTo>
                    <a:lnTo>
                      <a:pt x="93" y="141"/>
                    </a:lnTo>
                    <a:lnTo>
                      <a:pt x="74" y="136"/>
                    </a:lnTo>
                    <a:lnTo>
                      <a:pt x="58" y="131"/>
                    </a:lnTo>
                    <a:lnTo>
                      <a:pt x="44" y="125"/>
                    </a:lnTo>
                    <a:lnTo>
                      <a:pt x="31" y="117"/>
                    </a:lnTo>
                    <a:lnTo>
                      <a:pt x="20" y="110"/>
                    </a:lnTo>
                    <a:lnTo>
                      <a:pt x="11" y="103"/>
                    </a:lnTo>
                    <a:lnTo>
                      <a:pt x="5" y="96"/>
                    </a:lnTo>
                    <a:lnTo>
                      <a:pt x="1" y="88"/>
                    </a:lnTo>
                    <a:lnTo>
                      <a:pt x="0" y="80"/>
                    </a:lnTo>
                    <a:lnTo>
                      <a:pt x="1" y="72"/>
                    </a:lnTo>
                    <a:lnTo>
                      <a:pt x="5" y="64"/>
                    </a:lnTo>
                    <a:lnTo>
                      <a:pt x="11" y="56"/>
                    </a:lnTo>
                    <a:lnTo>
                      <a:pt x="20" y="49"/>
                    </a:lnTo>
                    <a:lnTo>
                      <a:pt x="31" y="42"/>
                    </a:lnTo>
                    <a:lnTo>
                      <a:pt x="44" y="35"/>
                    </a:lnTo>
                    <a:lnTo>
                      <a:pt x="58" y="29"/>
                    </a:lnTo>
                    <a:lnTo>
                      <a:pt x="74" y="23"/>
                    </a:lnTo>
                    <a:lnTo>
                      <a:pt x="93" y="18"/>
                    </a:lnTo>
                    <a:lnTo>
                      <a:pt x="112" y="14"/>
                    </a:lnTo>
                    <a:lnTo>
                      <a:pt x="133" y="10"/>
                    </a:lnTo>
                    <a:lnTo>
                      <a:pt x="156" y="6"/>
                    </a:lnTo>
                    <a:lnTo>
                      <a:pt x="179" y="4"/>
                    </a:lnTo>
                    <a:lnTo>
                      <a:pt x="203" y="2"/>
                    </a:lnTo>
                    <a:lnTo>
                      <a:pt x="229" y="0"/>
                    </a:lnTo>
                    <a:lnTo>
                      <a:pt x="255" y="0"/>
                    </a:lnTo>
                    <a:close/>
                  </a:path>
                </a:pathLst>
              </a:custGeom>
              <a:solidFill>
                <a:srgbClr val="6D70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4" name="Freeform 50"/>
              <p:cNvSpPr>
                <a:spLocks/>
              </p:cNvSpPr>
              <p:nvPr/>
            </p:nvSpPr>
            <p:spPr bwMode="auto">
              <a:xfrm>
                <a:off x="2772" y="2540"/>
                <a:ext cx="217" cy="68"/>
              </a:xfrm>
              <a:custGeom>
                <a:avLst/>
                <a:gdLst>
                  <a:gd name="T0" fmla="*/ 239 w 434"/>
                  <a:gd name="T1" fmla="*/ 0 h 135"/>
                  <a:gd name="T2" fmla="*/ 281 w 434"/>
                  <a:gd name="T3" fmla="*/ 3 h 135"/>
                  <a:gd name="T4" fmla="*/ 320 w 434"/>
                  <a:gd name="T5" fmla="*/ 8 h 135"/>
                  <a:gd name="T6" fmla="*/ 354 w 434"/>
                  <a:gd name="T7" fmla="*/ 15 h 135"/>
                  <a:gd name="T8" fmla="*/ 384 w 434"/>
                  <a:gd name="T9" fmla="*/ 24 h 135"/>
                  <a:gd name="T10" fmla="*/ 407 w 434"/>
                  <a:gd name="T11" fmla="*/ 35 h 135"/>
                  <a:gd name="T12" fmla="*/ 423 w 434"/>
                  <a:gd name="T13" fmla="*/ 47 h 135"/>
                  <a:gd name="T14" fmla="*/ 433 w 434"/>
                  <a:gd name="T15" fmla="*/ 61 h 135"/>
                  <a:gd name="T16" fmla="*/ 433 w 434"/>
                  <a:gd name="T17" fmla="*/ 75 h 135"/>
                  <a:gd name="T18" fmla="*/ 423 w 434"/>
                  <a:gd name="T19" fmla="*/ 87 h 135"/>
                  <a:gd name="T20" fmla="*/ 407 w 434"/>
                  <a:gd name="T21" fmla="*/ 99 h 135"/>
                  <a:gd name="T22" fmla="*/ 384 w 434"/>
                  <a:gd name="T23" fmla="*/ 110 h 135"/>
                  <a:gd name="T24" fmla="*/ 354 w 434"/>
                  <a:gd name="T25" fmla="*/ 119 h 135"/>
                  <a:gd name="T26" fmla="*/ 320 w 434"/>
                  <a:gd name="T27" fmla="*/ 127 h 135"/>
                  <a:gd name="T28" fmla="*/ 281 w 434"/>
                  <a:gd name="T29" fmla="*/ 132 h 135"/>
                  <a:gd name="T30" fmla="*/ 239 w 434"/>
                  <a:gd name="T31" fmla="*/ 135 h 135"/>
                  <a:gd name="T32" fmla="*/ 194 w 434"/>
                  <a:gd name="T33" fmla="*/ 135 h 135"/>
                  <a:gd name="T34" fmla="*/ 152 w 434"/>
                  <a:gd name="T35" fmla="*/ 132 h 135"/>
                  <a:gd name="T36" fmla="*/ 113 w 434"/>
                  <a:gd name="T37" fmla="*/ 127 h 135"/>
                  <a:gd name="T38" fmla="*/ 78 w 434"/>
                  <a:gd name="T39" fmla="*/ 119 h 135"/>
                  <a:gd name="T40" fmla="*/ 50 w 434"/>
                  <a:gd name="T41" fmla="*/ 110 h 135"/>
                  <a:gd name="T42" fmla="*/ 26 w 434"/>
                  <a:gd name="T43" fmla="*/ 99 h 135"/>
                  <a:gd name="T44" fmla="*/ 10 w 434"/>
                  <a:gd name="T45" fmla="*/ 87 h 135"/>
                  <a:gd name="T46" fmla="*/ 1 w 434"/>
                  <a:gd name="T47" fmla="*/ 75 h 135"/>
                  <a:gd name="T48" fmla="*/ 1 w 434"/>
                  <a:gd name="T49" fmla="*/ 61 h 135"/>
                  <a:gd name="T50" fmla="*/ 10 w 434"/>
                  <a:gd name="T51" fmla="*/ 47 h 135"/>
                  <a:gd name="T52" fmla="*/ 26 w 434"/>
                  <a:gd name="T53" fmla="*/ 35 h 135"/>
                  <a:gd name="T54" fmla="*/ 50 w 434"/>
                  <a:gd name="T55" fmla="*/ 24 h 135"/>
                  <a:gd name="T56" fmla="*/ 78 w 434"/>
                  <a:gd name="T57" fmla="*/ 15 h 135"/>
                  <a:gd name="T58" fmla="*/ 113 w 434"/>
                  <a:gd name="T59" fmla="*/ 8 h 135"/>
                  <a:gd name="T60" fmla="*/ 152 w 434"/>
                  <a:gd name="T61" fmla="*/ 3 h 135"/>
                  <a:gd name="T62" fmla="*/ 194 w 434"/>
                  <a:gd name="T6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135">
                    <a:moveTo>
                      <a:pt x="216" y="0"/>
                    </a:moveTo>
                    <a:lnTo>
                      <a:pt x="239" y="0"/>
                    </a:lnTo>
                    <a:lnTo>
                      <a:pt x="260" y="1"/>
                    </a:lnTo>
                    <a:lnTo>
                      <a:pt x="281" y="3"/>
                    </a:lnTo>
                    <a:lnTo>
                      <a:pt x="301" y="5"/>
                    </a:lnTo>
                    <a:lnTo>
                      <a:pt x="320" y="8"/>
                    </a:lnTo>
                    <a:lnTo>
                      <a:pt x="338" y="11"/>
                    </a:lnTo>
                    <a:lnTo>
                      <a:pt x="354" y="15"/>
                    </a:lnTo>
                    <a:lnTo>
                      <a:pt x="370" y="20"/>
                    </a:lnTo>
                    <a:lnTo>
                      <a:pt x="384" y="24"/>
                    </a:lnTo>
                    <a:lnTo>
                      <a:pt x="396" y="30"/>
                    </a:lnTo>
                    <a:lnTo>
                      <a:pt x="407" y="35"/>
                    </a:lnTo>
                    <a:lnTo>
                      <a:pt x="416" y="41"/>
                    </a:lnTo>
                    <a:lnTo>
                      <a:pt x="423" y="47"/>
                    </a:lnTo>
                    <a:lnTo>
                      <a:pt x="430" y="53"/>
                    </a:lnTo>
                    <a:lnTo>
                      <a:pt x="433" y="61"/>
                    </a:lnTo>
                    <a:lnTo>
                      <a:pt x="434" y="68"/>
                    </a:lnTo>
                    <a:lnTo>
                      <a:pt x="433" y="75"/>
                    </a:lnTo>
                    <a:lnTo>
                      <a:pt x="430" y="81"/>
                    </a:lnTo>
                    <a:lnTo>
                      <a:pt x="423" y="87"/>
                    </a:lnTo>
                    <a:lnTo>
                      <a:pt x="416" y="93"/>
                    </a:lnTo>
                    <a:lnTo>
                      <a:pt x="407" y="99"/>
                    </a:lnTo>
                    <a:lnTo>
                      <a:pt x="396" y="105"/>
                    </a:lnTo>
                    <a:lnTo>
                      <a:pt x="384" y="110"/>
                    </a:lnTo>
                    <a:lnTo>
                      <a:pt x="370" y="114"/>
                    </a:lnTo>
                    <a:lnTo>
                      <a:pt x="354" y="119"/>
                    </a:lnTo>
                    <a:lnTo>
                      <a:pt x="338" y="124"/>
                    </a:lnTo>
                    <a:lnTo>
                      <a:pt x="320" y="127"/>
                    </a:lnTo>
                    <a:lnTo>
                      <a:pt x="301" y="130"/>
                    </a:lnTo>
                    <a:lnTo>
                      <a:pt x="281" y="132"/>
                    </a:lnTo>
                    <a:lnTo>
                      <a:pt x="260" y="134"/>
                    </a:lnTo>
                    <a:lnTo>
                      <a:pt x="239" y="135"/>
                    </a:lnTo>
                    <a:lnTo>
                      <a:pt x="216" y="135"/>
                    </a:lnTo>
                    <a:lnTo>
                      <a:pt x="194" y="135"/>
                    </a:lnTo>
                    <a:lnTo>
                      <a:pt x="173" y="134"/>
                    </a:lnTo>
                    <a:lnTo>
                      <a:pt x="152" y="132"/>
                    </a:lnTo>
                    <a:lnTo>
                      <a:pt x="132" y="130"/>
                    </a:lnTo>
                    <a:lnTo>
                      <a:pt x="113" y="127"/>
                    </a:lnTo>
                    <a:lnTo>
                      <a:pt x="95" y="124"/>
                    </a:lnTo>
                    <a:lnTo>
                      <a:pt x="78" y="119"/>
                    </a:lnTo>
                    <a:lnTo>
                      <a:pt x="63" y="114"/>
                    </a:lnTo>
                    <a:lnTo>
                      <a:pt x="50" y="110"/>
                    </a:lnTo>
                    <a:lnTo>
                      <a:pt x="36" y="105"/>
                    </a:lnTo>
                    <a:lnTo>
                      <a:pt x="26" y="99"/>
                    </a:lnTo>
                    <a:lnTo>
                      <a:pt x="17" y="93"/>
                    </a:lnTo>
                    <a:lnTo>
                      <a:pt x="10" y="87"/>
                    </a:lnTo>
                    <a:lnTo>
                      <a:pt x="4" y="81"/>
                    </a:lnTo>
                    <a:lnTo>
                      <a:pt x="1" y="75"/>
                    </a:lnTo>
                    <a:lnTo>
                      <a:pt x="0" y="68"/>
                    </a:lnTo>
                    <a:lnTo>
                      <a:pt x="1" y="61"/>
                    </a:lnTo>
                    <a:lnTo>
                      <a:pt x="4" y="53"/>
                    </a:lnTo>
                    <a:lnTo>
                      <a:pt x="10" y="47"/>
                    </a:lnTo>
                    <a:lnTo>
                      <a:pt x="17" y="41"/>
                    </a:lnTo>
                    <a:lnTo>
                      <a:pt x="26" y="35"/>
                    </a:lnTo>
                    <a:lnTo>
                      <a:pt x="36" y="30"/>
                    </a:lnTo>
                    <a:lnTo>
                      <a:pt x="50" y="24"/>
                    </a:lnTo>
                    <a:lnTo>
                      <a:pt x="63" y="20"/>
                    </a:lnTo>
                    <a:lnTo>
                      <a:pt x="78" y="15"/>
                    </a:lnTo>
                    <a:lnTo>
                      <a:pt x="95" y="11"/>
                    </a:lnTo>
                    <a:lnTo>
                      <a:pt x="113" y="8"/>
                    </a:lnTo>
                    <a:lnTo>
                      <a:pt x="132" y="5"/>
                    </a:lnTo>
                    <a:lnTo>
                      <a:pt x="152" y="3"/>
                    </a:lnTo>
                    <a:lnTo>
                      <a:pt x="173" y="1"/>
                    </a:lnTo>
                    <a:lnTo>
                      <a:pt x="194" y="0"/>
                    </a:lnTo>
                    <a:lnTo>
                      <a:pt x="216" y="0"/>
                    </a:lnTo>
                    <a:close/>
                  </a:path>
                </a:pathLst>
              </a:custGeom>
              <a:solidFill>
                <a:srgbClr val="757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5" name="Freeform 51"/>
              <p:cNvSpPr>
                <a:spLocks/>
              </p:cNvSpPr>
              <p:nvPr/>
            </p:nvSpPr>
            <p:spPr bwMode="auto">
              <a:xfrm>
                <a:off x="2821" y="2537"/>
                <a:ext cx="112" cy="39"/>
              </a:xfrm>
              <a:custGeom>
                <a:avLst/>
                <a:gdLst>
                  <a:gd name="T0" fmla="*/ 112 w 225"/>
                  <a:gd name="T1" fmla="*/ 0 h 78"/>
                  <a:gd name="T2" fmla="*/ 134 w 225"/>
                  <a:gd name="T3" fmla="*/ 1 h 78"/>
                  <a:gd name="T4" fmla="*/ 156 w 225"/>
                  <a:gd name="T5" fmla="*/ 3 h 78"/>
                  <a:gd name="T6" fmla="*/ 175 w 225"/>
                  <a:gd name="T7" fmla="*/ 6 h 78"/>
                  <a:gd name="T8" fmla="*/ 191 w 225"/>
                  <a:gd name="T9" fmla="*/ 11 h 78"/>
                  <a:gd name="T10" fmla="*/ 206 w 225"/>
                  <a:gd name="T11" fmla="*/ 17 h 78"/>
                  <a:gd name="T12" fmla="*/ 216 w 225"/>
                  <a:gd name="T13" fmla="*/ 23 h 78"/>
                  <a:gd name="T14" fmla="*/ 223 w 225"/>
                  <a:gd name="T15" fmla="*/ 30 h 78"/>
                  <a:gd name="T16" fmla="*/ 225 w 225"/>
                  <a:gd name="T17" fmla="*/ 38 h 78"/>
                  <a:gd name="T18" fmla="*/ 223 w 225"/>
                  <a:gd name="T19" fmla="*/ 46 h 78"/>
                  <a:gd name="T20" fmla="*/ 216 w 225"/>
                  <a:gd name="T21" fmla="*/ 53 h 78"/>
                  <a:gd name="T22" fmla="*/ 206 w 225"/>
                  <a:gd name="T23" fmla="*/ 60 h 78"/>
                  <a:gd name="T24" fmla="*/ 191 w 225"/>
                  <a:gd name="T25" fmla="*/ 66 h 78"/>
                  <a:gd name="T26" fmla="*/ 175 w 225"/>
                  <a:gd name="T27" fmla="*/ 71 h 78"/>
                  <a:gd name="T28" fmla="*/ 156 w 225"/>
                  <a:gd name="T29" fmla="*/ 75 h 78"/>
                  <a:gd name="T30" fmla="*/ 134 w 225"/>
                  <a:gd name="T31" fmla="*/ 77 h 78"/>
                  <a:gd name="T32" fmla="*/ 112 w 225"/>
                  <a:gd name="T33" fmla="*/ 78 h 78"/>
                  <a:gd name="T34" fmla="*/ 90 w 225"/>
                  <a:gd name="T35" fmla="*/ 77 h 78"/>
                  <a:gd name="T36" fmla="*/ 68 w 225"/>
                  <a:gd name="T37" fmla="*/ 75 h 78"/>
                  <a:gd name="T38" fmla="*/ 49 w 225"/>
                  <a:gd name="T39" fmla="*/ 71 h 78"/>
                  <a:gd name="T40" fmla="*/ 33 w 225"/>
                  <a:gd name="T41" fmla="*/ 66 h 78"/>
                  <a:gd name="T42" fmla="*/ 20 w 225"/>
                  <a:gd name="T43" fmla="*/ 60 h 78"/>
                  <a:gd name="T44" fmla="*/ 9 w 225"/>
                  <a:gd name="T45" fmla="*/ 53 h 78"/>
                  <a:gd name="T46" fmla="*/ 2 w 225"/>
                  <a:gd name="T47" fmla="*/ 46 h 78"/>
                  <a:gd name="T48" fmla="*/ 0 w 225"/>
                  <a:gd name="T49" fmla="*/ 38 h 78"/>
                  <a:gd name="T50" fmla="*/ 2 w 225"/>
                  <a:gd name="T51" fmla="*/ 30 h 78"/>
                  <a:gd name="T52" fmla="*/ 9 w 225"/>
                  <a:gd name="T53" fmla="*/ 23 h 78"/>
                  <a:gd name="T54" fmla="*/ 20 w 225"/>
                  <a:gd name="T55" fmla="*/ 17 h 78"/>
                  <a:gd name="T56" fmla="*/ 33 w 225"/>
                  <a:gd name="T57" fmla="*/ 11 h 78"/>
                  <a:gd name="T58" fmla="*/ 49 w 225"/>
                  <a:gd name="T59" fmla="*/ 6 h 78"/>
                  <a:gd name="T60" fmla="*/ 68 w 225"/>
                  <a:gd name="T61" fmla="*/ 3 h 78"/>
                  <a:gd name="T62" fmla="*/ 90 w 225"/>
                  <a:gd name="T63" fmla="*/ 1 h 78"/>
                  <a:gd name="T64" fmla="*/ 112 w 225"/>
                  <a:gd name="T6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5" h="78">
                    <a:moveTo>
                      <a:pt x="112" y="0"/>
                    </a:moveTo>
                    <a:lnTo>
                      <a:pt x="134" y="1"/>
                    </a:lnTo>
                    <a:lnTo>
                      <a:pt x="156" y="3"/>
                    </a:lnTo>
                    <a:lnTo>
                      <a:pt x="175" y="6"/>
                    </a:lnTo>
                    <a:lnTo>
                      <a:pt x="191" y="11"/>
                    </a:lnTo>
                    <a:lnTo>
                      <a:pt x="206" y="17"/>
                    </a:lnTo>
                    <a:lnTo>
                      <a:pt x="216" y="23"/>
                    </a:lnTo>
                    <a:lnTo>
                      <a:pt x="223" y="30"/>
                    </a:lnTo>
                    <a:lnTo>
                      <a:pt x="225" y="38"/>
                    </a:lnTo>
                    <a:lnTo>
                      <a:pt x="223" y="46"/>
                    </a:lnTo>
                    <a:lnTo>
                      <a:pt x="216" y="53"/>
                    </a:lnTo>
                    <a:lnTo>
                      <a:pt x="206" y="60"/>
                    </a:lnTo>
                    <a:lnTo>
                      <a:pt x="191" y="66"/>
                    </a:lnTo>
                    <a:lnTo>
                      <a:pt x="175" y="71"/>
                    </a:lnTo>
                    <a:lnTo>
                      <a:pt x="156" y="75"/>
                    </a:lnTo>
                    <a:lnTo>
                      <a:pt x="134" y="77"/>
                    </a:lnTo>
                    <a:lnTo>
                      <a:pt x="112" y="78"/>
                    </a:lnTo>
                    <a:lnTo>
                      <a:pt x="90" y="77"/>
                    </a:lnTo>
                    <a:lnTo>
                      <a:pt x="68" y="75"/>
                    </a:lnTo>
                    <a:lnTo>
                      <a:pt x="49" y="71"/>
                    </a:lnTo>
                    <a:lnTo>
                      <a:pt x="33" y="66"/>
                    </a:lnTo>
                    <a:lnTo>
                      <a:pt x="20" y="60"/>
                    </a:lnTo>
                    <a:lnTo>
                      <a:pt x="9" y="53"/>
                    </a:lnTo>
                    <a:lnTo>
                      <a:pt x="2" y="46"/>
                    </a:lnTo>
                    <a:lnTo>
                      <a:pt x="0" y="38"/>
                    </a:lnTo>
                    <a:lnTo>
                      <a:pt x="2" y="30"/>
                    </a:lnTo>
                    <a:lnTo>
                      <a:pt x="9" y="23"/>
                    </a:lnTo>
                    <a:lnTo>
                      <a:pt x="20" y="17"/>
                    </a:lnTo>
                    <a:lnTo>
                      <a:pt x="33" y="11"/>
                    </a:lnTo>
                    <a:lnTo>
                      <a:pt x="49" y="6"/>
                    </a:lnTo>
                    <a:lnTo>
                      <a:pt x="68" y="3"/>
                    </a:lnTo>
                    <a:lnTo>
                      <a:pt x="90" y="1"/>
                    </a:lnTo>
                    <a:lnTo>
                      <a:pt x="112"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6" name="Freeform 52"/>
              <p:cNvSpPr>
                <a:spLocks/>
              </p:cNvSpPr>
              <p:nvPr/>
            </p:nvSpPr>
            <p:spPr bwMode="auto">
              <a:xfrm>
                <a:off x="2537" y="2709"/>
                <a:ext cx="104" cy="91"/>
              </a:xfrm>
              <a:custGeom>
                <a:avLst/>
                <a:gdLst>
                  <a:gd name="T0" fmla="*/ 92 w 209"/>
                  <a:gd name="T1" fmla="*/ 0 h 182"/>
                  <a:gd name="T2" fmla="*/ 9 w 209"/>
                  <a:gd name="T3" fmla="*/ 9 h 182"/>
                  <a:gd name="T4" fmla="*/ 0 w 209"/>
                  <a:gd name="T5" fmla="*/ 55 h 182"/>
                  <a:gd name="T6" fmla="*/ 83 w 209"/>
                  <a:gd name="T7" fmla="*/ 154 h 182"/>
                  <a:gd name="T8" fmla="*/ 128 w 209"/>
                  <a:gd name="T9" fmla="*/ 182 h 182"/>
                  <a:gd name="T10" fmla="*/ 209 w 209"/>
                  <a:gd name="T11" fmla="*/ 163 h 182"/>
                  <a:gd name="T12" fmla="*/ 209 w 209"/>
                  <a:gd name="T13" fmla="*/ 109 h 182"/>
                  <a:gd name="T14" fmla="*/ 119 w 209"/>
                  <a:gd name="T15" fmla="*/ 127 h 182"/>
                  <a:gd name="T16" fmla="*/ 46 w 209"/>
                  <a:gd name="T17" fmla="*/ 45 h 182"/>
                  <a:gd name="T18" fmla="*/ 119 w 209"/>
                  <a:gd name="T19" fmla="*/ 55 h 182"/>
                  <a:gd name="T20" fmla="*/ 92 w 209"/>
                  <a:gd name="T2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82">
                    <a:moveTo>
                      <a:pt x="92" y="0"/>
                    </a:moveTo>
                    <a:lnTo>
                      <a:pt x="9" y="9"/>
                    </a:lnTo>
                    <a:lnTo>
                      <a:pt x="0" y="55"/>
                    </a:lnTo>
                    <a:lnTo>
                      <a:pt x="83" y="154"/>
                    </a:lnTo>
                    <a:lnTo>
                      <a:pt x="128" y="182"/>
                    </a:lnTo>
                    <a:lnTo>
                      <a:pt x="209" y="163"/>
                    </a:lnTo>
                    <a:lnTo>
                      <a:pt x="209" y="109"/>
                    </a:lnTo>
                    <a:lnTo>
                      <a:pt x="119" y="127"/>
                    </a:lnTo>
                    <a:lnTo>
                      <a:pt x="46" y="45"/>
                    </a:lnTo>
                    <a:lnTo>
                      <a:pt x="119" y="55"/>
                    </a:lnTo>
                    <a:lnTo>
                      <a:pt x="92" y="0"/>
                    </a:lnTo>
                    <a:close/>
                  </a:path>
                </a:pathLst>
              </a:custGeom>
              <a:solidFill>
                <a:srgbClr val="1C2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7" name="Freeform 53"/>
              <p:cNvSpPr>
                <a:spLocks/>
              </p:cNvSpPr>
              <p:nvPr/>
            </p:nvSpPr>
            <p:spPr bwMode="auto">
              <a:xfrm>
                <a:off x="2590" y="2657"/>
                <a:ext cx="565" cy="78"/>
              </a:xfrm>
              <a:custGeom>
                <a:avLst/>
                <a:gdLst>
                  <a:gd name="T0" fmla="*/ 19 w 1132"/>
                  <a:gd name="T1" fmla="*/ 15 h 156"/>
                  <a:gd name="T2" fmla="*/ 61 w 1132"/>
                  <a:gd name="T3" fmla="*/ 43 h 156"/>
                  <a:gd name="T4" fmla="*/ 106 w 1132"/>
                  <a:gd name="T5" fmla="*/ 66 h 156"/>
                  <a:gd name="T6" fmla="*/ 153 w 1132"/>
                  <a:gd name="T7" fmla="*/ 85 h 156"/>
                  <a:gd name="T8" fmla="*/ 204 w 1132"/>
                  <a:gd name="T9" fmla="*/ 101 h 156"/>
                  <a:gd name="T10" fmla="*/ 257 w 1132"/>
                  <a:gd name="T11" fmla="*/ 113 h 156"/>
                  <a:gd name="T12" fmla="*/ 310 w 1132"/>
                  <a:gd name="T13" fmla="*/ 122 h 156"/>
                  <a:gd name="T14" fmla="*/ 365 w 1132"/>
                  <a:gd name="T15" fmla="*/ 129 h 156"/>
                  <a:gd name="T16" fmla="*/ 420 w 1132"/>
                  <a:gd name="T17" fmla="*/ 133 h 156"/>
                  <a:gd name="T18" fmla="*/ 473 w 1132"/>
                  <a:gd name="T19" fmla="*/ 135 h 156"/>
                  <a:gd name="T20" fmla="*/ 526 w 1132"/>
                  <a:gd name="T21" fmla="*/ 136 h 156"/>
                  <a:gd name="T22" fmla="*/ 577 w 1132"/>
                  <a:gd name="T23" fmla="*/ 136 h 156"/>
                  <a:gd name="T24" fmla="*/ 626 w 1132"/>
                  <a:gd name="T25" fmla="*/ 135 h 156"/>
                  <a:gd name="T26" fmla="*/ 672 w 1132"/>
                  <a:gd name="T27" fmla="*/ 133 h 156"/>
                  <a:gd name="T28" fmla="*/ 714 w 1132"/>
                  <a:gd name="T29" fmla="*/ 131 h 156"/>
                  <a:gd name="T30" fmla="*/ 753 w 1132"/>
                  <a:gd name="T31" fmla="*/ 130 h 156"/>
                  <a:gd name="T32" fmla="*/ 798 w 1132"/>
                  <a:gd name="T33" fmla="*/ 124 h 156"/>
                  <a:gd name="T34" fmla="*/ 849 w 1132"/>
                  <a:gd name="T35" fmla="*/ 114 h 156"/>
                  <a:gd name="T36" fmla="*/ 897 w 1132"/>
                  <a:gd name="T37" fmla="*/ 103 h 156"/>
                  <a:gd name="T38" fmla="*/ 942 w 1132"/>
                  <a:gd name="T39" fmla="*/ 92 h 156"/>
                  <a:gd name="T40" fmla="*/ 985 w 1132"/>
                  <a:gd name="T41" fmla="*/ 77 h 156"/>
                  <a:gd name="T42" fmla="*/ 1026 w 1132"/>
                  <a:gd name="T43" fmla="*/ 62 h 156"/>
                  <a:gd name="T44" fmla="*/ 1068 w 1132"/>
                  <a:gd name="T45" fmla="*/ 45 h 156"/>
                  <a:gd name="T46" fmla="*/ 1111 w 1132"/>
                  <a:gd name="T47" fmla="*/ 24 h 156"/>
                  <a:gd name="T48" fmla="*/ 1132 w 1132"/>
                  <a:gd name="T49" fmla="*/ 41 h 156"/>
                  <a:gd name="T50" fmla="*/ 1082 w 1132"/>
                  <a:gd name="T51" fmla="*/ 64 h 156"/>
                  <a:gd name="T52" fmla="*/ 1038 w 1132"/>
                  <a:gd name="T53" fmla="*/ 83 h 156"/>
                  <a:gd name="T54" fmla="*/ 997 w 1132"/>
                  <a:gd name="T55" fmla="*/ 100 h 156"/>
                  <a:gd name="T56" fmla="*/ 957 w 1132"/>
                  <a:gd name="T57" fmla="*/ 113 h 156"/>
                  <a:gd name="T58" fmla="*/ 915 w 1132"/>
                  <a:gd name="T59" fmla="*/ 124 h 156"/>
                  <a:gd name="T60" fmla="*/ 873 w 1132"/>
                  <a:gd name="T61" fmla="*/ 133 h 156"/>
                  <a:gd name="T62" fmla="*/ 825 w 1132"/>
                  <a:gd name="T63" fmla="*/ 140 h 156"/>
                  <a:gd name="T64" fmla="*/ 770 w 1132"/>
                  <a:gd name="T65" fmla="*/ 148 h 156"/>
                  <a:gd name="T66" fmla="*/ 732 w 1132"/>
                  <a:gd name="T67" fmla="*/ 150 h 156"/>
                  <a:gd name="T68" fmla="*/ 687 w 1132"/>
                  <a:gd name="T69" fmla="*/ 153 h 156"/>
                  <a:gd name="T70" fmla="*/ 639 w 1132"/>
                  <a:gd name="T71" fmla="*/ 154 h 156"/>
                  <a:gd name="T72" fmla="*/ 587 w 1132"/>
                  <a:gd name="T73" fmla="*/ 156 h 156"/>
                  <a:gd name="T74" fmla="*/ 533 w 1132"/>
                  <a:gd name="T75" fmla="*/ 156 h 156"/>
                  <a:gd name="T76" fmla="*/ 478 w 1132"/>
                  <a:gd name="T77" fmla="*/ 156 h 156"/>
                  <a:gd name="T78" fmla="*/ 421 w 1132"/>
                  <a:gd name="T79" fmla="*/ 154 h 156"/>
                  <a:gd name="T80" fmla="*/ 364 w 1132"/>
                  <a:gd name="T81" fmla="*/ 150 h 156"/>
                  <a:gd name="T82" fmla="*/ 308 w 1132"/>
                  <a:gd name="T83" fmla="*/ 145 h 156"/>
                  <a:gd name="T84" fmla="*/ 253 w 1132"/>
                  <a:gd name="T85" fmla="*/ 138 h 156"/>
                  <a:gd name="T86" fmla="*/ 201 w 1132"/>
                  <a:gd name="T87" fmla="*/ 128 h 156"/>
                  <a:gd name="T88" fmla="*/ 152 w 1132"/>
                  <a:gd name="T89" fmla="*/ 116 h 156"/>
                  <a:gd name="T90" fmla="*/ 107 w 1132"/>
                  <a:gd name="T91" fmla="*/ 101 h 156"/>
                  <a:gd name="T92" fmla="*/ 67 w 1132"/>
                  <a:gd name="T93" fmla="*/ 82 h 156"/>
                  <a:gd name="T94" fmla="*/ 33 w 1132"/>
                  <a:gd name="T95" fmla="*/ 60 h 156"/>
                  <a:gd name="T96" fmla="*/ 4 w 1132"/>
                  <a:gd name="T97" fmla="*/ 3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2" h="156">
                    <a:moveTo>
                      <a:pt x="0" y="0"/>
                    </a:moveTo>
                    <a:lnTo>
                      <a:pt x="19" y="15"/>
                    </a:lnTo>
                    <a:lnTo>
                      <a:pt x="40" y="30"/>
                    </a:lnTo>
                    <a:lnTo>
                      <a:pt x="61" y="43"/>
                    </a:lnTo>
                    <a:lnTo>
                      <a:pt x="82" y="55"/>
                    </a:lnTo>
                    <a:lnTo>
                      <a:pt x="106" y="66"/>
                    </a:lnTo>
                    <a:lnTo>
                      <a:pt x="129" y="76"/>
                    </a:lnTo>
                    <a:lnTo>
                      <a:pt x="153" y="85"/>
                    </a:lnTo>
                    <a:lnTo>
                      <a:pt x="179" y="94"/>
                    </a:lnTo>
                    <a:lnTo>
                      <a:pt x="204" y="101"/>
                    </a:lnTo>
                    <a:lnTo>
                      <a:pt x="231" y="108"/>
                    </a:lnTo>
                    <a:lnTo>
                      <a:pt x="257" y="113"/>
                    </a:lnTo>
                    <a:lnTo>
                      <a:pt x="283" y="118"/>
                    </a:lnTo>
                    <a:lnTo>
                      <a:pt x="310" y="122"/>
                    </a:lnTo>
                    <a:lnTo>
                      <a:pt x="337" y="126"/>
                    </a:lnTo>
                    <a:lnTo>
                      <a:pt x="365" y="129"/>
                    </a:lnTo>
                    <a:lnTo>
                      <a:pt x="392" y="131"/>
                    </a:lnTo>
                    <a:lnTo>
                      <a:pt x="420" y="133"/>
                    </a:lnTo>
                    <a:lnTo>
                      <a:pt x="446" y="134"/>
                    </a:lnTo>
                    <a:lnTo>
                      <a:pt x="473" y="135"/>
                    </a:lnTo>
                    <a:lnTo>
                      <a:pt x="500" y="136"/>
                    </a:lnTo>
                    <a:lnTo>
                      <a:pt x="526" y="136"/>
                    </a:lnTo>
                    <a:lnTo>
                      <a:pt x="552" y="136"/>
                    </a:lnTo>
                    <a:lnTo>
                      <a:pt x="577" y="136"/>
                    </a:lnTo>
                    <a:lnTo>
                      <a:pt x="601" y="135"/>
                    </a:lnTo>
                    <a:lnTo>
                      <a:pt x="626" y="135"/>
                    </a:lnTo>
                    <a:lnTo>
                      <a:pt x="649" y="134"/>
                    </a:lnTo>
                    <a:lnTo>
                      <a:pt x="672" y="133"/>
                    </a:lnTo>
                    <a:lnTo>
                      <a:pt x="694" y="132"/>
                    </a:lnTo>
                    <a:lnTo>
                      <a:pt x="714" y="131"/>
                    </a:lnTo>
                    <a:lnTo>
                      <a:pt x="734" y="130"/>
                    </a:lnTo>
                    <a:lnTo>
                      <a:pt x="753" y="130"/>
                    </a:lnTo>
                    <a:lnTo>
                      <a:pt x="770" y="129"/>
                    </a:lnTo>
                    <a:lnTo>
                      <a:pt x="798" y="124"/>
                    </a:lnTo>
                    <a:lnTo>
                      <a:pt x="824" y="119"/>
                    </a:lnTo>
                    <a:lnTo>
                      <a:pt x="849" y="114"/>
                    </a:lnTo>
                    <a:lnTo>
                      <a:pt x="874" y="109"/>
                    </a:lnTo>
                    <a:lnTo>
                      <a:pt x="897" y="103"/>
                    </a:lnTo>
                    <a:lnTo>
                      <a:pt x="920" y="98"/>
                    </a:lnTo>
                    <a:lnTo>
                      <a:pt x="942" y="92"/>
                    </a:lnTo>
                    <a:lnTo>
                      <a:pt x="963" y="84"/>
                    </a:lnTo>
                    <a:lnTo>
                      <a:pt x="985" y="77"/>
                    </a:lnTo>
                    <a:lnTo>
                      <a:pt x="1006" y="70"/>
                    </a:lnTo>
                    <a:lnTo>
                      <a:pt x="1026" y="62"/>
                    </a:lnTo>
                    <a:lnTo>
                      <a:pt x="1048" y="54"/>
                    </a:lnTo>
                    <a:lnTo>
                      <a:pt x="1068" y="45"/>
                    </a:lnTo>
                    <a:lnTo>
                      <a:pt x="1089" y="35"/>
                    </a:lnTo>
                    <a:lnTo>
                      <a:pt x="1111" y="24"/>
                    </a:lnTo>
                    <a:lnTo>
                      <a:pt x="1132" y="11"/>
                    </a:lnTo>
                    <a:lnTo>
                      <a:pt x="1132" y="41"/>
                    </a:lnTo>
                    <a:lnTo>
                      <a:pt x="1106" y="53"/>
                    </a:lnTo>
                    <a:lnTo>
                      <a:pt x="1082" y="64"/>
                    </a:lnTo>
                    <a:lnTo>
                      <a:pt x="1060" y="74"/>
                    </a:lnTo>
                    <a:lnTo>
                      <a:pt x="1038" y="83"/>
                    </a:lnTo>
                    <a:lnTo>
                      <a:pt x="1017" y="93"/>
                    </a:lnTo>
                    <a:lnTo>
                      <a:pt x="997" y="100"/>
                    </a:lnTo>
                    <a:lnTo>
                      <a:pt x="976" y="107"/>
                    </a:lnTo>
                    <a:lnTo>
                      <a:pt x="957" y="113"/>
                    </a:lnTo>
                    <a:lnTo>
                      <a:pt x="937" y="119"/>
                    </a:lnTo>
                    <a:lnTo>
                      <a:pt x="915" y="124"/>
                    </a:lnTo>
                    <a:lnTo>
                      <a:pt x="895" y="128"/>
                    </a:lnTo>
                    <a:lnTo>
                      <a:pt x="873" y="133"/>
                    </a:lnTo>
                    <a:lnTo>
                      <a:pt x="849" y="137"/>
                    </a:lnTo>
                    <a:lnTo>
                      <a:pt x="825" y="140"/>
                    </a:lnTo>
                    <a:lnTo>
                      <a:pt x="799" y="144"/>
                    </a:lnTo>
                    <a:lnTo>
                      <a:pt x="770" y="148"/>
                    </a:lnTo>
                    <a:lnTo>
                      <a:pt x="751" y="149"/>
                    </a:lnTo>
                    <a:lnTo>
                      <a:pt x="732" y="150"/>
                    </a:lnTo>
                    <a:lnTo>
                      <a:pt x="710" y="151"/>
                    </a:lnTo>
                    <a:lnTo>
                      <a:pt x="687" y="153"/>
                    </a:lnTo>
                    <a:lnTo>
                      <a:pt x="663" y="153"/>
                    </a:lnTo>
                    <a:lnTo>
                      <a:pt x="639" y="154"/>
                    </a:lnTo>
                    <a:lnTo>
                      <a:pt x="614" y="155"/>
                    </a:lnTo>
                    <a:lnTo>
                      <a:pt x="587" y="156"/>
                    </a:lnTo>
                    <a:lnTo>
                      <a:pt x="561" y="156"/>
                    </a:lnTo>
                    <a:lnTo>
                      <a:pt x="533" y="156"/>
                    </a:lnTo>
                    <a:lnTo>
                      <a:pt x="506" y="156"/>
                    </a:lnTo>
                    <a:lnTo>
                      <a:pt x="478" y="156"/>
                    </a:lnTo>
                    <a:lnTo>
                      <a:pt x="449" y="155"/>
                    </a:lnTo>
                    <a:lnTo>
                      <a:pt x="421" y="154"/>
                    </a:lnTo>
                    <a:lnTo>
                      <a:pt x="392" y="153"/>
                    </a:lnTo>
                    <a:lnTo>
                      <a:pt x="364" y="150"/>
                    </a:lnTo>
                    <a:lnTo>
                      <a:pt x="335" y="148"/>
                    </a:lnTo>
                    <a:lnTo>
                      <a:pt x="308" y="145"/>
                    </a:lnTo>
                    <a:lnTo>
                      <a:pt x="280" y="142"/>
                    </a:lnTo>
                    <a:lnTo>
                      <a:pt x="253" y="138"/>
                    </a:lnTo>
                    <a:lnTo>
                      <a:pt x="227" y="133"/>
                    </a:lnTo>
                    <a:lnTo>
                      <a:pt x="201" y="128"/>
                    </a:lnTo>
                    <a:lnTo>
                      <a:pt x="176" y="123"/>
                    </a:lnTo>
                    <a:lnTo>
                      <a:pt x="152" y="116"/>
                    </a:lnTo>
                    <a:lnTo>
                      <a:pt x="129" y="109"/>
                    </a:lnTo>
                    <a:lnTo>
                      <a:pt x="107" y="101"/>
                    </a:lnTo>
                    <a:lnTo>
                      <a:pt x="86" y="92"/>
                    </a:lnTo>
                    <a:lnTo>
                      <a:pt x="67" y="82"/>
                    </a:lnTo>
                    <a:lnTo>
                      <a:pt x="49" y="71"/>
                    </a:lnTo>
                    <a:lnTo>
                      <a:pt x="33" y="60"/>
                    </a:lnTo>
                    <a:lnTo>
                      <a:pt x="17" y="47"/>
                    </a:lnTo>
                    <a:lnTo>
                      <a:pt x="4" y="34"/>
                    </a:lnTo>
                    <a:lnTo>
                      <a:pt x="0"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8" name="Freeform 54"/>
              <p:cNvSpPr>
                <a:spLocks/>
              </p:cNvSpPr>
              <p:nvPr/>
            </p:nvSpPr>
            <p:spPr bwMode="auto">
              <a:xfrm>
                <a:off x="2831" y="2471"/>
                <a:ext cx="88" cy="97"/>
              </a:xfrm>
              <a:custGeom>
                <a:avLst/>
                <a:gdLst>
                  <a:gd name="T0" fmla="*/ 18 w 174"/>
                  <a:gd name="T1" fmla="*/ 163 h 194"/>
                  <a:gd name="T2" fmla="*/ 36 w 174"/>
                  <a:gd name="T3" fmla="*/ 133 h 194"/>
                  <a:gd name="T4" fmla="*/ 34 w 174"/>
                  <a:gd name="T5" fmla="*/ 102 h 194"/>
                  <a:gd name="T6" fmla="*/ 5 w 174"/>
                  <a:gd name="T7" fmla="*/ 89 h 194"/>
                  <a:gd name="T8" fmla="*/ 2 w 174"/>
                  <a:gd name="T9" fmla="*/ 68 h 194"/>
                  <a:gd name="T10" fmla="*/ 0 w 174"/>
                  <a:gd name="T11" fmla="*/ 50 h 194"/>
                  <a:gd name="T12" fmla="*/ 0 w 174"/>
                  <a:gd name="T13" fmla="*/ 37 h 194"/>
                  <a:gd name="T14" fmla="*/ 3 w 174"/>
                  <a:gd name="T15" fmla="*/ 27 h 194"/>
                  <a:gd name="T16" fmla="*/ 9 w 174"/>
                  <a:gd name="T17" fmla="*/ 19 h 194"/>
                  <a:gd name="T18" fmla="*/ 19 w 174"/>
                  <a:gd name="T19" fmla="*/ 13 h 194"/>
                  <a:gd name="T20" fmla="*/ 35 w 174"/>
                  <a:gd name="T21" fmla="*/ 7 h 194"/>
                  <a:gd name="T22" fmla="*/ 57 w 174"/>
                  <a:gd name="T23" fmla="*/ 0 h 194"/>
                  <a:gd name="T24" fmla="*/ 121 w 174"/>
                  <a:gd name="T25" fmla="*/ 4 h 194"/>
                  <a:gd name="T26" fmla="*/ 139 w 174"/>
                  <a:gd name="T27" fmla="*/ 8 h 194"/>
                  <a:gd name="T28" fmla="*/ 153 w 174"/>
                  <a:gd name="T29" fmla="*/ 12 h 194"/>
                  <a:gd name="T30" fmla="*/ 163 w 174"/>
                  <a:gd name="T31" fmla="*/ 17 h 194"/>
                  <a:gd name="T32" fmla="*/ 169 w 174"/>
                  <a:gd name="T33" fmla="*/ 24 h 194"/>
                  <a:gd name="T34" fmla="*/ 173 w 174"/>
                  <a:gd name="T35" fmla="*/ 33 h 194"/>
                  <a:gd name="T36" fmla="*/ 174 w 174"/>
                  <a:gd name="T37" fmla="*/ 45 h 194"/>
                  <a:gd name="T38" fmla="*/ 173 w 174"/>
                  <a:gd name="T39" fmla="*/ 62 h 194"/>
                  <a:gd name="T40" fmla="*/ 170 w 174"/>
                  <a:gd name="T41" fmla="*/ 84 h 194"/>
                  <a:gd name="T42" fmla="*/ 142 w 174"/>
                  <a:gd name="T43" fmla="*/ 99 h 194"/>
                  <a:gd name="T44" fmla="*/ 143 w 174"/>
                  <a:gd name="T45" fmla="*/ 131 h 194"/>
                  <a:gd name="T46" fmla="*/ 165 w 174"/>
                  <a:gd name="T47" fmla="*/ 172 h 194"/>
                  <a:gd name="T48" fmla="*/ 87 w 174"/>
                  <a:gd name="T49" fmla="*/ 194 h 194"/>
                  <a:gd name="T50" fmla="*/ 18 w 174"/>
                  <a:gd name="T51" fmla="*/ 16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4" h="194">
                    <a:moveTo>
                      <a:pt x="18" y="163"/>
                    </a:moveTo>
                    <a:lnTo>
                      <a:pt x="36" y="133"/>
                    </a:lnTo>
                    <a:lnTo>
                      <a:pt x="34" y="102"/>
                    </a:lnTo>
                    <a:lnTo>
                      <a:pt x="5" y="89"/>
                    </a:lnTo>
                    <a:lnTo>
                      <a:pt x="2" y="68"/>
                    </a:lnTo>
                    <a:lnTo>
                      <a:pt x="0" y="50"/>
                    </a:lnTo>
                    <a:lnTo>
                      <a:pt x="0" y="37"/>
                    </a:lnTo>
                    <a:lnTo>
                      <a:pt x="3" y="27"/>
                    </a:lnTo>
                    <a:lnTo>
                      <a:pt x="9" y="19"/>
                    </a:lnTo>
                    <a:lnTo>
                      <a:pt x="19" y="13"/>
                    </a:lnTo>
                    <a:lnTo>
                      <a:pt x="35" y="7"/>
                    </a:lnTo>
                    <a:lnTo>
                      <a:pt x="57" y="0"/>
                    </a:lnTo>
                    <a:lnTo>
                      <a:pt x="121" y="4"/>
                    </a:lnTo>
                    <a:lnTo>
                      <a:pt x="139" y="8"/>
                    </a:lnTo>
                    <a:lnTo>
                      <a:pt x="153" y="12"/>
                    </a:lnTo>
                    <a:lnTo>
                      <a:pt x="163" y="17"/>
                    </a:lnTo>
                    <a:lnTo>
                      <a:pt x="169" y="24"/>
                    </a:lnTo>
                    <a:lnTo>
                      <a:pt x="173" y="33"/>
                    </a:lnTo>
                    <a:lnTo>
                      <a:pt x="174" y="45"/>
                    </a:lnTo>
                    <a:lnTo>
                      <a:pt x="173" y="62"/>
                    </a:lnTo>
                    <a:lnTo>
                      <a:pt x="170" y="84"/>
                    </a:lnTo>
                    <a:lnTo>
                      <a:pt x="142" y="99"/>
                    </a:lnTo>
                    <a:lnTo>
                      <a:pt x="143" y="131"/>
                    </a:lnTo>
                    <a:lnTo>
                      <a:pt x="165" y="172"/>
                    </a:lnTo>
                    <a:lnTo>
                      <a:pt x="87" y="194"/>
                    </a:lnTo>
                    <a:lnTo>
                      <a:pt x="18" y="163"/>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9" name="Freeform 55"/>
              <p:cNvSpPr>
                <a:spLocks/>
              </p:cNvSpPr>
              <p:nvPr/>
            </p:nvSpPr>
            <p:spPr bwMode="auto">
              <a:xfrm>
                <a:off x="2530" y="2308"/>
                <a:ext cx="668" cy="442"/>
              </a:xfrm>
              <a:custGeom>
                <a:avLst/>
                <a:gdLst>
                  <a:gd name="T0" fmla="*/ 32 w 1336"/>
                  <a:gd name="T1" fmla="*/ 474 h 884"/>
                  <a:gd name="T2" fmla="*/ 49 w 1336"/>
                  <a:gd name="T3" fmla="*/ 403 h 884"/>
                  <a:gd name="T4" fmla="*/ 62 w 1336"/>
                  <a:gd name="T5" fmla="*/ 345 h 884"/>
                  <a:gd name="T6" fmla="*/ 73 w 1336"/>
                  <a:gd name="T7" fmla="*/ 298 h 884"/>
                  <a:gd name="T8" fmla="*/ 86 w 1336"/>
                  <a:gd name="T9" fmla="*/ 258 h 884"/>
                  <a:gd name="T10" fmla="*/ 107 w 1336"/>
                  <a:gd name="T11" fmla="*/ 224 h 884"/>
                  <a:gd name="T12" fmla="*/ 136 w 1336"/>
                  <a:gd name="T13" fmla="*/ 190 h 884"/>
                  <a:gd name="T14" fmla="*/ 179 w 1336"/>
                  <a:gd name="T15" fmla="*/ 157 h 884"/>
                  <a:gd name="T16" fmla="*/ 240 w 1336"/>
                  <a:gd name="T17" fmla="*/ 118 h 884"/>
                  <a:gd name="T18" fmla="*/ 765 w 1336"/>
                  <a:gd name="T19" fmla="*/ 27 h 884"/>
                  <a:gd name="T20" fmla="*/ 863 w 1336"/>
                  <a:gd name="T21" fmla="*/ 45 h 884"/>
                  <a:gd name="T22" fmla="*/ 944 w 1336"/>
                  <a:gd name="T23" fmla="*/ 66 h 884"/>
                  <a:gd name="T24" fmla="*/ 1013 w 1336"/>
                  <a:gd name="T25" fmla="*/ 91 h 884"/>
                  <a:gd name="T26" fmla="*/ 1072 w 1336"/>
                  <a:gd name="T27" fmla="*/ 123 h 884"/>
                  <a:gd name="T28" fmla="*/ 1124 w 1336"/>
                  <a:gd name="T29" fmla="*/ 166 h 884"/>
                  <a:gd name="T30" fmla="*/ 1170 w 1336"/>
                  <a:gd name="T31" fmla="*/ 222 h 884"/>
                  <a:gd name="T32" fmla="*/ 1212 w 1336"/>
                  <a:gd name="T33" fmla="*/ 293 h 884"/>
                  <a:gd name="T34" fmla="*/ 1256 w 1336"/>
                  <a:gd name="T35" fmla="*/ 382 h 884"/>
                  <a:gd name="T36" fmla="*/ 1272 w 1336"/>
                  <a:gd name="T37" fmla="*/ 748 h 884"/>
                  <a:gd name="T38" fmla="*/ 1309 w 1336"/>
                  <a:gd name="T39" fmla="*/ 674 h 884"/>
                  <a:gd name="T40" fmla="*/ 1266 w 1336"/>
                  <a:gd name="T41" fmla="*/ 307 h 884"/>
                  <a:gd name="T42" fmla="*/ 1216 w 1336"/>
                  <a:gd name="T43" fmla="*/ 228 h 884"/>
                  <a:gd name="T44" fmla="*/ 1167 w 1336"/>
                  <a:gd name="T45" fmla="*/ 165 h 884"/>
                  <a:gd name="T46" fmla="*/ 1115 w 1336"/>
                  <a:gd name="T47" fmla="*/ 116 h 884"/>
                  <a:gd name="T48" fmla="*/ 1057 w 1336"/>
                  <a:gd name="T49" fmla="*/ 79 h 884"/>
                  <a:gd name="T50" fmla="*/ 991 w 1336"/>
                  <a:gd name="T51" fmla="*/ 51 h 884"/>
                  <a:gd name="T52" fmla="*/ 913 w 1336"/>
                  <a:gd name="T53" fmla="*/ 28 h 884"/>
                  <a:gd name="T54" fmla="*/ 819 w 1336"/>
                  <a:gd name="T55" fmla="*/ 9 h 884"/>
                  <a:gd name="T56" fmla="*/ 394 w 1336"/>
                  <a:gd name="T57" fmla="*/ 27 h 884"/>
                  <a:gd name="T58" fmla="*/ 204 w 1336"/>
                  <a:gd name="T59" fmla="*/ 102 h 884"/>
                  <a:gd name="T60" fmla="*/ 144 w 1336"/>
                  <a:gd name="T61" fmla="*/ 140 h 884"/>
                  <a:gd name="T62" fmla="*/ 100 w 1336"/>
                  <a:gd name="T63" fmla="*/ 175 h 884"/>
                  <a:gd name="T64" fmla="*/ 68 w 1336"/>
                  <a:gd name="T65" fmla="*/ 214 h 884"/>
                  <a:gd name="T66" fmla="*/ 45 w 1336"/>
                  <a:gd name="T67" fmla="*/ 255 h 884"/>
                  <a:gd name="T68" fmla="*/ 30 w 1336"/>
                  <a:gd name="T69" fmla="*/ 304 h 884"/>
                  <a:gd name="T70" fmla="*/ 18 w 1336"/>
                  <a:gd name="T71" fmla="*/ 363 h 884"/>
                  <a:gd name="T72" fmla="*/ 9 w 1336"/>
                  <a:gd name="T73" fmla="*/ 433 h 884"/>
                  <a:gd name="T74" fmla="*/ 0 w 1336"/>
                  <a:gd name="T75" fmla="*/ 862 h 884"/>
                  <a:gd name="T76" fmla="*/ 4 w 1336"/>
                  <a:gd name="T77" fmla="*/ 865 h 884"/>
                  <a:gd name="T78" fmla="*/ 12 w 1336"/>
                  <a:gd name="T79" fmla="*/ 873 h 884"/>
                  <a:gd name="T80" fmla="*/ 22 w 1336"/>
                  <a:gd name="T81" fmla="*/ 881 h 884"/>
                  <a:gd name="T82" fmla="*/ 32 w 1336"/>
                  <a:gd name="T83" fmla="*/ 884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36" h="884">
                    <a:moveTo>
                      <a:pt x="32" y="884"/>
                    </a:moveTo>
                    <a:lnTo>
                      <a:pt x="32" y="474"/>
                    </a:lnTo>
                    <a:lnTo>
                      <a:pt x="41" y="436"/>
                    </a:lnTo>
                    <a:lnTo>
                      <a:pt x="49" y="403"/>
                    </a:lnTo>
                    <a:lnTo>
                      <a:pt x="56" y="372"/>
                    </a:lnTo>
                    <a:lnTo>
                      <a:pt x="62" y="345"/>
                    </a:lnTo>
                    <a:lnTo>
                      <a:pt x="67" y="320"/>
                    </a:lnTo>
                    <a:lnTo>
                      <a:pt x="73" y="298"/>
                    </a:lnTo>
                    <a:lnTo>
                      <a:pt x="79" y="277"/>
                    </a:lnTo>
                    <a:lnTo>
                      <a:pt x="86" y="258"/>
                    </a:lnTo>
                    <a:lnTo>
                      <a:pt x="96" y="240"/>
                    </a:lnTo>
                    <a:lnTo>
                      <a:pt x="107" y="224"/>
                    </a:lnTo>
                    <a:lnTo>
                      <a:pt x="120" y="208"/>
                    </a:lnTo>
                    <a:lnTo>
                      <a:pt x="136" y="190"/>
                    </a:lnTo>
                    <a:lnTo>
                      <a:pt x="156" y="174"/>
                    </a:lnTo>
                    <a:lnTo>
                      <a:pt x="179" y="157"/>
                    </a:lnTo>
                    <a:lnTo>
                      <a:pt x="207" y="139"/>
                    </a:lnTo>
                    <a:lnTo>
                      <a:pt x="240" y="118"/>
                    </a:lnTo>
                    <a:lnTo>
                      <a:pt x="385" y="63"/>
                    </a:lnTo>
                    <a:lnTo>
                      <a:pt x="765" y="27"/>
                    </a:lnTo>
                    <a:lnTo>
                      <a:pt x="816" y="36"/>
                    </a:lnTo>
                    <a:lnTo>
                      <a:pt x="863" y="45"/>
                    </a:lnTo>
                    <a:lnTo>
                      <a:pt x="905" y="54"/>
                    </a:lnTo>
                    <a:lnTo>
                      <a:pt x="944" y="66"/>
                    </a:lnTo>
                    <a:lnTo>
                      <a:pt x="981" y="78"/>
                    </a:lnTo>
                    <a:lnTo>
                      <a:pt x="1013" y="91"/>
                    </a:lnTo>
                    <a:lnTo>
                      <a:pt x="1044" y="106"/>
                    </a:lnTo>
                    <a:lnTo>
                      <a:pt x="1072" y="123"/>
                    </a:lnTo>
                    <a:lnTo>
                      <a:pt x="1098" y="144"/>
                    </a:lnTo>
                    <a:lnTo>
                      <a:pt x="1124" y="166"/>
                    </a:lnTo>
                    <a:lnTo>
                      <a:pt x="1147" y="192"/>
                    </a:lnTo>
                    <a:lnTo>
                      <a:pt x="1170" y="222"/>
                    </a:lnTo>
                    <a:lnTo>
                      <a:pt x="1191" y="255"/>
                    </a:lnTo>
                    <a:lnTo>
                      <a:pt x="1212" y="293"/>
                    </a:lnTo>
                    <a:lnTo>
                      <a:pt x="1235" y="336"/>
                    </a:lnTo>
                    <a:lnTo>
                      <a:pt x="1256" y="382"/>
                    </a:lnTo>
                    <a:lnTo>
                      <a:pt x="1272" y="656"/>
                    </a:lnTo>
                    <a:lnTo>
                      <a:pt x="1272" y="748"/>
                    </a:lnTo>
                    <a:lnTo>
                      <a:pt x="1336" y="785"/>
                    </a:lnTo>
                    <a:lnTo>
                      <a:pt x="1309" y="674"/>
                    </a:lnTo>
                    <a:lnTo>
                      <a:pt x="1293" y="355"/>
                    </a:lnTo>
                    <a:lnTo>
                      <a:pt x="1266" y="307"/>
                    </a:lnTo>
                    <a:lnTo>
                      <a:pt x="1241" y="266"/>
                    </a:lnTo>
                    <a:lnTo>
                      <a:pt x="1216" y="228"/>
                    </a:lnTo>
                    <a:lnTo>
                      <a:pt x="1191" y="194"/>
                    </a:lnTo>
                    <a:lnTo>
                      <a:pt x="1167" y="165"/>
                    </a:lnTo>
                    <a:lnTo>
                      <a:pt x="1141" y="139"/>
                    </a:lnTo>
                    <a:lnTo>
                      <a:pt x="1115" y="116"/>
                    </a:lnTo>
                    <a:lnTo>
                      <a:pt x="1087" y="96"/>
                    </a:lnTo>
                    <a:lnTo>
                      <a:pt x="1057" y="79"/>
                    </a:lnTo>
                    <a:lnTo>
                      <a:pt x="1025" y="65"/>
                    </a:lnTo>
                    <a:lnTo>
                      <a:pt x="991" y="51"/>
                    </a:lnTo>
                    <a:lnTo>
                      <a:pt x="953" y="39"/>
                    </a:lnTo>
                    <a:lnTo>
                      <a:pt x="913" y="28"/>
                    </a:lnTo>
                    <a:lnTo>
                      <a:pt x="868" y="19"/>
                    </a:lnTo>
                    <a:lnTo>
                      <a:pt x="819" y="9"/>
                    </a:lnTo>
                    <a:lnTo>
                      <a:pt x="765" y="0"/>
                    </a:lnTo>
                    <a:lnTo>
                      <a:pt x="394" y="27"/>
                    </a:lnTo>
                    <a:lnTo>
                      <a:pt x="240" y="82"/>
                    </a:lnTo>
                    <a:lnTo>
                      <a:pt x="204" y="102"/>
                    </a:lnTo>
                    <a:lnTo>
                      <a:pt x="172" y="120"/>
                    </a:lnTo>
                    <a:lnTo>
                      <a:pt x="144" y="140"/>
                    </a:lnTo>
                    <a:lnTo>
                      <a:pt x="121" y="158"/>
                    </a:lnTo>
                    <a:lnTo>
                      <a:pt x="100" y="175"/>
                    </a:lnTo>
                    <a:lnTo>
                      <a:pt x="82" y="194"/>
                    </a:lnTo>
                    <a:lnTo>
                      <a:pt x="68" y="214"/>
                    </a:lnTo>
                    <a:lnTo>
                      <a:pt x="55" y="234"/>
                    </a:lnTo>
                    <a:lnTo>
                      <a:pt x="45" y="255"/>
                    </a:lnTo>
                    <a:lnTo>
                      <a:pt x="37" y="279"/>
                    </a:lnTo>
                    <a:lnTo>
                      <a:pt x="30" y="304"/>
                    </a:lnTo>
                    <a:lnTo>
                      <a:pt x="23" y="333"/>
                    </a:lnTo>
                    <a:lnTo>
                      <a:pt x="18" y="363"/>
                    </a:lnTo>
                    <a:lnTo>
                      <a:pt x="13" y="397"/>
                    </a:lnTo>
                    <a:lnTo>
                      <a:pt x="9" y="433"/>
                    </a:lnTo>
                    <a:lnTo>
                      <a:pt x="4" y="474"/>
                    </a:lnTo>
                    <a:lnTo>
                      <a:pt x="0" y="862"/>
                    </a:lnTo>
                    <a:lnTo>
                      <a:pt x="1" y="863"/>
                    </a:lnTo>
                    <a:lnTo>
                      <a:pt x="4" y="865"/>
                    </a:lnTo>
                    <a:lnTo>
                      <a:pt x="7" y="869"/>
                    </a:lnTo>
                    <a:lnTo>
                      <a:pt x="12" y="873"/>
                    </a:lnTo>
                    <a:lnTo>
                      <a:pt x="17" y="877"/>
                    </a:lnTo>
                    <a:lnTo>
                      <a:pt x="22" y="881"/>
                    </a:lnTo>
                    <a:lnTo>
                      <a:pt x="28" y="883"/>
                    </a:lnTo>
                    <a:lnTo>
                      <a:pt x="32" y="884"/>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0" name="Freeform 56"/>
              <p:cNvSpPr>
                <a:spLocks/>
              </p:cNvSpPr>
              <p:nvPr/>
            </p:nvSpPr>
            <p:spPr bwMode="auto">
              <a:xfrm>
                <a:off x="2523" y="2723"/>
                <a:ext cx="48" cy="47"/>
              </a:xfrm>
              <a:custGeom>
                <a:avLst/>
                <a:gdLst>
                  <a:gd name="T0" fmla="*/ 0 w 94"/>
                  <a:gd name="T1" fmla="*/ 0 h 95"/>
                  <a:gd name="T2" fmla="*/ 78 w 94"/>
                  <a:gd name="T3" fmla="*/ 22 h 95"/>
                  <a:gd name="T4" fmla="*/ 94 w 94"/>
                  <a:gd name="T5" fmla="*/ 69 h 95"/>
                  <a:gd name="T6" fmla="*/ 42 w 94"/>
                  <a:gd name="T7" fmla="*/ 95 h 95"/>
                  <a:gd name="T8" fmla="*/ 0 w 94"/>
                  <a:gd name="T9" fmla="*/ 83 h 95"/>
                  <a:gd name="T10" fmla="*/ 0 w 94"/>
                  <a:gd name="T11" fmla="*/ 0 h 95"/>
                </a:gdLst>
                <a:ahLst/>
                <a:cxnLst>
                  <a:cxn ang="0">
                    <a:pos x="T0" y="T1"/>
                  </a:cxn>
                  <a:cxn ang="0">
                    <a:pos x="T2" y="T3"/>
                  </a:cxn>
                  <a:cxn ang="0">
                    <a:pos x="T4" y="T5"/>
                  </a:cxn>
                  <a:cxn ang="0">
                    <a:pos x="T6" y="T7"/>
                  </a:cxn>
                  <a:cxn ang="0">
                    <a:pos x="T8" y="T9"/>
                  </a:cxn>
                  <a:cxn ang="0">
                    <a:pos x="T10" y="T11"/>
                  </a:cxn>
                </a:cxnLst>
                <a:rect l="0" t="0" r="r" b="b"/>
                <a:pathLst>
                  <a:path w="94" h="95">
                    <a:moveTo>
                      <a:pt x="0" y="0"/>
                    </a:moveTo>
                    <a:lnTo>
                      <a:pt x="78" y="22"/>
                    </a:lnTo>
                    <a:lnTo>
                      <a:pt x="94" y="69"/>
                    </a:lnTo>
                    <a:lnTo>
                      <a:pt x="42" y="95"/>
                    </a:lnTo>
                    <a:lnTo>
                      <a:pt x="0" y="83"/>
                    </a:lnTo>
                    <a:lnTo>
                      <a:pt x="0"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1" name="Freeform 57"/>
              <p:cNvSpPr>
                <a:spLocks/>
              </p:cNvSpPr>
              <p:nvPr/>
            </p:nvSpPr>
            <p:spPr bwMode="auto">
              <a:xfrm>
                <a:off x="3158" y="2653"/>
                <a:ext cx="38" cy="50"/>
              </a:xfrm>
              <a:custGeom>
                <a:avLst/>
                <a:gdLst>
                  <a:gd name="T0" fmla="*/ 0 w 75"/>
                  <a:gd name="T1" fmla="*/ 0 h 101"/>
                  <a:gd name="T2" fmla="*/ 75 w 75"/>
                  <a:gd name="T3" fmla="*/ 10 h 101"/>
                  <a:gd name="T4" fmla="*/ 75 w 75"/>
                  <a:gd name="T5" fmla="*/ 99 h 101"/>
                  <a:gd name="T6" fmla="*/ 54 w 75"/>
                  <a:gd name="T7" fmla="*/ 101 h 101"/>
                  <a:gd name="T8" fmla="*/ 4 w 75"/>
                  <a:gd name="T9" fmla="*/ 74 h 101"/>
                  <a:gd name="T10" fmla="*/ 0 w 75"/>
                  <a:gd name="T11" fmla="*/ 0 h 101"/>
                </a:gdLst>
                <a:ahLst/>
                <a:cxnLst>
                  <a:cxn ang="0">
                    <a:pos x="T0" y="T1"/>
                  </a:cxn>
                  <a:cxn ang="0">
                    <a:pos x="T2" y="T3"/>
                  </a:cxn>
                  <a:cxn ang="0">
                    <a:pos x="T4" y="T5"/>
                  </a:cxn>
                  <a:cxn ang="0">
                    <a:pos x="T6" y="T7"/>
                  </a:cxn>
                  <a:cxn ang="0">
                    <a:pos x="T8" y="T9"/>
                  </a:cxn>
                  <a:cxn ang="0">
                    <a:pos x="T10" y="T11"/>
                  </a:cxn>
                </a:cxnLst>
                <a:rect l="0" t="0" r="r" b="b"/>
                <a:pathLst>
                  <a:path w="75" h="101">
                    <a:moveTo>
                      <a:pt x="0" y="0"/>
                    </a:moveTo>
                    <a:lnTo>
                      <a:pt x="75" y="10"/>
                    </a:lnTo>
                    <a:lnTo>
                      <a:pt x="75" y="99"/>
                    </a:lnTo>
                    <a:lnTo>
                      <a:pt x="54" y="101"/>
                    </a:lnTo>
                    <a:lnTo>
                      <a:pt x="4" y="74"/>
                    </a:lnTo>
                    <a:lnTo>
                      <a:pt x="0"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spTree>
    <p:extLst>
      <p:ext uri="{BB962C8B-B14F-4D97-AF65-F5344CB8AC3E}">
        <p14:creationId xmlns:p14="http://schemas.microsoft.com/office/powerpoint/2010/main" val="74078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b="1" dirty="0" smtClean="0"/>
              <a:t>Economically Feasible</a:t>
            </a:r>
          </a:p>
        </p:txBody>
      </p:sp>
      <p:sp>
        <p:nvSpPr>
          <p:cNvPr id="2" name="Content Placeholder 1"/>
          <p:cNvSpPr>
            <a:spLocks noGrp="1"/>
          </p:cNvSpPr>
          <p:nvPr>
            <p:ph idx="1"/>
          </p:nvPr>
        </p:nvSpPr>
        <p:spPr>
          <a:xfrm>
            <a:off x="179512" y="1484784"/>
            <a:ext cx="6400800" cy="4690051"/>
          </a:xfrm>
        </p:spPr>
        <p:txBody>
          <a:bodyPr>
            <a:normAutofit/>
          </a:bodyPr>
          <a:lstStyle/>
          <a:p>
            <a:r>
              <a:rPr lang="en-US" sz="2800" dirty="0" smtClean="0">
                <a:latin typeface="Arial" pitchFamily="34" charset="0"/>
                <a:cs typeface="Arial" pitchFamily="34" charset="0"/>
              </a:rPr>
              <a:t>Use of low-cost, low-technology systems</a:t>
            </a:r>
          </a:p>
          <a:p>
            <a:r>
              <a:rPr lang="en-US" sz="2800" dirty="0" smtClean="0">
                <a:latin typeface="Arial" pitchFamily="34" charset="0"/>
                <a:cs typeface="Arial" pitchFamily="34" charset="0"/>
              </a:rPr>
              <a:t>No need for complex and expensive infrastructure (e.g. infrastructure to provide natural gas/propane).</a:t>
            </a:r>
          </a:p>
          <a:p>
            <a:r>
              <a:rPr lang="en-US" sz="2800" dirty="0" smtClean="0">
                <a:latin typeface="Arial" pitchFamily="34" charset="0"/>
                <a:cs typeface="Arial" pitchFamily="34" charset="0"/>
              </a:rPr>
              <a:t>Promote higher-value wood products; generate woody co-products for energy</a:t>
            </a:r>
          </a:p>
        </p:txBody>
      </p:sp>
      <p:sp>
        <p:nvSpPr>
          <p:cNvPr id="3" name="Slide Number Placeholder 2"/>
          <p:cNvSpPr>
            <a:spLocks noGrp="1"/>
          </p:cNvSpPr>
          <p:nvPr>
            <p:ph type="sldNum" sz="quarter" idx="12"/>
          </p:nvPr>
        </p:nvSpPr>
        <p:spPr/>
        <p:txBody>
          <a:bodyPr/>
          <a:lstStyle/>
          <a:p>
            <a:fld id="{0D5A3DC2-3C2A-48BD-85CD-711F655D94CC}" type="slidenum">
              <a:rPr lang="en-US" smtClean="0">
                <a:solidFill>
                  <a:prstClr val="black">
                    <a:tint val="75000"/>
                  </a:prstClr>
                </a:solidFill>
              </a:rPr>
              <a:pPr/>
              <a:t>9</a:t>
            </a:fld>
            <a:endParaRPr lang="en-US">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953" y="1412776"/>
            <a:ext cx="2430105" cy="1822578"/>
          </a:xfrm>
          <a:prstGeom prst="rect">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001" y="3511521"/>
            <a:ext cx="2520280" cy="1890210"/>
          </a:xfrm>
          <a:prstGeom prst="rect">
            <a:avLst/>
          </a:prstGeom>
          <a:ln>
            <a:noFill/>
          </a:ln>
          <a:effectLst>
            <a:softEdge rad="112500"/>
          </a:effectLst>
        </p:spPr>
      </p:pic>
    </p:spTree>
    <p:extLst>
      <p:ext uri="{BB962C8B-B14F-4D97-AF65-F5344CB8AC3E}">
        <p14:creationId xmlns:p14="http://schemas.microsoft.com/office/powerpoint/2010/main" val="2815039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1970</TotalTime>
  <Words>3284</Words>
  <Application>Microsoft Office PowerPoint</Application>
  <PresentationFormat>On-screen Show (4:3)</PresentationFormat>
  <Paragraphs>427</Paragraphs>
  <Slides>40</Slides>
  <Notes>24</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5_Office Theme</vt:lpstr>
      <vt:lpstr>Office Theme</vt:lpstr>
      <vt:lpstr>1_Office Theme</vt:lpstr>
      <vt:lpstr>PowerPoint Presentation</vt:lpstr>
      <vt:lpstr>PowerPoint Presentation</vt:lpstr>
      <vt:lpstr>Wood Energy for Greener Economies in the Caucasus and Central Asia Region</vt:lpstr>
      <vt:lpstr>Wood Energy in the Green Economy</vt:lpstr>
      <vt:lpstr>Wood Energy</vt:lpstr>
      <vt:lpstr>Wood Energy in the Green Economy</vt:lpstr>
      <vt:lpstr>Wood Energy in a Green Economy:  Sustainable Resource Management</vt:lpstr>
      <vt:lpstr>Socially Acceptable: Wood Energy for Food Security</vt:lpstr>
      <vt:lpstr>Economically Feasible</vt:lpstr>
      <vt:lpstr>Environmentally Sound</vt:lpstr>
      <vt:lpstr>Maintaining Carbon in Growing Stocks and Products</vt:lpstr>
      <vt:lpstr>PowerPoint Presentation</vt:lpstr>
      <vt:lpstr>Use of firewood can have GHG emission reduction benefits</vt:lpstr>
      <vt:lpstr>Public Policy Reform: Wood Energy in a Green Economy in the CCA region</vt:lpstr>
      <vt:lpstr>Public Policy Framework: Wood Energy</vt:lpstr>
      <vt:lpstr> Public Policy for a Green Economy: Comprehensive Agenda</vt:lpstr>
      <vt:lpstr>Public Policy: Wood Energy Web</vt:lpstr>
      <vt:lpstr>Need for Policy Reform and Change</vt:lpstr>
      <vt:lpstr>Tools for reform: Land Management</vt:lpstr>
      <vt:lpstr>Example: Firewood</vt:lpstr>
      <vt:lpstr>Optimize Benefits of Firewood Use: Management</vt:lpstr>
      <vt:lpstr>PowerPoint Presentation</vt:lpstr>
      <vt:lpstr>Tools for Reform: Legal &amp; Socio-Economic</vt:lpstr>
      <vt:lpstr>Example: Uzbekistan </vt:lpstr>
      <vt:lpstr>Example: China</vt:lpstr>
      <vt:lpstr>Public Policy Recommendations</vt:lpstr>
      <vt:lpstr>Final Remarks: Wood Energy</vt:lpstr>
      <vt:lpstr>Final Remarks: Public Policy</vt:lpstr>
      <vt:lpstr>Thank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PeterOHara</dc:creator>
  <cp:lastModifiedBy>PeterOHara</cp:lastModifiedBy>
  <cp:revision>98</cp:revision>
  <cp:lastPrinted>2014-03-10T19:45:45Z</cp:lastPrinted>
  <dcterms:created xsi:type="dcterms:W3CDTF">2013-12-11T13:01:44Z</dcterms:created>
  <dcterms:modified xsi:type="dcterms:W3CDTF">2014-08-07T21:53:23Z</dcterms:modified>
</cp:coreProperties>
</file>