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80" d="100"/>
          <a:sy n="80" d="100"/>
        </p:scale>
        <p:origin x="-2226" y="-6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grpe/GRPE-66-18-Rev.3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498" y="1556792"/>
            <a:ext cx="9133014" cy="208823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General information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497" y="3789040"/>
            <a:ext cx="8658962" cy="19442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UNECE secretariat</a:t>
            </a:r>
          </a:p>
          <a:p>
            <a:pPr algn="l"/>
            <a:endParaRPr lang="en-GB" sz="1600" dirty="0" smtClean="0">
              <a:solidFill>
                <a:srgbClr val="002060"/>
              </a:solidFill>
            </a:endParaRP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Working Party on Pollution and Energy (GRPE)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66</a:t>
            </a:r>
            <a:r>
              <a:rPr lang="en-GB" sz="2200" baseline="30000" dirty="0" smtClean="0">
                <a:solidFill>
                  <a:srgbClr val="0070C0"/>
                </a:solidFill>
              </a:rPr>
              <a:t>th</a:t>
            </a:r>
            <a:r>
              <a:rPr lang="en-GB" sz="2200" dirty="0" smtClean="0">
                <a:solidFill>
                  <a:srgbClr val="0070C0"/>
                </a:solidFill>
              </a:rPr>
              <a:t> session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Geneva, 3-7 June 2013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033120" y="18864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GRPE-66-14-Rev.1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3-7 June 2012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3008784" y="193323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secretariat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784" y="274638"/>
            <a:ext cx="6401916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General information and</a:t>
            </a:r>
            <a:br>
              <a:rPr lang="en-GB" sz="3300" dirty="0" smtClean="0">
                <a:solidFill>
                  <a:schemeClr val="bg1"/>
                </a:solidFill>
              </a:rPr>
            </a:br>
            <a:r>
              <a:rPr lang="en-GB" sz="3300" dirty="0" smtClean="0">
                <a:solidFill>
                  <a:schemeClr val="bg1"/>
                </a:solidFill>
              </a:rPr>
              <a:t>updated agenda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2"/>
            <a:ext cx="8904194" cy="5069160"/>
          </a:xfrm>
        </p:spPr>
        <p:txBody>
          <a:bodyPr>
            <a:normAutofit fontScale="40000" lnSpcReduction="20000"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4000" dirty="0"/>
              <a:t>A provisional address list has been prepared: please check your coordinates (especially the email-address) and correct them, if necessary.</a:t>
            </a:r>
          </a:p>
          <a:p>
            <a:pPr marL="266700"/>
            <a:r>
              <a:rPr lang="en-GB" sz="4000" dirty="0"/>
              <a:t>If your name not listed fill out one of the registration forms annexed to the file.</a:t>
            </a:r>
          </a:p>
          <a:p>
            <a:pPr marL="266700"/>
            <a:r>
              <a:rPr lang="en-GB" sz="4000" dirty="0"/>
              <a:t>At the end of the session we will circulate the updated address list by email to all </a:t>
            </a:r>
            <a:r>
              <a:rPr lang="en-GB" sz="4000" dirty="0" smtClean="0"/>
              <a:t>participants.</a:t>
            </a:r>
          </a:p>
          <a:p>
            <a:pPr marL="266700" indent="-180975">
              <a:buFont typeface="Arial" pitchFamily="34" charset="0"/>
              <a:buChar char="•"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Tax </a:t>
            </a:r>
            <a:r>
              <a:rPr lang="en-GB" sz="40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4000" dirty="0"/>
              <a:t>For delegates of Contracting Parties: </a:t>
            </a:r>
            <a:r>
              <a:rPr lang="en-GB" sz="4000" dirty="0" smtClean="0"/>
              <a:t>as usual, tax </a:t>
            </a:r>
            <a:r>
              <a:rPr lang="en-GB" sz="4000" dirty="0"/>
              <a:t>free petrol coupons are </a:t>
            </a:r>
            <a:r>
              <a:rPr lang="en-GB" sz="4000" dirty="0" smtClean="0"/>
              <a:t>available</a:t>
            </a:r>
          </a:p>
          <a:p>
            <a:pPr marL="266700"/>
            <a:r>
              <a:rPr lang="en-GB" sz="4000" dirty="0" smtClean="0"/>
              <a:t>Please </a:t>
            </a:r>
            <a:r>
              <a:rPr lang="en-GB" sz="4000" dirty="0"/>
              <a:t>fill in the details requested and return them to the </a:t>
            </a:r>
            <a:r>
              <a:rPr lang="en-GB" sz="4000" dirty="0" smtClean="0"/>
              <a:t>secretariat</a:t>
            </a:r>
          </a:p>
          <a:p>
            <a:pPr marL="266700"/>
            <a:r>
              <a:rPr lang="en-GB" sz="4000" dirty="0" smtClean="0"/>
              <a:t>A </a:t>
            </a:r>
            <a:r>
              <a:rPr lang="en-GB" sz="4000" dirty="0"/>
              <a:t>copy of the Passport and the car registration paper are needed for this </a:t>
            </a:r>
            <a:r>
              <a:rPr lang="en-GB" sz="4000" dirty="0" smtClean="0"/>
              <a:t>purpose</a:t>
            </a:r>
            <a:endParaRPr lang="en-GB" sz="4000" dirty="0"/>
          </a:p>
          <a:p>
            <a:pPr marL="266700" indent="-180975">
              <a:buFont typeface="Arial" pitchFamily="34" charset="0"/>
              <a:buChar char="•"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/>
              <a:t>The </a:t>
            </a:r>
            <a:r>
              <a:rPr lang="en-GB" sz="4000" b="1" dirty="0"/>
              <a:t>next </a:t>
            </a:r>
            <a:r>
              <a:rPr lang="en-GB" sz="4000" b="1" dirty="0" smtClean="0"/>
              <a:t>extraordinary session</a:t>
            </a:r>
            <a:r>
              <a:rPr lang="en-GB" sz="4000" dirty="0" smtClean="0"/>
              <a:t> of </a:t>
            </a:r>
            <a:r>
              <a:rPr lang="en-GB" sz="4000" dirty="0"/>
              <a:t>GRPE </a:t>
            </a:r>
            <a:r>
              <a:rPr lang="en-GB" sz="4000" dirty="0" smtClean="0"/>
              <a:t>(WLTP UN GTR) will </a:t>
            </a:r>
            <a:r>
              <a:rPr lang="en-GB" sz="4000" dirty="0"/>
              <a:t>be held </a:t>
            </a:r>
            <a:r>
              <a:rPr lang="en-GB" sz="4000" dirty="0" smtClean="0"/>
              <a:t>on </a:t>
            </a:r>
            <a:r>
              <a:rPr lang="en-GB" sz="4000" b="1" dirty="0" smtClean="0"/>
              <a:t>14 November 2013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/>
              <a:t>The </a:t>
            </a:r>
            <a:r>
              <a:rPr lang="en-GB" sz="4000" b="1" dirty="0"/>
              <a:t>deadline for the submission of official working documents</a:t>
            </a:r>
            <a:r>
              <a:rPr lang="en-GB" sz="4000" dirty="0"/>
              <a:t> is </a:t>
            </a:r>
            <a:r>
              <a:rPr lang="en-GB" sz="4000" b="1" dirty="0" smtClean="0"/>
              <a:t>22 August 2013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 smtClean="0"/>
              <a:t>The </a:t>
            </a:r>
            <a:r>
              <a:rPr lang="en-GB" sz="4000" b="1" dirty="0"/>
              <a:t>next </a:t>
            </a:r>
            <a:r>
              <a:rPr lang="en-GB" sz="4000" b="1" dirty="0" smtClean="0"/>
              <a:t>ordinary session</a:t>
            </a:r>
            <a:r>
              <a:rPr lang="en-GB" sz="4000" dirty="0" smtClean="0"/>
              <a:t> </a:t>
            </a:r>
            <a:r>
              <a:rPr lang="en-GB" sz="4000" dirty="0"/>
              <a:t>of GRPE will be held </a:t>
            </a:r>
            <a:r>
              <a:rPr lang="en-GB" sz="4000" dirty="0" smtClean="0"/>
              <a:t>from </a:t>
            </a:r>
            <a:r>
              <a:rPr lang="en-GB" sz="4000" b="1" dirty="0" smtClean="0"/>
              <a:t>7 to 10 January 2014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/>
              <a:t>The </a:t>
            </a:r>
            <a:r>
              <a:rPr lang="en-GB" sz="4000" b="1" dirty="0"/>
              <a:t>deadline for the submission of official working documents</a:t>
            </a:r>
            <a:r>
              <a:rPr lang="en-GB" sz="4000" dirty="0"/>
              <a:t> </a:t>
            </a:r>
            <a:r>
              <a:rPr lang="en-GB" sz="4000" dirty="0" smtClean="0"/>
              <a:t>is </a:t>
            </a:r>
            <a:r>
              <a:rPr lang="en-GB" sz="4000" b="1" dirty="0" smtClean="0"/>
              <a:t>15 October 2013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b="1" dirty="0" smtClean="0"/>
              <a:t>Chairs </a:t>
            </a:r>
            <a:r>
              <a:rPr lang="en-GB" sz="4000" b="1" dirty="0"/>
              <a:t>and secretaries of informal working groups </a:t>
            </a:r>
            <a:r>
              <a:rPr lang="en-GB" sz="4000" b="1" dirty="0" smtClean="0"/>
              <a:t>are invited to approach the UNECE secretariat to define the calendar of meetings of informal working groups</a:t>
            </a:r>
            <a:endParaRPr lang="en-GB" sz="4000" dirty="0"/>
          </a:p>
          <a:p>
            <a:pPr marL="85725"/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Updated agenda</a:t>
            </a:r>
            <a:endParaRPr lang="en-GB" sz="4000" dirty="0">
              <a:solidFill>
                <a:srgbClr val="002060"/>
              </a:solidFill>
            </a:endParaRPr>
          </a:p>
          <a:p>
            <a:pPr marL="266700"/>
            <a:r>
              <a:rPr lang="en-GB" sz="4000" dirty="0" smtClean="0"/>
              <a:t>See </a:t>
            </a:r>
            <a:r>
              <a:rPr lang="en-GB" sz="4000" dirty="0"/>
              <a:t>informal document </a:t>
            </a:r>
            <a:r>
              <a:rPr lang="en-GB" sz="4000" dirty="0" smtClean="0">
                <a:hlinkClick r:id="rId2"/>
              </a:rPr>
              <a:t>GRPE-66-18-Rev.3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35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241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General information</vt:lpstr>
      <vt:lpstr>General information and updated agenda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GRPE secretary</cp:lastModifiedBy>
  <cp:revision>91</cp:revision>
  <dcterms:created xsi:type="dcterms:W3CDTF">2012-05-22T12:09:49Z</dcterms:created>
  <dcterms:modified xsi:type="dcterms:W3CDTF">2013-06-10T15:51:18Z</dcterms:modified>
</cp:coreProperties>
</file>